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4">
  <p:sldMasterIdLst>
    <p:sldMasterId id="2147483657" r:id="rId1"/>
  </p:sldMasterIdLst>
  <p:notesMasterIdLst>
    <p:notesMasterId r:id="rId45"/>
  </p:notesMasterIdLst>
  <p:handoutMasterIdLst>
    <p:handoutMasterId r:id="rId46"/>
  </p:handoutMasterIdLst>
  <p:sldIdLst>
    <p:sldId id="256" r:id="rId2"/>
    <p:sldId id="286" r:id="rId3"/>
    <p:sldId id="257" r:id="rId4"/>
    <p:sldId id="258" r:id="rId5"/>
    <p:sldId id="280" r:id="rId6"/>
    <p:sldId id="279" r:id="rId7"/>
    <p:sldId id="278" r:id="rId8"/>
    <p:sldId id="287" r:id="rId9"/>
    <p:sldId id="318" r:id="rId10"/>
    <p:sldId id="288" r:id="rId11"/>
    <p:sldId id="322" r:id="rId12"/>
    <p:sldId id="324" r:id="rId13"/>
    <p:sldId id="321" r:id="rId14"/>
    <p:sldId id="320" r:id="rId15"/>
    <p:sldId id="289" r:id="rId16"/>
    <p:sldId id="290" r:id="rId17"/>
    <p:sldId id="291" r:id="rId18"/>
    <p:sldId id="292" r:id="rId19"/>
    <p:sldId id="295" r:id="rId20"/>
    <p:sldId id="293" r:id="rId21"/>
    <p:sldId id="294" r:id="rId22"/>
    <p:sldId id="296" r:id="rId23"/>
    <p:sldId id="297" r:id="rId24"/>
    <p:sldId id="317" r:id="rId25"/>
    <p:sldId id="298" r:id="rId26"/>
    <p:sldId id="299" r:id="rId27"/>
    <p:sldId id="300" r:id="rId28"/>
    <p:sldId id="316" r:id="rId29"/>
    <p:sldId id="301" r:id="rId30"/>
    <p:sldId id="302" r:id="rId31"/>
    <p:sldId id="303" r:id="rId32"/>
    <p:sldId id="304" r:id="rId33"/>
    <p:sldId id="305" r:id="rId34"/>
    <p:sldId id="306" r:id="rId35"/>
    <p:sldId id="307" r:id="rId36"/>
    <p:sldId id="308" r:id="rId37"/>
    <p:sldId id="309" r:id="rId38"/>
    <p:sldId id="310" r:id="rId39"/>
    <p:sldId id="311" r:id="rId40"/>
    <p:sldId id="312" r:id="rId41"/>
    <p:sldId id="313" r:id="rId42"/>
    <p:sldId id="325" r:id="rId43"/>
    <p:sldId id="323" r:id="rId44"/>
  </p:sldIdLst>
  <p:sldSz cx="9145588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85298" autoAdjust="0"/>
  </p:normalViewPr>
  <p:slideViewPr>
    <p:cSldViewPr snapToGrid="0">
      <p:cViewPr varScale="1">
        <p:scale>
          <a:sx n="111" d="100"/>
          <a:sy n="111" d="100"/>
        </p:scale>
        <p:origin x="147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9189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72027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9453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9858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78978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7184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justice.cz/web/msp/statisticke-udaje-z-oblasti-justic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10554" y="1590674"/>
            <a:ext cx="8522680" cy="3076575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br>
              <a:rPr lang="cs-CZ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3600" dirty="0"/>
              <a:t>Ochrana subjektivních práv poskytovaná správním soudnictvím. Žaloba proti rozhodnutí správního orgánu.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41778" y="4816070"/>
            <a:ext cx="8522680" cy="1208506"/>
          </a:xfrm>
        </p:spPr>
        <p:txBody>
          <a:bodyPr/>
          <a:lstStyle/>
          <a:p>
            <a:pPr algn="ctr"/>
            <a:r>
              <a:rPr lang="cs-CZ" altLang="cs-CZ" dirty="0">
                <a:solidFill>
                  <a:schemeClr val="tx2"/>
                </a:solidFill>
              </a:rPr>
              <a:t>MP701Zk Správní právo procesní 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10. přednáška 21. 11. 2022</a:t>
            </a:r>
            <a:br>
              <a:rPr lang="cs-CZ" altLang="cs-CZ" dirty="0">
                <a:solidFill>
                  <a:schemeClr val="tx2"/>
                </a:solidFill>
              </a:rPr>
            </a:br>
            <a:r>
              <a:rPr lang="cs-CZ" altLang="cs-CZ" dirty="0">
                <a:solidFill>
                  <a:schemeClr val="tx2"/>
                </a:solidFill>
              </a:rPr>
              <a:t>JUDr. Lukáš Potěšil,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33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931"/>
    </mc:Choice>
    <mc:Fallback xmlns="">
      <p:transition spd="slow" advTm="5693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/>
              <a:t>§ 7 odst. 1 příslušnost věcná:</a:t>
            </a:r>
          </a:p>
          <a:p>
            <a:pPr lvl="1" algn="just"/>
            <a:r>
              <a:rPr lang="cs-CZ" sz="2200" dirty="0"/>
              <a:t>Krajský soud (pravidlo)</a:t>
            </a:r>
          </a:p>
          <a:p>
            <a:pPr lvl="1" algn="just"/>
            <a:r>
              <a:rPr lang="cs-CZ" sz="2200" dirty="0"/>
              <a:t>Nejvyšší správní soud (výjimka, byť plně pro kasační stížnosti, …)</a:t>
            </a:r>
          </a:p>
          <a:p>
            <a:pPr marL="0" indent="0" algn="just">
              <a:buNone/>
            </a:pPr>
            <a:r>
              <a:rPr lang="cs-CZ" sz="2200" b="1" dirty="0"/>
              <a:t>§ 7 odst. 2  a 3 příslušnost místní:</a:t>
            </a:r>
          </a:p>
          <a:p>
            <a:pPr lvl="1" algn="just"/>
            <a:r>
              <a:rPr lang="cs-CZ" sz="2200" dirty="0"/>
              <a:t>místo sídla prvostupňového správního orgánu</a:t>
            </a:r>
          </a:p>
          <a:p>
            <a:pPr lvl="1" algn="just"/>
            <a:r>
              <a:rPr lang="cs-CZ" sz="2200" dirty="0"/>
              <a:t>bydliště žalobce (sociální věci)</a:t>
            </a:r>
          </a:p>
          <a:p>
            <a:pPr marL="324000" lvl="1" indent="0" algn="just">
              <a:buNone/>
            </a:pPr>
            <a:r>
              <a:rPr lang="cs-CZ" sz="2200" b="1" dirty="0"/>
              <a:t>§ 7 odst. 4 a výlučná místní příslušnost</a:t>
            </a:r>
          </a:p>
          <a:p>
            <a:pPr marL="0" indent="0" algn="just">
              <a:buNone/>
            </a:pPr>
            <a:r>
              <a:rPr lang="cs-CZ" sz="2200" b="1" dirty="0"/>
              <a:t>postoupení</a:t>
            </a:r>
            <a:r>
              <a:rPr lang="cs-CZ" sz="2200" dirty="0"/>
              <a:t> § 7 odst. 5 a 6, </a:t>
            </a:r>
            <a:r>
              <a:rPr lang="cs-CZ" sz="2200" b="1" dirty="0"/>
              <a:t>vyloučení</a:t>
            </a:r>
            <a:r>
              <a:rPr lang="cs-CZ" sz="2200" dirty="0"/>
              <a:t> (podjatost) § 8, </a:t>
            </a:r>
            <a:r>
              <a:rPr lang="cs-CZ" sz="2200" b="1" dirty="0"/>
              <a:t>přikázání</a:t>
            </a:r>
            <a:r>
              <a:rPr lang="cs-CZ" sz="2200" dirty="0"/>
              <a:t> § 9, </a:t>
            </a:r>
            <a:r>
              <a:rPr lang="cs-CZ" sz="2200" b="1" dirty="0"/>
              <a:t>dožádání </a:t>
            </a:r>
            <a:r>
              <a:rPr lang="cs-CZ" sz="2200" dirty="0"/>
              <a:t>§ 10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626925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E0162-DE89-4AE3-AD0A-48200DA450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6B3CF4-A649-4714-BCF3-71E5A984E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8F118-938B-417C-9031-08C20D83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B0A0680-720F-4AC0-B4A7-7917E01A7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70" y="1247388"/>
            <a:ext cx="34504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bmk="_Toc43931236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 74: KS – délka řízení u KS v letech 2008–2021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8E880EB-F7B6-4D75-9E7C-B193423AB3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7F78FB-3986-447C-84A4-CAA6643F169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099" y="1600200"/>
            <a:ext cx="502539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6400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9E0162-DE89-4AE3-AD0A-48200DA450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06B3CF4-A649-4714-BCF3-71E5A984E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E8F118-938B-417C-9031-08C20D836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617B4466-5588-49D5-9318-220429F733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22621" y="2527363"/>
          <a:ext cx="5300345" cy="2466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960">
                  <a:extLst>
                    <a:ext uri="{9D8B030D-6E8A-4147-A177-3AD203B41FA5}">
                      <a16:colId xmlns:a16="http://schemas.microsoft.com/office/drawing/2014/main" val="3895681612"/>
                    </a:ext>
                  </a:extLst>
                </a:gridCol>
                <a:gridCol w="665480">
                  <a:extLst>
                    <a:ext uri="{9D8B030D-6E8A-4147-A177-3AD203B41FA5}">
                      <a16:colId xmlns:a16="http://schemas.microsoft.com/office/drawing/2014/main" val="2249669914"/>
                    </a:ext>
                  </a:extLst>
                </a:gridCol>
                <a:gridCol w="631190">
                  <a:extLst>
                    <a:ext uri="{9D8B030D-6E8A-4147-A177-3AD203B41FA5}">
                      <a16:colId xmlns:a16="http://schemas.microsoft.com/office/drawing/2014/main" val="1603956034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3528758608"/>
                    </a:ext>
                  </a:extLst>
                </a:gridCol>
                <a:gridCol w="634365">
                  <a:extLst>
                    <a:ext uri="{9D8B030D-6E8A-4147-A177-3AD203B41FA5}">
                      <a16:colId xmlns:a16="http://schemas.microsoft.com/office/drawing/2014/main" val="1140568084"/>
                    </a:ext>
                  </a:extLst>
                </a:gridCol>
                <a:gridCol w="530225">
                  <a:extLst>
                    <a:ext uri="{9D8B030D-6E8A-4147-A177-3AD203B41FA5}">
                      <a16:colId xmlns:a16="http://schemas.microsoft.com/office/drawing/2014/main" val="704887114"/>
                    </a:ext>
                  </a:extLst>
                </a:gridCol>
                <a:gridCol w="624840">
                  <a:extLst>
                    <a:ext uri="{9D8B030D-6E8A-4147-A177-3AD203B41FA5}">
                      <a16:colId xmlns:a16="http://schemas.microsoft.com/office/drawing/2014/main" val="2469324717"/>
                    </a:ext>
                  </a:extLst>
                </a:gridCol>
              </a:tblGrid>
              <a:tr h="2095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Soud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Délka řízení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814234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Průměr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Medián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Percentil 90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914990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MS Praha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643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-8 %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562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1277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0586744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Praha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489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459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931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2754314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Č. Budějovice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154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-28 %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203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+18 %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359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6059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Plzeň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305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199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744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+12 %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11598452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Ústí n. Labem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633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+12 %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613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+34 %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1 246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45120093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Hr. Králové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365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316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707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0803323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Brno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559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599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874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80418869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Ostrava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281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+21 %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220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+13 %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537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37709114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Celkem ČR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511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415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-5 %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1 105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758356647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551067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0A33BC0B-BD53-4367-A6BF-C3AD55189AA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540094" y="1867141"/>
            <a:ext cx="31588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bmk="_Toc51587149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Tabulka 62: KS – délky řízení dle soudů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205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AC26EBF-85D7-4181-81FA-5AEAA77B3A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8EBF55-631C-4AEF-A031-E2E80AE62A9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3984B04-B167-4DFA-9BD2-09EC80C48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E69E986-ED09-4BDF-BDC8-8D702CBA7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46" y="2052316"/>
            <a:ext cx="36822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bmk="_Toc43931237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Tabulka 63: KS – vyřizování správních věcí dle soudů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00749280-584A-4231-B3D4-C8864E0F8BE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47349" y="2279713"/>
          <a:ext cx="5850890" cy="2885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2860">
                  <a:extLst>
                    <a:ext uri="{9D8B030D-6E8A-4147-A177-3AD203B41FA5}">
                      <a16:colId xmlns:a16="http://schemas.microsoft.com/office/drawing/2014/main" val="1712245095"/>
                    </a:ext>
                  </a:extLst>
                </a:gridCol>
                <a:gridCol w="570230">
                  <a:extLst>
                    <a:ext uri="{9D8B030D-6E8A-4147-A177-3AD203B41FA5}">
                      <a16:colId xmlns:a16="http://schemas.microsoft.com/office/drawing/2014/main" val="677924412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15693744"/>
                    </a:ext>
                  </a:extLst>
                </a:gridCol>
                <a:gridCol w="662940">
                  <a:extLst>
                    <a:ext uri="{9D8B030D-6E8A-4147-A177-3AD203B41FA5}">
                      <a16:colId xmlns:a16="http://schemas.microsoft.com/office/drawing/2014/main" val="1000390980"/>
                    </a:ext>
                  </a:extLst>
                </a:gridCol>
                <a:gridCol w="605155">
                  <a:extLst>
                    <a:ext uri="{9D8B030D-6E8A-4147-A177-3AD203B41FA5}">
                      <a16:colId xmlns:a16="http://schemas.microsoft.com/office/drawing/2014/main" val="3860694191"/>
                    </a:ext>
                  </a:extLst>
                </a:gridCol>
                <a:gridCol w="575945">
                  <a:extLst>
                    <a:ext uri="{9D8B030D-6E8A-4147-A177-3AD203B41FA5}">
                      <a16:colId xmlns:a16="http://schemas.microsoft.com/office/drawing/2014/main" val="203412583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810663293"/>
                    </a:ext>
                  </a:extLst>
                </a:gridCol>
                <a:gridCol w="989965">
                  <a:extLst>
                    <a:ext uri="{9D8B030D-6E8A-4147-A177-3AD203B41FA5}">
                      <a16:colId xmlns:a16="http://schemas.microsoft.com/office/drawing/2014/main" val="4043408710"/>
                    </a:ext>
                  </a:extLst>
                </a:gridCol>
              </a:tblGrid>
              <a:tr h="2095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Soud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Počet věcí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Míra vyřizování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83050475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Nápad + obživa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Vyřízeno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Nevyřízeno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055482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MS Praha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3 260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3 851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3 206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118,1 %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9614457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Praha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892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1170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+15 %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734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131,2 %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140268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Č. Budějovice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376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+14 %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345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189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+20 %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91,8 %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6050787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Plzeň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665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714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 dirty="0">
                          <a:effectLst/>
                        </a:rPr>
                        <a:t>384</a:t>
                      </a:r>
                      <a:endParaRPr lang="cs-CZ" sz="12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107,4 %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15838323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Ústí n. Labem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632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828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690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131,0 %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9777145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Hr. Králové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644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795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424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123,4 %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780037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Brno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1610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2005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1703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124,5 %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439251681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Ostrava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1226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1356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693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110,6 %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17788979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Celkem ČR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9 305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11 064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8 023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-18 %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118,9 %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9621323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973294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990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97828C-3440-4305-BECA-049F734433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206CAEB-74C2-473B-96A4-ACA885700A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7BE605-6DD6-4245-80BC-633A92EFD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E1F9BBBC-AC8C-48DB-83C3-ECE50451E9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070" y="2106134"/>
            <a:ext cx="437639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abulka </a:t>
            </a:r>
            <a:r>
              <a:rPr kumimoji="0" lang="cs-CZ" altLang="cs-CZ" sz="1200" b="1" i="0" u="none" strike="noStrike" cap="none" normalizeH="0" baseline="0" dirty="0" bmk="_Toc43931239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65: KS – vyřizování správních věcí na soudce dle soudů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0AE7DBB1-ABA7-4925-9E9F-60FBE8373DE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639094" y="2527363"/>
          <a:ext cx="5867400" cy="28850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8260">
                  <a:extLst>
                    <a:ext uri="{9D8B030D-6E8A-4147-A177-3AD203B41FA5}">
                      <a16:colId xmlns:a16="http://schemas.microsoft.com/office/drawing/2014/main" val="1592390028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1523335448"/>
                    </a:ext>
                  </a:extLst>
                </a:gridCol>
                <a:gridCol w="651510">
                  <a:extLst>
                    <a:ext uri="{9D8B030D-6E8A-4147-A177-3AD203B41FA5}">
                      <a16:colId xmlns:a16="http://schemas.microsoft.com/office/drawing/2014/main" val="3444029908"/>
                    </a:ext>
                  </a:extLst>
                </a:gridCol>
                <a:gridCol w="604520">
                  <a:extLst>
                    <a:ext uri="{9D8B030D-6E8A-4147-A177-3AD203B41FA5}">
                      <a16:colId xmlns:a16="http://schemas.microsoft.com/office/drawing/2014/main" val="893425536"/>
                    </a:ext>
                  </a:extLst>
                </a:gridCol>
                <a:gridCol w="787400">
                  <a:extLst>
                    <a:ext uri="{9D8B030D-6E8A-4147-A177-3AD203B41FA5}">
                      <a16:colId xmlns:a16="http://schemas.microsoft.com/office/drawing/2014/main" val="1681226751"/>
                    </a:ext>
                  </a:extLst>
                </a:gridCol>
                <a:gridCol w="596900">
                  <a:extLst>
                    <a:ext uri="{9D8B030D-6E8A-4147-A177-3AD203B41FA5}">
                      <a16:colId xmlns:a16="http://schemas.microsoft.com/office/drawing/2014/main" val="4008711416"/>
                    </a:ext>
                  </a:extLst>
                </a:gridCol>
                <a:gridCol w="657860">
                  <a:extLst>
                    <a:ext uri="{9D8B030D-6E8A-4147-A177-3AD203B41FA5}">
                      <a16:colId xmlns:a16="http://schemas.microsoft.com/office/drawing/2014/main" val="3691496885"/>
                    </a:ext>
                  </a:extLst>
                </a:gridCol>
                <a:gridCol w="598170">
                  <a:extLst>
                    <a:ext uri="{9D8B030D-6E8A-4147-A177-3AD203B41FA5}">
                      <a16:colId xmlns:a16="http://schemas.microsoft.com/office/drawing/2014/main" val="2355704872"/>
                    </a:ext>
                  </a:extLst>
                </a:gridCol>
              </a:tblGrid>
              <a:tr h="20955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Soud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Počet úvazků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Počet věcí na úvazek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065165"/>
                  </a:ext>
                </a:extLst>
              </a:tr>
              <a:tr h="2095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Nápad + obživa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Vyřízeno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Nevyřízeno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0170636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MS Praha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83,59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98,74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82,21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3735108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Praha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12,9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69,15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90,70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56,90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819447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Č. Budějovice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75,20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-20 %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69,00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37,80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-16 %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5860012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Plzeň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8,25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80,61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86,55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46,55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-11 %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30317579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Ústí n. Labem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11,91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53,06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69,52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57,93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-43 %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4468906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Hr. Králové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11,7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55,04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67,95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36,24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14393346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Brno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17,5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92,00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-17 %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114,57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+3 %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97,31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66139823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KS Ostrava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12,5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98,08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108,48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55,44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89244208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Celkem ČR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118,76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78,35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-24 %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93,16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-19 %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200">
                          <a:effectLst/>
                        </a:rPr>
                        <a:t>67,56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000">
                          <a:effectLst/>
                        </a:rPr>
                        <a:t>-33 %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27638253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87252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5361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b="1" dirty="0"/>
              <a:t>§ 31 </a:t>
            </a:r>
            <a:r>
              <a:rPr lang="cs-CZ" sz="2400" dirty="0">
                <a:solidFill>
                  <a:srgbClr val="FF0000"/>
                </a:solidFill>
              </a:rPr>
              <a:t>krajské soudy</a:t>
            </a:r>
            <a:r>
              <a:rPr lang="cs-CZ" sz="2400" dirty="0"/>
              <a:t>: věcně a místně příslušné, </a:t>
            </a:r>
            <a:r>
              <a:rPr lang="cs-CZ" sz="2400" b="1" dirty="0"/>
              <a:t>rozhoduje senát</a:t>
            </a:r>
            <a:r>
              <a:rPr lang="cs-CZ" sz="2400" dirty="0"/>
              <a:t> (odstavec 1, nejde-li o výjimku – odstavec 2, kdy </a:t>
            </a:r>
            <a:r>
              <a:rPr lang="cs-CZ" sz="2400" b="1" dirty="0"/>
              <a:t>rozhoduje samosoudce: </a:t>
            </a:r>
            <a:r>
              <a:rPr lang="cs-CZ" sz="2400" dirty="0"/>
              <a:t>kupř. přestupky, ale určující je horní hranice sazby – do 100.000 Kč) – vliv na tzv. nepřijatelnost kasační stížnosti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§ 32</a:t>
            </a:r>
            <a:r>
              <a:rPr lang="cs-CZ" sz="2400" dirty="0"/>
              <a:t> </a:t>
            </a:r>
            <a:r>
              <a:rPr lang="cs-CZ" sz="2400" dirty="0">
                <a:solidFill>
                  <a:srgbClr val="FF0000"/>
                </a:solidFill>
              </a:rPr>
              <a:t>zahájení řízení</a:t>
            </a:r>
            <a:r>
              <a:rPr lang="cs-CZ" sz="2400" dirty="0"/>
              <a:t>, žaloba/návrh </a:t>
            </a:r>
          </a:p>
          <a:p>
            <a:pPr algn="just">
              <a:lnSpc>
                <a:spcPct val="90000"/>
              </a:lnSpc>
            </a:pPr>
            <a:r>
              <a:rPr lang="cs-CZ" sz="2400" b="1" dirty="0"/>
              <a:t>§ 33 </a:t>
            </a:r>
            <a:r>
              <a:rPr lang="cs-CZ" sz="2400" dirty="0">
                <a:solidFill>
                  <a:srgbClr val="FF0000"/>
                </a:solidFill>
              </a:rPr>
              <a:t>účastníci řízení</a:t>
            </a:r>
            <a:r>
              <a:rPr lang="cs-CZ" sz="2400" dirty="0"/>
              <a:t>: žalobce/navrhovatel x žalovaný odpůrce, způsobilost být účastníkem a procesní způsobilost (obojí mají správní orgány)</a:t>
            </a:r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4963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200" b="1" dirty="0"/>
              <a:t>§ 34 </a:t>
            </a:r>
            <a:r>
              <a:rPr lang="cs-CZ" sz="2200" dirty="0">
                <a:solidFill>
                  <a:srgbClr val="FF0000"/>
                </a:solidFill>
              </a:rPr>
              <a:t>osoba zúčastněná na řízení: </a:t>
            </a:r>
          </a:p>
          <a:p>
            <a:pPr lvl="1" algn="just">
              <a:lnSpc>
                <a:spcPct val="90000"/>
              </a:lnSpc>
            </a:pPr>
            <a:r>
              <a:rPr lang="cs-CZ" sz="1800" dirty="0"/>
              <a:t>kdo byl </a:t>
            </a:r>
            <a:r>
              <a:rPr lang="cs-CZ" sz="1800" b="1" dirty="0"/>
              <a:t>přímo dotčen na svých právech napadeným rozhodnutím</a:t>
            </a:r>
            <a:r>
              <a:rPr lang="cs-CZ" sz="1800" dirty="0"/>
              <a:t>, nebo že nebylo vydáno </a:t>
            </a:r>
          </a:p>
          <a:p>
            <a:pPr lvl="1" algn="just">
              <a:lnSpc>
                <a:spcPct val="90000"/>
              </a:lnSpc>
            </a:pPr>
            <a:r>
              <a:rPr lang="cs-CZ" sz="1800" dirty="0"/>
              <a:t>kdo </a:t>
            </a:r>
            <a:r>
              <a:rPr lang="cs-CZ" sz="1800" b="1" dirty="0"/>
              <a:t>může být přímo dotčen zrušením rozhodnutí</a:t>
            </a:r>
          </a:p>
          <a:p>
            <a:pPr lvl="1" algn="just">
              <a:lnSpc>
                <a:spcPct val="90000"/>
              </a:lnSpc>
            </a:pPr>
            <a:r>
              <a:rPr lang="cs-CZ" sz="1800" b="1" dirty="0"/>
              <a:t>výslovně oznámí</a:t>
            </a:r>
            <a:r>
              <a:rPr lang="cs-CZ" sz="1800" dirty="0"/>
              <a:t>, že budou v řízení práva uplatňovat</a:t>
            </a:r>
          </a:p>
          <a:p>
            <a:pPr lvl="1" algn="just">
              <a:lnSpc>
                <a:spcPct val="90000"/>
              </a:lnSpc>
            </a:pPr>
            <a:r>
              <a:rPr lang="cs-CZ" sz="1800" b="1" dirty="0"/>
              <a:t>Práva:</a:t>
            </a:r>
            <a:r>
              <a:rPr lang="cs-CZ" sz="1800" dirty="0"/>
              <a:t> vyjádření, nahlížení do spisu, podat KAST, ..</a:t>
            </a:r>
          </a:p>
          <a:p>
            <a:pPr algn="just">
              <a:lnSpc>
                <a:spcPct val="90000"/>
              </a:lnSpc>
            </a:pPr>
            <a:r>
              <a:rPr lang="cs-CZ" sz="2200" dirty="0"/>
              <a:t>§ 35 </a:t>
            </a:r>
            <a:r>
              <a:rPr lang="cs-CZ" sz="2200" dirty="0">
                <a:solidFill>
                  <a:srgbClr val="FF0000"/>
                </a:solidFill>
              </a:rPr>
              <a:t>zastoupení</a:t>
            </a:r>
            <a:r>
              <a:rPr lang="cs-CZ" sz="2200" dirty="0"/>
              <a:t> – kdo může být zástupcem a kdy; ustanovení zástupce „ex offo“ (žádost o ustanovení zástupce, běh lhůty neběží § 35 odst. 10), pokračování zastupování</a:t>
            </a:r>
          </a:p>
          <a:p>
            <a:pPr algn="just">
              <a:lnSpc>
                <a:spcPct val="90000"/>
              </a:lnSpc>
            </a:pPr>
            <a:r>
              <a:rPr lang="cs-CZ" sz="2200" dirty="0"/>
              <a:t>§ 36 </a:t>
            </a:r>
            <a:r>
              <a:rPr lang="cs-CZ" sz="2200" dirty="0">
                <a:solidFill>
                  <a:srgbClr val="FF0000"/>
                </a:solidFill>
              </a:rPr>
              <a:t>práva a povinnosti </a:t>
            </a:r>
            <a:r>
              <a:rPr lang="cs-CZ" sz="2200" dirty="0"/>
              <a:t>účastníků řízení, osvobození od soudních poplatků</a:t>
            </a:r>
          </a:p>
          <a:p>
            <a:pPr marL="0" indent="0" algn="just">
              <a:lnSpc>
                <a:spcPct val="90000"/>
              </a:lnSpc>
              <a:buNone/>
            </a:pPr>
            <a:endParaRPr lang="cs-CZ" sz="2200" dirty="0"/>
          </a:p>
          <a:p>
            <a:pPr algn="just">
              <a:lnSpc>
                <a:spcPct val="90000"/>
              </a:lnSpc>
            </a:pPr>
            <a:endParaRPr lang="cs-CZ" sz="2200" dirty="0"/>
          </a:p>
          <a:p>
            <a:pPr marL="0" indent="0">
              <a:buNone/>
            </a:pPr>
            <a:endParaRPr lang="cs-CZ" sz="2200" dirty="0"/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369812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243750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904875"/>
            <a:ext cx="8066301" cy="4927125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cs-CZ" sz="2400" b="1" dirty="0">
                <a:solidFill>
                  <a:srgbClr val="FF0000"/>
                </a:solidFill>
              </a:rPr>
              <a:t>Zákon č. 549/1991 Sb., o soudních poplatcích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Soudní poplatky </a:t>
            </a:r>
            <a:r>
              <a:rPr lang="cs-CZ" sz="2400" b="1" dirty="0"/>
              <a:t>za řízení </a:t>
            </a:r>
            <a:r>
              <a:rPr lang="cs-CZ" sz="2400" dirty="0"/>
              <a:t>a </a:t>
            </a:r>
            <a:r>
              <a:rPr lang="cs-CZ" sz="2400" b="1" dirty="0"/>
              <a:t>za úkony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§ 11 odst. 1, písm. b), h), i) </a:t>
            </a:r>
            <a:r>
              <a:rPr lang="cs-CZ" sz="2400" b="1" dirty="0"/>
              <a:t>osvobození za řízení</a:t>
            </a:r>
            <a:r>
              <a:rPr lang="cs-CZ" sz="2400" dirty="0"/>
              <a:t> ex lege a § 11 odst. 2 písm. a), b), i) </a:t>
            </a:r>
            <a:r>
              <a:rPr lang="cs-CZ" sz="2400" b="1" dirty="0"/>
              <a:t>osvobození osobní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Položka č. 5, předběžné opatření </a:t>
            </a:r>
            <a:r>
              <a:rPr lang="cs-CZ" sz="2400" b="1" dirty="0"/>
              <a:t>1000 Kč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Položka č. 18 odst. 2 a) </a:t>
            </a:r>
            <a:r>
              <a:rPr lang="cs-CZ" sz="2400" b="1" dirty="0"/>
              <a:t>proti rozhodnutí </a:t>
            </a:r>
            <a:r>
              <a:rPr lang="cs-CZ" sz="2400" dirty="0"/>
              <a:t>správního orgánu </a:t>
            </a:r>
            <a:r>
              <a:rPr lang="cs-CZ" sz="2400" b="1" dirty="0"/>
              <a:t>3 000 Kč</a:t>
            </a:r>
            <a:r>
              <a:rPr lang="cs-CZ" sz="2400" dirty="0"/>
              <a:t>, b) na určení, že návrh na registraci stanov (změny stanov) politické strany nebo politického hnutí nemá nedostatky a na   </a:t>
            </a:r>
            <a:r>
              <a:rPr lang="cs-CZ" sz="2400" b="1" dirty="0"/>
              <a:t>zrušení opatření obecné povahy </a:t>
            </a:r>
            <a:r>
              <a:rPr lang="cs-CZ" sz="2400" dirty="0"/>
              <a:t>nebo jeho části </a:t>
            </a:r>
            <a:r>
              <a:rPr lang="cs-CZ" sz="2400" b="1" dirty="0"/>
              <a:t>5 000 Kč</a:t>
            </a:r>
            <a:r>
              <a:rPr lang="cs-CZ" sz="2400" dirty="0"/>
              <a:t>, c) na znovuobnovení politické strany nebo politického hnutí 15 000 Kč, d)   v </a:t>
            </a:r>
            <a:r>
              <a:rPr lang="cs-CZ" sz="2400" b="1" dirty="0"/>
              <a:t>ostatních případech 2 000 Kč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Položka č. 19, </a:t>
            </a:r>
            <a:r>
              <a:rPr lang="cs-CZ" sz="2400" b="1" dirty="0"/>
              <a:t>kasační stížnost 5 000 Kč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Položka č. 20, </a:t>
            </a:r>
            <a:r>
              <a:rPr lang="cs-CZ" sz="2400" b="1" dirty="0"/>
              <a:t>odkladný účinek 1 000 Kč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33032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200" b="1" dirty="0"/>
              <a:t>§ 37 </a:t>
            </a:r>
            <a:r>
              <a:rPr lang="cs-CZ" sz="2200" dirty="0">
                <a:solidFill>
                  <a:srgbClr val="FF0000"/>
                </a:solidFill>
              </a:rPr>
              <a:t>úkony účastníků a osob zúčastněných na řízení, náležitosti podání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38 </a:t>
            </a:r>
            <a:r>
              <a:rPr lang="cs-CZ" sz="2200" dirty="0">
                <a:solidFill>
                  <a:srgbClr val="FF0000"/>
                </a:solidFill>
              </a:rPr>
              <a:t>předběžné opatření </a:t>
            </a:r>
            <a:r>
              <a:rPr lang="cs-CZ" sz="2200" dirty="0"/>
              <a:t>(lze i odkladný účinek – častější)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40 a 41 </a:t>
            </a:r>
            <a:r>
              <a:rPr lang="cs-CZ" sz="2200" dirty="0">
                <a:solidFill>
                  <a:srgbClr val="FF0000"/>
                </a:solidFill>
              </a:rPr>
              <a:t>lhůty</a:t>
            </a:r>
            <a:r>
              <a:rPr lang="cs-CZ" sz="2200" dirty="0"/>
              <a:t>; procesní povaha; lze/nelze prominout; </a:t>
            </a:r>
            <a:r>
              <a:rPr lang="cs-CZ" sz="2200" b="1" dirty="0"/>
              <a:t>neběží po dobu soudního řízení správního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42 </a:t>
            </a:r>
            <a:r>
              <a:rPr lang="cs-CZ" sz="2200" dirty="0">
                <a:solidFill>
                  <a:srgbClr val="FF0000"/>
                </a:solidFill>
              </a:rPr>
              <a:t>doručování </a:t>
            </a:r>
            <a:r>
              <a:rPr lang="cs-CZ" sz="2200" dirty="0"/>
              <a:t>– do DS, obdobně dle o. s. ř.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43 </a:t>
            </a:r>
            <a:r>
              <a:rPr lang="cs-CZ" sz="2200" dirty="0">
                <a:solidFill>
                  <a:srgbClr val="FF0000"/>
                </a:solidFill>
              </a:rPr>
              <a:t>předvolání a předvedení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44 </a:t>
            </a:r>
            <a:r>
              <a:rPr lang="cs-CZ" sz="2200" dirty="0">
                <a:solidFill>
                  <a:srgbClr val="FF0000"/>
                </a:solidFill>
              </a:rPr>
              <a:t>pořádková pokuta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45 </a:t>
            </a:r>
            <a:r>
              <a:rPr lang="cs-CZ" sz="2200" dirty="0">
                <a:solidFill>
                  <a:srgbClr val="FF0000"/>
                </a:solidFill>
              </a:rPr>
              <a:t>nahlížení do spisu</a:t>
            </a:r>
            <a:endParaRPr lang="cs-CZ" sz="2200" dirty="0"/>
          </a:p>
          <a:p>
            <a:pPr lvl="1" algn="just">
              <a:lnSpc>
                <a:spcPct val="90000"/>
              </a:lnSpc>
            </a:pPr>
            <a:endParaRPr lang="cs-CZ" sz="2200" dirty="0"/>
          </a:p>
          <a:p>
            <a:pPr algn="just">
              <a:lnSpc>
                <a:spcPct val="90000"/>
              </a:lnSpc>
            </a:pP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2715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b="1" dirty="0"/>
              <a:t>§ 46 </a:t>
            </a:r>
            <a:r>
              <a:rPr lang="cs-CZ" sz="2400" dirty="0">
                <a:solidFill>
                  <a:srgbClr val="FF0000"/>
                </a:solidFill>
              </a:rPr>
              <a:t>odmítnutí návrhu</a:t>
            </a:r>
            <a:r>
              <a:rPr lang="cs-CZ" sz="2400" dirty="0"/>
              <a:t>, </a:t>
            </a:r>
            <a:r>
              <a:rPr lang="cs-CZ" sz="2400" b="1" dirty="0"/>
              <a:t>usnesení</a:t>
            </a:r>
            <a:r>
              <a:rPr lang="cs-CZ" sz="2400" dirty="0"/>
              <a:t>:</a:t>
            </a:r>
          </a:p>
          <a:p>
            <a:pPr lvl="1" algn="just">
              <a:lnSpc>
                <a:spcPct val="90000"/>
              </a:lnSpc>
            </a:pPr>
            <a:r>
              <a:rPr lang="cs-CZ" dirty="0"/>
              <a:t>nedostatek </a:t>
            </a:r>
            <a:r>
              <a:rPr lang="cs-CZ" b="1" dirty="0"/>
              <a:t>podmínek řízení </a:t>
            </a:r>
            <a:r>
              <a:rPr lang="cs-CZ" dirty="0"/>
              <a:t>(písm. a)</a:t>
            </a:r>
          </a:p>
          <a:p>
            <a:pPr lvl="1" algn="just">
              <a:lnSpc>
                <a:spcPct val="90000"/>
              </a:lnSpc>
            </a:pPr>
            <a:r>
              <a:rPr lang="cs-CZ" b="1" dirty="0"/>
              <a:t>Opožděnost</a:t>
            </a:r>
            <a:r>
              <a:rPr lang="cs-CZ" dirty="0"/>
              <a:t>, předčasnost (písm. b)</a:t>
            </a:r>
          </a:p>
          <a:p>
            <a:pPr lvl="1" algn="just">
              <a:lnSpc>
                <a:spcPct val="90000"/>
              </a:lnSpc>
            </a:pPr>
            <a:r>
              <a:rPr lang="cs-CZ" b="1" dirty="0"/>
              <a:t>Zjevně neoprávněná </a:t>
            </a:r>
            <a:r>
              <a:rPr lang="cs-CZ" dirty="0"/>
              <a:t>osoba (písm. c)</a:t>
            </a:r>
          </a:p>
          <a:p>
            <a:pPr lvl="1" algn="just">
              <a:lnSpc>
                <a:spcPct val="90000"/>
              </a:lnSpc>
            </a:pPr>
            <a:r>
              <a:rPr lang="cs-CZ" dirty="0"/>
              <a:t>Návrh je </a:t>
            </a:r>
            <a:r>
              <a:rPr lang="cs-CZ" b="1" dirty="0"/>
              <a:t>nepřípustný</a:t>
            </a:r>
            <a:r>
              <a:rPr lang="cs-CZ" dirty="0"/>
              <a:t> (písm. d)</a:t>
            </a:r>
          </a:p>
          <a:p>
            <a:pPr lvl="1" algn="just">
              <a:lnSpc>
                <a:spcPct val="90000"/>
              </a:lnSpc>
            </a:pPr>
            <a:r>
              <a:rPr lang="cs-CZ" b="1" dirty="0"/>
              <a:t>Soukromoprávní</a:t>
            </a:r>
            <a:r>
              <a:rPr lang="cs-CZ" dirty="0"/>
              <a:t> věc (odst. 2) + poučení na žalobu podle části V. OSŘ, ledaže již dříve bylo takové řízení zastaveno – zákon č. 131/2002 Sb.</a:t>
            </a:r>
          </a:p>
          <a:p>
            <a:pPr lvl="1" algn="just">
              <a:lnSpc>
                <a:spcPct val="90000"/>
              </a:lnSpc>
            </a:pPr>
            <a:r>
              <a:rPr lang="cs-CZ" dirty="0"/>
              <a:t>odst. 5 a </a:t>
            </a:r>
            <a:r>
              <a:rPr lang="cs-CZ" b="1" dirty="0"/>
              <a:t>nesprávné poučení správního orgánu </a:t>
            </a:r>
            <a:r>
              <a:rPr lang="cs-CZ" dirty="0"/>
              <a:t>ohledně možnosti soudního přezkumu – postoupení správnímu orgánu </a:t>
            </a:r>
          </a:p>
          <a:p>
            <a:pPr lvl="1" algn="just">
              <a:lnSpc>
                <a:spcPct val="90000"/>
              </a:lnSpc>
            </a:pPr>
            <a:endParaRPr lang="cs-CZ" sz="2200" dirty="0"/>
          </a:p>
          <a:p>
            <a:pPr algn="just">
              <a:lnSpc>
                <a:spcPct val="90000"/>
              </a:lnSpc>
            </a:pPr>
            <a:endParaRPr lang="cs-CZ" sz="2200" dirty="0"/>
          </a:p>
          <a:p>
            <a:endParaRPr lang="cs-CZ" dirty="0"/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5787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přednášky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285875"/>
            <a:ext cx="8066301" cy="4546125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řízení před správními soudy, obecné otázky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zásady řízení před správními soudy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pravomoc a příslušnost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účastníci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průběh řízení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zastavení řízení a odmítnutí návrhu, uspokojení navrhovatele 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b="1" dirty="0"/>
              <a:t>žaloba proti rozhodnutí správního orgánu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pojem “materiální pojetí rozhodnutí</a:t>
            </a:r>
            <a:br>
              <a:rPr lang="cs-CZ" sz="2400" dirty="0"/>
            </a:br>
            <a:r>
              <a:rPr lang="cs-CZ" sz="2400" dirty="0"/>
              <a:t>žalobní legitimace, zvláštní žalobní legitimace, moderační právo soudu, kasační princip</a:t>
            </a:r>
          </a:p>
        </p:txBody>
      </p:sp>
    </p:spTree>
    <p:extLst>
      <p:ext uri="{BB962C8B-B14F-4D97-AF65-F5344CB8AC3E}">
        <p14:creationId xmlns:p14="http://schemas.microsoft.com/office/powerpoint/2010/main" val="2601548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200" b="1" dirty="0"/>
              <a:t>§ 47 </a:t>
            </a:r>
            <a:r>
              <a:rPr lang="cs-CZ" sz="2200" dirty="0">
                <a:solidFill>
                  <a:srgbClr val="FF0000"/>
                </a:solidFill>
              </a:rPr>
              <a:t>zastavení řízení</a:t>
            </a:r>
            <a:r>
              <a:rPr lang="cs-CZ" sz="2200" dirty="0"/>
              <a:t>; </a:t>
            </a:r>
            <a:r>
              <a:rPr lang="cs-CZ" sz="2200" b="1" dirty="0"/>
              <a:t>usnesením</a:t>
            </a:r>
          </a:p>
          <a:p>
            <a:pPr lvl="1" algn="just">
              <a:lnSpc>
                <a:spcPct val="90000"/>
              </a:lnSpc>
            </a:pPr>
            <a:r>
              <a:rPr lang="cs-CZ" sz="1800" dirty="0"/>
              <a:t>Zpětvzetí, uspokojením navrhovatele, zvláštní zákon (č. 549/1991 Sb., </a:t>
            </a:r>
            <a:r>
              <a:rPr lang="cs-CZ" sz="1800" dirty="0" err="1"/>
              <a:t>SoP</a:t>
            </a:r>
            <a:r>
              <a:rPr lang="cs-CZ" sz="1800" dirty="0"/>
              <a:t>)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48 </a:t>
            </a:r>
            <a:r>
              <a:rPr lang="cs-CZ" sz="2200" dirty="0">
                <a:solidFill>
                  <a:srgbClr val="FF0000"/>
                </a:solidFill>
              </a:rPr>
              <a:t>přerušení řízení</a:t>
            </a:r>
            <a:r>
              <a:rPr lang="cs-CZ" sz="2200" dirty="0"/>
              <a:t>, </a:t>
            </a:r>
            <a:r>
              <a:rPr lang="cs-CZ" sz="2200" b="1" dirty="0"/>
              <a:t>usnesením</a:t>
            </a:r>
            <a:r>
              <a:rPr lang="cs-CZ" sz="2200" dirty="0"/>
              <a:t>; může x musí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49 a 50 </a:t>
            </a:r>
            <a:r>
              <a:rPr lang="cs-CZ" sz="2200" dirty="0">
                <a:solidFill>
                  <a:srgbClr val="FF0000"/>
                </a:solidFill>
              </a:rPr>
              <a:t>jednání a odročení:</a:t>
            </a:r>
          </a:p>
          <a:p>
            <a:pPr lvl="1" algn="just">
              <a:lnSpc>
                <a:spcPct val="90000"/>
              </a:lnSpc>
            </a:pPr>
            <a:r>
              <a:rPr lang="cs-CZ" sz="1800" dirty="0"/>
              <a:t>nahráváno, 10 dnů na přípravu, veřejnost, ústní vyhlášení x vyvěšením zkráceného písemného vyhotovení bez odůvodnění na úřední desce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51 </a:t>
            </a:r>
            <a:r>
              <a:rPr lang="cs-CZ" sz="2200" dirty="0">
                <a:solidFill>
                  <a:srgbClr val="FF0000"/>
                </a:solidFill>
              </a:rPr>
              <a:t>rozhodování bez nařízení jednání:</a:t>
            </a:r>
          </a:p>
          <a:p>
            <a:pPr lvl="1" algn="just">
              <a:lnSpc>
                <a:spcPct val="90000"/>
              </a:lnSpc>
            </a:pPr>
            <a:r>
              <a:rPr lang="cs-CZ" sz="1800" dirty="0"/>
              <a:t>Návrh účastníků nebo jejich souhlas, fikce souhlasu – </a:t>
            </a:r>
            <a:r>
              <a:rPr lang="cs-CZ" sz="1800" b="1" dirty="0"/>
              <a:t>nevyjádří do 2 týdnů svůj nesouhlas</a:t>
            </a:r>
            <a:r>
              <a:rPr lang="cs-CZ" sz="1800" dirty="0"/>
              <a:t> s rozhodování bez nařízení jednání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52 </a:t>
            </a:r>
            <a:r>
              <a:rPr lang="cs-CZ" sz="2200" dirty="0">
                <a:solidFill>
                  <a:srgbClr val="FF0000"/>
                </a:solidFill>
              </a:rPr>
              <a:t>dokazování</a:t>
            </a:r>
          </a:p>
          <a:p>
            <a:pPr algn="just">
              <a:lnSpc>
                <a:spcPct val="90000"/>
              </a:lnSpc>
            </a:pPr>
            <a:r>
              <a:rPr lang="cs-CZ" sz="2200" b="1" dirty="0"/>
              <a:t>§ 53 až 55 </a:t>
            </a:r>
            <a:r>
              <a:rPr lang="cs-CZ" sz="2200" dirty="0">
                <a:solidFill>
                  <a:srgbClr val="FF0000"/>
                </a:solidFill>
              </a:rPr>
              <a:t>rozsudek a usnesení</a:t>
            </a:r>
          </a:p>
          <a:p>
            <a:endParaRPr lang="cs-CZ" sz="2200" dirty="0"/>
          </a:p>
          <a:p>
            <a:pPr algn="just">
              <a:lnSpc>
                <a:spcPct val="90000"/>
              </a:lnSpc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00093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§ 55a </a:t>
            </a:r>
            <a:r>
              <a:rPr lang="cs-CZ" sz="2400" dirty="0"/>
              <a:t>tzv. </a:t>
            </a:r>
            <a:r>
              <a:rPr lang="cs-CZ" sz="2400" dirty="0">
                <a:solidFill>
                  <a:srgbClr val="FF0000"/>
                </a:solidFill>
              </a:rPr>
              <a:t>disent</a:t>
            </a:r>
            <a:r>
              <a:rPr lang="cs-CZ" sz="2400" dirty="0"/>
              <a:t> (u „volebního“ a rozšířeného senátu)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§ 56 </a:t>
            </a:r>
            <a:r>
              <a:rPr lang="cs-CZ" sz="2400" dirty="0">
                <a:solidFill>
                  <a:srgbClr val="FF0000"/>
                </a:solidFill>
              </a:rPr>
              <a:t>pořadí projednávání a rozhodování věci, </a:t>
            </a:r>
            <a:r>
              <a:rPr lang="cs-CZ" sz="2400" dirty="0"/>
              <a:t>přednostně: </a:t>
            </a:r>
            <a:r>
              <a:rPr lang="cs-CZ" sz="1800" dirty="0"/>
              <a:t>osvobození a ustanovení zástupce, nečinnost, zásah, mezinárodní ochrana, cizinci, x zvl. zákony a lhůty pro rozhodnutí</a:t>
            </a:r>
            <a:endParaRPr lang="cs-CZ" sz="1800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cs-CZ" sz="2400" b="1" dirty="0"/>
              <a:t>§ 57 až 61 </a:t>
            </a:r>
            <a:r>
              <a:rPr lang="cs-CZ" sz="2400" dirty="0">
                <a:solidFill>
                  <a:srgbClr val="FF0000"/>
                </a:solidFill>
              </a:rPr>
              <a:t>náklady řízení </a:t>
            </a:r>
            <a:r>
              <a:rPr lang="cs-CZ" sz="2400" dirty="0"/>
              <a:t>(nepřiznávají se správnímu orgánu – § 60 odst. 7)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§ 62 </a:t>
            </a:r>
            <a:r>
              <a:rPr lang="cs-CZ" sz="2400" dirty="0">
                <a:solidFill>
                  <a:srgbClr val="FF0000"/>
                </a:solidFill>
              </a:rPr>
              <a:t>uspokojení navrhovatele</a:t>
            </a:r>
            <a:r>
              <a:rPr lang="cs-CZ" sz="2400" dirty="0"/>
              <a:t>, návaznost na § 153 správního řádu (vzájemná propojenost)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§ 63 </a:t>
            </a:r>
            <a:r>
              <a:rPr lang="cs-CZ" sz="2400" dirty="0">
                <a:solidFill>
                  <a:srgbClr val="FF0000"/>
                </a:solidFill>
              </a:rPr>
              <a:t>výkon rozhodnutí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§ 64 </a:t>
            </a:r>
            <a:r>
              <a:rPr lang="cs-CZ" sz="2400" dirty="0">
                <a:solidFill>
                  <a:srgbClr val="FF0000"/>
                </a:solidFill>
              </a:rPr>
              <a:t>použití OSŘ</a:t>
            </a:r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 marL="0" indent="0">
              <a:lnSpc>
                <a:spcPct val="100000"/>
              </a:lnSpc>
              <a:buNone/>
            </a:pPr>
            <a:endParaRPr lang="cs-CZ" sz="2400" dirty="0"/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21561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19300"/>
            <a:ext cx="8066301" cy="38127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>
                <a:solidFill>
                  <a:srgbClr val="FF0000"/>
                </a:solidFill>
              </a:rPr>
              <a:t>§ 4 odst. 1, písm. a) SŘS 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Nejčastější, největší díl agendy správního soudnictví</a:t>
            </a:r>
          </a:p>
          <a:p>
            <a:pPr algn="just">
              <a:lnSpc>
                <a:spcPct val="100000"/>
              </a:lnSpc>
            </a:pPr>
            <a:r>
              <a:rPr lang="cs-CZ" b="1" dirty="0"/>
              <a:t>Podmínky řízení: </a:t>
            </a:r>
            <a:r>
              <a:rPr lang="cs-CZ" dirty="0"/>
              <a:t>veřejnoprávní povaha, vyčerpání ŘOP, včasnost (§ 72 a lhůty), náležitosti žaloby, existence rozhodnutí, </a:t>
            </a:r>
            <a:r>
              <a:rPr lang="cs-CZ" dirty="0" err="1"/>
              <a:t>SoP</a:t>
            </a:r>
            <a:endParaRPr lang="cs-CZ" dirty="0"/>
          </a:p>
          <a:p>
            <a:pPr algn="just">
              <a:lnSpc>
                <a:spcPct val="100000"/>
              </a:lnSpc>
            </a:pPr>
            <a:r>
              <a:rPr lang="cs-CZ" b="1" dirty="0"/>
              <a:t>§ 65 až 78 SŘS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095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38324"/>
            <a:ext cx="8066301" cy="39936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NSS (</a:t>
            </a:r>
            <a:r>
              <a:rPr lang="cs-CZ" dirty="0" err="1"/>
              <a:t>sp</a:t>
            </a:r>
            <a:r>
              <a:rPr lang="cs-CZ" dirty="0"/>
              <a:t>. zn. 2 </a:t>
            </a:r>
            <a:r>
              <a:rPr lang="cs-CZ" dirty="0" err="1"/>
              <a:t>Aps</a:t>
            </a:r>
            <a:r>
              <a:rPr lang="cs-CZ" dirty="0"/>
              <a:t> 3/2004, 720/2005 Sb. NSS), „</a:t>
            </a:r>
            <a:r>
              <a:rPr lang="cs-CZ" i="1" dirty="0"/>
              <a:t>ve vztahu mezi </a:t>
            </a:r>
            <a:r>
              <a:rPr lang="cs-CZ" i="1" dirty="0">
                <a:solidFill>
                  <a:srgbClr val="FF0000"/>
                </a:solidFill>
              </a:rPr>
              <a:t>žalobou proti rozhodnutí a žalobou proti nezákonnému zásahu </a:t>
            </a:r>
            <a:r>
              <a:rPr lang="cs-CZ" i="1" dirty="0"/>
              <a:t>správního orgánu má </a:t>
            </a:r>
            <a:r>
              <a:rPr lang="cs-CZ" i="1" dirty="0">
                <a:solidFill>
                  <a:srgbClr val="FF0000"/>
                </a:solidFill>
              </a:rPr>
              <a:t>primát žaloba proti rozhodnutí a možnost úspěšně podat žalobu proti nezákonnému zásahu nastupuje teprve tehdy, pokud žaloba proti rozhodnutí nepřipadá v úvahu</a:t>
            </a:r>
            <a:r>
              <a:rPr lang="cs-CZ" i="1" dirty="0"/>
              <a:t>. Účastník řízení tedy nemůže volit, kterou z těchto žalob bude považovat za výhodnější a které řízení bude žalobou iniciovat.</a:t>
            </a:r>
            <a:r>
              <a:rPr lang="cs-CZ" dirty="0"/>
              <a:t>“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856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Žaloba proti rozhodnutí správního orgánu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449304"/>
              </p:ext>
            </p:extLst>
          </p:nvPr>
        </p:nvGraphicFramePr>
        <p:xfrm>
          <a:off x="2248694" y="2209191"/>
          <a:ext cx="4648200" cy="25536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14700">
                  <a:extLst>
                    <a:ext uri="{9D8B030D-6E8A-4147-A177-3AD203B41FA5}">
                      <a16:colId xmlns:a16="http://schemas.microsoft.com/office/drawing/2014/main" val="2584804902"/>
                    </a:ext>
                  </a:extLst>
                </a:gridCol>
                <a:gridCol w="1333500">
                  <a:extLst>
                    <a:ext uri="{9D8B030D-6E8A-4147-A177-3AD203B41FA5}">
                      <a16:colId xmlns:a16="http://schemas.microsoft.com/office/drawing/2014/main" val="1714984269"/>
                    </a:ext>
                  </a:extLst>
                </a:gridCol>
              </a:tblGrid>
              <a:tr h="27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Předmět sporu</a:t>
                      </a:r>
                      <a:endParaRPr lang="cs-CZ" sz="12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Podíl v %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371379205"/>
                  </a:ext>
                </a:extLst>
              </a:tr>
              <a:tr h="508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Správní žaloby - pobyt a evidence cizinců (zák. č. 326/1999 Sb.)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17,32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738679345"/>
                  </a:ext>
                </a:extLst>
              </a:tr>
              <a:tr h="5079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Správní žaloby - daně (zák. č. 280/2009 Sb. a daňové zákony)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11,67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569953646"/>
                  </a:ext>
                </a:extLst>
              </a:tr>
              <a:tr h="50798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Správní žaloby - přezkoumávání rozhodnutí ve věcech podle azylového zákona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11,44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621189515"/>
                  </a:ext>
                </a:extLst>
              </a:tr>
              <a:tr h="2483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Správní žaloby ve věcech správy dopravy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11,15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30685225"/>
                  </a:ext>
                </a:extLst>
              </a:tr>
              <a:tr h="5086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Volby do zastupitelstva obcí - neplatnost voleb a hlasování</a:t>
                      </a:r>
                      <a:endParaRPr lang="cs-CZ" sz="12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4,50</a:t>
                      </a:r>
                      <a:endParaRPr lang="cs-CZ" sz="12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33458468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10554" y="4740533"/>
            <a:ext cx="701208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cs-CZ" altLang="cs-CZ" sz="1200" b="1" i="0" u="none" strike="noStrike" cap="none" normalizeH="0" baseline="0" dirty="0" bmk="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abulka 59: KS – nejčastější spory ve správním soudnictví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Těchto pět druhů sporů tvoří dohromady více než 50 % agendy správních soudů. Je ale třeba poznamenat, že v absolutních číslech se jedná o malé počty – stovky pravomocně skončených věcí u každého předmětu sporu.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200" dirty="0">
              <a:highlight>
                <a:srgbClr val="FFFF00"/>
              </a:highlight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latin typeface="Garamond" panose="02020404030301010803" pitchFamily="18" charset="0"/>
                <a:cs typeface="Times New Roman" panose="02020603050405020304" pitchFamily="18" charset="0"/>
              </a:rPr>
              <a:t>Pozn.: Údaje jsou za rok 2019.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154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11519" y="310425"/>
            <a:ext cx="8066301" cy="451576"/>
          </a:xfrm>
        </p:spPr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90675"/>
            <a:ext cx="8066301" cy="42413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§ 65 až 67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Materiální pojetí rozhodnutí </a:t>
            </a:r>
            <a:r>
              <a:rPr lang="cs-CZ" sz="2400" dirty="0"/>
              <a:t>(výhody a nevýhody)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Žalobní legitimace </a:t>
            </a:r>
            <a:r>
              <a:rPr lang="cs-CZ" sz="2400" dirty="0"/>
              <a:t>§ 65 odst. 1 a 2, NSS (</a:t>
            </a:r>
            <a:r>
              <a:rPr lang="cs-CZ" sz="2400" dirty="0" err="1"/>
              <a:t>sp</a:t>
            </a:r>
            <a:r>
              <a:rPr lang="cs-CZ" sz="2400" dirty="0"/>
              <a:t>. zn. 8 As 47/2005, 1764/2009 Sb. NSS) „zásah do právní sféry“, § 66 a 67 zvláštní žalobní legitimace VOP a NSZ (ochrana </a:t>
            </a:r>
            <a:r>
              <a:rPr lang="cs-CZ" sz="2400" dirty="0">
                <a:solidFill>
                  <a:srgbClr val="FF0000"/>
                </a:solidFill>
              </a:rPr>
              <a:t>veřejného zájmu</a:t>
            </a:r>
            <a:r>
              <a:rPr lang="cs-CZ" sz="2400" dirty="0"/>
              <a:t>), žaloby ve věcech samosprávy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Moderační právo soudu </a:t>
            </a:r>
            <a:r>
              <a:rPr lang="cs-CZ" sz="2400" dirty="0"/>
              <a:t>§ 65/3 a § 78/2 (podmínky)</a:t>
            </a:r>
            <a:endParaRPr lang="cs-CZ" sz="2400" b="1" dirty="0"/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Vyslovení nicotnosti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7322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76424"/>
            <a:ext cx="8066301" cy="39555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NSS (</a:t>
            </a:r>
            <a:r>
              <a:rPr lang="cs-CZ" sz="2400" dirty="0" err="1"/>
              <a:t>sp</a:t>
            </a:r>
            <a:r>
              <a:rPr lang="cs-CZ" sz="2400" dirty="0"/>
              <a:t>. zn. 1 </a:t>
            </a:r>
            <a:r>
              <a:rPr lang="cs-CZ" sz="2400" dirty="0" err="1"/>
              <a:t>Afs</a:t>
            </a:r>
            <a:r>
              <a:rPr lang="cs-CZ" sz="2400" dirty="0"/>
              <a:t> 147/2005, 926/2006 Sb. NSS), „</a:t>
            </a:r>
            <a:r>
              <a:rPr lang="cs-CZ" sz="2400" i="1" dirty="0"/>
              <a:t>Pojem „rozhodnutí“ ve smyslu § 65 odst. 1 s. ř. s. je třeba chápat </a:t>
            </a:r>
            <a:r>
              <a:rPr lang="cs-CZ" sz="2400" i="1" dirty="0">
                <a:solidFill>
                  <a:srgbClr val="FF0000"/>
                </a:solidFill>
              </a:rPr>
              <a:t>v materiálním smyslu jako jakýkoliv individuální právní akt vydaný orgánem veřejné moci z pozice jeho vrchnostenského postavení</a:t>
            </a:r>
            <a:r>
              <a:rPr lang="cs-CZ" sz="2400" i="1" dirty="0"/>
              <a:t>. Námitky, že rozhodnutí nemělo příslušnou formu a nebylo vydáno v žádném řízení, je nutno odmítnout již proto, že potřeba soudního přezkumu faktických správních rozhodnutí je ještě intenzivnější právě tam, kde správní orgán nepostupuje předem stanoveným a předvídatelným způsobem podle příslušného procesního předpisu.“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8346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00250"/>
            <a:ext cx="8066301" cy="38317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Důsledky materiálního pojetí </a:t>
            </a:r>
            <a:r>
              <a:rPr lang="cs-CZ" sz="2400" dirty="0"/>
              <a:t>(ochranný charakter)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např.: NSS, </a:t>
            </a:r>
            <a:r>
              <a:rPr lang="cs-CZ" sz="2400" dirty="0" err="1"/>
              <a:t>sp</a:t>
            </a:r>
            <a:r>
              <a:rPr lang="cs-CZ" sz="2400" dirty="0"/>
              <a:t>. zn. 4 As 289/2015, prostřednictvím žaloby proti rozhodnutí podle § 65 s. ř. s. se lze </a:t>
            </a:r>
            <a:r>
              <a:rPr lang="cs-CZ" sz="2400" dirty="0">
                <a:solidFill>
                  <a:srgbClr val="FF0000"/>
                </a:solidFill>
              </a:rPr>
              <a:t>zabránit nekonečnému koloběhu správních rozhodnutí</a:t>
            </a:r>
            <a:r>
              <a:rPr lang="cs-CZ" sz="2400" dirty="0"/>
              <a:t>, který spočívá v tom, že odvolací orgán </a:t>
            </a:r>
            <a:r>
              <a:rPr lang="cs-CZ" sz="2400" dirty="0">
                <a:solidFill>
                  <a:srgbClr val="FF0000"/>
                </a:solidFill>
              </a:rPr>
              <a:t>opakovaně a toliko formálně ruší</a:t>
            </a:r>
            <a:r>
              <a:rPr lang="cs-CZ" sz="2400" dirty="0"/>
              <a:t> rozhodnutí, kterými povinný subjekt odmítá poskytnout požadované informace a věc mu </a:t>
            </a:r>
            <a:r>
              <a:rPr lang="cs-CZ" sz="2400" dirty="0">
                <a:solidFill>
                  <a:srgbClr val="FF0000"/>
                </a:solidFill>
              </a:rPr>
              <a:t>opakovaně vrací k dalšímu řízení</a:t>
            </a:r>
            <a:r>
              <a:rPr lang="cs-CZ" sz="2400" dirty="0"/>
              <a:t>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091896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00250"/>
            <a:ext cx="8066301" cy="38317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Výhody materiálního pojetí rozhodnutí:</a:t>
            </a:r>
            <a:r>
              <a:rPr lang="cs-CZ" sz="2400" dirty="0"/>
              <a:t> široký rozsah soudní ochrany, není určující předešlý procesní postup, jakož ani forma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Nevýhody materiálního pojetí rozhodnutí:</a:t>
            </a:r>
            <a:r>
              <a:rPr lang="cs-CZ" sz="2400" dirty="0"/>
              <a:t> nepředvídatelnost, obtížný rozdíl mezi rozhodnutím a zásahem</a:t>
            </a:r>
          </a:p>
        </p:txBody>
      </p:sp>
    </p:spTree>
    <p:extLst>
      <p:ext uri="{BB962C8B-B14F-4D97-AF65-F5344CB8AC3E}">
        <p14:creationId xmlns:p14="http://schemas.microsoft.com/office/powerpoint/2010/main" val="8719959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71700"/>
            <a:ext cx="8066301" cy="366030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dirty="0"/>
              <a:t>Žalobní legitimace podle </a:t>
            </a:r>
            <a:r>
              <a:rPr lang="cs-CZ" b="1" dirty="0"/>
              <a:t>§ 65/1 </a:t>
            </a:r>
            <a:r>
              <a:rPr lang="cs-CZ" dirty="0"/>
              <a:t>– zkrácen na právech </a:t>
            </a:r>
            <a:r>
              <a:rPr lang="cs-CZ" b="1" dirty="0">
                <a:solidFill>
                  <a:srgbClr val="FF0000"/>
                </a:solidFill>
              </a:rPr>
              <a:t>přímo, nebo v důsledku </a:t>
            </a:r>
            <a:r>
              <a:rPr lang="cs-CZ" dirty="0"/>
              <a:t>„rozhodnutí“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Žalobní legitimace podle </a:t>
            </a:r>
            <a:r>
              <a:rPr lang="cs-CZ" b="1" dirty="0"/>
              <a:t>§ 65/2 </a:t>
            </a:r>
            <a:r>
              <a:rPr lang="cs-CZ" dirty="0"/>
              <a:t>– </a:t>
            </a:r>
            <a:r>
              <a:rPr lang="cs-CZ" b="1" dirty="0"/>
              <a:t>účastník řízení</a:t>
            </a:r>
            <a:r>
              <a:rPr lang="cs-CZ" dirty="0"/>
              <a:t>, který byl </a:t>
            </a:r>
            <a:r>
              <a:rPr lang="cs-CZ" b="1" dirty="0">
                <a:solidFill>
                  <a:srgbClr val="FF0000"/>
                </a:solidFill>
              </a:rPr>
              <a:t>postupem</a:t>
            </a:r>
            <a:r>
              <a:rPr lang="cs-CZ" dirty="0"/>
              <a:t> vedoucím k „rozhodnutí“ </a:t>
            </a:r>
            <a:r>
              <a:rPr lang="cs-CZ" dirty="0">
                <a:solidFill>
                  <a:srgbClr val="FF0000"/>
                </a:solidFill>
              </a:rPr>
              <a:t>zkrácen na právech </a:t>
            </a:r>
            <a:r>
              <a:rPr lang="cs-CZ" dirty="0"/>
              <a:t>tak, že to mohlo způsobit nezákonnost „rozhodnutí“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Tzv. zvláštní žalobní legitimace </a:t>
            </a:r>
            <a:r>
              <a:rPr lang="cs-CZ" b="1" dirty="0"/>
              <a:t>§ 66 (ochrana objektivní zákonnosti a veřejného zájmu?)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1276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40094" y="398131"/>
            <a:ext cx="8066301" cy="451576"/>
          </a:xfrm>
        </p:spPr>
        <p:txBody>
          <a:bodyPr/>
          <a:lstStyle/>
          <a:p>
            <a:pPr algn="just"/>
            <a:r>
              <a:rPr lang="cs-CZ" dirty="0"/>
              <a:t>Otázky, na které se pokusíme odpovědět: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i="1" dirty="0"/>
              <a:t>Jakým způsobem se zahajuje řízení a jaké je v něm postavení soudu a účastníků řízení?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Jakým způsobem může soud rozhodnout a proč?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Proč je klíčovou náplní a institutem správního soudnictví žaloba proti rozhodnutí správního orgánu?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Co je to materiální pojetí „rozhodnutí“ správního orgánu a jak se kupř. týká prezidenta republiky? </a:t>
            </a:r>
          </a:p>
          <a:p>
            <a:pPr algn="just">
              <a:lnSpc>
                <a:spcPct val="100000"/>
              </a:lnSpc>
            </a:pPr>
            <a:r>
              <a:rPr lang="cs-CZ" sz="2000" i="1" dirty="0"/>
              <a:t>Kdo všechno může podat žalobu proti rozhodnutí správního orgánu? </a:t>
            </a:r>
          </a:p>
          <a:p>
            <a:pPr algn="just">
              <a:lnSpc>
                <a:spcPct val="100000"/>
              </a:lnSpc>
            </a:pPr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41882526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52624"/>
            <a:ext cx="8066301" cy="4076701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6 A 25/2002, 906/2006 Sb. NSS) „</a:t>
            </a:r>
            <a:r>
              <a:rPr lang="cs-CZ" sz="2000" i="1" dirty="0"/>
              <a:t>žalobní legitimace podle tohoto ustanovení musí být dána pro všechny případy, kdy je </a:t>
            </a:r>
            <a:r>
              <a:rPr lang="cs-CZ" sz="2000" i="1" dirty="0">
                <a:solidFill>
                  <a:srgbClr val="FF0000"/>
                </a:solidFill>
              </a:rPr>
              <a:t>dotčena právní sféra žalobce</a:t>
            </a:r>
            <a:r>
              <a:rPr lang="cs-CZ" sz="2000" i="1" dirty="0"/>
              <a:t> …, tj. kdy se jednostranný úkon správního orgánu, vztahující se ke konkrétní věci a konkrétním adresátům, závazně a autoritativně dotýká jejich právní sféry. Nejde tedy o to, zda úkon správního orgánu založil, změnil, zrušil či závazně určil práva a povinnosti žalobce, nýbrž o to, zda se - podle tvrzení žalobce v žalobě - </a:t>
            </a:r>
            <a:r>
              <a:rPr lang="cs-CZ" sz="2000" i="1" dirty="0">
                <a:solidFill>
                  <a:srgbClr val="FF0000"/>
                </a:solidFill>
              </a:rPr>
              <a:t>negativně projevil v jeho právní sféře</a:t>
            </a:r>
            <a:r>
              <a:rPr lang="cs-CZ" sz="2000" dirty="0"/>
              <a:t>.“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8 As 47/2005, 1764/2009 Sb. NSS), „</a:t>
            </a:r>
            <a:r>
              <a:rPr lang="cs-CZ" sz="2000" i="1" dirty="0"/>
              <a:t>Aktivní žalobní legitimace v řízení o žalobě proti rozhodnutí správního orgánu (§ 65 a násl. s. ř. s.) bude dána vždy tehdy, pokud s ohledem na tvrzení žalobce není možné zjevně a jednoznačně konstatovat, že k </a:t>
            </a:r>
            <a:r>
              <a:rPr lang="cs-CZ" sz="2000" i="1" dirty="0">
                <a:solidFill>
                  <a:srgbClr val="FF0000"/>
                </a:solidFill>
              </a:rPr>
              <a:t>zásahu do jeho právní sféry </a:t>
            </a:r>
            <a:r>
              <a:rPr lang="cs-CZ" sz="2000" i="1" dirty="0"/>
              <a:t>v žádném případě dojít nemohlo</a:t>
            </a:r>
            <a:r>
              <a:rPr lang="cs-CZ" sz="2000" dirty="0"/>
              <a:t>.“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451335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43124"/>
            <a:ext cx="8066301" cy="36888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§ 68 (nepřípustnost žaloby) a § 70 (kompetenční výluky)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b="1" dirty="0"/>
              <a:t>Podmínky řízení - pozitivní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b="1" dirty="0"/>
              <a:t>Kompetenční výluky - negativní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819208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/>
              <a:t>§ 69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cs-CZ" b="1" dirty="0"/>
              <a:t>Určení žalovaného: správní orgán, který rozhodl v </a:t>
            </a:r>
            <a:r>
              <a:rPr lang="cs-CZ" b="1" dirty="0">
                <a:solidFill>
                  <a:srgbClr val="FF0000"/>
                </a:solidFill>
              </a:rPr>
              <a:t>posledním</a:t>
            </a:r>
            <a:r>
              <a:rPr lang="cs-CZ" b="1" dirty="0"/>
              <a:t> stupni 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b="1" dirty="0"/>
              <a:t>Vyjadřuje</a:t>
            </a:r>
            <a:r>
              <a:rPr lang="cs-CZ" dirty="0"/>
              <a:t> se k žalobě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dirty="0"/>
              <a:t>Jeho rozhodnutí je primárně </a:t>
            </a:r>
            <a:r>
              <a:rPr lang="cs-CZ" b="1" dirty="0"/>
              <a:t>zrušováno</a:t>
            </a:r>
            <a:r>
              <a:rPr lang="cs-CZ" dirty="0"/>
              <a:t> (nese náklady, náhradu škody, …)</a:t>
            </a:r>
          </a:p>
          <a:p>
            <a:pPr marL="457200" indent="-457200" algn="just">
              <a:lnSpc>
                <a:spcPct val="100000"/>
              </a:lnSpc>
            </a:pPr>
            <a:r>
              <a:rPr lang="cs-CZ" dirty="0"/>
              <a:t>Je primárně povinen</a:t>
            </a:r>
            <a:r>
              <a:rPr lang="cs-CZ" b="1" dirty="0"/>
              <a:t> respektovat </a:t>
            </a:r>
            <a:r>
              <a:rPr lang="cs-CZ" dirty="0"/>
              <a:t>vyslovený </a:t>
            </a:r>
            <a:r>
              <a:rPr lang="cs-CZ" b="1" dirty="0"/>
              <a:t>právní názor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63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47874"/>
            <a:ext cx="8066301" cy="37841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§ 71 až 74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Náležitosti žaloby – zásah do právní sféry, uvedení žalobních bodů/námitek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Lhůta pro podání žaloby </a:t>
            </a:r>
            <a:r>
              <a:rPr lang="cs-CZ" sz="2400" dirty="0"/>
              <a:t>(</a:t>
            </a:r>
            <a:r>
              <a:rPr lang="cs-CZ" sz="2400" dirty="0">
                <a:solidFill>
                  <a:srgbClr val="FF0000"/>
                </a:solidFill>
              </a:rPr>
              <a:t>2 měsíce </a:t>
            </a:r>
            <a:r>
              <a:rPr lang="cs-CZ" sz="2400" dirty="0"/>
              <a:t>od doručení)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Odkladný účinek žaloby </a:t>
            </a:r>
            <a:r>
              <a:rPr lang="cs-CZ" sz="2400" dirty="0"/>
              <a:t>(ex lege </a:t>
            </a:r>
            <a:r>
              <a:rPr lang="cs-CZ" sz="2400" dirty="0">
                <a:solidFill>
                  <a:srgbClr val="FF0000"/>
                </a:solidFill>
              </a:rPr>
              <a:t>není</a:t>
            </a:r>
            <a:r>
              <a:rPr lang="cs-CZ" sz="2400" dirty="0"/>
              <a:t>, lze jej přiznat)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Projednání žaloby </a:t>
            </a:r>
            <a:r>
              <a:rPr lang="cs-CZ" sz="2400" dirty="0"/>
              <a:t>– obstarání správních spisů a vyjádření k žalobě</a:t>
            </a:r>
            <a:endParaRPr 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4111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952624"/>
            <a:ext cx="8066301" cy="387937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NSS (</a:t>
            </a:r>
            <a:r>
              <a:rPr lang="cs-CZ" sz="2000" dirty="0" err="1"/>
              <a:t>sp</a:t>
            </a:r>
            <a:r>
              <a:rPr lang="cs-CZ" sz="2000" dirty="0"/>
              <a:t>. zn. 2 </a:t>
            </a:r>
            <a:r>
              <a:rPr lang="cs-CZ" sz="2000" dirty="0" err="1"/>
              <a:t>Azs</a:t>
            </a:r>
            <a:r>
              <a:rPr lang="cs-CZ" sz="2000" dirty="0"/>
              <a:t> 92/2005, 835/2006 Sb. NSS) „</a:t>
            </a:r>
            <a:r>
              <a:rPr lang="cs-CZ" sz="2000" i="1" dirty="0"/>
              <a:t>Líčení skutkových okolností v žalobě … </a:t>
            </a:r>
            <a:r>
              <a:rPr lang="cs-CZ" sz="2000" i="1" dirty="0">
                <a:solidFill>
                  <a:srgbClr val="FF0000"/>
                </a:solidFill>
              </a:rPr>
              <a:t>nemůže být toliko typovou charakteristikou </a:t>
            </a:r>
            <a:r>
              <a:rPr lang="cs-CZ" sz="2000" i="1" dirty="0"/>
              <a:t>určitých „obvyklých“ nezákonností, k nimž při vyřizování věcí určitého druhu může docházet, </a:t>
            </a:r>
            <a:r>
              <a:rPr lang="cs-CZ" sz="2000" i="1" dirty="0">
                <a:solidFill>
                  <a:srgbClr val="FF0000"/>
                </a:solidFill>
              </a:rPr>
              <a:t>nýbrž zcela jasně individualizovaným</a:t>
            </a:r>
            <a:r>
              <a:rPr lang="cs-CZ" sz="2000" i="1" dirty="0"/>
              <a:t>, a tedy od charakteristiky jiných konkrétních skutkových dějů či okolností jednoznačně odlišitelným popisem. Žalobce je též povinen vylíčit, </a:t>
            </a:r>
            <a:r>
              <a:rPr lang="cs-CZ" sz="2000" i="1" dirty="0">
                <a:solidFill>
                  <a:srgbClr val="FF0000"/>
                </a:solidFill>
              </a:rPr>
              <a:t>jakých konkrétních nezákonných kroků, postupů, úkonů, úvah, hodnocení či závěrů se měl správní orgán vůči němu dopustit</a:t>
            </a:r>
            <a:r>
              <a:rPr lang="cs-CZ" sz="2000" i="1" dirty="0"/>
              <a:t> v procesu vydání napadeného rozhodnutí či přímo rozhodnutím samotným, a rovněž je povinen ozřejmit svůj právní náhled na to, proč se má jednat o nezákonnosti. Právní náhled na věc se přitom </a:t>
            </a:r>
            <a:r>
              <a:rPr lang="cs-CZ" sz="2000" i="1" dirty="0">
                <a:solidFill>
                  <a:srgbClr val="FF0000"/>
                </a:solidFill>
              </a:rPr>
              <a:t>nemůže spokojit toliko s obecnými odkazy na určitá ustanovení zákona bez souvislosti se skutkovými výtkami.</a:t>
            </a:r>
            <a:r>
              <a:rPr lang="cs-CZ" sz="2000" i="1" dirty="0"/>
              <a:t> …</a:t>
            </a:r>
            <a:r>
              <a:rPr lang="cs-CZ" sz="2000" dirty="0"/>
              <a:t>“</a:t>
            </a:r>
          </a:p>
          <a:p>
            <a:pPr algn="just">
              <a:lnSpc>
                <a:spcPct val="10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2465350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14550"/>
            <a:ext cx="8066301" cy="37174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NSS (</a:t>
            </a:r>
            <a:r>
              <a:rPr lang="cs-CZ" sz="2400" dirty="0" err="1"/>
              <a:t>sp</a:t>
            </a:r>
            <a:r>
              <a:rPr lang="cs-CZ" sz="2400" dirty="0"/>
              <a:t>. zn. 7 </a:t>
            </a:r>
            <a:r>
              <a:rPr lang="cs-CZ" sz="2400" dirty="0" err="1"/>
              <a:t>Afs</a:t>
            </a:r>
            <a:r>
              <a:rPr lang="cs-CZ" sz="2400" dirty="0"/>
              <a:t> 54/2007, 1472/2008 Sb. NSS), „</a:t>
            </a:r>
            <a:r>
              <a:rPr lang="cs-CZ" sz="2400" i="1" dirty="0"/>
              <a:t>Žalobce je oprávněn uvést </a:t>
            </a:r>
            <a:r>
              <a:rPr lang="cs-CZ" sz="2400" i="1" dirty="0">
                <a:solidFill>
                  <a:srgbClr val="FF0000"/>
                </a:solidFill>
              </a:rPr>
              <a:t>v žalobě všechny důvody, pro které považuje napadené správní rozhodnutí za nezákonné. Tomu nebrání skutečnost, že některé z nich neuplatnil již v odvolacím řízení, ač tak učinit mohl</a:t>
            </a:r>
            <a:r>
              <a:rPr lang="cs-CZ" sz="2400" i="1" dirty="0"/>
              <a:t>. Ustanovení § 5 s. ř. s. na rozsah přezkumné činnosti soudu nedopadá.</a:t>
            </a:r>
            <a:r>
              <a:rPr lang="cs-CZ" sz="2400" dirty="0"/>
              <a:t>“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0728581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076450"/>
            <a:ext cx="8066301" cy="37555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§ 75</a:t>
            </a:r>
          </a:p>
          <a:p>
            <a:pPr algn="just">
              <a:lnSpc>
                <a:spcPct val="100000"/>
              </a:lnSpc>
            </a:pPr>
            <a:r>
              <a:rPr lang="cs-CZ" sz="2400" b="1" dirty="0"/>
              <a:t>Vázanost skutkovým a právním stavem </a:t>
            </a:r>
            <a:r>
              <a:rPr lang="cs-CZ" sz="2400" b="1" dirty="0">
                <a:solidFill>
                  <a:srgbClr val="FF0000"/>
                </a:solidFill>
              </a:rPr>
              <a:t>ke dni vydání rozhodnutí správního orgánu </a:t>
            </a:r>
            <a:r>
              <a:rPr lang="cs-CZ" sz="2400" dirty="0"/>
              <a:t>x jsou výjimky (retroaktivita ve prospěch pachatele, protiústavnost)</a:t>
            </a:r>
          </a:p>
          <a:p>
            <a:pPr algn="just">
              <a:lnSpc>
                <a:spcPct val="100000"/>
              </a:lnSpc>
            </a:pPr>
            <a:r>
              <a:rPr lang="cs-CZ" sz="2400" dirty="0"/>
              <a:t>Přezkoumání </a:t>
            </a:r>
            <a:r>
              <a:rPr lang="cs-CZ" sz="2400" b="1" dirty="0"/>
              <a:t>podkladových úkonů, nelze-li je napadnout samostatně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50288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400" b="1" dirty="0"/>
              <a:t>§ 76 a 77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Vady </a:t>
            </a:r>
            <a:r>
              <a:rPr lang="cs-CZ" sz="2400" b="1" dirty="0">
                <a:solidFill>
                  <a:srgbClr val="FF0000"/>
                </a:solidFill>
              </a:rPr>
              <a:t>ex offo</a:t>
            </a:r>
            <a:r>
              <a:rPr lang="cs-CZ" sz="2400" b="1" dirty="0"/>
              <a:t>, rozhodnutí bez nařízení jednání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400" b="1" dirty="0"/>
              <a:t>Dokazování, princip plné jurisdikce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88099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2152650"/>
            <a:ext cx="8066301" cy="36793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dirty="0"/>
              <a:t>§ 78, rozsudek, projev </a:t>
            </a:r>
            <a:r>
              <a:rPr lang="cs-CZ" sz="2400" b="1" dirty="0"/>
              <a:t>kasačního principu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dirty="0"/>
              <a:t>Rozhodnutí se „zrušuje a vrací“ (správnímu orgánu 2. stupně, ale lze i správnímu orgánu 1. stupně), žaloba je důvodná, závazný právní názor; zrušení pro a) </a:t>
            </a:r>
            <a:r>
              <a:rPr lang="cs-CZ" sz="2400" dirty="0">
                <a:solidFill>
                  <a:srgbClr val="FF0000"/>
                </a:solidFill>
              </a:rPr>
              <a:t>nezákonnost </a:t>
            </a:r>
            <a:r>
              <a:rPr lang="cs-CZ" sz="2400" dirty="0"/>
              <a:t>(také při zneužití při překročení </a:t>
            </a:r>
            <a:r>
              <a:rPr lang="cs-CZ" sz="2400" b="1" dirty="0"/>
              <a:t>správního uvážení</a:t>
            </a:r>
            <a:r>
              <a:rPr lang="cs-CZ" sz="2400" dirty="0"/>
              <a:t>), nebo b) pro </a:t>
            </a:r>
            <a:r>
              <a:rPr lang="cs-CZ" sz="2400" dirty="0">
                <a:solidFill>
                  <a:srgbClr val="FF0000"/>
                </a:solidFill>
              </a:rPr>
              <a:t>vady řízení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moderace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400" b="1" dirty="0"/>
              <a:t>zamítnutí žaloby </a:t>
            </a:r>
            <a:r>
              <a:rPr lang="cs-CZ" sz="2400" dirty="0"/>
              <a:t>(není-li důvodná)</a:t>
            </a:r>
            <a:endParaRPr lang="cs-CZ" sz="2400" b="1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76783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47850"/>
            <a:ext cx="8066301" cy="3984150"/>
          </a:xfrm>
        </p:spPr>
        <p:txBody>
          <a:bodyPr/>
          <a:lstStyle/>
          <a:p>
            <a:r>
              <a:rPr lang="cs-CZ" sz="2400" b="1" dirty="0"/>
              <a:t>Nevyhovění žalobě</a:t>
            </a:r>
          </a:p>
          <a:p>
            <a:pPr marL="586350" indent="-514350">
              <a:buAutoNum type="romanUcPeriod"/>
            </a:pPr>
            <a:r>
              <a:rPr lang="cs-CZ" sz="2400" dirty="0"/>
              <a:t>Žaloba </a:t>
            </a:r>
            <a:r>
              <a:rPr lang="cs-CZ" sz="2400" b="1" dirty="0">
                <a:solidFill>
                  <a:srgbClr val="FF0000"/>
                </a:solidFill>
              </a:rPr>
              <a:t>se zamítá</a:t>
            </a:r>
            <a:r>
              <a:rPr lang="cs-CZ" sz="2400" dirty="0"/>
              <a:t>.</a:t>
            </a:r>
          </a:p>
          <a:p>
            <a:pPr marL="586350" indent="-514350">
              <a:buAutoNum type="romanUcPeriod"/>
            </a:pPr>
            <a:r>
              <a:rPr lang="cs-CZ" sz="2400" dirty="0"/>
              <a:t>Žalobce nemá právo na náhradu nákladů řízení. </a:t>
            </a:r>
          </a:p>
          <a:p>
            <a:pPr marL="586350" indent="-514350">
              <a:buAutoNum type="romanUcPeriod"/>
            </a:pPr>
            <a:r>
              <a:rPr lang="cs-CZ" sz="2400" dirty="0"/>
              <a:t>Žalované/mu se náhrada nákladů řízení nepřiznává.</a:t>
            </a:r>
          </a:p>
        </p:txBody>
      </p:sp>
    </p:spTree>
    <p:extLst>
      <p:ext uri="{BB962C8B-B14F-4D97-AF65-F5344CB8AC3E}">
        <p14:creationId xmlns:p14="http://schemas.microsoft.com/office/powerpoint/2010/main" val="892505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Správní soudnictví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4869" y="1377467"/>
            <a:ext cx="8066301" cy="4464058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altLang="cs-CZ" b="1" dirty="0"/>
              <a:t>Co už o víme a na co navazujeme …</a:t>
            </a:r>
          </a:p>
          <a:p>
            <a:pPr algn="just">
              <a:lnSpc>
                <a:spcPct val="100000"/>
              </a:lnSpc>
            </a:pPr>
            <a:endParaRPr lang="cs-CZ" altLang="cs-CZ" dirty="0"/>
          </a:p>
          <a:p>
            <a:pPr algn="just">
              <a:lnSpc>
                <a:spcPct val="100000"/>
              </a:lnSpc>
            </a:pPr>
            <a:r>
              <a:rPr lang="cs-CZ" dirty="0"/>
              <a:t>Soudní kontrola veřejné správy a její vývoj</a:t>
            </a:r>
          </a:p>
          <a:p>
            <a:pPr algn="just">
              <a:lnSpc>
                <a:spcPct val="100000"/>
              </a:lnSpc>
            </a:pPr>
            <a:r>
              <a:rPr lang="cs-CZ" dirty="0"/>
              <a:t>Dualismus soudní kontroly, správní soudnictví a řízení podle části V. OSŘ</a:t>
            </a:r>
            <a:endParaRPr lang="cs-CZ" b="1" dirty="0"/>
          </a:p>
          <a:p>
            <a:pPr>
              <a:lnSpc>
                <a:spcPct val="100000"/>
              </a:lnSpc>
            </a:pPr>
            <a:endParaRPr lang="cs-CZ" alt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926284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95474"/>
            <a:ext cx="8066301" cy="3936525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Vyhovění žalobě</a:t>
            </a:r>
          </a:p>
          <a:p>
            <a:pPr marL="586350" indent="-514350" algn="just">
              <a:lnSpc>
                <a:spcPct val="100000"/>
              </a:lnSpc>
              <a:buAutoNum type="romanUcPeriod"/>
            </a:pPr>
            <a:r>
              <a:rPr lang="cs-CZ" sz="2400" dirty="0"/>
              <a:t>Rozhodnutí Ministerstva práce a sociálních věcí ze 21. 3. 2018, </a:t>
            </a:r>
            <a:r>
              <a:rPr lang="cs-CZ" sz="2400" dirty="0" err="1"/>
              <a:t>sp</a:t>
            </a:r>
            <a:r>
              <a:rPr lang="cs-CZ" sz="2400" dirty="0"/>
              <a:t>. zn. SZ/MPSV-2017/163507-921, č. j. MPSV-2018/58920-921, </a:t>
            </a:r>
            <a:r>
              <a:rPr lang="cs-CZ" sz="2400" b="1" dirty="0">
                <a:solidFill>
                  <a:srgbClr val="FF0000"/>
                </a:solidFill>
              </a:rPr>
              <a:t>se zrušuje </a:t>
            </a:r>
            <a:r>
              <a:rPr lang="cs-CZ" sz="2400" dirty="0"/>
              <a:t>a </a:t>
            </a:r>
            <a:r>
              <a:rPr lang="cs-CZ" sz="2400" b="1" dirty="0">
                <a:solidFill>
                  <a:srgbClr val="FF0000"/>
                </a:solidFill>
              </a:rPr>
              <a:t>věc se vrací žalovanému k dalšímu řízení</a:t>
            </a:r>
            <a:r>
              <a:rPr lang="cs-CZ" sz="2400" dirty="0"/>
              <a:t>.</a:t>
            </a:r>
          </a:p>
          <a:p>
            <a:pPr marL="586350" indent="-514350" algn="just">
              <a:lnSpc>
                <a:spcPct val="100000"/>
              </a:lnSpc>
              <a:buAutoNum type="romanUcPeriod"/>
            </a:pPr>
            <a:r>
              <a:rPr lang="cs-CZ" sz="2400" dirty="0"/>
              <a:t>Žalovaný je povinen uhradit na náhradě nákladů řízení žalobkyni částku 4719 Kč, a to ve lhůtě 30 dnů ode dne nabytí právní moci tohoto rozsudku k rukám zástupkyně žalobkyně XXX, advokátky se sídlem XXX.</a:t>
            </a:r>
          </a:p>
        </p:txBody>
      </p:sp>
    </p:spTree>
    <p:extLst>
      <p:ext uri="{BB962C8B-B14F-4D97-AF65-F5344CB8AC3E}">
        <p14:creationId xmlns:p14="http://schemas.microsoft.com/office/powerpoint/2010/main" val="51529025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41338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Uplatnění moderační práva soudu: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NSS (</a:t>
            </a:r>
            <a:r>
              <a:rPr lang="cs-CZ" sz="2400" dirty="0" err="1"/>
              <a:t>sp</a:t>
            </a:r>
            <a:r>
              <a:rPr lang="cs-CZ" sz="2400" dirty="0"/>
              <a:t>. zn. 9 </a:t>
            </a:r>
            <a:r>
              <a:rPr lang="cs-CZ" sz="2400" dirty="0" err="1"/>
              <a:t>Ads</a:t>
            </a:r>
            <a:r>
              <a:rPr lang="cs-CZ" sz="2400" dirty="0"/>
              <a:t> 97/2021): „</a:t>
            </a:r>
            <a:r>
              <a:rPr lang="cs-CZ" sz="2400" i="1" dirty="0"/>
              <a:t>Pro moderaci sankce soudem kromě splnění základního předpokladu, že nejsou dány důvody pro zrušení rozhodnutí podle § 78 odst. 1 soudního řádu správního, musí být splněny kumulativně další podmínky - trest musí být uložen ve zjevně nepřiměřené výši a žalobce musí moderaci navrhnout. Případné poučení soudem o možnosti moderace trestu podle § 36 odst. 1 soudního řádu správního se považuje za vhodné jen v případech laicky psaných žalob, v nichž se žalobce snížení trestu moderací domáhá, avšak není schopen takový návrh vhodně a srozumitelně naformulovat.“</a:t>
            </a:r>
          </a:p>
        </p:txBody>
      </p:sp>
    </p:spTree>
    <p:extLst>
      <p:ext uri="{BB962C8B-B14F-4D97-AF65-F5344CB8AC3E}">
        <p14:creationId xmlns:p14="http://schemas.microsoft.com/office/powerpoint/2010/main" val="26900322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proti rozhodnutí správního orgánu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885950"/>
            <a:ext cx="8066301" cy="413385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400" b="1" dirty="0"/>
              <a:t>Uplatnění moderační práva soudu: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I. Pokuta uložená žalobci rozhodnutím České obchodní inspekce, inspektorátu Plzeňského a Karlovarského, ze dne 10. 5. 2013, č. j. ČOI 56198/13/2200, ve spojení s rozhodnutím České obchodní inspekce, ústředního inspektorátu, ze dne 29. 8. 2013, č. j. ČOI 66410/13/O100/2200/13/</a:t>
            </a:r>
            <a:r>
              <a:rPr lang="cs-CZ" sz="2400" dirty="0" err="1"/>
              <a:t>Hy</a:t>
            </a:r>
            <a:r>
              <a:rPr lang="cs-CZ" sz="2400" dirty="0"/>
              <a:t>/</a:t>
            </a:r>
            <a:r>
              <a:rPr lang="cs-CZ" sz="2400" dirty="0" err="1"/>
              <a:t>Štm</a:t>
            </a:r>
            <a:r>
              <a:rPr lang="cs-CZ" sz="2400"/>
              <a:t>, </a:t>
            </a:r>
            <a:r>
              <a:rPr lang="cs-CZ" sz="2400" b="1" dirty="0">
                <a:solidFill>
                  <a:srgbClr val="FF0000"/>
                </a:solidFill>
              </a:rPr>
              <a:t>se snižuje na částku ve výši 500.000 Kč.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/>
              <a:t>II. Žalovaná je povinna zaplatit žalobci náklady řízení ve výši 41.849,47 Kč do 30 dnů od právní moci tohoto rozsudku, k rukám zástupce žalobce XXX, advokáta.</a:t>
            </a:r>
          </a:p>
        </p:txBody>
      </p:sp>
    </p:spTree>
    <p:extLst>
      <p:ext uri="{BB962C8B-B14F-4D97-AF65-F5344CB8AC3E}">
        <p14:creationId xmlns:p14="http://schemas.microsoft.com/office/powerpoint/2010/main" val="3974911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5A9ED0-5463-453B-92DF-0EE6918CB6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A493DB6-A5BE-41E8-BE10-DA3EBD93B1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37723-530B-4946-B9C1-47F2FE237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134CAEC-1126-4694-994E-1A746F80B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</a:pPr>
            <a:r>
              <a:rPr lang="cs-CZ" sz="2000" dirty="0"/>
              <a:t>Komentáře (Beck, </a:t>
            </a:r>
            <a:r>
              <a:rPr lang="cs-CZ" sz="2000" dirty="0" err="1"/>
              <a:t>Wolters</a:t>
            </a:r>
            <a:r>
              <a:rPr lang="cs-CZ" sz="2000" dirty="0"/>
              <a:t> </a:t>
            </a:r>
            <a:r>
              <a:rPr lang="cs-CZ" sz="2000" dirty="0" err="1"/>
              <a:t>Kluwer</a:t>
            </a:r>
            <a:r>
              <a:rPr lang="cs-CZ" sz="2000" dirty="0"/>
              <a:t>, </a:t>
            </a:r>
            <a:r>
              <a:rPr lang="cs-CZ" sz="2000" dirty="0" err="1"/>
              <a:t>Leges</a:t>
            </a:r>
            <a:r>
              <a:rPr lang="cs-CZ" sz="2000" dirty="0"/>
              <a:t>)</a:t>
            </a:r>
          </a:p>
          <a:p>
            <a:pPr algn="just">
              <a:lnSpc>
                <a:spcPct val="100000"/>
              </a:lnSpc>
            </a:pPr>
            <a:r>
              <a:rPr lang="cs-CZ" sz="2000" dirty="0"/>
              <a:t>Učebnice: </a:t>
            </a:r>
          </a:p>
          <a:p>
            <a:pPr lvl="1" algn="just"/>
            <a:r>
              <a:rPr lang="cs-CZ" dirty="0"/>
              <a:t>Skulová, S. a kol. Správní právo procesní. 4. vydání. Plzeň: Aleš Čeněk, 2017, s. 315 – 321</a:t>
            </a:r>
          </a:p>
          <a:p>
            <a:pPr lvl="1" algn="just"/>
            <a:r>
              <a:rPr lang="cs-CZ" dirty="0"/>
              <a:t>Sládeček, V. Obecné správní právo. 4. vydání. Praha: </a:t>
            </a:r>
            <a:r>
              <a:rPr lang="cs-CZ" dirty="0" err="1"/>
              <a:t>Wolters</a:t>
            </a:r>
            <a:r>
              <a:rPr lang="cs-CZ" dirty="0"/>
              <a:t> </a:t>
            </a:r>
            <a:r>
              <a:rPr lang="cs-CZ" dirty="0" err="1"/>
              <a:t>Kluwer</a:t>
            </a:r>
            <a:r>
              <a:rPr lang="cs-CZ" dirty="0"/>
              <a:t>, 2019, s. 425 – 430 a 466 – 467</a:t>
            </a:r>
          </a:p>
          <a:p>
            <a:pPr lvl="1" algn="just"/>
            <a:r>
              <a:rPr lang="cs-CZ" dirty="0"/>
              <a:t>Kopecký, M. Správní právo. Obecná část. Praha: C. H. Beck, 2019, s. 481 – 492</a:t>
            </a:r>
          </a:p>
          <a:p>
            <a:pPr marL="324000" lvl="1" indent="0" algn="just">
              <a:buNone/>
            </a:pPr>
            <a:endParaRPr lang="cs-CZ" dirty="0"/>
          </a:p>
          <a:p>
            <a:pPr lvl="1" algn="just"/>
            <a:r>
              <a:rPr lang="cs-CZ" dirty="0"/>
              <a:t>Statistická data, tabulky a grafy České soudnictví: Výroční statistická zpráva </a:t>
            </a:r>
            <a:r>
              <a:rPr lang="cs-CZ" dirty="0">
                <a:hlinkClick r:id="rId2"/>
              </a:rPr>
              <a:t>https://justice.cz/web/msp/statisticke-udaje-z-oblasti-justice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4103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60627"/>
            <a:ext cx="8066301" cy="4471373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Zákon č. 150/2002 Sb., soudní řád správní: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b="1" dirty="0"/>
              <a:t>Pravomoc</a:t>
            </a:r>
            <a:r>
              <a:rPr lang="cs-CZ" sz="2200" dirty="0"/>
              <a:t> (§ 4) a </a:t>
            </a:r>
            <a:r>
              <a:rPr lang="cs-CZ" sz="2200" b="1" dirty="0"/>
              <a:t>příslušnost</a:t>
            </a:r>
            <a:r>
              <a:rPr lang="cs-CZ" sz="2200" dirty="0"/>
              <a:t> (§ 7) soudů ve správním soudnictví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Některé otázky </a:t>
            </a:r>
            <a:r>
              <a:rPr lang="cs-CZ" sz="2200" b="1" dirty="0"/>
              <a:t>organizace správního soudnictví </a:t>
            </a:r>
            <a:r>
              <a:rPr lang="cs-CZ" sz="2200" dirty="0"/>
              <a:t>(§ 11 až 31)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dirty="0"/>
              <a:t>Některé otázky </a:t>
            </a:r>
            <a:r>
              <a:rPr lang="cs-CZ" sz="2200" b="1" dirty="0"/>
              <a:t>postavení soudců </a:t>
            </a:r>
            <a:r>
              <a:rPr lang="cs-CZ" sz="2200" dirty="0"/>
              <a:t>(§ 121 až 124)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cs-CZ" sz="2200" b="1" dirty="0"/>
              <a:t>Postup soudů a účastníků řízení ve správním soudnictví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sz="2200" dirty="0"/>
              <a:t>§ 32 až 64 – obecná ustanovení o řízení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sz="2200" dirty="0"/>
              <a:t>§ 65 až 101f zvláštní ustanovení o řízení, zvláštní řízení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3793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83501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353312"/>
            <a:ext cx="8066301" cy="4478688"/>
          </a:xfrm>
        </p:spPr>
        <p:txBody>
          <a:bodyPr/>
          <a:lstStyle/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Zvláštní zákon </a:t>
            </a:r>
            <a:r>
              <a:rPr lang="cs-CZ" dirty="0"/>
              <a:t>(lhůty, účastníci,…), např. zákon č. 416/2009 Sb., o urychlení výstavby dopravní, vodní a energetické infrastruktury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Specifická (ale obecná) úprava jednotlivých žalob/návrhů </a:t>
            </a:r>
            <a:r>
              <a:rPr lang="cs-CZ" dirty="0"/>
              <a:t>a řízení o nich (část třetí, hlava druhá, § 65 až 101f)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b="1" dirty="0"/>
              <a:t>Obecná právní úprava pro řízení před správními soudy </a:t>
            </a:r>
            <a:r>
              <a:rPr lang="cs-CZ" dirty="0"/>
              <a:t>(§ 31 až 64, část třetí hlava první)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r>
              <a:rPr lang="cs-CZ" dirty="0"/>
              <a:t>SŘS je </a:t>
            </a:r>
            <a:r>
              <a:rPr lang="cs-CZ" i="1" dirty="0"/>
              <a:t>lex </a:t>
            </a:r>
            <a:r>
              <a:rPr lang="cs-CZ" i="1" dirty="0" err="1"/>
              <a:t>specialis</a:t>
            </a:r>
            <a:r>
              <a:rPr lang="cs-CZ" i="1" dirty="0"/>
              <a:t> </a:t>
            </a:r>
            <a:r>
              <a:rPr lang="cs-CZ" dirty="0"/>
              <a:t>k OSŘ (§ 64) a ZSS, subsidiární </a:t>
            </a:r>
            <a:r>
              <a:rPr lang="cs-CZ" b="1" dirty="0">
                <a:solidFill>
                  <a:srgbClr val="FF0000"/>
                </a:solidFill>
              </a:rPr>
              <a:t>přiměřená aplikace části první a třetí o. s. ř . </a:t>
            </a:r>
          </a:p>
          <a:p>
            <a:pPr marL="457200" indent="-457200" algn="just">
              <a:lnSpc>
                <a:spcPct val="90000"/>
              </a:lnSpc>
              <a:buFont typeface="+mj-lt"/>
              <a:buAutoNum type="arabicPeriod"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1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marL="0" indent="0" algn="just">
              <a:buNone/>
            </a:pPr>
            <a:r>
              <a:rPr lang="cs-CZ" sz="2200" b="1" dirty="0"/>
              <a:t>§ 4 odst. 1 a pravomoc ve věcech žalob:</a:t>
            </a:r>
          </a:p>
          <a:p>
            <a:pPr lvl="1" algn="just"/>
            <a:r>
              <a:rPr lang="cs-CZ" sz="2200" dirty="0"/>
              <a:t>proti </a:t>
            </a:r>
            <a:r>
              <a:rPr lang="cs-CZ" sz="2200" dirty="0">
                <a:solidFill>
                  <a:srgbClr val="FF0000"/>
                </a:solidFill>
              </a:rPr>
              <a:t>rozhodnutí</a:t>
            </a:r>
            <a:r>
              <a:rPr lang="cs-CZ" sz="2200" dirty="0"/>
              <a:t> správního orgánu (§ 65 až 78)</a:t>
            </a:r>
          </a:p>
          <a:p>
            <a:pPr lvl="1" algn="just"/>
            <a:r>
              <a:rPr lang="cs-CZ" sz="2200" dirty="0"/>
              <a:t>na ochranu proti </a:t>
            </a:r>
            <a:r>
              <a:rPr lang="cs-CZ" sz="2200" dirty="0">
                <a:solidFill>
                  <a:srgbClr val="FF0000"/>
                </a:solidFill>
              </a:rPr>
              <a:t>nečinnosti </a:t>
            </a:r>
            <a:r>
              <a:rPr lang="cs-CZ" sz="2200" dirty="0"/>
              <a:t>správního orgánu (§ 79 až 81)</a:t>
            </a:r>
          </a:p>
          <a:p>
            <a:pPr lvl="1" algn="just"/>
            <a:r>
              <a:rPr lang="cs-CZ" sz="2200" dirty="0"/>
              <a:t>na ochranu před </a:t>
            </a:r>
            <a:r>
              <a:rPr lang="cs-CZ" sz="2200" dirty="0">
                <a:solidFill>
                  <a:srgbClr val="FF0000"/>
                </a:solidFill>
              </a:rPr>
              <a:t>nezákonným</a:t>
            </a:r>
            <a:r>
              <a:rPr lang="cs-CZ" sz="2200" dirty="0"/>
              <a:t> zásahem správního orgánu (§ 82 až 87)</a:t>
            </a:r>
          </a:p>
          <a:p>
            <a:pPr lvl="1" algn="just"/>
            <a:r>
              <a:rPr lang="cs-CZ" sz="2200" dirty="0"/>
              <a:t>Kompetenčních (§ 97 až 101) </a:t>
            </a:r>
          </a:p>
          <a:p>
            <a:pPr marL="0" indent="0" algn="just">
              <a:buNone/>
            </a:pPr>
            <a:r>
              <a:rPr lang="cs-CZ" sz="2200" b="1" dirty="0"/>
              <a:t>§ 4 odst. 2 a pravomoc ve věcech návrhů:</a:t>
            </a:r>
          </a:p>
          <a:p>
            <a:pPr lvl="1" algn="just"/>
            <a:r>
              <a:rPr lang="cs-CZ" sz="2200" dirty="0"/>
              <a:t>Volby, místní a krajské referendum (§ 88 až 93)</a:t>
            </a:r>
          </a:p>
          <a:p>
            <a:pPr lvl="1" algn="just"/>
            <a:r>
              <a:rPr lang="cs-CZ" sz="2200" dirty="0"/>
              <a:t>Politické strany a hnutí (§ 94 až 96)</a:t>
            </a:r>
          </a:p>
          <a:p>
            <a:pPr lvl="1" algn="just"/>
            <a:r>
              <a:rPr lang="cs-CZ" sz="2200" dirty="0"/>
              <a:t>Zrušení opatření obecné povahy (§ 101a až 101d)</a:t>
            </a:r>
          </a:p>
          <a:p>
            <a:pPr marL="0" indent="0" algn="just">
              <a:buNone/>
            </a:pPr>
            <a:r>
              <a:rPr lang="cs-CZ" sz="2200" b="1" dirty="0"/>
              <a:t>Řízení o zrušení služebního předpisu </a:t>
            </a:r>
            <a:r>
              <a:rPr lang="cs-CZ" sz="2200" dirty="0"/>
              <a:t>(§ 101e až 101f)</a:t>
            </a:r>
            <a:endParaRPr lang="cs-CZ" sz="22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73839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426464"/>
            <a:ext cx="8066301" cy="4405536"/>
          </a:xfrm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400" dirty="0">
                <a:solidFill>
                  <a:srgbClr val="FF0000"/>
                </a:solidFill>
              </a:rPr>
              <a:t>Žalobní druhy</a:t>
            </a:r>
            <a:r>
              <a:rPr lang="cs-CZ" sz="2400" dirty="0"/>
              <a:t>, NSS (</a:t>
            </a:r>
            <a:r>
              <a:rPr lang="cs-CZ" sz="2400" dirty="0" err="1"/>
              <a:t>sp</a:t>
            </a:r>
            <a:r>
              <a:rPr lang="cs-CZ" sz="2400" dirty="0"/>
              <a:t>. zn. 6 </a:t>
            </a:r>
            <a:r>
              <a:rPr lang="cs-CZ" sz="2400" dirty="0" err="1"/>
              <a:t>Aps</a:t>
            </a:r>
            <a:r>
              <a:rPr lang="cs-CZ" sz="2400" dirty="0"/>
              <a:t> 2/2005), ve správním soudnictví </a:t>
            </a:r>
            <a:r>
              <a:rPr lang="cs-CZ" sz="2400" dirty="0">
                <a:solidFill>
                  <a:srgbClr val="FF0000"/>
                </a:solidFill>
              </a:rPr>
              <a:t>není navrhovatel povinen výslovně určit, dle jakého ustanovení či dílu soudního řádu správního bude soud jeho návrh posuzovat</a:t>
            </a:r>
            <a:r>
              <a:rPr lang="cs-CZ" sz="2400" dirty="0"/>
              <a:t>, ani soud není tímto případným návrhem vázán. Dle § 2 odst. 1 s. ř. s. soudy ve správním soudnictví poskytují ochranu veřejným subjektivním právům fyzických i právnických osob způsobem stanoveným tímto zákonem za podmínek stanovených tímto nebo zvláštním zákonem. Z tohoto ustanovení je zřejmé, </a:t>
            </a:r>
            <a:r>
              <a:rPr lang="cs-CZ" sz="2400" dirty="0">
                <a:solidFill>
                  <a:srgbClr val="FF0000"/>
                </a:solidFill>
              </a:rPr>
              <a:t>že způsob poskytnutí ochrany </a:t>
            </a:r>
            <a:r>
              <a:rPr lang="cs-CZ" sz="2400" dirty="0"/>
              <a:t>(tj. volbu příslušného typu řízení v rámci hlavy druhé části třetí s. ř. s.) </a:t>
            </a:r>
            <a:r>
              <a:rPr lang="cs-CZ" sz="2400" dirty="0">
                <a:solidFill>
                  <a:srgbClr val="FF0000"/>
                </a:solidFill>
              </a:rPr>
              <a:t>je stanoven zákonem, pouze jím je soud vázán, nikoli tvrzením žalobce.</a:t>
            </a:r>
          </a:p>
          <a:p>
            <a:pPr algn="just"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27502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05070" y="291905"/>
            <a:ext cx="8066301" cy="451576"/>
          </a:xfrm>
        </p:spPr>
        <p:txBody>
          <a:bodyPr/>
          <a:lstStyle/>
          <a:p>
            <a:r>
              <a:rPr lang="cs-CZ" dirty="0"/>
              <a:t>Správní soudnictví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513016" y="7109921"/>
            <a:ext cx="3445483" cy="112786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983441" y="743481"/>
            <a:ext cx="6207512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0" u="none" strike="noStrike" cap="none" normalizeH="0" baseline="0" dirty="0" bmk="_Toc13837563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Graf 77: KS – vývoj počtu příchozích věcí dle agend správního soudnictví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B58D71B0-C159-495B-9E2C-1499738BA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203700"/>
            <a:ext cx="9145588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A394E93-2110-42B5-B53B-7DAF014258ED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0099" y="1600200"/>
            <a:ext cx="502539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785013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0</TotalTime>
  <Words>3958</Words>
  <Application>Microsoft Office PowerPoint</Application>
  <PresentationFormat>Vlastní</PresentationFormat>
  <Paragraphs>564</Paragraphs>
  <Slides>43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43</vt:i4>
      </vt:variant>
    </vt:vector>
  </HeadingPairs>
  <TitlesOfParts>
    <vt:vector size="49" baseType="lpstr">
      <vt:lpstr>Arial</vt:lpstr>
      <vt:lpstr>Calibri</vt:lpstr>
      <vt:lpstr>Garamond</vt:lpstr>
      <vt:lpstr>Tahoma</vt:lpstr>
      <vt:lpstr>Wingdings</vt:lpstr>
      <vt:lpstr>Prezentace_MU_CZ</vt:lpstr>
      <vt:lpstr> Ochrana subjektivních práv poskytovaná správním soudnictvím. Žaloba proti rozhodnutí správního orgánu. </vt:lpstr>
      <vt:lpstr>Obsah přednášky</vt:lpstr>
      <vt:lpstr>Otázky, na které se pokusíme odpovědět: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Správní soudnictví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Žaloba proti rozhodnutí správního orgánu</vt:lpstr>
      <vt:lpstr>Prameny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práv poskytovaná správním soudnictvím – pojem, podstata, funkce, organizace a vývoj správního soudnictví.</dc:title>
  <dc:creator>Lukas Potesil</dc:creator>
  <cp:lastModifiedBy>Lukas Potesil</cp:lastModifiedBy>
  <cp:revision>66</cp:revision>
  <cp:lastPrinted>2019-11-18T06:05:28Z</cp:lastPrinted>
  <dcterms:created xsi:type="dcterms:W3CDTF">2019-11-18T05:31:11Z</dcterms:created>
  <dcterms:modified xsi:type="dcterms:W3CDTF">2022-11-18T09:43:18Z</dcterms:modified>
</cp:coreProperties>
</file>