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4" r:id="rId3"/>
    <p:sldId id="275" r:id="rId4"/>
    <p:sldId id="296" r:id="rId5"/>
    <p:sldId id="285" r:id="rId6"/>
    <p:sldId id="286" r:id="rId7"/>
    <p:sldId id="299" r:id="rId8"/>
    <p:sldId id="289" r:id="rId9"/>
    <p:sldId id="308" r:id="rId10"/>
    <p:sldId id="300" r:id="rId11"/>
    <p:sldId id="301" r:id="rId12"/>
    <p:sldId id="303" r:id="rId13"/>
    <p:sldId id="304" r:id="rId14"/>
    <p:sldId id="306" r:id="rId15"/>
    <p:sldId id="293" r:id="rId16"/>
    <p:sldId id="267" r:id="rId17"/>
    <p:sldId id="307" r:id="rId18"/>
    <p:sldId id="271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>
        <p:scale>
          <a:sx n="59" d="100"/>
          <a:sy n="59" d="100"/>
        </p:scale>
        <p:origin x="1008" y="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648537"/>
            <a:ext cx="11361600" cy="2734565"/>
          </a:xfrm>
        </p:spPr>
        <p:txBody>
          <a:bodyPr/>
          <a:lstStyle/>
          <a:p>
            <a:br>
              <a:rPr lang="cs-CZ" sz="3200" dirty="0"/>
            </a:br>
            <a:r>
              <a:rPr lang="cs-CZ" sz="3200" dirty="0"/>
              <a:t>Správní rozhodnutí. Usnesení. Příkaz. Právní moc, vykonatelnost a jiné právní účinky rozhodnutí.</a:t>
            </a:r>
            <a:br>
              <a:rPr lang="cs-CZ" sz="3200" dirty="0"/>
            </a:br>
            <a:r>
              <a:rPr lang="cs-CZ" sz="3200" dirty="0"/>
              <a:t>Vady správních rozhodnutí.</a:t>
            </a:r>
            <a:br>
              <a:rPr lang="cs-CZ" sz="3200" dirty="0"/>
            </a:br>
            <a:br>
              <a:rPr lang="cs-CZ" sz="3200" dirty="0"/>
            </a:br>
            <a:br>
              <a:rPr lang="cs-CZ" sz="3200" dirty="0"/>
            </a:br>
            <a:br>
              <a:rPr lang="cs-CZ" sz="3200" dirty="0"/>
            </a:br>
            <a:endParaRPr lang="cs-CZ" sz="32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510966"/>
            <a:ext cx="11361600" cy="698497"/>
          </a:xfrm>
        </p:spPr>
        <p:txBody>
          <a:bodyPr/>
          <a:lstStyle/>
          <a:p>
            <a:r>
              <a:rPr lang="cs-CZ" dirty="0"/>
              <a:t>Radislav Bražina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Usnesení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1800" dirty="0"/>
              <a:t>Převážně určeno pro rozhodnutí ve věcech </a:t>
            </a:r>
            <a:r>
              <a:rPr lang="cs-CZ" sz="1800" b="1" dirty="0"/>
              <a:t>procesních</a:t>
            </a:r>
            <a:r>
              <a:rPr lang="cs-CZ" sz="1800" dirty="0"/>
              <a:t> či podpůrných (pomocných).</a:t>
            </a:r>
          </a:p>
          <a:p>
            <a:pPr marL="72000" indent="0" algn="just">
              <a:buNone/>
            </a:pPr>
            <a:r>
              <a:rPr lang="cs-CZ" sz="1800" dirty="0"/>
              <a:t>Lze vydat jen tam, kde to </a:t>
            </a:r>
            <a:r>
              <a:rPr lang="cs-CZ" sz="1800" b="1" dirty="0"/>
              <a:t>zákon výslovně stanoví.</a:t>
            </a:r>
          </a:p>
          <a:p>
            <a:pPr marL="72000" indent="0" algn="just">
              <a:buNone/>
            </a:pPr>
            <a:endParaRPr lang="cs-CZ" sz="1800" b="1" dirty="0"/>
          </a:p>
          <a:p>
            <a:pPr marL="72000" indent="0" algn="just">
              <a:buNone/>
            </a:pPr>
            <a:r>
              <a:rPr lang="cs-CZ" sz="1800" b="1" dirty="0"/>
              <a:t>Usnesení, které </a:t>
            </a:r>
            <a:r>
              <a:rPr lang="cs-CZ" sz="1800" dirty="0"/>
              <a:t>se </a:t>
            </a:r>
            <a:r>
              <a:rPr lang="cs-CZ" sz="1800" b="1" dirty="0"/>
              <a:t>pouze poznamená do spisu </a:t>
            </a:r>
            <a:r>
              <a:rPr lang="cs-CZ" sz="1800" dirty="0"/>
              <a:t>(právní moc, nenapadnutelnost, změnit novým usnesením) X </a:t>
            </a:r>
            <a:r>
              <a:rPr lang="cs-CZ" sz="1800" b="1" dirty="0"/>
              <a:t>„běžné“ usnesení </a:t>
            </a:r>
          </a:p>
          <a:p>
            <a:endParaRPr lang="cs-CZ" sz="1800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5456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Příkaz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9400" y="1692002"/>
            <a:ext cx="10753200" cy="413999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Uložení </a:t>
            </a:r>
            <a:r>
              <a:rPr lang="cs-CZ" sz="2000" b="1" dirty="0"/>
              <a:t>povinnosti</a:t>
            </a:r>
            <a:r>
              <a:rPr lang="cs-CZ" sz="2000" dirty="0"/>
              <a:t> v řízení </a:t>
            </a:r>
            <a:r>
              <a:rPr lang="cs-CZ" sz="2000" b="1" dirty="0"/>
              <a:t>ex offo, je-li skutkový stav řádně zjištěn, </a:t>
            </a:r>
            <a:r>
              <a:rPr lang="cs-CZ" sz="2000" dirty="0"/>
              <a:t>lze i ve sporném řízení, může být první úkonem ve v řízení.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b="1" dirty="0"/>
              <a:t>výroková část a odůvodnění (není-li však vydání příkazu prvním úkonem v řízení, nemusí obsahovat odůvodnění)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b="1" dirty="0"/>
              <a:t>poučení:</a:t>
            </a:r>
            <a:r>
              <a:rPr lang="cs-CZ" sz="2000" dirty="0"/>
              <a:t> </a:t>
            </a:r>
            <a:r>
              <a:rPr lang="cs-CZ" sz="2000" b="1" dirty="0"/>
              <a:t>odpor</a:t>
            </a:r>
            <a:r>
              <a:rPr lang="cs-CZ" sz="2000" dirty="0"/>
              <a:t> (opravný prostředek) – lhůta k podání 8 dnů, následně běží řízení </a:t>
            </a:r>
            <a:r>
              <a:rPr lang="cs-CZ" sz="2000" b="1" dirty="0"/>
              <a:t>„od začátku“, resp. pokračování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b="1" dirty="0"/>
              <a:t>Příkaz na místě </a:t>
            </a:r>
            <a:r>
              <a:rPr lang="cs-CZ" sz="2000" dirty="0"/>
              <a:t>§ 150/5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926316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Příkaz podle zákona č. 250/2016 Sb.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000" b="1" dirty="0"/>
              <a:t>Příkaz</a:t>
            </a:r>
            <a:r>
              <a:rPr lang="cs-CZ" sz="2000" dirty="0"/>
              <a:t> § 90 zákona č. 250/2016 Sb.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b="1" dirty="0"/>
              <a:t>Příkaz na místě </a:t>
            </a:r>
            <a:r>
              <a:rPr lang="cs-CZ" sz="2000" dirty="0"/>
              <a:t>§ 91 zákona č. 250/2016 Sb. </a:t>
            </a:r>
          </a:p>
          <a:p>
            <a:pPr marL="72000" indent="0" algn="just">
              <a:buNone/>
            </a:pPr>
            <a:r>
              <a:rPr lang="cs-CZ" sz="2000" dirty="0"/>
              <a:t>Velmi často využíván. Je možné uložit napomenutí či pokutu, za předpokladu, že pachatel vysloví souhlas se </a:t>
            </a:r>
            <a:r>
              <a:rPr lang="cs-CZ" sz="2000" b="1" dirty="0"/>
              <a:t>zjištěným stavem věci</a:t>
            </a:r>
            <a:r>
              <a:rPr lang="cs-CZ" sz="2000" dirty="0"/>
              <a:t>, souhlas s </a:t>
            </a:r>
            <a:r>
              <a:rPr lang="cs-CZ" sz="2000" b="1" dirty="0"/>
              <a:t>právní kvalifikací</a:t>
            </a:r>
            <a:r>
              <a:rPr lang="cs-CZ" sz="2000" dirty="0"/>
              <a:t>, souhlas s </a:t>
            </a:r>
            <a:r>
              <a:rPr lang="cs-CZ" sz="2000" b="1" dirty="0"/>
              <a:t>uložením  pokuty a její výší </a:t>
            </a:r>
            <a:r>
              <a:rPr lang="cs-CZ" sz="2000" dirty="0"/>
              <a:t>+ souhlas s </a:t>
            </a:r>
            <a:r>
              <a:rPr lang="cs-CZ" sz="2000" b="1" dirty="0"/>
              <a:t>vydáním příkazového bloku </a:t>
            </a:r>
            <a:r>
              <a:rPr lang="cs-CZ" sz="2000" dirty="0"/>
              <a:t>(nelze se odvolat)</a:t>
            </a:r>
          </a:p>
          <a:p>
            <a:pPr marL="72000" indent="0" algn="just">
              <a:buNone/>
            </a:pPr>
            <a:endParaRPr lang="cs-CZ" sz="2000" b="1" dirty="0"/>
          </a:p>
          <a:p>
            <a:pPr marL="72000" indent="0" algn="just">
              <a:buNone/>
            </a:pPr>
            <a:r>
              <a:rPr lang="cs-CZ" sz="2000" b="1" dirty="0"/>
              <a:t>Příkazový blok </a:t>
            </a:r>
            <a:r>
              <a:rPr lang="cs-CZ" sz="2000" dirty="0"/>
              <a:t>§ 92 zákona č. 250/2016 Sb. – příkazem na místě ukládána pokuta/záruka za splnění povinnosti – příkazový blok; podpisem obviněného se stává pravomocným a vykonatelným, náležitosti příkazového bloku</a:t>
            </a:r>
          </a:p>
          <a:p>
            <a:pPr algn="just" eaLnBrk="0" hangingPunct="0">
              <a:buClrTx/>
              <a:defRPr/>
            </a:pPr>
            <a:endParaRPr lang="cs-CZ" altLang="cs-CZ" sz="2000" b="1" dirty="0">
              <a:solidFill>
                <a:srgbClr val="000000"/>
              </a:solidFill>
            </a:endParaRPr>
          </a:p>
          <a:p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887642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 správních rozhodnutí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1800" b="1" dirty="0"/>
              <a:t>Platnost</a:t>
            </a:r>
            <a:r>
              <a:rPr lang="cs-CZ" sz="1800" dirty="0"/>
              <a:t> (časové omezení, lze prodloužit)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b="1" dirty="0"/>
              <a:t>Právní moc </a:t>
            </a:r>
            <a:r>
              <a:rPr lang="cs-CZ" sz="1800" dirty="0"/>
              <a:t>(§ 73)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b="1" dirty="0"/>
              <a:t>Vykonatelnost</a:t>
            </a:r>
            <a:r>
              <a:rPr lang="cs-CZ" sz="1800" dirty="0"/>
              <a:t> (§ 74/1, </a:t>
            </a:r>
            <a:r>
              <a:rPr lang="cs-CZ" sz="1800" b="1" dirty="0"/>
              <a:t>předběžná vykonatelnost </a:t>
            </a:r>
            <a:r>
              <a:rPr lang="cs-CZ" sz="1800" dirty="0"/>
              <a:t>§ 74/2)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b="1" dirty="0"/>
              <a:t>Jiné právní účinky </a:t>
            </a:r>
            <a:r>
              <a:rPr lang="cs-CZ" sz="1800" dirty="0"/>
              <a:t>(§ 74/3)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18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b="1" dirty="0"/>
              <a:t>Doložka </a:t>
            </a:r>
            <a:r>
              <a:rPr lang="cs-CZ" sz="1800" dirty="0"/>
              <a:t>právní moci nebo vykonatelnosti (§ 75)</a:t>
            </a:r>
          </a:p>
          <a:p>
            <a:endParaRPr lang="cs-CZ" sz="1800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9140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Vady správních rozhodnutí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sz="2000" dirty="0"/>
              <a:t>Platí presumpce platnosti a správnosti (zákonnosti)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sz="2000" dirty="0"/>
              <a:t>Vady nemají vliv na tzv. </a:t>
            </a:r>
            <a:r>
              <a:rPr lang="cs-CZ" altLang="cs-CZ" sz="2000" b="1" dirty="0"/>
              <a:t>presumpci platnosti a správnosti (zákonnosti)</a:t>
            </a:r>
            <a:r>
              <a:rPr lang="cs-CZ" altLang="cs-CZ" sz="2000" dirty="0"/>
              <a:t>, než jsou vady „deklarovány“ nadřízeným orgány či soudem.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sz="2000" b="1" dirty="0"/>
              <a:t>Musí být namítány vady ve výrokové části rozhodnutí </a:t>
            </a:r>
            <a:r>
              <a:rPr lang="cs-CZ" altLang="cs-CZ" sz="2000" dirty="0"/>
              <a:t>(jinak je opravný prostředek nepřípustný)</a:t>
            </a:r>
          </a:p>
          <a:p>
            <a:endParaRPr lang="cs-CZ" sz="2000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7230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Vady správních rozhodnutí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Tx/>
              <a:buAutoNum type="arabicPeriod"/>
            </a:pPr>
            <a:r>
              <a:rPr lang="cs-CZ" altLang="cs-CZ" sz="2000" b="1" dirty="0"/>
              <a:t>Překlepy, zřejmé nesprávnosti </a:t>
            </a:r>
          </a:p>
          <a:p>
            <a:pPr marL="457200" indent="-457200" algn="just">
              <a:buFontTx/>
              <a:buAutoNum type="arabicPeriod"/>
            </a:pPr>
            <a:r>
              <a:rPr lang="cs-CZ" altLang="cs-CZ" sz="2000" b="1" dirty="0"/>
              <a:t>(Věcná) nesprávnost</a:t>
            </a:r>
            <a:r>
              <a:rPr lang="cs-CZ" altLang="cs-CZ" sz="2000" dirty="0"/>
              <a:t> </a:t>
            </a:r>
          </a:p>
          <a:p>
            <a:pPr marL="457200" indent="-457200" algn="just">
              <a:buFontTx/>
              <a:buAutoNum type="arabicPeriod"/>
            </a:pPr>
            <a:r>
              <a:rPr lang="cs-CZ" altLang="cs-CZ" sz="2000" b="1" dirty="0"/>
              <a:t>Nezákonnost</a:t>
            </a:r>
            <a:r>
              <a:rPr lang="cs-CZ" altLang="cs-CZ" sz="2000" dirty="0"/>
              <a:t> </a:t>
            </a:r>
          </a:p>
          <a:p>
            <a:pPr marL="457200" indent="-457200" algn="just">
              <a:buFontTx/>
              <a:buAutoNum type="arabicPeriod"/>
            </a:pPr>
            <a:r>
              <a:rPr lang="cs-CZ" altLang="cs-CZ" sz="2000" b="1" dirty="0"/>
              <a:t>Nicotnost</a:t>
            </a:r>
          </a:p>
          <a:p>
            <a:endParaRPr lang="cs-CZ" sz="2000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6937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Vady správních rozhodnutí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1800" b="1" dirty="0"/>
              <a:t>Nesprávnost </a:t>
            </a:r>
            <a:r>
              <a:rPr lang="cs-CZ" altLang="cs-CZ" sz="1800" dirty="0"/>
              <a:t>§ 89/2, požaduje uplatnění zvláštní námitky, ledaže to vyžaduje </a:t>
            </a:r>
            <a:r>
              <a:rPr lang="cs-CZ" altLang="cs-CZ" sz="1800" b="1" dirty="0"/>
              <a:t>veřejný zájem </a:t>
            </a:r>
            <a:r>
              <a:rPr lang="cs-CZ" altLang="cs-CZ" sz="1800" dirty="0"/>
              <a:t>(což zřejmě vždy)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18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b="1" dirty="0"/>
              <a:t>Nezákonnost</a:t>
            </a:r>
          </a:p>
          <a:p>
            <a:pPr marL="72000" indent="0" algn="just">
              <a:buNone/>
            </a:pPr>
            <a:endParaRPr lang="cs-CZ" altLang="cs-CZ" sz="1800" dirty="0"/>
          </a:p>
          <a:p>
            <a:pPr marL="457200" indent="-457200" algn="just">
              <a:buFontTx/>
              <a:buAutoNum type="alphaLcParenR"/>
            </a:pPr>
            <a:r>
              <a:rPr lang="cs-CZ" altLang="cs-CZ" sz="1800" u="sng" dirty="0"/>
              <a:t>Vady rozhodnutí </a:t>
            </a:r>
            <a:r>
              <a:rPr lang="cs-CZ" altLang="cs-CZ" sz="1800" dirty="0"/>
              <a:t>– hmotněprávní pochybení/nepřezkoumatelnost</a:t>
            </a:r>
          </a:p>
          <a:p>
            <a:pPr marL="457200" indent="-457200" algn="just">
              <a:buFontTx/>
              <a:buAutoNum type="alphaLcParenR"/>
            </a:pPr>
            <a:r>
              <a:rPr lang="cs-CZ" altLang="cs-CZ" sz="1800" u="sng" dirty="0"/>
              <a:t>Vady řízení </a:t>
            </a:r>
            <a:r>
              <a:rPr lang="cs-CZ" altLang="cs-CZ" sz="1800" dirty="0"/>
              <a:t>– nesprávný postup, porušení práv účastníků řízení - </a:t>
            </a:r>
            <a:r>
              <a:rPr lang="cs-CZ" altLang="cs-CZ" sz="1800" b="1" dirty="0"/>
              <a:t>§ 89/2 dělení vad</a:t>
            </a:r>
            <a:r>
              <a:rPr lang="cs-CZ" altLang="cs-CZ" sz="1800" dirty="0"/>
              <a:t>, zda mohly mít vliv na zákonnost rozhodnutí</a:t>
            </a:r>
          </a:p>
          <a:p>
            <a:pPr marL="0" indent="0" algn="just">
              <a:buNone/>
            </a:pPr>
            <a:r>
              <a:rPr lang="cs-CZ" altLang="cs-CZ" sz="1800" b="1" i="1" dirty="0"/>
              <a:t>Lze jednoznačně odlišit rozdíl mezi zákonností a správností rozhodnutí?</a:t>
            </a:r>
          </a:p>
          <a:p>
            <a:pPr algn="just"/>
            <a:endParaRPr lang="cs-CZ" sz="1800" dirty="0"/>
          </a:p>
          <a:p>
            <a:pPr marL="0" indent="0">
              <a:buNone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37488228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Vady správních rozhodnutí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1800" b="1" dirty="0"/>
              <a:t>Nicotnost</a:t>
            </a:r>
            <a:r>
              <a:rPr lang="cs-CZ" sz="1800" dirty="0"/>
              <a:t> (§ 77), nulita, </a:t>
            </a:r>
            <a:r>
              <a:rPr lang="cs-CZ" sz="1800" dirty="0" err="1"/>
              <a:t>paakt</a:t>
            </a:r>
            <a:r>
              <a:rPr lang="cs-CZ" sz="1800" dirty="0"/>
              <a:t>, neplatnost, …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b="1" dirty="0"/>
              <a:t>Odvolání (RS NSS) či podnět k prohlášení nicotnosti</a:t>
            </a:r>
          </a:p>
          <a:p>
            <a:pPr marL="72000" indent="0" algn="just">
              <a:buNone/>
            </a:pPr>
            <a:r>
              <a:rPr lang="cs-CZ" sz="1800" b="1" dirty="0"/>
              <a:t>Důvody/vady:</a:t>
            </a:r>
          </a:p>
          <a:p>
            <a:pPr algn="just">
              <a:buAutoNum type="arabicParenR"/>
            </a:pPr>
            <a:r>
              <a:rPr lang="cs-CZ" sz="1800" b="1" dirty="0"/>
              <a:t>Absolutní věcná nepříslušnost </a:t>
            </a:r>
            <a:r>
              <a:rPr lang="cs-CZ" sz="1800" dirty="0"/>
              <a:t>(nedostatek pravomoci, právního podkladu)</a:t>
            </a:r>
          </a:p>
          <a:p>
            <a:pPr algn="just">
              <a:buAutoNum type="arabicParenR"/>
            </a:pPr>
            <a:r>
              <a:rPr lang="cs-CZ" sz="1800" b="1" dirty="0"/>
              <a:t>Zjevná vnitřní rozpornost</a:t>
            </a:r>
          </a:p>
          <a:p>
            <a:pPr algn="just">
              <a:buAutoNum type="arabicParenR"/>
            </a:pPr>
            <a:r>
              <a:rPr lang="cs-CZ" sz="1800" b="1" dirty="0"/>
              <a:t>Právní či faktická neuskutečnitelnost </a:t>
            </a:r>
            <a:r>
              <a:rPr lang="cs-CZ" sz="1800" dirty="0"/>
              <a:t>(požadavek nemožného nebo protiprávního plnění) </a:t>
            </a:r>
          </a:p>
          <a:p>
            <a:pPr algn="just">
              <a:buAutoNum type="arabicParenR"/>
            </a:pPr>
            <a:r>
              <a:rPr lang="cs-CZ" sz="1800" b="1" dirty="0"/>
              <a:t>Jiné vady</a:t>
            </a:r>
            <a:r>
              <a:rPr lang="cs-CZ" sz="1800" dirty="0"/>
              <a:t>, pro které nemůže být považováno za rozhodnutí</a:t>
            </a:r>
          </a:p>
          <a:p>
            <a:pPr algn="just">
              <a:buAutoNum type="arabicParenR"/>
            </a:pPr>
            <a:endParaRPr lang="cs-CZ" sz="18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b="1" dirty="0"/>
              <a:t>Prohlašuje</a:t>
            </a:r>
            <a:r>
              <a:rPr lang="cs-CZ" sz="1800" dirty="0"/>
              <a:t> správní orgán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b="1" dirty="0"/>
              <a:t>Vyslovuje</a:t>
            </a:r>
            <a:r>
              <a:rPr lang="cs-CZ" sz="1800" dirty="0"/>
              <a:t> soud podle soudního řádu správního</a:t>
            </a:r>
          </a:p>
          <a:p>
            <a:endParaRPr lang="cs-CZ" sz="1800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05445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cs-CZ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Správní</a:t>
            </a:r>
            <a:r>
              <a:rPr lang="cs-CZ" alt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dirty="0"/>
              <a:t>rozhodnutí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cs-CZ" altLang="cs-CZ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b="1" dirty="0"/>
              <a:t>Rozhodnutí, podstata, druhy rozhodnutí a jejich náležitosti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b="1" dirty="0"/>
              <a:t>Vlastnosti, účinky a vady rozhodnutí</a:t>
            </a:r>
          </a:p>
          <a:p>
            <a:pPr algn="just"/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řízení a rozhodnutí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90000"/>
              </a:lnSpc>
              <a:buNone/>
            </a:pPr>
            <a:r>
              <a:rPr lang="cs-CZ" altLang="cs-CZ" sz="2000" dirty="0"/>
              <a:t>Celé správní řízení představuje proces, jehož smyslem a cílem je vydání </a:t>
            </a:r>
            <a:r>
              <a:rPr lang="cs-CZ" altLang="cs-CZ" sz="2000" b="1" dirty="0"/>
              <a:t>rozhodnutí </a:t>
            </a:r>
            <a:r>
              <a:rPr lang="cs-CZ" altLang="cs-CZ" sz="2000" dirty="0"/>
              <a:t>(v zákonech bývá velmi často různě označováno – </a:t>
            </a:r>
            <a:r>
              <a:rPr lang="cs-CZ" altLang="cs-CZ" sz="2000" i="1" dirty="0"/>
              <a:t>povolení, licence, souhlas, usnesení, výměra, příkaz, příkaz na místě, příkazový blok, </a:t>
            </a:r>
            <a:r>
              <a:rPr lang="cs-CZ" altLang="cs-CZ" sz="2000" dirty="0"/>
              <a:t>…) </a:t>
            </a:r>
          </a:p>
          <a:p>
            <a:pPr marL="72000" indent="0" algn="just">
              <a:lnSpc>
                <a:spcPct val="90000"/>
              </a:lnSpc>
              <a:buNone/>
            </a:pPr>
            <a:endParaRPr lang="cs-CZ" altLang="cs-CZ" sz="2000" dirty="0"/>
          </a:p>
          <a:p>
            <a:pPr marL="72000" indent="0" algn="just">
              <a:lnSpc>
                <a:spcPct val="90000"/>
              </a:lnSpc>
              <a:buNone/>
            </a:pPr>
            <a:r>
              <a:rPr lang="cs-CZ" altLang="cs-CZ" sz="2000" dirty="0"/>
              <a:t>x je současně nezbytné nezaměňovat s </a:t>
            </a:r>
            <a:r>
              <a:rPr lang="cs-CZ" altLang="cs-CZ" sz="2000" b="1" dirty="0"/>
              <a:t>rozhodnutím ve smyslu § 65 odst. 1 soudního řádu správního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cs-CZ" altLang="cs-CZ" sz="2000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/>
              <a:t>Prostřednictvím rozhodnutí se </a:t>
            </a:r>
            <a:r>
              <a:rPr lang="cs-CZ" altLang="cs-CZ" sz="2000" b="1" dirty="0"/>
              <a:t>zakládají, mění, ruší práva a povinnosti</a:t>
            </a:r>
          </a:p>
          <a:p>
            <a:pPr marL="72000" indent="0" algn="just">
              <a:lnSpc>
                <a:spcPct val="90000"/>
              </a:lnSpc>
              <a:buNone/>
            </a:pPr>
            <a:endParaRPr lang="cs-CZ" altLang="cs-CZ" sz="2000" dirty="0"/>
          </a:p>
          <a:p>
            <a:endParaRPr lang="cs-CZ" sz="2000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správního rozhodnutí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jednostranné,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(</a:t>
            </a:r>
            <a:r>
              <a:rPr lang="cs-CZ" dirty="0" err="1"/>
              <a:t>veřejno</a:t>
            </a:r>
            <a:r>
              <a:rPr lang="cs-CZ" dirty="0"/>
              <a:t>)mocenské,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vydané na základě zákona,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závazné,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vynutitelné,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akt správní správního orgánu</a:t>
            </a:r>
            <a:r>
              <a:rPr lang="cs-CZ" sz="2000" dirty="0"/>
              <a:t>.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10022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správního 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b="1" dirty="0"/>
              <a:t>Formální: § 69 </a:t>
            </a:r>
            <a:r>
              <a:rPr lang="cs-CZ" dirty="0"/>
              <a:t>– </a:t>
            </a:r>
            <a:r>
              <a:rPr lang="cs-CZ" b="1" dirty="0"/>
              <a:t>písemné</a:t>
            </a:r>
            <a:r>
              <a:rPr lang="cs-CZ" dirty="0"/>
              <a:t>, označení aktu, označení správního orgánu, č.j., datum vyhotovení, identifikace a podpis oprávněné úřední osoby (x „v.r.“)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/>
              <a:t>Obsahové: § 68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/>
              <a:t>Kompetenční či procesní: </a:t>
            </a:r>
            <a:r>
              <a:rPr lang="cs-CZ" dirty="0"/>
              <a:t>pravomoc a příslušnost, náležitý procesní postup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/>
              <a:t>Písemné vyhotovení </a:t>
            </a:r>
            <a:r>
              <a:rPr lang="cs-CZ" dirty="0"/>
              <a:t>§ 67/2</a:t>
            </a:r>
          </a:p>
          <a:p>
            <a:pPr algn="just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67227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správního 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200" b="1" dirty="0"/>
              <a:t>Výroková část</a:t>
            </a:r>
            <a:r>
              <a:rPr lang="cs-CZ" altLang="cs-CZ" sz="2200" dirty="0"/>
              <a:t> – klíčová část, bez výroku se nemůže jednat o rozhodnutí, výrok musí být vykonatelný, jednoznačný, obsahovat ustanovení právních předpisů, z nichž vychází, obsahovat označení hlavních účastníků § 27/1, lhůta, podmínky; 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cs-CZ" altLang="cs-CZ" sz="2200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200" b="1" dirty="0"/>
              <a:t>Odůvodnění</a:t>
            </a:r>
            <a:r>
              <a:rPr lang="cs-CZ" altLang="cs-CZ" sz="2200" dirty="0"/>
              <a:t> – častokráte vnímáno významněji než výrok, odpovídá na otázku proč, cílem je řádné odůvodnění, které je </a:t>
            </a:r>
            <a:r>
              <a:rPr lang="cs-CZ" altLang="cs-CZ" sz="2200" b="1" dirty="0"/>
              <a:t>přesvědčivé, srozumitelné, návaznost</a:t>
            </a:r>
            <a:r>
              <a:rPr lang="cs-CZ" altLang="cs-CZ" sz="2200" dirty="0"/>
              <a:t>, </a:t>
            </a:r>
            <a:r>
              <a:rPr lang="cs-CZ" altLang="cs-CZ" sz="2200" b="1" dirty="0"/>
              <a:t>přezkoumatelné.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cs-CZ" altLang="cs-CZ" sz="2200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200" b="1" dirty="0"/>
              <a:t>Poučení</a:t>
            </a:r>
            <a:r>
              <a:rPr lang="cs-CZ" altLang="cs-CZ" sz="2200" dirty="0"/>
              <a:t> – musí být uvedeno, zda lze podat, lhůta k podání, její počátek, kdo rozhoduje, u koho se podává</a:t>
            </a:r>
          </a:p>
          <a:p>
            <a:pPr algn="just"/>
            <a:endParaRPr lang="cs-CZ" sz="2200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403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Náklady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2000" b="1" dirty="0"/>
              <a:t>Platí zásada, že každý hradí a nese náklady sám</a:t>
            </a:r>
            <a:r>
              <a:rPr lang="cs-CZ" sz="2000" dirty="0"/>
              <a:t>, s výjimkami ve :</a:t>
            </a:r>
            <a:endParaRPr lang="cs-CZ" sz="2000" b="1" dirty="0"/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cs-CZ" sz="2000" b="1" dirty="0"/>
              <a:t>Sporné řízení</a:t>
            </a:r>
            <a:r>
              <a:rPr lang="cs-CZ" sz="2000" dirty="0"/>
              <a:t> (§ 141 odst. 1 – podle úspěchu)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cs-CZ" sz="2000" b="1" dirty="0"/>
              <a:t>Náhrada paušální částkou </a:t>
            </a:r>
            <a:r>
              <a:rPr lang="cs-CZ" sz="2000" dirty="0"/>
              <a:t>– vyhláška č. 520/2005 Sb. – </a:t>
            </a:r>
            <a:r>
              <a:rPr lang="cs-CZ" sz="2000" b="1" dirty="0"/>
              <a:t>kdo porušil povinnost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cs-CZ" sz="2000" b="1" dirty="0"/>
              <a:t>Kdo je způsobil</a:t>
            </a:r>
          </a:p>
          <a:p>
            <a:pPr marL="72000" indent="0" algn="just">
              <a:buNone/>
            </a:pPr>
            <a:endParaRPr lang="cs-CZ" sz="2000" dirty="0"/>
          </a:p>
          <a:p>
            <a:pPr marL="72000" indent="0" algn="just">
              <a:buNone/>
            </a:pPr>
            <a:r>
              <a:rPr lang="cs-CZ" sz="2000" dirty="0"/>
              <a:t>§ 79 správního řádu uvádí – </a:t>
            </a:r>
            <a:r>
              <a:rPr lang="cs-CZ" sz="2000" b="1" dirty="0"/>
              <a:t>demonstrativní</a:t>
            </a:r>
            <a:r>
              <a:rPr lang="cs-CZ" sz="2000" dirty="0"/>
              <a:t> výčet </a:t>
            </a:r>
            <a:r>
              <a:rPr lang="cs-CZ" sz="2000" b="1" dirty="0"/>
              <a:t>a) náklady SO </a:t>
            </a:r>
            <a:r>
              <a:rPr lang="cs-CZ" sz="2000" dirty="0"/>
              <a:t>(náklady důkazů, svědečné, </a:t>
            </a:r>
            <a:r>
              <a:rPr lang="cs-CZ" sz="2000" dirty="0" err="1"/>
              <a:t>tlumočné</a:t>
            </a:r>
            <a:r>
              <a:rPr lang="cs-CZ" sz="2000" dirty="0"/>
              <a:t>, …), </a:t>
            </a:r>
            <a:r>
              <a:rPr lang="cs-CZ" sz="2000" b="1" dirty="0"/>
              <a:t>b) náklady účastníků </a:t>
            </a:r>
            <a:r>
              <a:rPr lang="cs-CZ" sz="2000" dirty="0"/>
              <a:t>(hotové výdaje, správní poplatek, odměna za zastupování, …)</a:t>
            </a:r>
          </a:p>
          <a:p>
            <a:pPr marL="72000" indent="0" algn="just">
              <a:buNone/>
            </a:pPr>
            <a:r>
              <a:rPr lang="cs-CZ" sz="2000" b="1" dirty="0"/>
              <a:t>Náhrada</a:t>
            </a:r>
            <a:r>
              <a:rPr lang="cs-CZ" sz="2000" dirty="0"/>
              <a:t> se ukládá </a:t>
            </a:r>
            <a:r>
              <a:rPr lang="cs-CZ" sz="2000" b="1" dirty="0"/>
              <a:t>rozhodnutím</a:t>
            </a:r>
            <a:r>
              <a:rPr lang="cs-CZ" sz="2000" dirty="0"/>
              <a:t> a) ve věci samé, b) samostatně (dodatečně)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20173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6000" y="1321887"/>
            <a:ext cx="10753200" cy="4535998"/>
          </a:xfrm>
        </p:spPr>
        <p:txBody>
          <a:bodyPr/>
          <a:lstStyle/>
          <a:p>
            <a:pPr marL="72000" indent="0" algn="just">
              <a:buNone/>
            </a:pPr>
            <a:r>
              <a:rPr lang="cs-CZ" b="1" dirty="0"/>
              <a:t>Druhy:</a:t>
            </a:r>
            <a:r>
              <a:rPr lang="cs-CZ" dirty="0"/>
              <a:t>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meritorní a procesní;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konstitutivní a deklaratorní,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in personam a ad </a:t>
            </a:r>
            <a:r>
              <a:rPr lang="cs-CZ" dirty="0" err="1"/>
              <a:t>rem</a:t>
            </a:r>
            <a:r>
              <a:rPr lang="cs-CZ" dirty="0"/>
              <a:t>,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časově omezené a neomezené (platnost),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zvýhodňující a znevýhodňující.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07007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EFE7A7-2A23-4B17-8C6B-3B738A373C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A4FFF8-C7BF-4AE9-A2A3-938DABBC6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rozhodnutí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3619D13-A0D1-441E-B4C5-F8C557839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b="1" dirty="0"/>
              <a:t>Rozhodnutí:</a:t>
            </a:r>
            <a:r>
              <a:rPr lang="cs-CZ" dirty="0"/>
              <a:t> a) rozhodnutí (§ 67 a násl.) a b) usnesení (§ 76)</a:t>
            </a:r>
          </a:p>
          <a:p>
            <a:pPr marL="72000" indent="0" algn="just">
              <a:buNone/>
            </a:pPr>
            <a:r>
              <a:rPr lang="cs-CZ" b="1" dirty="0"/>
              <a:t>Zvláštní rozhodnutí (část třetí správního řádu):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mezitímní a částečné rozhodnutí (§ 148),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podmíněné závazným stanoviskem (§ 149),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příkaz (§ 150),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doklad (§ 151)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2733904"/>
      </p:ext>
    </p:extLst>
  </p:cSld>
  <p:clrMapOvr>
    <a:masterClrMapping/>
  </p:clrMapOvr>
</p:sld>
</file>

<file path=ppt/theme/theme1.xml><?xml version="1.0" encoding="utf-8"?>
<a:theme xmlns:a="http://schemas.openxmlformats.org/drawingml/2006/main" name="šablona prezentace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prezentace</Template>
  <TotalTime>294</TotalTime>
  <Words>960</Words>
  <Application>Microsoft Office PowerPoint</Application>
  <PresentationFormat>Širokoúhlá obrazovka</PresentationFormat>
  <Paragraphs>122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šablona prezentace</vt:lpstr>
      <vt:lpstr> Správní rozhodnutí. Usnesení. Příkaz. Právní moc, vykonatelnost a jiné právní účinky rozhodnutí. Vady správních rozhodnutí.    </vt:lpstr>
      <vt:lpstr>Správní rozhodnutí </vt:lpstr>
      <vt:lpstr>Správní řízení a rozhodnutí</vt:lpstr>
      <vt:lpstr>Znaky správního rozhodnutí</vt:lpstr>
      <vt:lpstr>Náležitosti správního rozhodnutí</vt:lpstr>
      <vt:lpstr>Náležitosti správního rozhodnutí</vt:lpstr>
      <vt:lpstr>Náklady řízení</vt:lpstr>
      <vt:lpstr>Správní rozhodnutí</vt:lpstr>
      <vt:lpstr>Správní rozhodnutí</vt:lpstr>
      <vt:lpstr>Usnesení</vt:lpstr>
      <vt:lpstr>Příkaz</vt:lpstr>
      <vt:lpstr>Příkaz podle zákona č. 250/2016 Sb.</vt:lpstr>
      <vt:lpstr>Vlastnosti správních rozhodnutí</vt:lpstr>
      <vt:lpstr>Vady správních rozhodnutí</vt:lpstr>
      <vt:lpstr>Vady správních rozhodnutí</vt:lpstr>
      <vt:lpstr>Vady správních rozhodnutí</vt:lpstr>
      <vt:lpstr>Vady správních rozhodnutí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právo procesní 1. seminář</dc:title>
  <dc:creator>Radislav Bražina</dc:creator>
  <cp:lastModifiedBy>Radislav Bražina</cp:lastModifiedBy>
  <cp:revision>25</cp:revision>
  <cp:lastPrinted>1601-01-01T00:00:00Z</cp:lastPrinted>
  <dcterms:created xsi:type="dcterms:W3CDTF">2019-10-07T08:10:51Z</dcterms:created>
  <dcterms:modified xsi:type="dcterms:W3CDTF">2022-10-17T04:07:11Z</dcterms:modified>
</cp:coreProperties>
</file>