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1"/>
  </p:notesMasterIdLst>
  <p:handoutMasterIdLst>
    <p:handoutMasterId r:id="rId52"/>
  </p:handoutMasterIdLst>
  <p:sldIdLst>
    <p:sldId id="256" r:id="rId2"/>
    <p:sldId id="409" r:id="rId3"/>
    <p:sldId id="389" r:id="rId4"/>
    <p:sldId id="317" r:id="rId5"/>
    <p:sldId id="371" r:id="rId6"/>
    <p:sldId id="367" r:id="rId7"/>
    <p:sldId id="368" r:id="rId8"/>
    <p:sldId id="314" r:id="rId9"/>
    <p:sldId id="412" r:id="rId10"/>
    <p:sldId id="410" r:id="rId11"/>
    <p:sldId id="411" r:id="rId12"/>
    <p:sldId id="333" r:id="rId13"/>
    <p:sldId id="318" r:id="rId14"/>
    <p:sldId id="390" r:id="rId15"/>
    <p:sldId id="319" r:id="rId16"/>
    <p:sldId id="391" r:id="rId17"/>
    <p:sldId id="320" r:id="rId18"/>
    <p:sldId id="400" r:id="rId19"/>
    <p:sldId id="392" r:id="rId20"/>
    <p:sldId id="401" r:id="rId21"/>
    <p:sldId id="402" r:id="rId22"/>
    <p:sldId id="326" r:id="rId23"/>
    <p:sldId id="351" r:id="rId24"/>
    <p:sldId id="352" r:id="rId25"/>
    <p:sldId id="327" r:id="rId26"/>
    <p:sldId id="328" r:id="rId27"/>
    <p:sldId id="364" r:id="rId28"/>
    <p:sldId id="329" r:id="rId29"/>
    <p:sldId id="356" r:id="rId30"/>
    <p:sldId id="407" r:id="rId31"/>
    <p:sldId id="408" r:id="rId32"/>
    <p:sldId id="345" r:id="rId33"/>
    <p:sldId id="346" r:id="rId34"/>
    <p:sldId id="366" r:id="rId35"/>
    <p:sldId id="405" r:id="rId36"/>
    <p:sldId id="373" r:id="rId37"/>
    <p:sldId id="374" r:id="rId38"/>
    <p:sldId id="375" r:id="rId39"/>
    <p:sldId id="376" r:id="rId40"/>
    <p:sldId id="377" r:id="rId41"/>
    <p:sldId id="378" r:id="rId42"/>
    <p:sldId id="406" r:id="rId43"/>
    <p:sldId id="382" r:id="rId44"/>
    <p:sldId id="397" r:id="rId45"/>
    <p:sldId id="396" r:id="rId46"/>
    <p:sldId id="398" r:id="rId47"/>
    <p:sldId id="399" r:id="rId48"/>
    <p:sldId id="305" r:id="rId49"/>
    <p:sldId id="324" r:id="rId5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345" y="5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stni-rizeni.com/dokumenty/kolik-stoji-odsouzeni-za-trestny-cin" TargetMode="External"/><Relationship Id="rId2" Type="http://schemas.openxmlformats.org/officeDocument/2006/relationships/hyperlink" Target="https://www.vscr.cz/veznice-odolov/informacni-servis/nejcastejsi-dotazy/nejcasteji-kladene-otazky-z-ekonomicke-oblasti/" TargetMode="Externa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 odnětí svobody a jeho výkon   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9ED25D-0DBD-45D3-9862-C813A7433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6532E2E-CB9E-48C1-BB2E-38E63BABE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Podmíněné propuštění z VTOS - § 88 TZ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89D752-1F5B-4588-8297-B4CEF4DF8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požadovaná délka výkonu + polepšení pachatele a prognóza vedení řádného života, resp. nehrozí dále nebezpečí.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1/2 nebo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1/3 (nebyl odsouzen  za  zvlášť závažný zločin  vyjmenovaný v § v 88/1b) TZ + je poprvé ve VTOS ) - novela 333/2020 Sb. rozšířila tuto možnost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+ prokázal polepšení a lze očekávat, že povede řádný život nebo soud přijal záruku za dovršení nápravy odsouzeného  (srov. § 6/1c TŘ)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 přečinu i dříve – vzorné chování a plnění povinností odůvodňující závěr, že dalšího výkonu trestu není třeba.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2/3 – taxativní výčet TČ (§ 88/4 TZ) + výjimečný trest nad 20 až do 30 let – nehrozí-li opakování spáchaného  či spáchání jiného zvlášť závažného zločinu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20 let – doživotí - nehrozí-li opakování spáchaného  či spáchání jiného zvlášť závažného zločinu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09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A664E7F-C9F8-4EA7-B975-6C1216537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8D2CCA6-4DDE-4304-A4FA-0AC052FD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/>
              <a:t>Podmíněné propuštění z VTOS - § 89 TZ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3EAA09-AE1C-4304-A850-0B974122D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diferenciace zkušební doby: přečin až na tři léta, zločin 1 rok až 7 let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možnost vyslovit dohled a současně uložit, aby se ve stanovené části zkušební doby zdržoval v určené době v obydlí nebo jeho části, přiměřená omezení či povinnosti + náhrada škody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 případě dřívějšího propuštění za přečin - možnost uložit povinnost zdržovat se v obydlí nebo jeho části, vykonat OPP nebo složit peněžní částku na pomoc obětem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možnost ponechat PP v platnosti - §  91 odst. 1 za současného zpřísnění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13808CB3-1A7C-4563-9F48-D21C7A85A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Zákonná individualizace trestu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3DDBE402-AF3E-4889-880C-058F23C586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provádí ji zákonodárce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vychází z typové škodlivosti a je představována konkrétním trestem/tresty, které lze za trestný čin uložit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u trestu odnětí svobody je vyjádřena rozpětím trestní sazby</a:t>
            </a:r>
          </a:p>
          <a:p>
            <a:endParaRPr lang="cs-CZ" altLang="cs-CZ" sz="1800"/>
          </a:p>
        </p:txBody>
      </p:sp>
      <p:sp>
        <p:nvSpPr>
          <p:cNvPr id="24580" name="Zástupný symbol pro číslo snímku 4">
            <a:extLst>
              <a:ext uri="{FF2B5EF4-FFF2-40B4-BE49-F238E27FC236}">
                <a16:creationId xmlns:a16="http://schemas.microsoft.com/office/drawing/2014/main" id="{F3AF73B5-BE89-4481-BFF7-02E76B13B7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B73B7A-0A40-422F-99B0-257F42BE41B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C23C2E38-59A8-4730-A054-C2EF06D22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Soudní individualizace trestu  </a:t>
            </a:r>
            <a:endParaRPr lang="cs-CZ" altLang="cs-CZ"/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011856E7-BC7B-467C-82E0-CDCAD1A401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provádí ji soud při rozhodování o vině a trestu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§ 39 TZ - skutečnosti, ke kterým přihlédne soud při stanovení druhu výměry trestu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povaha a závažnost činu - viz.  § 39/2  TZ  - fakticky představuje vymezení společenské škodlivosti 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přečin, zločin, zvlášť závažný zločin, úmysl, nedbalost 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osobní, rodinné a majetkové poměry pachatele – v době ukládání trestu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momentální zdravotní stav pachatele, jeho rodiny, péče  o početnou rodinu, těhotenství, bytové poměry, jeho zaměstnání, výdělek, společenské postavení,   tíživé osobní nebo rodinné poměry, které si pachatel sám nezpůsobil </a:t>
            </a:r>
          </a:p>
          <a:p>
            <a:pPr lvl="1" algn="just"/>
            <a:endParaRPr lang="cs-CZ" altLang="cs-CZ" sz="16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Zástupný symbol pro číslo snímku 4">
            <a:extLst>
              <a:ext uri="{FF2B5EF4-FFF2-40B4-BE49-F238E27FC236}">
                <a16:creationId xmlns:a16="http://schemas.microsoft.com/office/drawing/2014/main" id="{4DF88209-5353-4E97-A424-3B55253E66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C2423F-F4D3-4CC7-9265-E17BD1A150C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3FBADD3D-C14A-4429-A7AA-C243B399E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20A7DC27-7F36-487B-AAEF-13E3A46F67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1600" dirty="0"/>
              <a:t>dosavadní způsob života – do doby ukládání trestu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řádný způsob života -  § 41p TZ (vedl před spácháním trestného činu žádný život)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nelze ztotožňovat s bezúhonností, dobrou pracovní morálkou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dodržování právního řádu, nepáchání trestných činů, přestupků, </a:t>
            </a:r>
            <a:r>
              <a:rPr lang="cs-CZ" altLang="cs-CZ" sz="1400" dirty="0" err="1"/>
              <a:t>doržování</a:t>
            </a:r>
            <a:r>
              <a:rPr lang="cs-CZ" altLang="cs-CZ" sz="1400" dirty="0"/>
              <a:t> norem občanské společnosti, plní své  povinnosti vůči státu, společnosti, rodině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možnost nápravy - při výkonu trestu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dosavadní  způsob života, pohnutky a příčiny jeho trestné činnosti,  sociální prostředí, v němž žije, minulá recidiva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chování pachatele po činu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projevení účinné lítosti, přerušení kontaktů s nevhodným prostředím,  odstranění kriminogenních vlivů ze svého prostředí a okolí, postoj pachatele k náhradě škody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snaha nahradit škodu a odstranit škodlivé následky – právo poslední řeči a posledního slova v rámci hl. l. </a:t>
            </a:r>
          </a:p>
          <a:p>
            <a:endParaRPr lang="cs-CZ" altLang="cs-CZ" dirty="0"/>
          </a:p>
        </p:txBody>
      </p:sp>
      <p:sp>
        <p:nvSpPr>
          <p:cNvPr id="26628" name="Zástupný symbol pro číslo snímku 3">
            <a:extLst>
              <a:ext uri="{FF2B5EF4-FFF2-40B4-BE49-F238E27FC236}">
                <a16:creationId xmlns:a16="http://schemas.microsoft.com/office/drawing/2014/main" id="{A776807C-37A0-4D29-B0D2-8FF202E12F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F8835D-04EE-4F1D-922F-AFD2FD0E295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9DC15617-411C-41A4-93F4-A5EFFE335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 b="1"/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2CBC95B3-932A-471F-A3A3-56BE41D785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/>
            <a:r>
              <a:rPr lang="cs-CZ" altLang="cs-CZ" sz="1500" dirty="0"/>
              <a:t>spolupracující obviněný (§ 178a TŘ)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jak pachatel přispěl k objasnění zločinu  spáchaného členy  organizované zločinecké skupiny, ve </a:t>
            </a:r>
            <a:r>
              <a:rPr lang="cs-CZ" altLang="cs-CZ" sz="1400" dirty="0" err="1"/>
              <a:t>spojední</a:t>
            </a:r>
            <a:r>
              <a:rPr lang="cs-CZ" altLang="cs-CZ" sz="1400" dirty="0"/>
              <a:t>, ve prospěch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doba, která uplynula od spáchání trestného činu 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délka trvání trestního řízení – právo na spravedlivý proces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složitost věci, postup orgánů činných v trestním řízení, jednání pachatele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spolupachatelství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jakým způsobem jednání každého z nich přispělo ke spáchání (dokonání) trestného činu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organizátora, návodce a pomocník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význam a povaha jejich účasti na činu </a:t>
            </a:r>
          </a:p>
          <a:p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7652" name="Zástupný symbol pro číslo snímku 4">
            <a:extLst>
              <a:ext uri="{FF2B5EF4-FFF2-40B4-BE49-F238E27FC236}">
                <a16:creationId xmlns:a16="http://schemas.microsoft.com/office/drawing/2014/main" id="{7CD51D9C-E4B1-4B21-AD59-60A121AAEF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26341D7-D7D9-4F84-9D7E-BEA05B3A08F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1502084C-6095-4C03-AD30-FCA2D2B11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9D058E4B-241E-4005-B5C1-FBAA17B28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1700" dirty="0"/>
              <a:t>§ 41, 42 TZ – demonstrativní výčet polehčujících a přitěžujících okolností 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„</a:t>
            </a:r>
            <a:r>
              <a:rPr lang="cs-CZ" altLang="cs-CZ" sz="1500" dirty="0"/>
              <a:t>soud přihlédne zejména k“ + v zákoně neuvedené okolnosti  </a:t>
            </a:r>
          </a:p>
          <a:p>
            <a:pPr lvl="1" algn="just">
              <a:defRPr/>
            </a:pPr>
            <a:endParaRPr lang="cs-CZ" altLang="cs-CZ" sz="1500" dirty="0"/>
          </a:p>
          <a:p>
            <a:pPr lvl="1" algn="just">
              <a:defRPr/>
            </a:pPr>
            <a:r>
              <a:rPr lang="cs-CZ" altLang="cs-CZ" sz="1500" dirty="0"/>
              <a:t>více  polehčujících okolností – např. použití tzv. alternativy, trest v dolní polovině zákonné sazby atd. </a:t>
            </a:r>
          </a:p>
          <a:p>
            <a:pPr lvl="1" algn="just">
              <a:defRPr/>
            </a:pPr>
            <a:endParaRPr lang="cs-CZ" altLang="cs-CZ" sz="1500" dirty="0"/>
          </a:p>
          <a:p>
            <a:pPr lvl="1" algn="just">
              <a:defRPr/>
            </a:pPr>
            <a:r>
              <a:rPr lang="cs-CZ" altLang="cs-CZ" sz="1500" dirty="0"/>
              <a:t>pokud je určitá okolnost znakem skutkové podstaty, nemůže být polehčující ani přitěžující okolností  - tzv. zákaz dvojího přičítání </a:t>
            </a:r>
          </a:p>
          <a:p>
            <a:pPr lvl="2" algn="just">
              <a:defRPr/>
            </a:pPr>
            <a:endParaRPr lang="cs-CZ" altLang="cs-CZ" sz="1300" dirty="0"/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zvlášť surový způsob - § 140/3i) TZ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v posledních třech letech – § 205/2 TZ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zneužil svého zaměstnání – § 329/1 TZ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organizátorství - § 340 TZ 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C65B6F1D-4ED7-43D8-8918-213B098055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7AAD79B-5022-4A29-BA50-714F770F274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829972E-43D2-4391-B30E-6B5DD99F0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Moderační právo soudu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FDC83160-B4A9-4C3A-83E7-086E86C63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 projevem ekonomie trestního práva - § 58 TZ 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vzhledem k okolnostem případu a poměrům pachatele… nepřiměřeně přísné … nápravu lze zajistit trestem kratšího trvání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pachateli, který napomohl zabránit trestnému činu, který jiný připravoval nebo se o něj pokusil…pachatel prohlásil svoji vinu…..jestliže vzhledem k okolnostem případu a poměrům pachatele… nepřiměřeně přísné … nápravu lze zajistit trestem kratšího trvání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ke snížení může dojít i tehdy, pokud se rozsudkem schvaluje dohoda o vině a trestu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použití výjimečné – takové okolnosti případu nebo poměry  pachatele, které jsou alespoň v nějakém směru neobvyklé a výjimečné do té míry, že ani trest na samé dolní hranici trestní sazby není způsobilý vyjádřit jejich význam (srov. R 6/2014); např. existence většího počtu závažných polehčujících okolností (např. věk blízký věku mladistvých, obviněný spáchal čin pod vlivem tíživých osobních nebo rodinných poměrů, které si sám nezavinil, k činu byl vyprovokován surovým násilným jednáním poškozeného apod. – R 24/2015)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marL="72000" indent="0" algn="just">
              <a:buNone/>
              <a:defRPr/>
            </a:pPr>
            <a:endParaRPr lang="cs-CZ" sz="1800" dirty="0"/>
          </a:p>
        </p:txBody>
      </p:sp>
      <p:sp>
        <p:nvSpPr>
          <p:cNvPr id="29700" name="Zástupný symbol pro číslo snímku 4">
            <a:extLst>
              <a:ext uri="{FF2B5EF4-FFF2-40B4-BE49-F238E27FC236}">
                <a16:creationId xmlns:a16="http://schemas.microsoft.com/office/drawing/2014/main" id="{53343BB9-051B-4E8F-96DA-DD61152837B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755B2C-6A95-4A4C-8313-F30D2E5FCBA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157555-5368-4591-9D6D-33828D79AA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1BC6002-05C5-4004-B577-1E24E63E0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A571E1-A070-4E45-A171-49866885C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700" dirty="0"/>
              <a:t>při snížení nelze uložit trest</a:t>
            </a:r>
          </a:p>
          <a:p>
            <a:pPr lvl="1">
              <a:defRPr/>
            </a:pPr>
            <a:r>
              <a:rPr lang="cs-CZ" sz="1500" dirty="0"/>
              <a:t>pod 5 let, činí-li dolní hranice  nejméně 12 let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pod 3 léta, činí-li dolní hranice nejméně 8 let 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pod 1 rok, činí-li dolní hranice nejméně 5 let </a:t>
            </a:r>
          </a:p>
          <a:p>
            <a:pPr marL="324000" lvl="1" indent="0"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kdy soud není vázán shora uvedenými limity: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7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1700" dirty="0"/>
              <a:t>1) spolupracující obviněný – podmínky § 178a TŘ + úplná a pravdivá výpověď…  </a:t>
            </a:r>
          </a:p>
          <a:p>
            <a:pPr lvl="1" algn="just"/>
            <a:r>
              <a:rPr lang="cs-CZ" altLang="cs-CZ" sz="1500" dirty="0"/>
              <a:t>doznání pachatele – úplná a pravdivá výpověď, musí svědčit o jeho snaze po nápravě, nesmí být pod tíhou důkazů, vynucené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1700" dirty="0"/>
              <a:t>2) příprava, pokus nebo pomoc k trestnému činu…vzhledem k povaze a závažnosti přípravy, pokusu nebo pomoci</a:t>
            </a:r>
          </a:p>
          <a:p>
            <a:pPr lvl="1" algn="just"/>
            <a:r>
              <a:rPr lang="cs-CZ" altLang="cs-CZ" sz="1500" dirty="0"/>
              <a:t>…nepřiměřeně přísné… nápravu lze zajistit trestem kratšího trvání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1700" dirty="0"/>
              <a:t>3) pachatel zcela nesplnil podmínky stanovené zákonem u okolností vylučujících trestnost/protiprávnost - § 28 a násl. TZ</a:t>
            </a:r>
          </a:p>
          <a:p>
            <a:pPr lvl="1" algn="just"/>
            <a:r>
              <a:rPr lang="cs-CZ" altLang="cs-CZ" sz="1500" dirty="0"/>
              <a:t>krajní nouze, nutná obrana, přípustné riziko, svolení poškozeného, oprávněné použití zbraně </a:t>
            </a:r>
          </a:p>
          <a:p>
            <a:pPr marL="324000" lvl="1" indent="0"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992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A9506C83-ED41-4085-B417-A7ADAEC7F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65955D70-F423-4E1A-9C54-DD1881E361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1700" dirty="0"/>
              <a:t>4) pachatel jedná v právní omylu,  kterého se mohl vyvarovat – tj. v omylu právním negativním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omyl negativní – nezná některou skutečnost </a:t>
            </a:r>
          </a:p>
          <a:p>
            <a:pPr lvl="1" algn="just"/>
            <a:r>
              <a:rPr lang="cs-CZ" altLang="cs-CZ" sz="1500" dirty="0"/>
              <a:t>omyl pozitivní – mylně přepokládá existenci určité skutečnosti </a:t>
            </a:r>
          </a:p>
          <a:p>
            <a:pPr lvl="1" algn="just"/>
            <a:r>
              <a:rPr lang="cs-CZ" altLang="cs-CZ" sz="1500" dirty="0"/>
              <a:t>omyl skutkový – skutkové okolnosti</a:t>
            </a:r>
          </a:p>
          <a:p>
            <a:pPr lvl="1" algn="just"/>
            <a:r>
              <a:rPr lang="cs-CZ" altLang="cs-CZ" sz="1500" dirty="0"/>
              <a:t>omyl právní - právní okolnosti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§ 19/2 TZ – omylu bylo možno se vyvarovat - pokud povinnost seznámit se s příslušnou právní úpravou vyplývala pro pachatele ze zákona nebo jiného právního předpisu, úředního rozhodnutí nebo smlouvy, z jeho zaměstnání, povolání, postavení nebo funkce, anebo mohl-li pachatel protiprávnost činu rozpoznat bez zřejmých obtíží</a:t>
            </a:r>
          </a:p>
          <a:p>
            <a:pPr lvl="1" algn="just"/>
            <a:endParaRPr lang="cs-CZ" altLang="cs-CZ" sz="15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/>
            <a:endParaRPr lang="cs-CZ" altLang="cs-CZ" sz="1700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3F154A4-994F-4ECE-A1EA-B09AC3ADED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687B69-49CF-48A1-B868-5F76A879CB2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83B92C5-79A6-47FF-95EE-54EEF249D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727B874-828B-4F04-87D4-57FC107E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 odnětí svobody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2BE525-5D85-4BAC-B17D-364B1310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700" dirty="0"/>
              <a:t>§ 52/2 TZ -  nestanoví-li zákon jinak 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lvl="1"/>
            <a:r>
              <a:rPr lang="cs-CZ" sz="1500" dirty="0"/>
              <a:t>nepodmíněný trest odnětí svobody</a:t>
            </a:r>
          </a:p>
          <a:p>
            <a:pPr>
              <a:lnSpc>
                <a:spcPct val="100000"/>
              </a:lnSpc>
            </a:pPr>
            <a:endParaRPr lang="cs-CZ" sz="1500" dirty="0"/>
          </a:p>
          <a:p>
            <a:pPr lvl="1"/>
            <a:r>
              <a:rPr lang="cs-CZ" sz="1500" dirty="0"/>
              <a:t>podmíněné odsouzení k TOS </a:t>
            </a:r>
          </a:p>
          <a:p>
            <a:pPr>
              <a:lnSpc>
                <a:spcPct val="100000"/>
              </a:lnSpc>
            </a:pPr>
            <a:endParaRPr lang="cs-CZ" sz="1500" dirty="0"/>
          </a:p>
          <a:p>
            <a:pPr lvl="1"/>
            <a:r>
              <a:rPr lang="cs-CZ" sz="1500" dirty="0"/>
              <a:t>podmíněné odsouzení k TOS s dohledem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§ 52/3 TZ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lvl="1"/>
            <a:r>
              <a:rPr lang="cs-CZ" sz="1500" dirty="0"/>
              <a:t>zvláštní typ TOS – výjimečný trest (§ 54 TZ</a:t>
            </a:r>
            <a:r>
              <a:rPr lang="cs-CZ" sz="900" dirty="0"/>
              <a:t>)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839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4DF2DE9-88F3-41D9-9553-0DE718E718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071FC-EAC0-458D-93F0-CA9941CA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Příklady mimořádného snížení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8901C1-7199-405A-9A7E-0E3B0ECD5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pachatel a poškozený se dohodli na vzájemném úmyslném usmrcení jeden druhého jako způsobu společného dobrovolného ukončení života (srov. R 6/1998)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pachatel zločinu nedovolené výroby a jiného nakládání s omamnými a psychotropními látkami a s jedy podle § 283/1, 2c) TZ pěstoval konopí výhradně pro svou vlastní potřebu (srov. NS 11 </a:t>
            </a:r>
            <a:r>
              <a:rPr lang="cs-CZ" sz="1700" dirty="0" err="1"/>
              <a:t>Tdo</a:t>
            </a:r>
            <a:r>
              <a:rPr lang="cs-CZ" sz="1700" dirty="0"/>
              <a:t> 459/2017)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nevhodné chování poškozeného, které podnítilo protiprávní jednání pachatele, a doznání pachatele, představují okolnosti relevantní pro použití § 58/1 TZ odst. 1 (srov. NS 6 </a:t>
            </a:r>
            <a:r>
              <a:rPr lang="cs-CZ" sz="1700" dirty="0" err="1"/>
              <a:t>Tdo</a:t>
            </a:r>
            <a:r>
              <a:rPr lang="cs-CZ" sz="1700" dirty="0"/>
              <a:t> 597/2017)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výrazný časový odstup od spáchání činu a nepřiměřenou délku řízení lze považovat za skutečnosti, které odpovídají zákonnému znaku „okolnosti případu“ obsaženému  v § 58/1 TZ (R 6/2014). </a:t>
            </a:r>
            <a:r>
              <a:rPr lang="cs-CZ" sz="1700" i="1" dirty="0"/>
              <a:t>Ale na druhou stranu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nepřiměřená délka řízení nemusí být sama o sobě dostatečným podkladem pro postup podle § 58/1 TZ, neboť vždy musí být hodnoceny ještě další okolnosti, ze kterých případně vyplývá mimořádně vysoká míra společenské škodlivosti činu (srov. NS 11 </a:t>
            </a:r>
            <a:r>
              <a:rPr lang="cs-CZ" sz="1700" dirty="0" err="1"/>
              <a:t>Tdo</a:t>
            </a:r>
            <a:r>
              <a:rPr lang="cs-CZ" sz="1700" dirty="0"/>
              <a:t> 408/2012)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088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B10F9D0-9DD5-48DE-984E-C65288F855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261B14-91E5-4B68-A15D-72E20923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Příklady poměrů pachatele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3A11D2-3BFF-4D73-A347-E6276423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za mimořádné poměry pachatele ve smyslu § 58/1 TZ je možné považovat například to, že trpí vážnou chorobou nebo je živitelem mnohočlenné rodiny, která je závislá na výdělku obžalovaného, apod.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nelze však za ně pokládat jeho dobrou pověst ani okolnost, že vedl řádný život a nebyl dosud soudně trestán (R 35/1963; R 19/1967; R 52/1967; R 3/1970, R 47/1974, NS 3 </a:t>
            </a:r>
            <a:r>
              <a:rPr lang="cs-CZ" sz="1700" dirty="0" err="1"/>
              <a:t>Tdo</a:t>
            </a:r>
            <a:r>
              <a:rPr lang="cs-CZ" sz="1700" dirty="0"/>
              <a:t> 1550/2017 či 6 </a:t>
            </a:r>
            <a:r>
              <a:rPr lang="cs-CZ" sz="1700" dirty="0" err="1"/>
              <a:t>Tdo</a:t>
            </a:r>
            <a:r>
              <a:rPr lang="cs-CZ" sz="1700" dirty="0"/>
              <a:t> 1772/2016)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63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08F6991F-F0C2-4138-BFE5-6277DD0DA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Moderační povinnost soudu  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B0D474B7-EAB1-4634-916B-C1D22205DB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mimořádné zvýšení horní hranice trestu odnětí svobody o 1/3 - trest se ukládá v horní polovině takto zvýšené sazby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§ 59 TZ - opakované spáchání zvlášť závažného zločinu (zvlášť závažná recidiva)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spáchání zvlášť závažného zločinu v minulosti  - pachatel byl pravomocně uznán vinným </a:t>
            </a:r>
          </a:p>
          <a:p>
            <a:pPr lvl="1" algn="just"/>
            <a:r>
              <a:rPr lang="cs-CZ" altLang="cs-CZ" sz="1500" dirty="0"/>
              <a:t>potrestání za zvlášť závažný zločin v minulosti  - alespoň částečný výkon trestu; potrestáním není výkon vazby, trest nespojený  s VTOS; stačí i jedno  předchozí potrestání </a:t>
            </a:r>
          </a:p>
          <a:p>
            <a:pPr lvl="1" algn="just"/>
            <a:r>
              <a:rPr lang="cs-CZ" altLang="cs-CZ" sz="1500" dirty="0"/>
              <a:t>opětovné spáchání zvlášť závažného zločinu - stejný nebo jiný čin  spáchaný poté, co byl za předchozí potrestán </a:t>
            </a:r>
          </a:p>
          <a:p>
            <a:pPr lvl="1" algn="just"/>
            <a:r>
              <a:rPr lang="cs-CZ" altLang="cs-CZ" sz="1500" dirty="0"/>
              <a:t>další dvě alternativní podmínky (okolnosti případu nebo možnost nápravy je podstatně ztížena)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možnost uložení trestní sazby v horní polovině takto zvýšeného  trestu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zvýšení o 1/3 může překročit základní výměru trestu odnětí svobody 20 let, ale nesmí překročit  30 let; nejedná se o výjimečný trest  </a:t>
            </a:r>
          </a:p>
          <a:p>
            <a:pPr lvl="1" algn="just"/>
            <a:endParaRPr lang="cs-CZ" altLang="cs-CZ" sz="15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</p:txBody>
      </p:sp>
      <p:sp>
        <p:nvSpPr>
          <p:cNvPr id="32772" name="Zástupný symbol pro číslo snímku 4">
            <a:extLst>
              <a:ext uri="{FF2B5EF4-FFF2-40B4-BE49-F238E27FC236}">
                <a16:creationId xmlns:a16="http://schemas.microsoft.com/office/drawing/2014/main" id="{C97711CA-8474-434E-91A6-10FCBBCA57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D19878E-0070-4EE7-8F3D-A05C6D941EF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238ED81A-3A41-40AF-8A5F-547BB6B95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55D77D-9CAB-4F8F-96E2-8464C23D8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§ 108 TZ - pachatel  trestného činu spáchaného ve prospěch organizované zločinecké skupiny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zvýšení se týká pouze  nepodmíněného TOS</a:t>
            </a:r>
          </a:p>
          <a:p>
            <a:pPr lvl="1" algn="just">
              <a:defRPr/>
            </a:pPr>
            <a:r>
              <a:rPr lang="cs-CZ" sz="1500" dirty="0"/>
              <a:t>zvýšení o 1/3 může překročit základní výměru trestu odnětí svobody 20 let, ale nesmí překročit 30 let; nejedná se o výjimečný trest</a:t>
            </a:r>
          </a:p>
          <a:p>
            <a:pPr lvl="1" algn="just">
              <a:defRPr/>
            </a:pPr>
            <a:r>
              <a:rPr lang="cs-CZ" sz="1500" dirty="0"/>
              <a:t>rozdíl mezi organizovaná zločinecká skupina (§ 129 TZ)  x organizovaná skupina 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marL="342900" lvl="1" indent="-342900" algn="just">
              <a:defRPr/>
            </a:pPr>
            <a:r>
              <a:rPr lang="cs-CZ" sz="1500" dirty="0"/>
              <a:t>nemusí být splněny  podmínky dle 54 TZ   týkající se uložení „výjimečného trestu“ </a:t>
            </a:r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20-30 let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 err="1"/>
              <a:t>alternativnost</a:t>
            </a:r>
            <a:r>
              <a:rPr lang="cs-CZ" altLang="cs-CZ" sz="1300" dirty="0"/>
              <a:t>  podmínek - závažnost zvlášť závažného zločinu (§ 14/3 TZ) je velmi vysoká ( srov. 39/2 TZ) nebo možnost nápravy pachatele je obzvláště ztížena (srov. § 39/2 TZ)  </a:t>
            </a:r>
          </a:p>
          <a:p>
            <a:pPr marL="342900" lvl="1" indent="-342900" algn="just">
              <a:defRPr/>
            </a:pPr>
            <a:endParaRPr lang="cs-CZ" alt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doživotí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obligatorně vyjmenované TČ  - výčet nelze rozšiřovat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kumulace podmínek - zavrženíhodný způsob, pohnutka, následek - lest, brutalita, zvrhlost, surovost, zákeřnost, morální bezcitnost, pomstychtivost, na dítěti, handicapované osobě, těhotné ženě spáchání a ochrana společnosti bez naděje, že trest kratší trvání splní svůj účel </a:t>
            </a:r>
          </a:p>
          <a:p>
            <a:pPr marL="742950" lvl="2" indent="-342900" algn="just">
              <a:lnSpc>
                <a:spcPct val="100000"/>
              </a:lnSpc>
              <a:defRPr/>
            </a:pPr>
            <a:endParaRPr lang="cs-CZ" sz="1300" dirty="0"/>
          </a:p>
          <a:p>
            <a:pPr algn="just">
              <a:defRPr/>
            </a:pPr>
            <a:endParaRPr lang="cs-CZ" sz="1700" dirty="0"/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A964E32E-433C-4704-A371-CC3DE9A8BD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BA5CC7F-3F72-4E00-BAAA-C49681245F5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A777DC27-B3C1-4504-BF29-099FC8DA9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3AE1D915-646A-4E78-A950-33637EB078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§ 43 TZ - </a:t>
            </a:r>
            <a:r>
              <a:rPr lang="cs-CZ" altLang="cs-CZ" sz="1700" dirty="0" err="1"/>
              <a:t>vícečinný</a:t>
            </a:r>
            <a:r>
              <a:rPr lang="cs-CZ" altLang="cs-CZ" sz="1700" dirty="0"/>
              <a:t> souběh „většího počtu“ trestných činů – tj. nejméně tří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lze dovodit z formulace § 43/1 TZ „…odsuzuje-li za dva a více trestných činů…“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trest se  ukládá v horní  polovině takto zvýšené trestní sazby </a:t>
            </a:r>
          </a:p>
          <a:p>
            <a:pPr marL="324000" lvl="1" indent="0" algn="just">
              <a:buNone/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zvýšení o 1/3 nemůže překročit základní výměru trestu odnětí svobody 20 let, resp. v případě výjimečného trestu 30 let  </a:t>
            </a:r>
          </a:p>
          <a:p>
            <a:pPr algn="just"/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74A2FD0A-59DB-4AED-AB3C-5C2AFDA6EA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2302DB-3551-426C-BE77-37581427E65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5A888E1D-6029-4A92-A55C-6722FD8CD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Penitenciární individualizace trestu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6924317D-5E1E-4DA3-A62C-6EEAB74611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§ 56  TZ - soud při ukládání nepodmíněného trestu odnětí svobody určí, ve které věznici bude trest vykonán  - tzv. vnější (soudní) diferenciace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ostraha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700" dirty="0"/>
          </a:p>
          <a:p>
            <a:pPr lvl="1" algn="just"/>
            <a:r>
              <a:rPr lang="cs-CZ" altLang="cs-CZ" sz="1600" dirty="0"/>
              <a:t>pachatel, u kterého nejsou splněny podmínky pro zařazení do věznice se zvýšenou ostrahou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zvýšená ostraha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lvl="1"/>
            <a:r>
              <a:rPr lang="cs-CZ" altLang="cs-CZ" sz="1400" dirty="0"/>
              <a:t>výjimečný trest (§ 54)   </a:t>
            </a:r>
          </a:p>
          <a:p>
            <a:pPr lvl="1"/>
            <a:r>
              <a:rPr lang="cs-CZ" altLang="cs-CZ" sz="1400" dirty="0"/>
              <a:t>trestný čin spáchaný ve prospěch organizované zločinecké skupiny (§ 108) </a:t>
            </a:r>
          </a:p>
          <a:p>
            <a:pPr lvl="1"/>
            <a:r>
              <a:rPr lang="cs-CZ" altLang="cs-CZ" sz="1400" dirty="0"/>
              <a:t>zvlášť závažný zločin (§ 14 odst. 3) nejméně ve výměře nejméně osm let </a:t>
            </a:r>
          </a:p>
          <a:p>
            <a:pPr lvl="1" algn="just"/>
            <a:r>
              <a:rPr lang="cs-CZ" altLang="cs-CZ" sz="1400" dirty="0"/>
              <a:t>který byl odsouzen za úmyslný trestný čin a v posledních pěti letech uprchl nebo se pokusil uprchnout z vazby, z výkonu trestu nebo z výkonu zabezpečovací detence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35844" name="Zástupný symbol pro číslo snímku 4">
            <a:extLst>
              <a:ext uri="{FF2B5EF4-FFF2-40B4-BE49-F238E27FC236}">
                <a16:creationId xmlns:a16="http://schemas.microsoft.com/office/drawing/2014/main" id="{789C4B3A-44C0-4EA9-BBE1-33B9E0D4A2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84DD960-F006-4971-A60B-B813A138232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B045BF3B-F27A-4B0F-8590-0C31C8B9F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b="1"/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BCEE753B-CB8B-447E-90DE-0179DB3D20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soud může zařadit pachatele do věznice jiného typu, než do které má být zařazen, má-li se zřetelem na závažnost trestného činu a na stupeň a povahu narušení pachatele za to, že bude působení na něj, aby vedl řádný život, v jiném typu věznice lépe zaručeno; do věznice se zvýšenou ostrahou zařadí však vždy pachatele, jemuž byl uložen trest odnětí svobody na doživotí.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ve věznici je poté realizován s odsouzeným příslušný výchovný program  - tzv. vnitřní diferenciace </a:t>
            </a:r>
          </a:p>
          <a:p>
            <a:pPr lvl="1"/>
            <a:endParaRPr lang="cs-CZ" altLang="cs-CZ" sz="1500" dirty="0"/>
          </a:p>
          <a:p>
            <a:endParaRPr lang="cs-CZ" altLang="cs-CZ" sz="1700" dirty="0"/>
          </a:p>
        </p:txBody>
      </p:sp>
      <p:sp>
        <p:nvSpPr>
          <p:cNvPr id="36868" name="Zástupný symbol pro číslo snímku 4">
            <a:extLst>
              <a:ext uri="{FF2B5EF4-FFF2-40B4-BE49-F238E27FC236}">
                <a16:creationId xmlns:a16="http://schemas.microsoft.com/office/drawing/2014/main" id="{95A9A9FF-537D-46F7-BB0A-F798276DCD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387103-BE08-4BF8-94CB-8961E68A060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26103B14-FD01-437A-9C6D-1DA20C983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1EEB1665-5322-4F14-BA4C-ECDB4A50C2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4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věznice s ostrahou se podle stupně zabezpečení člení na oddělení – 12a ŘVTOS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s nízkým stupněm zabezpečení</a:t>
            </a:r>
          </a:p>
          <a:p>
            <a:pPr lvl="1" algn="just"/>
            <a:r>
              <a:rPr lang="cs-CZ" altLang="cs-CZ" sz="1400" dirty="0"/>
              <a:t>se středním stupněm zabezpečení a</a:t>
            </a:r>
          </a:p>
          <a:p>
            <a:pPr lvl="1" algn="just"/>
            <a:r>
              <a:rPr lang="cs-CZ" altLang="cs-CZ" sz="1400" dirty="0"/>
              <a:t>s vysokým stupněm zabezpečení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400" dirty="0"/>
              <a:t>vnější riziko vyjadřuje míru nebezpečnosti odsouzeného pro společnost, zejména s ohledem na trestnou činnost, za kterou mu byl uložen trest, délku trestu a formu zavinění a s přihlédnutím k tomu, zda již byl ve výkonu trestu </a:t>
            </a:r>
          </a:p>
          <a:p>
            <a:pPr algn="just">
              <a:lnSpc>
                <a:spcPct val="100000"/>
              </a:lnSpc>
            </a:pPr>
            <a:endParaRPr lang="cs-CZ" altLang="cs-CZ" sz="1400" dirty="0"/>
          </a:p>
          <a:p>
            <a:pPr algn="just">
              <a:lnSpc>
                <a:spcPct val="100000"/>
              </a:lnSpc>
            </a:pPr>
            <a:r>
              <a:rPr lang="cs-CZ" altLang="cs-CZ" sz="1400" dirty="0"/>
              <a:t>vnitřní riziko vyjadřuje míru rizika ohrožení bezpečnosti během výkonu trestu s ohledem na individuální charakteristiku odsouzeného, v níž se zohledňují zejména povaha jeho trestné činnosti, nevykonaná ochranná opatření, průběh předchozích výkonů trestu a hrozba útěku</a:t>
            </a:r>
          </a:p>
          <a:p>
            <a:pPr algn="just">
              <a:lnSpc>
                <a:spcPct val="100000"/>
              </a:lnSpc>
            </a:pPr>
            <a:endParaRPr lang="cs-CZ" altLang="cs-CZ" sz="1400" dirty="0"/>
          </a:p>
          <a:p>
            <a:pPr algn="just">
              <a:lnSpc>
                <a:spcPct val="100000"/>
              </a:lnSpc>
            </a:pPr>
            <a:r>
              <a:rPr lang="cs-CZ" altLang="cs-CZ" sz="1400" dirty="0"/>
              <a:t>rozhoduje ředitel věznice na návrh  odborné komise </a:t>
            </a:r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6BBB1805-9F44-45F7-8507-E7FBCD37BA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8BB3BE-9AB0-4E97-A29A-0DE5E48F9CA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4226F687-F2E8-4970-96DD-FD7360E2C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b="1"/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EE179B65-EF85-4280-AA3A-60ABD69784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700" dirty="0"/>
              <a:t>přeřazení do jiného typu věznice - § 57 TZ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na přeřazení není právní  nárok „…soud může rozhodnout…, soud rozhodne jen tehdy…“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700" dirty="0"/>
              <a:t> </a:t>
            </a:r>
          </a:p>
          <a:p>
            <a:pPr lvl="1" algn="just"/>
            <a:r>
              <a:rPr lang="cs-CZ" altLang="cs-CZ" sz="1500" dirty="0"/>
              <a:t>mírnější typ věznice  - § 57/2 TZ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chování odsouzeného a způsob, jakým plní své povinnosti odůvodňují závěr, že přeřazení povede k nápravě – kumulace podmínek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příznivé hodnocení plnění programu zacházení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návrh odsouzeného, státního zástupce, ředitele věznice, soud z vlastního podnětu </a:t>
            </a:r>
          </a:p>
          <a:p>
            <a:pPr algn="just">
              <a:lnSpc>
                <a:spcPct val="100000"/>
              </a:lnSpc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přísnější typ věznice  - § 57/3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závažným způsobem nebo opakovaně je porušen stanovený pořádek nebo kázeň nebo je pravomocně uznán vinným za čin spáchaný ve VTOS – </a:t>
            </a:r>
            <a:r>
              <a:rPr lang="cs-CZ" altLang="cs-CZ" sz="1300" dirty="0" err="1"/>
              <a:t>alternativnost</a:t>
            </a:r>
            <a:r>
              <a:rPr lang="cs-CZ" altLang="cs-CZ" sz="1300" dirty="0"/>
              <a:t> podmínek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nepříznivé hodnocení plnění programu zacházení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návrh státního zástupce, ředitele věznice, soud z vlastního podnětu 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300" dirty="0"/>
          </a:p>
          <a:p>
            <a:pPr lvl="2" algn="just"/>
            <a:endParaRPr lang="cs-CZ" altLang="cs-CZ" sz="13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/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39940" name="Zástupný symbol pro číslo snímku 4">
            <a:extLst>
              <a:ext uri="{FF2B5EF4-FFF2-40B4-BE49-F238E27FC236}">
                <a16:creationId xmlns:a16="http://schemas.microsoft.com/office/drawing/2014/main" id="{5D6F09F7-94B1-4073-9D3D-F54504AEDA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CF7CE77-FF56-4423-B5E4-BE4CD2A526F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6E85C6F5-070E-4FB9-9424-3429AD4F6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647B3A13-FAD8-491A-9246-510BC12982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500" dirty="0"/>
          </a:p>
          <a:p>
            <a:pPr algn="just"/>
            <a:r>
              <a:rPr lang="cs-CZ" altLang="cs-CZ" sz="1500" dirty="0"/>
              <a:t>přeřazení z věznice ze zvýšenou ostrahou není možné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odsouzený na doživotí  - přeřazení nejdříve po 10 letech </a:t>
            </a:r>
          </a:p>
          <a:p>
            <a:pPr marL="324000" lvl="1" indent="0" algn="just">
              <a:buNone/>
            </a:pPr>
            <a:endParaRPr lang="cs-CZ" altLang="cs-CZ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300" dirty="0"/>
              <a:t>tato omezující podmínka se nevztahuje na výjimečný trest 20-30 let</a:t>
            </a:r>
            <a:endParaRPr lang="cs-CZ" altLang="cs-CZ" dirty="0"/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jinak odsouzený  – po vykonání ¼ trestu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FD19066F-4B82-48D1-A82D-FD7A18E907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6E1AD2A-DB5B-4313-8DEC-1575B7BECB6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5C5E4397-0835-45B2-836A-46A70C0CF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Účel trestu 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E5654A73-F777-46B1-B57C-284C5C6C7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20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0"/>
              <a:t>účelem trestu (zásada účelnosti) je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400" dirty="0"/>
              <a:t>funkce ochranná - ochrana společnosti před pachatelem 	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 represivní - zabránit pachateli v další trestné činnosti (individuální represe)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preventivní (individuální) - působit výchovně na pachatele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preventivní (generální) - tím působit na ostatní členy společnosti 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dříve byl účel trestu přímo vymezen v zákoně, nyní je dovozován z jeho obsahu  a duchu zákona 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17412" name="Zástupný symbol pro číslo snímku 4">
            <a:extLst>
              <a:ext uri="{FF2B5EF4-FFF2-40B4-BE49-F238E27FC236}">
                <a16:creationId xmlns:a16="http://schemas.microsoft.com/office/drawing/2014/main" id="{F5E52385-90BE-4506-88C1-409BCD8C93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FDEC77-E94A-4BA0-9446-C9BD70F96AF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635765C-BCF8-4BAB-B07E-AA254BE582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7FB00E0-AE86-45E6-A5B3-BB8C37338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Účel výkonu trestu odnětí svobody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AE8BB5-B755-4CA2-915A-53383C9A2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působit prostředky stanovenými v tomto zákoně na odsouzené tak, aby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snižovali nebezpečí recidivy svého kriminálního chování 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vedli po propuštění  soběstačný život v souladu se zákonem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chránit společnost před pachateli trestných činů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zabránit jim v páchání trestné činnosti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u mladistvých  se výkonem trestního opatření OS sleduje dosažení účelu stanoveného ZSM (§ 1 odst. 3 ZVTOS)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021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F3F7345-59A0-47A2-9C92-A082DA1E0A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9897857-7897-4697-9812-BC91C95AD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Zásady výkonu trestu odnětí svobody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CF00C9-D5EB-4324-883A-CE1CCE8DF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respektování důstojnosti odsouzeného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omezování škodlivých účinků uvěznění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takové zacházení, aby bylo zachováno zdraví odsouzených a podporovány takové postoje a dovednosti, které pomohou k návratu do společnosti a umožní vést soběstačný život v souladu se zákonem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13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93BD1C33-33E3-4D0F-B2FC-B5316DD4B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Režim ve věznici s ostrahou  </a:t>
            </a:r>
            <a:r>
              <a:rPr lang="cs-CZ" altLang="cs-CZ"/>
              <a:t> 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42F33672-3BBA-4E55-9FF3-7DAA04913B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nízký stupeň zabezpečení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volný pohyb v areálu věznice</a:t>
            </a:r>
          </a:p>
          <a:p>
            <a:pPr lvl="1"/>
            <a:r>
              <a:rPr lang="cs-CZ" altLang="cs-CZ" sz="1600" dirty="0"/>
              <a:t>práce mimo věznici – kontrola odsouzeného alespoň jednou týdně</a:t>
            </a:r>
          </a:p>
          <a:p>
            <a:pPr lvl="1"/>
            <a:r>
              <a:rPr lang="cs-CZ" altLang="cs-CZ" sz="1600" dirty="0"/>
              <a:t>možnost opustit věznici ve volném čase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střední stupeň  zabezpečení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pohyb v areálu věznice  kontrolován  příslušníkem vězeňské služby; volný pohyb možný </a:t>
            </a:r>
          </a:p>
          <a:p>
            <a:pPr lvl="1"/>
            <a:r>
              <a:rPr lang="cs-CZ" altLang="cs-CZ" sz="1600" dirty="0"/>
              <a:t>práce mimo věznici – kontrola odsouzeného alespoň jednou týdně</a:t>
            </a:r>
          </a:p>
          <a:p>
            <a:pPr lvl="1"/>
            <a:r>
              <a:rPr lang="cs-CZ" altLang="cs-CZ" sz="1600" dirty="0"/>
              <a:t>možnost opustit věznici ve volném čase s příslušníkem vězeňské služby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endParaRPr lang="cs-CZ" altLang="cs-CZ" sz="16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endParaRPr lang="cs-CZ" altLang="cs-CZ" sz="1600" dirty="0"/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89E5E641-8F96-4F5A-B8E5-1649B0F401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AA47C4-0687-4368-A57A-F265A359F34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07822E6B-EB11-4DD6-B855-79FA216C1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77771036-B6B9-411B-AC28-5484EDC3E7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dirty="0"/>
              <a:t>vysoký stupeň zabezpečení  </a:t>
            </a:r>
            <a:endParaRPr lang="cs-CZ" altLang="cs-CZ" sz="1500" dirty="0"/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organizovaný pohyb v areálu věznice kontrolován  příslušníkem vězeňské služby; volný pohyb je výjimečně možný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práce uvnitř a mimo věznice na hlídaných místech, kontrola odsouzeného každých 45 minut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možnost opustit věznici ve volném čase s příslušníkem vězeňské služby</a:t>
            </a:r>
          </a:p>
          <a:p>
            <a:pPr lvl="1" algn="just"/>
            <a:endParaRPr lang="cs-CZ" altLang="cs-CZ" sz="1500" dirty="0"/>
          </a:p>
          <a:p>
            <a:pPr lvl="1" algn="just"/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 uvedených stupních zabezpečení je taktéž  rozdíl  v technických prostředcích a přítomnosti ozbrojené stráže  zabraňující v útěku</a:t>
            </a:r>
          </a:p>
          <a:p>
            <a:endParaRPr lang="cs-CZ" altLang="cs-CZ" sz="17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3D3FAC2D-D1F5-4672-B08F-6D43862896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A1114A-3FCA-4681-93FC-970C34EBA2E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5D24EDBF-6E31-4F62-A07B-1D9AC3DFE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Režim ve věznici  se zvýšenou ostrahou </a:t>
            </a:r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D38E645C-8381-4B83-999A-2C90969355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/>
              <a:t>organizovaný pohyb v areálu věznice kontrolován  příslušníkem vězeňské služby</a:t>
            </a:r>
          </a:p>
          <a:p>
            <a:pPr algn="just"/>
            <a:endParaRPr lang="cs-CZ" altLang="cs-CZ" sz="1600" dirty="0"/>
          </a:p>
          <a:p>
            <a:pPr algn="just"/>
            <a:r>
              <a:rPr lang="cs-CZ" altLang="cs-CZ" sz="1600" dirty="0"/>
              <a:t>práce uvnitř a mimo věznice na hlídaných místech, kontrola odsouzeného každých 30 minut </a:t>
            </a:r>
          </a:p>
          <a:p>
            <a:pPr algn="just"/>
            <a:endParaRPr lang="cs-CZ" altLang="cs-CZ" sz="1600" dirty="0"/>
          </a:p>
          <a:p>
            <a:pPr algn="just"/>
            <a:r>
              <a:rPr lang="cs-CZ" altLang="cs-CZ" sz="1600" dirty="0"/>
              <a:t>nemožnost opustit věznici ve volném čase </a:t>
            </a:r>
          </a:p>
          <a:p>
            <a:pPr marL="72000" indent="0" algn="just">
              <a:buNone/>
            </a:pPr>
            <a:endParaRPr lang="cs-CZ" altLang="cs-CZ" sz="1800" dirty="0"/>
          </a:p>
          <a:p>
            <a:pPr algn="just"/>
            <a:r>
              <a:rPr lang="cs-CZ" altLang="cs-CZ" sz="1700" dirty="0"/>
              <a:t>v uvedeném typu věznic jsou technické prostředky a ozbrojená stráž  zabraňující útěku</a:t>
            </a:r>
          </a:p>
          <a:p>
            <a:endParaRPr lang="cs-CZ" altLang="cs-CZ" dirty="0"/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A7A193EC-2C71-4EEE-B374-1C0B28CB84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43F63E1-B8B8-4F6F-BA62-C78ABF2B346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F3CCA109-C106-4B12-A65C-13CC2117D7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Práva odsouzených </a:t>
            </a:r>
          </a:p>
        </p:txBody>
      </p:sp>
      <p:sp>
        <p:nvSpPr>
          <p:cNvPr id="34819" name="Zástupný obsah 2">
            <a:extLst>
              <a:ext uri="{FF2B5EF4-FFF2-40B4-BE49-F238E27FC236}">
                <a16:creationId xmlns:a16="http://schemas.microsoft.com/office/drawing/2014/main" id="{0516B8C8-3DD2-4887-868E-126A61484A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/>
              <a:t>sociální podmínky (strava, lůžko a prostor pro uložení osobních věcí, dostatečný oděv, denně 8 hodin spánku, doba potřebná k hygieně, stravování a úklidu, nejméně jednohodinová vycházka a přiměřené osobní volno)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zdravotní služby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korespondence, užívání telefonu, návštěvy (3 hodiny/měsíc)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duchovní a sociální služby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uspokojování kulturních potřeb (knihy, časopisy, denní tisk, společenské hry apod.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nákup potravin + přijetí balíčku(1krát za šest měsíců)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 podávat stížnosti a žádosti </a:t>
            </a:r>
          </a:p>
          <a:p>
            <a:endParaRPr lang="cs-CZ" altLang="cs-CZ" dirty="0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5F990258-5A6B-4A43-8B1B-8C8E58238F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5D3EA-A2AE-479D-B25A-B355B6E6332F}" type="slidenum">
              <a:rPr lang="cs-CZ" altLang="cs-CZ" sz="1200">
                <a:latin typeface="Trebuchet MS" panose="020B0603020202020204" pitchFamily="34" charset="0"/>
              </a:rPr>
              <a:pPr/>
              <a:t>35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003B466E-6A55-4C20-824E-78E01C14B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Povinnosti odsouzených </a:t>
            </a:r>
          </a:p>
        </p:txBody>
      </p:sp>
      <p:sp>
        <p:nvSpPr>
          <p:cNvPr id="35843" name="Zástupný obsah 2">
            <a:extLst>
              <a:ext uri="{FF2B5EF4-FFF2-40B4-BE49-F238E27FC236}">
                <a16:creationId xmlns:a16="http://schemas.microsoft.com/office/drawing/2014/main" id="{01968E85-0CFD-4292-A23C-91069AD9A5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dodržovat pořádek a kázeň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plnit pokyny zaměstnanců VS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pracovat – viz dále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plnit úkoly z programu zacházení …..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řada dalších konkrétních povinností a zákazů (např. zákaz hrát hry o peníze, tetovat sebe nebo jiného, poškozovat se na zdraví, … či povinnost dodržovat zásady hygieny, podrobit se osobní prohlídce, ..)</a:t>
            </a:r>
          </a:p>
          <a:p>
            <a:endParaRPr lang="cs-CZ" altLang="cs-CZ" dirty="0"/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49B05D59-405F-4CAB-9684-E089C4ACA11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C7EE2-ACCA-4EAC-A680-C1FC59C26928}" type="slidenum">
              <a:rPr lang="cs-CZ" altLang="cs-CZ" sz="1200">
                <a:latin typeface="Trebuchet MS" panose="020B0603020202020204" pitchFamily="34" charset="0"/>
              </a:rPr>
              <a:pPr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169FA367-8CE9-4CB3-8118-5B4AE1FDD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Program zacházení </a:t>
            </a:r>
          </a:p>
        </p:txBody>
      </p:sp>
      <p:sp>
        <p:nvSpPr>
          <p:cNvPr id="36867" name="Zástupný obsah 2">
            <a:extLst>
              <a:ext uri="{FF2B5EF4-FFF2-40B4-BE49-F238E27FC236}">
                <a16:creationId xmlns:a16="http://schemas.microsoft.com/office/drawing/2014/main" id="{A77508F1-31A2-468C-93CA-209F50B2D6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zpracovává se na základě komplexní  zprávy o odsouzeném s ohledem na délku trestu, charakteristiku osobnosti a příčiny trestné činnosti 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obsahuje konkrétně formulovaný cíl, metody zacházení, a četnost hodnocení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člení se na pracovní aktivity, vzdělávací aktivity, speciální výchovné aktivity, zájmové aktivity a oblast utváření vnějších vztahů</a:t>
            </a:r>
          </a:p>
          <a:p>
            <a:endParaRPr lang="cs-CZ" altLang="cs-CZ" dirty="0"/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F2E1F68A-B978-43D6-B63F-E817005863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A8C27C-DF16-4A68-854F-0E6B5E578860}" type="slidenum">
              <a:rPr lang="cs-CZ" altLang="cs-CZ" sz="1200">
                <a:latin typeface="Trebuchet MS" panose="020B0603020202020204" pitchFamily="34" charset="0"/>
              </a:rPr>
              <a:pPr/>
              <a:t>37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A627C409-E6ED-424F-BF2E-148A437F3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Pracovní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6E1EBF-1FBF-43CF-922A-EE7938F2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zaměstnávání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práce potřebná ke  každodennímu provozu věznice 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pracovní terapie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FFA4AED8-935D-409F-BFB2-AD7CA6DD84E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12E335-9D96-4379-9FDB-EB6BB3CB77BA}" type="slidenum">
              <a:rPr lang="cs-CZ" altLang="cs-CZ" sz="1200">
                <a:latin typeface="Trebuchet MS" panose="020B0603020202020204" pitchFamily="34" charset="0"/>
              </a:rPr>
              <a:pPr/>
              <a:t>38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A5623155-BC66-40C8-BFD1-62F72472C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Vzdělávací aktivity </a:t>
            </a:r>
          </a:p>
        </p:txBody>
      </p:sp>
      <p:sp>
        <p:nvSpPr>
          <p:cNvPr id="38915" name="Zástupný obsah 2">
            <a:extLst>
              <a:ext uri="{FF2B5EF4-FFF2-40B4-BE49-F238E27FC236}">
                <a16:creationId xmlns:a16="http://schemas.microsoft.com/office/drawing/2014/main" id="{4656A4A8-1B67-47A0-86FE-F49B25D5E1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vzdělávání organizované či realizované středním odborným učilištěm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vzdělávání v rámci oddělení  výkonu trestu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vzdělávání v korespondenčních kursech ZŠ, SŠ, VOŠ A VŠ ČR</a:t>
            </a:r>
          </a:p>
          <a:p>
            <a:endParaRPr lang="cs-CZ" altLang="cs-CZ" dirty="0"/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259DD75C-B374-4876-BF2E-9F05A5C8B3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7EFC2D-4677-4CC8-A5DC-4B778421D21E}" type="slidenum">
              <a:rPr lang="cs-CZ" altLang="cs-CZ" sz="1200">
                <a:latin typeface="Trebuchet MS" panose="020B0603020202020204" pitchFamily="34" charset="0"/>
              </a:rPr>
              <a:pPr/>
              <a:t>39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42360952-3C1C-4BD6-BE25-082581559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Základní zásady ukládání trestů 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825EFFC6-37C1-408C-814E-73B8DDF6F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§ 37/1 TZ – zásada zákonnosti </a:t>
            </a:r>
          </a:p>
          <a:p>
            <a:pPr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trestní sankce lze ukládat jen na základě trestního zákona (§ 110 - pojem) co do druhu, výměry, zákonných předpokladů  a způsobu výkonu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trestů (FO - § 52 TZ, PO – § 15 odst. 1 TOPOZ)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ochranných opatření (FO - § 98 TZ, § 15 odst. 2 TOPOZ)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opatření ml. (§ 10, § 11 odst. 2, § 21, § 24 ZSM)</a:t>
            </a:r>
          </a:p>
          <a:p>
            <a:pPr lvl="1"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800" dirty="0"/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marL="0" indent="0" algn="just">
              <a:buNone/>
              <a:defRPr/>
            </a:pPr>
            <a:endParaRPr lang="cs-CZ" altLang="cs-CZ" sz="1600" dirty="0"/>
          </a:p>
          <a:p>
            <a:pPr algn="just">
              <a:defRPr/>
            </a:pPr>
            <a:endParaRPr lang="cs-CZ" altLang="cs-CZ" sz="1600" dirty="0"/>
          </a:p>
          <a:p>
            <a:pPr algn="just">
              <a:defRPr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Zástupný symbol pro číslo snímku 4">
            <a:extLst>
              <a:ext uri="{FF2B5EF4-FFF2-40B4-BE49-F238E27FC236}">
                <a16:creationId xmlns:a16="http://schemas.microsoft.com/office/drawing/2014/main" id="{7655149E-8D5E-464B-A414-7744E7CF7F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57E57E-855F-42FE-A371-D0DDAE6295C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FE7B4835-3A5D-44DC-9028-D0C2C2180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Speciální výchovné aktivity </a:t>
            </a:r>
          </a:p>
        </p:txBody>
      </p:sp>
      <p:sp>
        <p:nvSpPr>
          <p:cNvPr id="39939" name="Zástupný obsah 2">
            <a:extLst>
              <a:ext uri="{FF2B5EF4-FFF2-40B4-BE49-F238E27FC236}">
                <a16:creationId xmlns:a16="http://schemas.microsoft.com/office/drawing/2014/main" id="{B72A3B4B-32FD-4E74-BFC1-C6D79D9A62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sociální, speciální pedagogické  psychologické a terapeutické působení zaměřené zejména na 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oblast příčin a důsledků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činnosti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rizika a kriminogenní potřeby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osobnost odsouzeného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změnu postojů, myšlenek a chování odsouzeného </a:t>
            </a:r>
          </a:p>
          <a:p>
            <a:endParaRPr lang="cs-CZ" altLang="cs-CZ" dirty="0"/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AB1DA4D4-C97C-4144-84C1-FABD63D4E4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57760E-6E17-4042-9044-D72B8324EB37}" type="slidenum">
              <a:rPr lang="cs-CZ" altLang="cs-CZ" sz="1200">
                <a:latin typeface="Trebuchet MS" panose="020B0603020202020204" pitchFamily="34" charset="0"/>
              </a:rPr>
              <a:pPr/>
              <a:t>40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41EE10F8-4761-4AEB-A524-4CD70C60A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Zájmové aktivity </a:t>
            </a:r>
          </a:p>
        </p:txBody>
      </p:sp>
      <p:sp>
        <p:nvSpPr>
          <p:cNvPr id="40963" name="Zástupný obsah 2">
            <a:extLst>
              <a:ext uri="{FF2B5EF4-FFF2-40B4-BE49-F238E27FC236}">
                <a16:creationId xmlns:a16="http://schemas.microsoft.com/office/drawing/2014/main" id="{C72BE7E3-3B5E-497C-B41B-A6896B25A8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individuální a skupinová zájmová činnost: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rekreativní (sledování televize, videa, hraní společenských her, zájmové kroužky)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sportovní (vytváření podmínek pro sportovní vyžití)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kulturní (koncerty, divadelní představení, vlastní tvorba, …)</a:t>
            </a:r>
          </a:p>
          <a:p>
            <a:endParaRPr lang="cs-CZ" altLang="cs-CZ" dirty="0"/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DD7AC362-00D7-48A5-836E-4E780767EA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D28898-370F-4E62-9FDB-BE116A29F24F}" type="slidenum">
              <a:rPr lang="cs-CZ" altLang="cs-CZ" sz="1200">
                <a:latin typeface="Trebuchet MS" panose="020B0603020202020204" pitchFamily="34" charset="0"/>
              </a:rPr>
              <a:pPr/>
              <a:t>41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3FA921-14E4-4E2A-9158-4801C21F62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903B35-31D5-4304-9149-AF95C6BF3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Oblast utváření vnějších vztahů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226628-6154-42EB-9173-4C03F597E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zaměřena na vytvoření, udržování či posílení pozitivních sociálních vazeb odsouzených – kontakty s blízkými. možnost opuštění věznice, …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příprava na život na svobodě – seznamování  se změnami společenské reality, vyřizování záležitostí na úřadě, příprava na negativní reakce,..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1366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AC99CE68-A0B7-4DBA-A88E-5E7E406F8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Standardizované programy </a:t>
            </a:r>
          </a:p>
        </p:txBody>
      </p:sp>
      <p:sp>
        <p:nvSpPr>
          <p:cNvPr id="41987" name="Zástupný obsah 2">
            <a:extLst>
              <a:ext uri="{FF2B5EF4-FFF2-40B4-BE49-F238E27FC236}">
                <a16:creationId xmlns:a16="http://schemas.microsoft.com/office/drawing/2014/main" id="{075CAAE8-60AE-4D26-8AA2-204DE985C8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3Z  - Zastav se, Zamysli se, Změň se – zaměřen na dospělé recidivisty, majetkové trestná činnost, před PP nebo ukončením výkonu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GREPP I (krátkodobý vzdělávací) a II (dlouhodobý terapeutický)-pachatelé násilí páchaného na dětech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TP 21 JUNIOR  – minimalizace násilných projevů mladistvých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PARDON - odsouzení  muži – pachatelé dopravních nehod – prevence recidivy rizikového chování při řízení motorových vozidel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TP KEMP – pro odsouzené muže – pachatele násilí včetně  domácího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5CDB850C-074B-4799-90E4-D92852F0CD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777352-54D9-407C-9D0F-9893E59DABC1}" type="slidenum">
              <a:rPr lang="cs-CZ" altLang="cs-CZ" sz="1200">
                <a:latin typeface="Trebuchet MS" panose="020B0603020202020204" pitchFamily="34" charset="0"/>
              </a:rPr>
              <a:pPr/>
              <a:t>43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24243C-87E5-45A4-9B85-E753D38377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EED814-A8D5-463D-BE35-3D381B638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Počet vězněných osob v České republice ke dni 12.10.2020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0E822CAD-39DD-4A82-A907-20EC7F938F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990896"/>
              </p:ext>
            </p:extLst>
          </p:nvPr>
        </p:nvGraphicFramePr>
        <p:xfrm>
          <a:off x="720725" y="1692275"/>
          <a:ext cx="10752138" cy="3727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023">
                  <a:extLst>
                    <a:ext uri="{9D8B030D-6E8A-4147-A177-3AD203B41FA5}">
                      <a16:colId xmlns:a16="http://schemas.microsoft.com/office/drawing/2014/main" val="2729906122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2695675534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3947214834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714892702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2327589609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3991416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100" dirty="0"/>
                        <a:t>Stav k 12. 10. 2020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Muži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Ženy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Mladiství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Cizinci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Celkem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82169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/>
                        <a:t>Počet vězněných osob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17944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1609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96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1570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19786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233261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obviněných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1520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99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32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369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1619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2329117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chovanců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89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98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79931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odsouzených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16335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1501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64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1178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17836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3936795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 ostrahou nízký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631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204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835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2473997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 ostrahou střední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4266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567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216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4830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212078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 ostrahou vysoký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10268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687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757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10955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52641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Se zvýšenou ostrahou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1114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158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1152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3386762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doživotně odsouzených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42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45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2119507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3207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E0236AD-7D4A-48AC-BC96-01752F52B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960CC-1575-4C87-A3B5-018B502C35D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CEE2F3-C9DC-409F-A00B-3958B1266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Přehled zaměstnanosti v letech 2011 - 2019 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80E4E5F-6C4B-4086-8D39-5EA8CBF3F17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DDB2F45F-F648-46A2-906A-2D200419A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445339"/>
              </p:ext>
            </p:extLst>
          </p:nvPr>
        </p:nvGraphicFramePr>
        <p:xfrm>
          <a:off x="720725" y="1692275"/>
          <a:ext cx="5219700" cy="29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364">
                  <a:extLst>
                    <a:ext uri="{9D8B030D-6E8A-4147-A177-3AD203B41FA5}">
                      <a16:colId xmlns:a16="http://schemas.microsoft.com/office/drawing/2014/main" val="2873730892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2647913395"/>
                    </a:ext>
                  </a:extLst>
                </a:gridCol>
                <a:gridCol w="572494">
                  <a:extLst>
                    <a:ext uri="{9D8B030D-6E8A-4147-A177-3AD203B41FA5}">
                      <a16:colId xmlns:a16="http://schemas.microsoft.com/office/drawing/2014/main" val="3207899206"/>
                    </a:ext>
                  </a:extLst>
                </a:gridCol>
                <a:gridCol w="489005">
                  <a:extLst>
                    <a:ext uri="{9D8B030D-6E8A-4147-A177-3AD203B41FA5}">
                      <a16:colId xmlns:a16="http://schemas.microsoft.com/office/drawing/2014/main" val="518365022"/>
                    </a:ext>
                  </a:extLst>
                </a:gridCol>
                <a:gridCol w="469127">
                  <a:extLst>
                    <a:ext uri="{9D8B030D-6E8A-4147-A177-3AD203B41FA5}">
                      <a16:colId xmlns:a16="http://schemas.microsoft.com/office/drawing/2014/main" val="4125395242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2607414200"/>
                    </a:ext>
                  </a:extLst>
                </a:gridCol>
                <a:gridCol w="512859">
                  <a:extLst>
                    <a:ext uri="{9D8B030D-6E8A-4147-A177-3AD203B41FA5}">
                      <a16:colId xmlns:a16="http://schemas.microsoft.com/office/drawing/2014/main" val="3066215586"/>
                    </a:ext>
                  </a:extLst>
                </a:gridCol>
                <a:gridCol w="469127">
                  <a:extLst>
                    <a:ext uri="{9D8B030D-6E8A-4147-A177-3AD203B41FA5}">
                      <a16:colId xmlns:a16="http://schemas.microsoft.com/office/drawing/2014/main" val="2501022447"/>
                    </a:ext>
                  </a:extLst>
                </a:gridCol>
                <a:gridCol w="544664">
                  <a:extLst>
                    <a:ext uri="{9D8B030D-6E8A-4147-A177-3AD203B41FA5}">
                      <a16:colId xmlns:a16="http://schemas.microsoft.com/office/drawing/2014/main" val="2483964464"/>
                    </a:ext>
                  </a:extLst>
                </a:gridCol>
                <a:gridCol w="434147">
                  <a:extLst>
                    <a:ext uri="{9D8B030D-6E8A-4147-A177-3AD203B41FA5}">
                      <a16:colId xmlns:a16="http://schemas.microsoft.com/office/drawing/2014/main" val="2391143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900" dirty="0">
                        <a:effectLst/>
                      </a:endParaRP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2011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2012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2013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2014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2017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2019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4198668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procentuální zaměstnanost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50,1%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48,99%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57,50%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48,86%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44,93%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50,38%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56,23%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59,89%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58,65%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93924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počet zaměstnaných odsouzených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6 734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 6 377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 5 367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 5 463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 6 021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 7 606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8 449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8 858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8 618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3157935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odsouzení zaměstnaní v provozovnách SHS VS ČR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1 650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1 373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1 497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1 679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1 720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2 999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3 457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4 191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4 181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3717085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odsouzení zaměstnaní</a:t>
                      </a:r>
                      <a:br>
                        <a:rPr lang="cs-CZ" sz="900">
                          <a:effectLst/>
                        </a:rPr>
                      </a:br>
                      <a:r>
                        <a:rPr lang="cs-CZ" sz="900">
                          <a:effectLst/>
                        </a:rPr>
                        <a:t>u podnikatelských subjektů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2 548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2 454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1 466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1 328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1 646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1 954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2 265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1 906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1 605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3664371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celkový počet vězňů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23 170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22 644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16 645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18 658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20 866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22 481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20 789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20 215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19 717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2756500609"/>
                  </a:ext>
                </a:extLst>
              </a:tr>
            </a:tbl>
          </a:graphicData>
        </a:graphic>
      </p:graphicFrame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1B1772-5DC0-4FB4-AF8C-07F4D9B50DE1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algn="just"/>
            <a:r>
              <a:rPr lang="cs-CZ" sz="1800" dirty="0"/>
              <a:t>stav ke 14.9.2020</a:t>
            </a:r>
          </a:p>
          <a:p>
            <a:pPr algn="just"/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aktuální zaměstnanost odsouzených je 53,58 %, což představuje 7527 osob</a:t>
            </a:r>
          </a:p>
          <a:p>
            <a:pPr algn="just"/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oproti minulému měsíci je to úbytek o 0,15 % a o 64 osob  </a:t>
            </a:r>
            <a:endParaRPr lang="en-US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0046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FD67E9F-2B19-4D55-8448-5832510A1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F85B5B-38D7-40AF-B47D-98FC0582722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F93010-FA4B-47B7-825D-95579CD5F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Počet vězňů v České republice 2011-2015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44146-6C4B-43AE-A5E1-F8FD750D050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CCB95A91-03B8-4279-97A2-F8755C441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41258"/>
              </p:ext>
            </p:extLst>
          </p:nvPr>
        </p:nvGraphicFramePr>
        <p:xfrm>
          <a:off x="720725" y="1692275"/>
          <a:ext cx="5219700" cy="3859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1238035032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1984288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500" b="1" dirty="0"/>
                        <a:t>Země</a:t>
                      </a:r>
                      <a:endParaRPr lang="cs-CZ" sz="1500" dirty="0"/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b="1"/>
                        <a:t>Počet vězňů na 100 tisíc obyvatel v roce 2015</a:t>
                      </a:r>
                      <a:endParaRPr lang="cs-CZ" sz="1500"/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08733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 dirty="0"/>
                        <a:t>1. Rusko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/>
                        <a:t>441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575227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 dirty="0"/>
                        <a:t>2. Litva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278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45700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3. Gruzie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274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308101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11. Česko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198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1060392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45. Finsko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55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909831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46. Nizozemsko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53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3664882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47. Island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44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71282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48. Lichtenštejnsko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21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173504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49. San Marino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6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1507201507"/>
                  </a:ext>
                </a:extLst>
              </a:tr>
            </a:tbl>
          </a:graphicData>
        </a:graphic>
      </p:graphicFrame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0E93934-C6DE-4EF5-AA39-085C30DB78B8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ČR patří v Evropě k zemím s nejvyšším počtem vězňů na 100 tisíc obyvatel 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 roce 2015 bylo v ČR za mřížemi 198 lidí na 100 tisíc obyvatel, o 6% více než v roce 2005 - to ČR řadí co do počtu vězňů na 11. místo ze 49 sledovaných zemí 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vyplývá to ze srovnávací zprávy Rady Evropy o situaci v evropských věznicích, která sleduje období let 2005 až 2015.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celkově se v letech 2005 až 2015 v ČR počet vězňů zvýšil o deset procent (z 19 052 na 20 866)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1688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FF5D949-E597-474A-BA8E-9A53F319D6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C52038-B430-49FB-B8F0-8B990046B6C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B538C-B35F-4416-A8E1-4D78F0B5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vězňů v České republice v roce 2018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EC9C61B-3F3A-4A0A-944F-5DC9F827020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9F2D5A-6FCD-4A97-AA4E-4DCCD8256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finanční situace vězňů </a:t>
            </a:r>
          </a:p>
          <a:p>
            <a:pPr algn="just"/>
            <a:r>
              <a:rPr lang="cs-CZ" sz="1700" dirty="0">
                <a:hlinkClick r:id="rId2"/>
              </a:rPr>
              <a:t>https://www.vscr.cz/veznice-odolov/informacni-servis/nejcastejsi-dotazy/nejcasteji-kladene-otazky-z-ekonomicke-oblasti/</a:t>
            </a:r>
            <a:endParaRPr lang="cs-CZ" sz="1700" dirty="0"/>
          </a:p>
          <a:p>
            <a:r>
              <a:rPr lang="cs-CZ" sz="1700" dirty="0"/>
              <a:t>kolik stojí odsouzení za trestný čin </a:t>
            </a:r>
          </a:p>
          <a:p>
            <a:r>
              <a:rPr lang="cs-CZ" sz="1700" dirty="0">
                <a:hlinkClick r:id="rId3"/>
              </a:rPr>
              <a:t>http://www.trestni-rizeni.com/dokumenty/kolik-stoji-odsouzeni-za-trestny-cin</a:t>
            </a:r>
            <a:endParaRPr lang="cs-CZ" sz="1700" dirty="0"/>
          </a:p>
          <a:p>
            <a:endParaRPr lang="cs-CZ" sz="1700" dirty="0"/>
          </a:p>
          <a:p>
            <a:endParaRPr lang="cs-CZ" sz="17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C48B1B1-51E8-4386-8964-E715A6F399EB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podle údajů z roku 2018 jsme s hodnotou 202 vězňů na 100 tisíc obyvatel byli v rámci EU na druhém místě, před námi byla pouze Litva (232 vězňů na 100 tisíc obyvatel) </a:t>
            </a:r>
          </a:p>
          <a:p>
            <a:pPr algn="just">
              <a:lnSpc>
                <a:spcPct val="100000"/>
              </a:lnSpc>
            </a:pPr>
            <a:r>
              <a:rPr lang="cs-CZ" sz="1700" dirty="0"/>
              <a:t>nacházeli jsme se tak vysoce nad průměrem EU28, který v roce 2018 do­sáhl hodnoty 114 vězněných osob na 100 tisíc obyvatel </a:t>
            </a:r>
          </a:p>
          <a:p>
            <a:pPr algn="just">
              <a:lnSpc>
                <a:spcPct val="100000"/>
              </a:lnSpc>
            </a:pPr>
            <a:r>
              <a:rPr lang="cs-CZ" sz="1700" dirty="0"/>
              <a:t>na opačném konci žebříčku byl Kypr a tři severské země Finsko, Švédsko a Dánsko s počtem vězňů na 100 tisíc obyvatel v rozmezí mezi 52 na Kypru až 63 v Dánsku </a:t>
            </a:r>
          </a:p>
          <a:p>
            <a:pPr algn="just">
              <a:lnSpc>
                <a:spcPct val="100000"/>
              </a:lnSpc>
            </a:pPr>
            <a:r>
              <a:rPr lang="cs-CZ" sz="1700" dirty="0"/>
              <a:t>nelichotivou pozici Česka dokresluje i to, že v rámci celé Evropy jsme byli na šestém místě za Ruskem, Bě­loruskem, Tureckem, Gruzií a výše zmíněnou Litvou</a:t>
            </a:r>
          </a:p>
        </p:txBody>
      </p:sp>
    </p:spTree>
    <p:extLst>
      <p:ext uri="{BB962C8B-B14F-4D97-AF65-F5344CB8AC3E}">
        <p14:creationId xmlns:p14="http://schemas.microsoft.com/office/powerpoint/2010/main" val="17082356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DF6FFF4-E9E0-47BE-97D4-270FA21BC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4C8145-0FE0-42D7-946B-6FFC5BA5F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§ 37/2 TZ – zásada humanity</a:t>
            </a:r>
          </a:p>
          <a:p>
            <a:pPr>
              <a:defRPr/>
            </a:pPr>
            <a:endParaRPr lang="cs-CZ" altLang="cs-CZ" sz="1800" dirty="0"/>
          </a:p>
          <a:p>
            <a:pPr lvl="1">
              <a:defRPr/>
            </a:pPr>
            <a:r>
              <a:rPr lang="cs-CZ" altLang="cs-CZ" sz="1600" dirty="0"/>
              <a:t>pachateli nelze  uložit kruté a nepřiměřené trestní sankce </a:t>
            </a:r>
          </a:p>
          <a:p>
            <a:pPr lvl="1">
              <a:defRPr/>
            </a:pPr>
            <a:endParaRPr lang="cs-CZ" altLang="cs-CZ" sz="1600" dirty="0"/>
          </a:p>
          <a:p>
            <a:pPr lvl="1">
              <a:defRPr/>
            </a:pPr>
            <a:r>
              <a:rPr lang="cs-CZ" altLang="cs-CZ" sz="1600" dirty="0"/>
              <a:t>výkonem trestní sankce nesmí být ponížena lidská důstojnost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600" dirty="0"/>
              <a:t>zásada žádný trestný čin bez trestu  </a:t>
            </a:r>
          </a:p>
          <a:p>
            <a:pPr>
              <a:defRPr/>
            </a:pPr>
            <a:endParaRPr lang="cs-CZ" altLang="cs-CZ" sz="1600" dirty="0"/>
          </a:p>
          <a:p>
            <a:pPr lvl="1">
              <a:defRPr/>
            </a:pPr>
            <a:r>
              <a:rPr lang="cs-CZ" altLang="cs-CZ" sz="1600" dirty="0"/>
              <a:t>neodvratnost trestu, trestní reakce </a:t>
            </a:r>
          </a:p>
          <a:p>
            <a:pPr lvl="1">
              <a:defRPr/>
            </a:pPr>
            <a:endParaRPr lang="cs-CZ" altLang="cs-CZ" sz="1600" dirty="0"/>
          </a:p>
          <a:p>
            <a:pPr marL="7200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 lvl="1">
              <a:defRPr/>
            </a:pPr>
            <a:endParaRPr lang="cs-CZ" altLang="cs-CZ" sz="1600" dirty="0"/>
          </a:p>
          <a:p>
            <a:pPr>
              <a:defRPr/>
            </a:pPr>
            <a:endParaRPr 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587CC838-FF11-45B6-8341-7A3D5AFCDD4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36FE9C-38E4-4FDE-BB57-AE55A42096D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9168F28-C8C3-4378-A768-88B1BF0AD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CDE775-FE60-498F-B704-233DF7EB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1800" dirty="0"/>
              <a:t>§ 38/1, 2 TZ - zásada  přiměřenosti/adekvátnosti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v obecné rovině vyjádření trestního práva jako ultima </a:t>
            </a:r>
            <a:r>
              <a:rPr lang="cs-CZ" altLang="cs-CZ" sz="1600" dirty="0" err="1"/>
              <a:t>racio</a:t>
            </a:r>
            <a:r>
              <a:rPr lang="cs-CZ" altLang="cs-CZ" sz="1600" dirty="0"/>
              <a:t>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trestní sankce je třeba ukládat s přihlédnutím k povaze a závažnosti činu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postoj pachatele k TČ, tj. zda  sjednal dohodu o vině a trestu, prohlásil svoji vinu nebo označil určité skutečnosti za nesporné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tam, kde postačí uložení sankce mírnější, nesmí být uložena sankce přísnější (alternativní tresty)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zákonná, soudní a penologická individualizace trestu 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§ 38/3 TZ – zásada </a:t>
            </a:r>
            <a:r>
              <a:rPr lang="cs-CZ" sz="1800" dirty="0"/>
              <a:t>zohlednění zájmů poškozeného</a:t>
            </a: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při ukládání trestní sankce je třeba přihlížet k oprávněným zájmům poškozených  (náhrada škody) </a:t>
            </a:r>
          </a:p>
          <a:p>
            <a:pPr marL="0" indent="0" algn="just">
              <a:buNone/>
              <a:defRPr/>
            </a:pPr>
            <a:endParaRPr lang="cs-CZ" sz="1800" dirty="0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51DA8EEE-3618-41AC-84F3-970D214217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225BD8-FCAE-45CD-AAE7-EFD355F6965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813B3481-2237-4842-B7AC-905CE9675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D0CB5629-3E74-4867-874B-87466117D0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§ 39/5 TZ – zásada zákazu dvojího hodnocení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k okolnosti, která je zákonným znakem trestného činu …. nelze  přihlédnout jako k okolnosti polehčující nebo přitěžující 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lvl="1" algn="just"/>
            <a:r>
              <a:rPr lang="cs-CZ" altLang="cs-CZ" sz="1600" dirty="0"/>
              <a:t>např. § 42/c – surový nebo trýznivý způsob x § 140/3i – zvlášť surový nebo trýznivý způsob </a:t>
            </a:r>
          </a:p>
          <a:p>
            <a:endParaRPr lang="cs-CZ" altLang="cs-CZ" dirty="0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5D082A81-FFE1-46F9-BD0B-AE0D7A9FDD3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82B285-B3EE-4D14-9C8E-703A7AF510B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55F34B1A-E7AC-4AC1-83EF-DCA1D1254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 dirty="0"/>
              <a:t>Trest odnětí svobody na 20 až 30 let - § 54/1, 2 TZ 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7F86D3AE-F733-42FE-BAA5-EF56FB87A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 err="1"/>
              <a:t>alternativnost</a:t>
            </a:r>
            <a:r>
              <a:rPr lang="cs-CZ" altLang="cs-CZ" sz="1700" dirty="0"/>
              <a:t>  podmínek - závažnost zvlášť závažného zločinu (§ 14/3 TZ) je velmi vysoká ( srov. 39/2 TZ) nebo možnost nápravy pachatele je obzvláště ztížena (srov. § 39/2 TZ)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velmi vysoká závažnost (např. spáchání více zvlášť závažných zločinů, za které lze uložit výjimečný trest, o souběh zvlášť zaváženého zločinu, za který lze uložit výjimečný trest, s jiným zvlášť závažným zločinem či více zločiny, současné naplnění více okolností podmiňujících použití vyšší trestní sazby, intenzivnější naplnění většího počtu přitěžujících okolností (§ 42) apod.);  srov. k tomu například NS 3 </a:t>
            </a:r>
            <a:r>
              <a:rPr lang="cs-CZ" sz="1700" dirty="0" err="1"/>
              <a:t>Tdo</a:t>
            </a:r>
            <a:r>
              <a:rPr lang="cs-CZ" sz="1700" dirty="0"/>
              <a:t> 1636/2014 či 8 </a:t>
            </a:r>
            <a:r>
              <a:rPr lang="cs-CZ" sz="1700" dirty="0" err="1"/>
              <a:t>Tdo</a:t>
            </a:r>
            <a:r>
              <a:rPr lang="cs-CZ" sz="1700" dirty="0"/>
              <a:t>  </a:t>
            </a:r>
            <a:r>
              <a:rPr lang="cs-CZ" sz="1700" i="1" dirty="0"/>
              <a:t>nebo</a:t>
            </a:r>
          </a:p>
          <a:p>
            <a:pPr algn="just">
              <a:lnSpc>
                <a:spcPct val="100000"/>
              </a:lnSpc>
              <a:defRPr/>
            </a:pPr>
            <a:endParaRPr lang="cs-CZ" sz="1700" i="1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obzvláště ztížená možnost nápravy pachatele (srov. např. R 21/2020, </a:t>
            </a:r>
            <a:r>
              <a:rPr lang="cs-CZ" sz="1700" dirty="0" err="1"/>
              <a:t>Rt</a:t>
            </a:r>
            <a:r>
              <a:rPr lang="cs-CZ" sz="1700" dirty="0"/>
              <a:t> 46/2011, NS 3 </a:t>
            </a:r>
            <a:r>
              <a:rPr lang="cs-CZ" sz="1700" dirty="0" err="1"/>
              <a:t>Tdo</a:t>
            </a:r>
            <a:r>
              <a:rPr lang="cs-CZ" sz="1700" dirty="0"/>
              <a:t> 1636/2014, 8Tdo 41/2017 či 8 </a:t>
            </a:r>
            <a:r>
              <a:rPr lang="cs-CZ" sz="1700" dirty="0" err="1"/>
              <a:t>Tdo</a:t>
            </a:r>
            <a:r>
              <a:rPr lang="cs-CZ" sz="1700" dirty="0"/>
              <a:t> 966/2019)</a:t>
            </a:r>
          </a:p>
          <a:p>
            <a:pPr marL="400050" lvl="2" algn="just">
              <a:defRPr/>
            </a:pPr>
            <a:r>
              <a:rPr lang="cs-CZ" altLang="cs-CZ" sz="1300" dirty="0"/>
              <a:t>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342900" lvl="1" indent="-342900" algn="just">
              <a:defRPr/>
            </a:pPr>
            <a:endParaRPr lang="cs-CZ" alt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endParaRPr lang="cs-CZ" altLang="cs-CZ" dirty="0"/>
          </a:p>
        </p:txBody>
      </p:sp>
      <p:sp>
        <p:nvSpPr>
          <p:cNvPr id="14340" name="Zástupný symbol pro číslo snímku 4">
            <a:extLst>
              <a:ext uri="{FF2B5EF4-FFF2-40B4-BE49-F238E27FC236}">
                <a16:creationId xmlns:a16="http://schemas.microsoft.com/office/drawing/2014/main" id="{F9B6A118-29E7-4378-95C8-BDDAFDF14F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646600-911C-4894-BD75-15DB4165722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62121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4F0D32C-9461-42C0-BFAD-1938712520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DBCD57D-647C-4DB5-B4EC-06C08507A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Trest odnětí svobody na doživotí - § 54/1, 2, 3 TZ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8F9199-167F-4FF0-9F60-ED080E214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obligatorně vyjmenované TČ  - výčet nelze rozšiřovat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kumulace podmínek - zavrženíhodný způsob, pohnutka, následek - lest, brutalita, zvrhlost, surovost, zákeřnost, morální bezcitnost, pomstychtivost, na dítěti, handicapované osobě, těhotné ženě spáchání a ochrana společnosti bez naděje, že trest kratší trvání splní svůj účel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54 odst. 4 TZ – zpřísnění v podobě rozhodnutí  o nezapočítávání doby výkonu trestu  ve věznici se zvýšenou ostrahou pro účely podmíněného propuštění</a:t>
            </a:r>
            <a:endParaRPr lang="cs-CZ" alt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0221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4234</Words>
  <Application>Microsoft Office PowerPoint</Application>
  <PresentationFormat>Širokoúhlá obrazovka</PresentationFormat>
  <Paragraphs>692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4" baseType="lpstr">
      <vt:lpstr>Arial</vt:lpstr>
      <vt:lpstr>Tahoma</vt:lpstr>
      <vt:lpstr>Trebuchet MS</vt:lpstr>
      <vt:lpstr>Wingdings</vt:lpstr>
      <vt:lpstr>Prezentace_MU_CZ</vt:lpstr>
      <vt:lpstr>Trest odnětí svobody a jeho výkon     </vt:lpstr>
      <vt:lpstr>Trest odnětí svobody</vt:lpstr>
      <vt:lpstr>Účel trestu </vt:lpstr>
      <vt:lpstr>Základní zásady ukládání trestů </vt:lpstr>
      <vt:lpstr>Prezentace aplikace PowerPoint</vt:lpstr>
      <vt:lpstr>Prezentace aplikace PowerPoint</vt:lpstr>
      <vt:lpstr>Prezentace aplikace PowerPoint</vt:lpstr>
      <vt:lpstr>Trest odnětí svobody na 20 až 30 let - § 54/1, 2 TZ </vt:lpstr>
      <vt:lpstr>Trest odnětí svobody na doživotí - § 54/1, 2, 3 TZ </vt:lpstr>
      <vt:lpstr>Podmíněné propuštění z VTOS - § 88 TZ</vt:lpstr>
      <vt:lpstr>Podmíněné propuštění z VTOS - § 89 TZ</vt:lpstr>
      <vt:lpstr>Zákonná individualizace trestu</vt:lpstr>
      <vt:lpstr>Soudní individualizace trestu  </vt:lpstr>
      <vt:lpstr>Prezentace aplikace PowerPoint</vt:lpstr>
      <vt:lpstr>Prezentace aplikace PowerPoint</vt:lpstr>
      <vt:lpstr>Prezentace aplikace PowerPoint</vt:lpstr>
      <vt:lpstr>Moderační právo soudu </vt:lpstr>
      <vt:lpstr>Prezentace aplikace PowerPoint</vt:lpstr>
      <vt:lpstr>Prezentace aplikace PowerPoint</vt:lpstr>
      <vt:lpstr>Příklady mimořádného snížení </vt:lpstr>
      <vt:lpstr>Příklady poměrů pachatele</vt:lpstr>
      <vt:lpstr>Moderační povinnost soudu   </vt:lpstr>
      <vt:lpstr>Prezentace aplikace PowerPoint</vt:lpstr>
      <vt:lpstr>Prezentace aplikace PowerPoint</vt:lpstr>
      <vt:lpstr>Penitenciární individualizace trestu</vt:lpstr>
      <vt:lpstr>Prezentace aplikace PowerPoint</vt:lpstr>
      <vt:lpstr>Prezentace aplikace PowerPoint</vt:lpstr>
      <vt:lpstr>Prezentace aplikace PowerPoint</vt:lpstr>
      <vt:lpstr>Prezentace aplikace PowerPoint</vt:lpstr>
      <vt:lpstr>Účel výkonu trestu odnětí svobody </vt:lpstr>
      <vt:lpstr>Zásady výkonu trestu odnětí svobody </vt:lpstr>
      <vt:lpstr>Režim ve věznici s ostrahou   </vt:lpstr>
      <vt:lpstr>Prezentace aplikace PowerPoint</vt:lpstr>
      <vt:lpstr>Režim ve věznici  se zvýšenou ostrahou </vt:lpstr>
      <vt:lpstr>Práva odsouzených </vt:lpstr>
      <vt:lpstr>Povinnosti odsouzených </vt:lpstr>
      <vt:lpstr>Program zacházení </vt:lpstr>
      <vt:lpstr>Pracovní aktivity</vt:lpstr>
      <vt:lpstr>Vzdělávací aktivity </vt:lpstr>
      <vt:lpstr>Speciální výchovné aktivity </vt:lpstr>
      <vt:lpstr>Zájmové aktivity </vt:lpstr>
      <vt:lpstr>Oblast utváření vnějších vztahů </vt:lpstr>
      <vt:lpstr>Standardizované programy </vt:lpstr>
      <vt:lpstr>Počet vězněných osob v České republice ke dni 12.10.2020 </vt:lpstr>
      <vt:lpstr>Přehled zaměstnanosti v letech 2011 - 2019 </vt:lpstr>
      <vt:lpstr>Počet vězňů v České republice 2011-2015</vt:lpstr>
      <vt:lpstr>Počet vězňů v České republice v roce 2018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Trestání   </dc:title>
  <dc:creator>Uživatel</dc:creator>
  <cp:lastModifiedBy>Marek Fryšták</cp:lastModifiedBy>
  <cp:revision>19</cp:revision>
  <dcterms:created xsi:type="dcterms:W3CDTF">2020-10-13T09:40:35Z</dcterms:created>
  <dcterms:modified xsi:type="dcterms:W3CDTF">2022-09-20T07:04:24Z</dcterms:modified>
</cp:coreProperties>
</file>