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578" r:id="rId3"/>
    <p:sldId id="582" r:id="rId4"/>
    <p:sldId id="579" r:id="rId5"/>
    <p:sldId id="580" r:id="rId6"/>
    <p:sldId id="581" r:id="rId7"/>
    <p:sldId id="567" r:id="rId8"/>
    <p:sldId id="568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08" d="100"/>
          <a:sy n="108" d="100"/>
        </p:scale>
        <p:origin x="525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ck-online.cz/bo/document-view.seam?documentId=onrf6mrqga4v6nb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Trestné činy proti České republice, cizímu státu  mezinárodní organizaci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altLang="cs-CZ" b="1" dirty="0">
              <a:solidFill>
                <a:schemeClr val="tx2"/>
              </a:solidFill>
            </a:endParaRPr>
          </a:p>
          <a:p>
            <a:pPr algn="ctr"/>
            <a:r>
              <a:rPr lang="cs-CZ" altLang="cs-CZ" b="1" dirty="0">
                <a:solidFill>
                  <a:schemeClr val="tx2"/>
                </a:solidFill>
              </a:rPr>
              <a:t>Marek Fryšták</a:t>
            </a:r>
            <a:br>
              <a:rPr lang="cs-CZ" altLang="cs-CZ" b="1" dirty="0">
                <a:solidFill>
                  <a:schemeClr val="tx2"/>
                </a:solidFill>
              </a:rPr>
            </a:br>
            <a:r>
              <a:rPr lang="cs-CZ" altLang="cs-CZ" b="1" dirty="0">
                <a:solidFill>
                  <a:schemeClr val="tx2"/>
                </a:solidFill>
              </a:rPr>
              <a:t>Katedra trestního práva</a:t>
            </a:r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EAFA82E-F88E-C1AB-7284-A6F632613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B00A782-26F7-9C0D-2EFC-0E88D3015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Objekt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B305A3-FF82-4A7F-8930-907F4F3CB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druhovým objektem je zájem na ochraně samotné existence ČR a v určitém rozsahu i cizího státu a mezinárodních organizací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chrání se základní stavební prvky (územní celistvost, ústavní zřízení, suverenita atd., u MO nezávislé postavení, materiální substrát atd.), tedy samotné předpoklady řádného naplňování funkcí  ČR, cizího státu či MO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tři díly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lvl="1" algn="just"/>
            <a:r>
              <a:rPr lang="cs-CZ" sz="1400" dirty="0"/>
              <a:t>trestné činy proti základům České republiky, cizího státu a mezinárodní organizace – základní existenční ochrana státu</a:t>
            </a:r>
          </a:p>
          <a:p>
            <a:pPr lvl="1" algn="just"/>
            <a:r>
              <a:rPr lang="cs-CZ" sz="1400" dirty="0"/>
              <a:t>trestné činy proti bezpečnosti České republiky, cizího státu a mezinárodní organizace – ochrana a </a:t>
            </a:r>
            <a:r>
              <a:rPr lang="cs-CZ" sz="1400" dirty="0" err="1"/>
              <a:t>nakladání</a:t>
            </a:r>
            <a:r>
              <a:rPr lang="cs-CZ" sz="1400" dirty="0"/>
              <a:t> utajovaných informací</a:t>
            </a:r>
          </a:p>
          <a:p>
            <a:pPr lvl="1" algn="just"/>
            <a:r>
              <a:rPr lang="cs-CZ" sz="1400" dirty="0"/>
              <a:t>trestné činy proti obraně státu – trestné činy v souvislosti s krizovým stavem, válečným stavem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častý </a:t>
            </a:r>
            <a:r>
              <a:rPr lang="cs-CZ" sz="1600" dirty="0" err="1"/>
              <a:t>blanketní</a:t>
            </a:r>
            <a:r>
              <a:rPr lang="cs-CZ" sz="1600" dirty="0"/>
              <a:t> charakter a normativní znaky skutkových podstat - zvláštností abstraktní pojmy jako „ústavní zřízení“ či „politická, hospodářská nebo sociální struktura“ 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lvl="1" algn="just"/>
            <a:r>
              <a:rPr lang="cs-CZ" sz="1400" dirty="0"/>
              <a:t>viz k tomu poradní posudek ESLP ze dne 29. 5. 2020, žádost č. P16-2019-001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70851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A260174-7224-F1F4-1EF5-E56840E87D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C072D82-0F30-6111-C6A1-7A8F55CAD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Vlastizrada versus velezrada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E802FF-29AA-80F1-6DA1-43909A0E8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vlastizrada představuje v jistém ohledu specifický delikt, neboť spočívá ve spáchání jednoho ze čtyř jiných TČ obsažených v hlavě IX. zvláštní části </a:t>
            </a:r>
            <a:r>
              <a:rPr lang="cs-CZ" sz="1600" dirty="0">
                <a:hlinkClick r:id="rId2"/>
              </a:rPr>
              <a:t>TZ</a:t>
            </a:r>
            <a:r>
              <a:rPr lang="cs-CZ" sz="1600" dirty="0"/>
              <a:t> (konkrétně trestného činu rozvracení republiky podle § 310, teroristického útoku podle § 311, teroru podle § 312 nebo sabotáže podle § 314), jestliže k tomu přistoupil další prvek, a to spáchání takového činu ve spojení s cizí mocí nebo s cizím činitelem, tedy například ve spojení s cizím státem, nadnárodní organizací, zahraniční teroristickou skupinou apod.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může se jej dopustit pouze konkrétní subjekt, a to občan ČR - rozhodující je stav státního občanství v době spáchání činu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trestní odpovědnosti za vlastizradu není na překážku, pokud je pachatel nejen občanem ČR, ale je též občanem jiného státu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velezrada je delikt ústavní, nikoli trestněprávní - jednání prezidenta republiky směřující proti svrchovanosti a celistvosti republiky, jakož i proti demokratickému řádu (hrubé porušení Ústavy nebo jiné součásti ústavního pořádku)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prezident ztrácí prezidentský úřad a způsobilost jej znovu nabýt</a:t>
            </a:r>
          </a:p>
        </p:txBody>
      </p:sp>
    </p:spTree>
    <p:extLst>
      <p:ext uri="{BB962C8B-B14F-4D97-AF65-F5344CB8AC3E}">
        <p14:creationId xmlns:p14="http://schemas.microsoft.com/office/powerpoint/2010/main" val="222544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B543037-66D9-25A4-0243-E2FBA9A657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AD55AF4-52BA-9832-D87C-E01561783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err="1"/>
              <a:t>zák</a:t>
            </a:r>
            <a:r>
              <a:rPr lang="en-US" sz="3200" dirty="0"/>
              <a:t>. č. 455/2016 Sb.</a:t>
            </a:r>
            <a:r>
              <a:rPr lang="cs-CZ" sz="3200" dirty="0"/>
              <a:t> „protiteroristická novela“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BDCA01-4304-A490-2EEA-1636A58F1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přibyl pojem „teroristická skupina“ a trestný čin účasti na ní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byla rozšířena skutková podstata trestného činu teroristického útoku dle § 311/1f TZ</a:t>
            </a:r>
          </a:p>
          <a:p>
            <a:pPr algn="just">
              <a:lnSpc>
                <a:spcPct val="100000"/>
              </a:lnSpc>
            </a:pPr>
            <a:r>
              <a:rPr lang="cs-CZ" sz="1600" dirty="0"/>
              <a:t>nově i nedovolené nakládání s jaderným materiálem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přibyly další tři nové trestné činy</a:t>
            </a:r>
          </a:p>
          <a:p>
            <a:pPr lvl="1" algn="just">
              <a:buFontTx/>
              <a:buChar char="-"/>
            </a:pPr>
            <a:endParaRPr lang="cs-CZ" sz="1600" dirty="0"/>
          </a:p>
          <a:p>
            <a:pPr lvl="1" algn="just">
              <a:buFontTx/>
              <a:buChar char="-"/>
            </a:pPr>
            <a:r>
              <a:rPr lang="cs-CZ" sz="1600" dirty="0"/>
              <a:t>financování terorismu</a:t>
            </a:r>
          </a:p>
          <a:p>
            <a:pPr lvl="1" algn="just">
              <a:buFontTx/>
              <a:buChar char="-"/>
            </a:pPr>
            <a:r>
              <a:rPr lang="cs-CZ" sz="1600" dirty="0"/>
              <a:t>podpora a propagace terorismu </a:t>
            </a:r>
          </a:p>
          <a:p>
            <a:pPr lvl="1" algn="just">
              <a:buFontTx/>
              <a:buChar char="-"/>
            </a:pPr>
            <a:r>
              <a:rPr lang="cs-CZ" sz="1600" dirty="0"/>
              <a:t>vyhrožování teroristickým trestným činem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přibyla legislativní zkratka „teroristický trestný čin“ v § 129a/1 TZ</a:t>
            </a:r>
            <a:endParaRPr lang="cs-CZ" sz="1600" i="1" dirty="0"/>
          </a:p>
          <a:p>
            <a:pPr algn="just">
              <a:lnSpc>
                <a:spcPct val="100000"/>
              </a:lnSpc>
            </a:pPr>
            <a:endParaRPr lang="cs-CZ" sz="1600" i="1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rozšířil se výčet trestných činů v § 7 TZ  (zásada univerzality)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lvl="1" algn="just">
              <a:buFontTx/>
              <a:buChar char="-"/>
            </a:pPr>
            <a:endParaRPr lang="cs-CZ" sz="16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04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6E5619F-8E4D-F0EA-B555-CD98D1A4DC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CAA98AD-4D83-C9BC-7101-667A80D46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 dirty="0"/>
              <a:t>zák. č. 412/2005 Sb., o ochraně utajovaných informací a o bezpečnostní způsobilosti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A9C236-17C7-F9A6-89DE-7B4B59C31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utajovanou informací rozumí informace v jakékoli podobě zaznamenaná na jakémkoli nosiči označená v souladu s tímto zákonem, jejíž vyzrazení nebo zneužití může způsobit újmu zájmu ČR nebo může být pro tento zájem nevýhodné a která je uvedena v seznamu utajovaných informací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vyzvídání  a sběr, vyzrazení a zneužití utajované informace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stupně utajení podle dopadu na zájmy ČR – bližší specifikace je uvedena v § 3 výše zmiňovaného zákona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 lvl="1"/>
            <a:r>
              <a:rPr lang="cs-CZ" sz="1400" dirty="0"/>
              <a:t>důvěrné -&gt; nevýhodné pro zájmy ČR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vyhrazené -&gt; prostá újma pro zájmy ČR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tajné -&gt; vážná újma pro zájmy ČR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přísně tajné -&gt; mimořádně vážná újma  pro zájmy ČR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1694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0791E95-7A55-181A-EB4C-6D9F4FEEF8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C1F5DD2-80CE-5ED9-A47D-8CA65550E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 dirty="0"/>
              <a:t>§ 34 zákona č. 585/2004 Sb., o branné povinnosti a jejím zajišťování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1244C1-B021-B3FC-4790-6EEF785B1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branná povinnost, tj. povinnost plnit úkoly ozbrojených sil České republiky, patří mezi povinnosti občana ČR staršího osmnácti let – tento  zásadně nemůže konat službu v ozbrojených silách jiného státu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služba v cizích ozbrojených silách jen na vlastní žádost adresovanou MO a jedině se souhlasem prezidenta po vyjádření MO, MV a MZV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souhlas zaniká dnem vyhlášením stavu ohrožení státu či </a:t>
            </a:r>
            <a:r>
              <a:rPr lang="cs-CZ" sz="1600"/>
              <a:t>válečného stavu v ČR</a:t>
            </a: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u vícečetných občanství může bez souhlasu prezidenta nastoupit k ozbrojeným silám jiného „svého“ státu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nastoupit může bez souhlasu i tehdy, jde-li o ozbrojené síly státu, který je členem stejné mezinárodní organizace kolektivní obrany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643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E50BE80E-BD36-48A6-BD05-06D768AC6A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34E2ECA5-B2A7-41FE-B862-7032B44B04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72709" name="Zástupný symbol pro číslo snímku 6">
            <a:extLst>
              <a:ext uri="{FF2B5EF4-FFF2-40B4-BE49-F238E27FC236}">
                <a16:creationId xmlns:a16="http://schemas.microsoft.com/office/drawing/2014/main" id="{08A16185-C117-4040-9A3F-F191F8A55C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D5EABD4-4A5A-4B54-AFFD-F99BEFEC4A6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928185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>
            <a:extLst>
              <a:ext uri="{FF2B5EF4-FFF2-40B4-BE49-F238E27FC236}">
                <a16:creationId xmlns:a16="http://schemas.microsoft.com/office/drawing/2014/main" id="{F239E64B-92A2-4378-B525-9A8B696FE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EC93FF86-1929-4ABA-85E0-27EF091317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73733" name="Zástupný symbol pro číslo snímku 6">
            <a:extLst>
              <a:ext uri="{FF2B5EF4-FFF2-40B4-BE49-F238E27FC236}">
                <a16:creationId xmlns:a16="http://schemas.microsoft.com/office/drawing/2014/main" id="{3E26F7A9-4099-4214-AD11-2BDA06160F7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38365E-BF99-4619-B9B1-C29A2C54806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9136457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698</TotalTime>
  <Words>726</Words>
  <Application>Microsoft Office PowerPoint</Application>
  <PresentationFormat>Širokoúhlá obrazovka</PresentationFormat>
  <Paragraphs>91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Tahoma</vt:lpstr>
      <vt:lpstr>Trebuchet MS</vt:lpstr>
      <vt:lpstr>Wingdings</vt:lpstr>
      <vt:lpstr>Prezentace_MU_CZ</vt:lpstr>
      <vt:lpstr>Trestné činy proti České republice, cizímu státu  mezinárodní organizaci </vt:lpstr>
      <vt:lpstr>Objekt </vt:lpstr>
      <vt:lpstr>Vlastizrada versus velezrada</vt:lpstr>
      <vt:lpstr>zák. č. 455/2016 Sb. „protiteroristická novela“</vt:lpstr>
      <vt:lpstr>zák. č. 412/2005 Sb., o ochraně utajovaných informací a o bezpečnostní způsobilosti </vt:lpstr>
      <vt:lpstr>§ 34 zákona č. 585/2004 Sb., o branné povinnosti a jejím zajišťování 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35</cp:revision>
  <cp:lastPrinted>1601-01-01T00:00:00Z</cp:lastPrinted>
  <dcterms:created xsi:type="dcterms:W3CDTF">2019-01-29T09:52:45Z</dcterms:created>
  <dcterms:modified xsi:type="dcterms:W3CDTF">2022-12-07T21:28:36Z</dcterms:modified>
</cp:coreProperties>
</file>