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1" r:id="rId4"/>
    <p:sldId id="269" r:id="rId5"/>
    <p:sldId id="262" r:id="rId6"/>
    <p:sldId id="263" r:id="rId7"/>
    <p:sldId id="264" r:id="rId8"/>
    <p:sldId id="265" r:id="rId9"/>
    <p:sldId id="270" r:id="rId10"/>
    <p:sldId id="266" r:id="rId11"/>
    <p:sldId id="268" r:id="rId12"/>
    <p:sldId id="271" r:id="rId13"/>
    <p:sldId id="275" r:id="rId14"/>
    <p:sldId id="276" r:id="rId15"/>
    <p:sldId id="272" r:id="rId16"/>
    <p:sldId id="273" r:id="rId17"/>
    <p:sldId id="274" r:id="rId18"/>
    <p:sldId id="267" r:id="rId19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0"/>
    <p:restoredTop sz="95840"/>
  </p:normalViewPr>
  <p:slideViewPr>
    <p:cSldViewPr snapToGrid="0">
      <p:cViewPr>
        <p:scale>
          <a:sx n="80" d="100"/>
          <a:sy n="80" d="100"/>
        </p:scale>
        <p:origin x="2096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84DD-FF97-0B4D-3610-62F7DB4C6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7BCB-24B5-CF5E-92CE-EFE3EE721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8B60D-6D00-EDB5-837D-2703E2E3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7DCDC-9701-6F4E-823B-70D13322F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8D8C-42EA-5C2A-4A56-17D1ECE3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6110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0AB6-548C-EE98-D4B8-C6DCC7100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EF5FA-1EE1-E782-4378-EF4D84E8C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421E1-669A-7CED-B7EF-8DB1A9B9F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DA3DB-1FC4-FA89-6898-716DFCC7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7785-A63D-FE7D-A10E-7120BA83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4113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C312E3-8474-8248-DAC7-B3EE6DF3D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89257-2703-201D-C4EA-E610AD0A5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1A802-AFD7-1067-18B5-80CBCF0D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15D52-04B0-51F7-FAF8-3602690A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50EBB-A1B1-A03E-317D-883AA96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26764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9. 4. 2018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9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LLM - obchodní právo, 11. 11. 2018 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12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84F2-9B3D-6B87-CAC5-F6E093F9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D26B4-69D2-2D76-5DC3-4484D5224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0731A-CCAF-C3AA-1D42-1AE04CB7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0B220-7BE9-7EFA-7189-39405D71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F9B8-3FB7-C390-3079-0F3655CF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3435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12A2-2D63-6F6B-2A7D-FAE7E173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A332E-E949-9880-DBD5-AFA552634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4E6D-12D3-9DA5-624A-D0600271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F2A95-7559-BC40-7826-C043E07D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58A81-4B8B-2009-46A4-33D124C0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718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29E6-4BB2-1D32-1761-48E36E56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F785-8372-77E7-81D2-6DD27DFD6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76C95-A2A2-1361-2139-297B73AB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B115C-AAB7-8428-7C64-75F8A487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08C72-6AB8-83FA-5CB2-F6A0DB48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C2DEF-B958-1222-36C1-ECFC3E46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6361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11F1-29BB-6396-7141-A1CAD57E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39745-1FFB-A985-DB51-1DEB9F77A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83C91-412A-0775-9519-EE2C9EB00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83962-BE78-407E-9B0C-989223026E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D45EA-3ABE-304F-4C1D-22860C4CB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E2399-B7E3-32FA-4BAF-CE38114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549988-1304-9ED7-5542-23816773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379BA-C8A5-C8EB-F937-AD566EE0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4362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4112-9075-BA50-E7B5-CAFF65AF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8E21E-C2F8-6F90-F4E3-7627F55E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FE620-185A-876E-8A85-80F67B30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78013-027D-FC5A-2B3B-61174A77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138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11D1D-FDA5-DF36-980C-FA96347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3AFBC-B020-86ED-6646-F0993609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C41A-44BB-EFC7-A7C8-9E23A7EB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7007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F50E-C7CD-4444-3385-AB449859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0501A-7566-3616-1D38-70F3F5D1A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157480-ABC3-1AC4-E49F-10B84E9CB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9837-5BDF-3094-A2D2-298CEDC88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8F7BA-98FD-1CAC-6674-E2CBC683A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98FD4-99E5-767D-943C-533802DB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7106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5BD7-31E7-A65A-A3BA-B53088E8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D28D4-2852-35E7-232C-C68E167C9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E3382-88BA-F550-D46D-535BBE2A8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8D0AC-1B41-4E6D-DD0C-CA9D1063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10E9-937B-6DCE-C173-A97AC9F0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BFE37-7334-0FA6-523F-0285ECBB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0654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F96C7-F9B1-1198-8B88-DBAFC5ADD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EA0D1-B3BA-C092-1019-2D16377A2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07A92-669F-221D-A52C-39C1EBD30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19E99-E5A3-1543-9889-F4E1DF0E28CF}" type="datetimeFigureOut">
              <a:rPr lang="en-CZ" smtClean="0"/>
              <a:t>16.10.2022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6DF-51C8-493F-C295-ED5F8A90F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B4DD-E3BC-40E6-93D1-87C5F3581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5DB2-5F30-F044-A981-029ADB661F6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8712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stni-rizeni.com/vyklad-pojmu/odvolani-a-dalsi-opravne-prostredky-v-trestnim-rizeni" TargetMode="External"/><Relationship Id="rId2" Type="http://schemas.openxmlformats.org/officeDocument/2006/relationships/hyperlink" Target="http://www.trestni-rizeni.com/pravnictina-pro-novinare/znalec-soudni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%C4%9Bznice_M%C3%ADrov" TargetMode="External"/><Relationship Id="rId7" Type="http://schemas.openxmlformats.org/officeDocument/2006/relationships/hyperlink" Target="https://cs.wikipedia.org/wiki/V%C4%9Bznice_Horn%C3%AD_Slavkov" TargetMode="External"/><Relationship Id="rId2" Type="http://schemas.openxmlformats.org/officeDocument/2006/relationships/hyperlink" Target="https://cs.wikipedia.org/wiki/Valdick%C3%A1_kartouza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s.wikipedia.org/w/index.php?title=V%C4%9Bznice_R%C3%BDnovice&amp;action=edit&amp;redlink=1" TargetMode="External"/><Relationship Id="rId5" Type="http://schemas.openxmlformats.org/officeDocument/2006/relationships/hyperlink" Target="https://cs.wikipedia.org/w/index.php?title=V%C4%9Bznice_Opava&amp;action=edit&amp;redlink=1" TargetMode="External"/><Relationship Id="rId4" Type="http://schemas.openxmlformats.org/officeDocument/2006/relationships/hyperlink" Target="https://cs.wikipedia.org/wiki/V%C4%9Bznice_Karvin%C3%A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Zajímavosti k trestu odnětí svobody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cs-CZ" b="1" dirty="0">
                <a:solidFill>
                  <a:schemeClr val="tx2"/>
                </a:solidFill>
              </a:rPr>
              <a:t>Mgr. Veronika Skalická </a:t>
            </a:r>
          </a:p>
          <a:p>
            <a:pPr algn="ctr"/>
            <a:r>
              <a:rPr lang="cs-CZ" b="1" dirty="0">
                <a:solidFill>
                  <a:schemeClr val="tx2"/>
                </a:solidFill>
              </a:rPr>
              <a:t>katedra trestního práva </a:t>
            </a:r>
          </a:p>
        </p:txBody>
      </p:sp>
    </p:spTree>
    <p:extLst>
      <p:ext uri="{BB962C8B-B14F-4D97-AF65-F5344CB8AC3E}">
        <p14:creationId xmlns:p14="http://schemas.microsoft.com/office/powerpoint/2010/main" val="416795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6B0E-0FC9-6DA5-3FB2-11075535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269"/>
            <a:ext cx="10515600" cy="1325563"/>
          </a:xfrm>
        </p:spPr>
        <p:txBody>
          <a:bodyPr/>
          <a:lstStyle/>
          <a:p>
            <a:r>
              <a:rPr lang="en-CZ" dirty="0"/>
              <a:t>Kolik odsouzený platí soudu?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C4A-A62E-486E-2AFF-EA08CBAF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5907"/>
            <a:ext cx="11972260" cy="495477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strike="noStrike" dirty="0" err="1">
                <a:effectLst/>
                <a:latin typeface="+mj-lt"/>
              </a:rPr>
              <a:t>Každý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kdo</a:t>
            </a:r>
            <a:r>
              <a:rPr lang="en-GB" sz="1800" b="0" i="0" strike="noStrike" dirty="0">
                <a:effectLst/>
                <a:latin typeface="+mj-lt"/>
              </a:rPr>
              <a:t> je </a:t>
            </a:r>
            <a:r>
              <a:rPr lang="en-GB" sz="1800" b="0" i="0" strike="noStrike" dirty="0" err="1">
                <a:effectLst/>
                <a:latin typeface="+mj-lt"/>
              </a:rPr>
              <a:t>pravomocně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odsouzen</a:t>
            </a:r>
            <a:r>
              <a:rPr lang="en-GB" sz="1800" b="0" i="0" strike="noStrike" dirty="0">
                <a:effectLst/>
                <a:latin typeface="+mj-lt"/>
              </a:rPr>
              <a:t> za </a:t>
            </a:r>
            <a:r>
              <a:rPr lang="en-GB" sz="1800" b="0" i="0" strike="noStrike" dirty="0" err="1">
                <a:effectLst/>
                <a:latin typeface="+mj-lt"/>
              </a:rPr>
              <a:t>trestný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čin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musí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státu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nahradit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náklady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trestního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řízení</a:t>
            </a:r>
            <a:r>
              <a:rPr lang="en-GB" sz="1800" b="0" i="0" strike="noStrike" dirty="0">
                <a:effectLst/>
                <a:latin typeface="+mj-lt"/>
              </a:rPr>
              <a:t>. Tyto </a:t>
            </a:r>
            <a:r>
              <a:rPr lang="en-GB" sz="1800" b="0" i="0" strike="noStrike" dirty="0" err="1">
                <a:effectLst/>
                <a:latin typeface="+mj-lt"/>
              </a:rPr>
              <a:t>náklady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nejsou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vypočítávány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podle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skutečných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výdajů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souvisejících</a:t>
            </a:r>
            <a:r>
              <a:rPr lang="en-GB" sz="1800" b="0" i="0" strike="noStrike" dirty="0">
                <a:effectLst/>
                <a:latin typeface="+mj-lt"/>
              </a:rPr>
              <a:t> s </a:t>
            </a:r>
            <a:r>
              <a:rPr lang="en-GB" sz="1800" b="0" i="0" strike="noStrike" dirty="0" err="1">
                <a:effectLst/>
                <a:latin typeface="+mj-lt"/>
              </a:rPr>
              <a:t>konkrétním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řízením</a:t>
            </a:r>
            <a:r>
              <a:rPr lang="en-GB" sz="1800" b="0" i="0" strike="noStrike" dirty="0">
                <a:effectLst/>
                <a:latin typeface="+mj-lt"/>
              </a:rPr>
              <a:t>, ale </a:t>
            </a:r>
            <a:r>
              <a:rPr lang="en-GB" sz="1800" b="0" i="0" strike="noStrike" dirty="0" err="1">
                <a:effectLst/>
                <a:latin typeface="+mj-lt"/>
              </a:rPr>
              <a:t>jsou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stanoveny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paušálně</a:t>
            </a:r>
            <a:endParaRPr lang="en-GB" sz="1800" b="0" i="0" strike="noStrike" dirty="0">
              <a:effectLst/>
              <a:latin typeface="+mj-lt"/>
            </a:endParaRP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strike="noStrike" dirty="0" err="1">
                <a:effectLst/>
                <a:latin typeface="+mj-lt"/>
              </a:rPr>
              <a:t>Jedná</a:t>
            </a:r>
            <a:r>
              <a:rPr lang="en-GB" sz="1800" b="0" i="0" strike="noStrike" dirty="0">
                <a:effectLst/>
                <a:latin typeface="+mj-lt"/>
              </a:rPr>
              <a:t>-li se o </a:t>
            </a:r>
            <a:r>
              <a:rPr lang="en-GB" sz="1800" b="0" i="0" strike="noStrike" dirty="0" err="1">
                <a:effectLst/>
                <a:latin typeface="+mj-lt"/>
              </a:rPr>
              <a:t>věc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kterou</a:t>
            </a:r>
            <a:r>
              <a:rPr lang="en-GB" sz="1800" b="0" i="0" strike="noStrike" dirty="0">
                <a:effectLst/>
                <a:latin typeface="+mj-lt"/>
              </a:rPr>
              <a:t> v </a:t>
            </a:r>
            <a:r>
              <a:rPr lang="en-GB" sz="1800" b="0" i="0" strike="noStrike" dirty="0" err="1">
                <a:effectLst/>
                <a:latin typeface="+mj-lt"/>
              </a:rPr>
              <a:t>prvním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stupni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rozhoduje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okresní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soud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činí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paušální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částka</a:t>
            </a:r>
            <a:endParaRPr lang="en-GB" sz="1800" b="0" i="0" strike="noStrike" dirty="0">
              <a:effectLst/>
              <a:latin typeface="+mj-lt"/>
            </a:endParaRPr>
          </a:p>
          <a:p>
            <a:pPr marL="72000" indent="0" algn="l">
              <a:lnSpc>
                <a:spcPct val="100000"/>
              </a:lnSpc>
              <a:buNone/>
            </a:pPr>
            <a:r>
              <a:rPr lang="en-GB" sz="1800" b="0" i="0" strike="noStrike" dirty="0">
                <a:effectLst/>
                <a:latin typeface="+mj-lt"/>
              </a:rPr>
              <a:t>         2.000,- </a:t>
            </a:r>
            <a:r>
              <a:rPr lang="en-GB" sz="1800" b="0" i="0" strike="noStrike" dirty="0" err="1">
                <a:effectLst/>
                <a:latin typeface="+mj-lt"/>
              </a:rPr>
              <a:t>Kč</a:t>
            </a:r>
            <a:r>
              <a:rPr lang="en-GB" sz="1800" b="0" i="0" strike="noStrike" dirty="0">
                <a:effectLst/>
                <a:latin typeface="+mj-lt"/>
              </a:rPr>
              <a:t> pro </a:t>
            </a:r>
            <a:r>
              <a:rPr lang="en-GB" sz="1800" b="0" i="0" strike="noStrike" dirty="0" err="1">
                <a:effectLst/>
                <a:latin typeface="+mj-lt"/>
              </a:rPr>
              <a:t>případ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že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řízení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skončil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vydáním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trestního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příkazu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který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nabyl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právní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moci</a:t>
            </a:r>
            <a:r>
              <a:rPr lang="en-GB" sz="1800" b="0" i="0" strike="noStrike" dirty="0">
                <a:effectLst/>
                <a:latin typeface="+mj-lt"/>
              </a:rPr>
              <a:t>,</a:t>
            </a:r>
          </a:p>
          <a:p>
            <a:pPr marL="72000" indent="0" algn="l">
              <a:lnSpc>
                <a:spcPct val="100000"/>
              </a:lnSpc>
              <a:buNone/>
            </a:pPr>
            <a:r>
              <a:rPr lang="en-GB" sz="1800" b="0" i="0" strike="noStrike" dirty="0">
                <a:effectLst/>
                <a:latin typeface="+mj-lt"/>
              </a:rPr>
              <a:t>         4.000,- </a:t>
            </a:r>
            <a:r>
              <a:rPr lang="en-GB" sz="1800" b="0" i="0" strike="noStrike" dirty="0" err="1">
                <a:effectLst/>
                <a:latin typeface="+mj-lt"/>
              </a:rPr>
              <a:t>Kč</a:t>
            </a:r>
            <a:r>
              <a:rPr lang="en-GB" sz="1800" b="0" i="0" strike="noStrike" dirty="0">
                <a:effectLst/>
                <a:latin typeface="+mj-lt"/>
              </a:rPr>
              <a:t> pro </a:t>
            </a:r>
            <a:r>
              <a:rPr lang="en-GB" sz="1800" b="0" i="0" strike="noStrike" dirty="0" err="1">
                <a:effectLst/>
                <a:latin typeface="+mj-lt"/>
              </a:rPr>
              <a:t>případ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že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soud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rozhodoval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věci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rozsudkem</a:t>
            </a:r>
            <a:r>
              <a:rPr lang="en-GB" sz="1800" b="0" i="0" strike="noStrike" dirty="0">
                <a:effectLst/>
                <a:latin typeface="+mj-lt"/>
              </a:rPr>
              <a:t> (</a:t>
            </a:r>
            <a:r>
              <a:rPr lang="en-GB" sz="1800" b="0" i="0" strike="noStrike" dirty="0" err="1">
                <a:effectLst/>
                <a:latin typeface="+mj-lt"/>
              </a:rPr>
              <a:t>tedy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i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případy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kdy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byl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původně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vydán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trestní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příkaz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proti</a:t>
            </a:r>
            <a:r>
              <a:rPr lang="en-GB" sz="1800" b="0" i="0" strike="noStrike" dirty="0">
                <a:effectLst/>
                <a:latin typeface="+mj-lt"/>
              </a:rPr>
              <a:t>    </a:t>
            </a:r>
          </a:p>
          <a:p>
            <a:pPr marL="72000" indent="0" algn="l">
              <a:lnSpc>
                <a:spcPct val="100000"/>
              </a:lnSpc>
              <a:buNone/>
            </a:pPr>
            <a:r>
              <a:rPr lang="en-GB" sz="1800" dirty="0">
                <a:latin typeface="+mj-lt"/>
              </a:rPr>
              <a:t>          </a:t>
            </a:r>
            <a:r>
              <a:rPr lang="en-GB" sz="1800" b="0" i="0" strike="noStrike" dirty="0" err="1">
                <a:effectLst/>
                <a:latin typeface="+mj-lt"/>
              </a:rPr>
              <a:t>němuž</a:t>
            </a:r>
            <a:r>
              <a:rPr lang="en-GB" sz="1800" b="0" i="0" strike="noStrike" dirty="0">
                <a:effectLst/>
                <a:latin typeface="+mj-lt"/>
              </a:rPr>
              <a:t> ale </a:t>
            </a:r>
            <a:r>
              <a:rPr lang="en-GB" sz="1800" b="0" i="0" strike="noStrike" dirty="0" err="1">
                <a:effectLst/>
                <a:latin typeface="+mj-lt"/>
              </a:rPr>
              <a:t>byl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podán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odpor</a:t>
            </a:r>
            <a:r>
              <a:rPr lang="en-GB" sz="1800" b="0" i="0" strike="noStrike" dirty="0">
                <a:effectLst/>
                <a:latin typeface="+mj-lt"/>
              </a:rPr>
              <a:t>).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en-GB" sz="1800" dirty="0">
                <a:latin typeface="+mj-lt"/>
              </a:rPr>
              <a:t>         6.000,- </a:t>
            </a:r>
            <a:r>
              <a:rPr lang="en-GB" sz="1800" dirty="0" err="1">
                <a:latin typeface="+mj-lt"/>
              </a:rPr>
              <a:t>Kč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pokud</a:t>
            </a:r>
            <a:r>
              <a:rPr lang="en-GB" sz="1800" dirty="0"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jde</a:t>
            </a:r>
            <a:r>
              <a:rPr lang="en-GB" sz="1800" b="0" i="0" strike="noStrike" dirty="0">
                <a:effectLst/>
                <a:latin typeface="+mj-lt"/>
              </a:rPr>
              <a:t> o </a:t>
            </a:r>
            <a:r>
              <a:rPr lang="en-GB" sz="1800" b="0" i="0" strike="noStrike" dirty="0" err="1">
                <a:effectLst/>
                <a:latin typeface="+mj-lt"/>
              </a:rPr>
              <a:t>věc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kterou</a:t>
            </a:r>
            <a:r>
              <a:rPr lang="en-GB" sz="1800" b="0" i="0" strike="noStrike" dirty="0">
                <a:effectLst/>
                <a:latin typeface="+mj-lt"/>
              </a:rPr>
              <a:t> v </a:t>
            </a:r>
            <a:r>
              <a:rPr lang="en-GB" sz="1800" b="0" i="0" strike="noStrike" dirty="0" err="1">
                <a:effectLst/>
                <a:latin typeface="+mj-lt"/>
              </a:rPr>
              <a:t>prvním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stupni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rozhoduje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krajský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soud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činí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paušální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náhrada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nákladů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řízení</a:t>
            </a:r>
            <a:endParaRPr lang="en-GB" sz="1800" b="0" i="0" strike="noStrike" dirty="0">
              <a:effectLst/>
              <a:latin typeface="+mj-lt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en-GB" sz="1800" dirty="0">
                <a:latin typeface="+mj-lt"/>
              </a:rPr>
              <a:t>         3.800,- </a:t>
            </a:r>
            <a:r>
              <a:rPr lang="en-GB" sz="1800" dirty="0" err="1">
                <a:latin typeface="+mj-lt"/>
              </a:rPr>
              <a:t>Kč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pokud</a:t>
            </a:r>
            <a:r>
              <a:rPr lang="en-GB" sz="1800" dirty="0"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věci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byl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přibrán</a:t>
            </a:r>
            <a:r>
              <a:rPr lang="en-GB" sz="1800" b="0" i="0" strike="noStrike" dirty="0">
                <a:effectLst/>
                <a:latin typeface="+mj-lt"/>
              </a:rPr>
              <a:t> do </a:t>
            </a:r>
            <a:r>
              <a:rPr lang="en-GB" sz="1800" b="0" i="0" strike="noStrike" dirty="0" err="1">
                <a:effectLst/>
                <a:latin typeface="+mj-lt"/>
              </a:rPr>
              <a:t>řízení</a:t>
            </a:r>
            <a:r>
              <a:rPr lang="en-GB" sz="1800" b="0" i="0" strike="noStrike" dirty="0">
                <a:effectLst/>
                <a:latin typeface="+mj-lt"/>
              </a:rPr>
              <a:t> </a:t>
            </a:r>
            <a:r>
              <a:rPr lang="en-GB" sz="1800" b="0" i="0" dirty="0"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soudní znalec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zvyšují</a:t>
            </a:r>
            <a:r>
              <a:rPr lang="en-GB" sz="1800" b="0" i="0" strike="noStrike" dirty="0">
                <a:effectLst/>
                <a:latin typeface="+mj-lt"/>
              </a:rPr>
              <a:t> se </a:t>
            </a:r>
            <a:r>
              <a:rPr lang="en-GB" sz="1800" b="0" i="0" strike="noStrike" dirty="0" err="1">
                <a:effectLst/>
                <a:latin typeface="+mj-lt"/>
              </a:rPr>
              <a:t>výše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uvedené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částky</a:t>
            </a:r>
            <a:r>
              <a:rPr lang="en-GB" sz="1800" b="0" i="0" strike="noStrike" dirty="0">
                <a:effectLst/>
                <a:latin typeface="+mj-lt"/>
              </a:rPr>
              <a:t> o. </a:t>
            </a:r>
            <a:r>
              <a:rPr lang="en-GB" sz="1800" b="0" i="0" strike="noStrike" dirty="0" err="1">
                <a:effectLst/>
                <a:latin typeface="+mj-lt"/>
              </a:rPr>
              <a:t>Byli</a:t>
            </a:r>
            <a:r>
              <a:rPr lang="en-GB" sz="1800" b="0" i="0" strike="noStrike" dirty="0">
                <a:effectLst/>
                <a:latin typeface="+mj-lt"/>
              </a:rPr>
              <a:t>-li </a:t>
            </a:r>
            <a:r>
              <a:rPr lang="en-GB" sz="1800" b="0" i="0" strike="noStrike" dirty="0" err="1">
                <a:effectLst/>
                <a:latin typeface="+mj-lt"/>
              </a:rPr>
              <a:t>přibráni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znalci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dva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en-GB" sz="1800" dirty="0">
                <a:latin typeface="+mj-lt"/>
              </a:rPr>
              <a:t>          </a:t>
            </a:r>
            <a:r>
              <a:rPr lang="en-GB" sz="1800" b="0" i="0" strike="noStrike" dirty="0" err="1">
                <a:effectLst/>
                <a:latin typeface="+mj-lt"/>
              </a:rPr>
              <a:t>nebo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více</a:t>
            </a:r>
            <a:r>
              <a:rPr lang="en-GB" sz="1800" b="0" i="0" strike="noStrike" dirty="0">
                <a:effectLst/>
                <a:latin typeface="+mj-lt"/>
              </a:rPr>
              <a:t>, </a:t>
            </a:r>
            <a:r>
              <a:rPr lang="en-GB" sz="1800" b="0" i="0" strike="noStrike" dirty="0" err="1">
                <a:effectLst/>
                <a:latin typeface="+mj-lt"/>
              </a:rPr>
              <a:t>dochází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ke</a:t>
            </a:r>
            <a:r>
              <a:rPr lang="en-GB" sz="1800" dirty="0">
                <a:latin typeface="+mj-lt"/>
              </a:rPr>
              <a:t>  </a:t>
            </a:r>
            <a:r>
              <a:rPr lang="en-GB" sz="1800" b="0" i="0" strike="noStrike" dirty="0" err="1">
                <a:effectLst/>
                <a:latin typeface="+mj-lt"/>
              </a:rPr>
              <a:t>zvýšení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dokonce</a:t>
            </a:r>
            <a:r>
              <a:rPr lang="en-GB" sz="1800" b="0" i="0" strike="noStrike" dirty="0">
                <a:effectLst/>
                <a:latin typeface="+mj-lt"/>
              </a:rPr>
              <a:t> o 7.000,- </a:t>
            </a:r>
            <a:r>
              <a:rPr lang="en-GB" sz="1800" b="0" i="0" strike="noStrike" dirty="0" err="1">
                <a:effectLst/>
                <a:latin typeface="+mj-lt"/>
              </a:rPr>
              <a:t>Kč</a:t>
            </a:r>
            <a:r>
              <a:rPr lang="en-GB" sz="1800" b="0" i="0" strike="noStrike" dirty="0">
                <a:effectLst/>
                <a:latin typeface="+mj-lt"/>
              </a:rPr>
              <a:t>. 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i="0" strike="noStrike" dirty="0" err="1">
                <a:effectLst/>
                <a:latin typeface="+mj-lt"/>
              </a:rPr>
              <a:t>pokud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odsouzený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bezúspěšně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podá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mimořádný</a:t>
            </a:r>
            <a:r>
              <a:rPr lang="en-GB" sz="1800" b="0" i="0" strike="noStrike" dirty="0">
                <a:effectLst/>
                <a:latin typeface="+mj-lt"/>
              </a:rPr>
              <a:t> </a:t>
            </a:r>
            <a:r>
              <a:rPr lang="en-GB" sz="1800" b="0" i="0" dirty="0"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opravný prostředek</a:t>
            </a:r>
            <a:r>
              <a:rPr lang="en-GB" sz="1800" b="0" i="0" dirty="0">
                <a:effectLst/>
                <a:latin typeface="+mj-lt"/>
              </a:rPr>
              <a:t> (</a:t>
            </a:r>
            <a:r>
              <a:rPr lang="en-GB" sz="1800" b="0" i="0" strike="noStrike" dirty="0">
                <a:effectLst/>
                <a:latin typeface="+mj-lt"/>
              </a:rPr>
              <a:t>za </a:t>
            </a:r>
            <a:r>
              <a:rPr lang="en-GB" sz="1800" b="0" i="0" strike="noStrike" dirty="0" err="1">
                <a:effectLst/>
                <a:latin typeface="+mj-lt"/>
              </a:rPr>
              <a:t>neúspěšný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návrh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na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obnovu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řízení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odsouzený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zaplatí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stejné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částky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jako</a:t>
            </a:r>
            <a:r>
              <a:rPr lang="en-GB" sz="1800" b="0" i="0" strike="noStrike" dirty="0">
                <a:effectLst/>
                <a:latin typeface="+mj-lt"/>
              </a:rPr>
              <a:t> za </a:t>
            </a:r>
            <a:r>
              <a:rPr lang="en-GB" sz="1800" b="0" i="0" strike="noStrike" dirty="0" err="1">
                <a:effectLst/>
                <a:latin typeface="+mj-lt"/>
              </a:rPr>
              <a:t>původní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řízení</a:t>
            </a:r>
            <a:r>
              <a:rPr lang="en-GB" sz="1800" dirty="0">
                <a:latin typeface="+mj-lt"/>
              </a:rPr>
              <a:t>, v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řízení</a:t>
            </a:r>
            <a:r>
              <a:rPr lang="en-GB" sz="1800" b="0" i="0" strike="noStrike" dirty="0">
                <a:effectLst/>
                <a:latin typeface="+mj-lt"/>
              </a:rPr>
              <a:t> o </a:t>
            </a:r>
            <a:r>
              <a:rPr lang="en-GB" sz="1800" b="0" i="0" strike="noStrike" dirty="0" err="1">
                <a:effectLst/>
                <a:latin typeface="+mj-lt"/>
              </a:rPr>
              <a:t>dovolání</a:t>
            </a:r>
            <a:r>
              <a:rPr lang="en-GB" sz="1800" b="0" i="0" strike="noStrike" dirty="0">
                <a:effectLst/>
                <a:latin typeface="+mj-lt"/>
              </a:rPr>
              <a:t> se za </a:t>
            </a:r>
            <a:r>
              <a:rPr lang="en-GB" sz="1800" b="0" i="0" strike="noStrike" dirty="0" err="1">
                <a:effectLst/>
                <a:latin typeface="+mj-lt"/>
              </a:rPr>
              <a:t>neúspěšný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návrh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platí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paušální</a:t>
            </a:r>
            <a:r>
              <a:rPr lang="en-GB" sz="1800" b="0" i="0" strike="noStrike" dirty="0">
                <a:effectLst/>
                <a:latin typeface="+mj-lt"/>
              </a:rPr>
              <a:t> </a:t>
            </a:r>
            <a:r>
              <a:rPr lang="en-GB" sz="1800" b="0" i="0" strike="noStrike" dirty="0" err="1">
                <a:effectLst/>
                <a:latin typeface="+mj-lt"/>
              </a:rPr>
              <a:t>poplatek</a:t>
            </a:r>
            <a:r>
              <a:rPr lang="en-GB" sz="1800" b="0" i="0" strike="noStrike" dirty="0">
                <a:effectLst/>
                <a:latin typeface="+mj-lt"/>
              </a:rPr>
              <a:t> 10.000,- </a:t>
            </a:r>
            <a:r>
              <a:rPr lang="en-GB" sz="1800" b="0" i="0" strike="noStrike" dirty="0" err="1">
                <a:effectLst/>
                <a:latin typeface="+mj-lt"/>
              </a:rPr>
              <a:t>Kč</a:t>
            </a:r>
            <a:br>
              <a:rPr lang="en-GB" sz="1600" b="0" i="0" u="none" strike="noStrike" dirty="0">
                <a:effectLst/>
                <a:latin typeface="Arial" panose="020B0604020202020204" pitchFamily="34" charset="0"/>
              </a:rPr>
            </a:br>
            <a:br>
              <a:rPr lang="en-GB" sz="1600" b="0" i="0" u="none" strike="noStrike" dirty="0">
                <a:effectLst/>
                <a:latin typeface="Arial" panose="020B0604020202020204" pitchFamily="34" charset="0"/>
              </a:rPr>
            </a:br>
            <a:br>
              <a:rPr lang="en-GB" sz="1100" b="0" i="0" u="none" strike="noStrike" dirty="0">
                <a:effectLst/>
                <a:latin typeface="Arial" panose="020B0604020202020204" pitchFamily="34" charset="0"/>
              </a:rPr>
            </a:br>
            <a:br>
              <a:rPr lang="en-GB" sz="1100" b="0" i="0" u="none" strike="noStrike" dirty="0">
                <a:effectLst/>
                <a:latin typeface="Arial" panose="020B0604020202020204" pitchFamily="34" charset="0"/>
              </a:rPr>
            </a:br>
            <a:endParaRPr lang="en-GB" sz="16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92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5CAA-84B7-B7C8-3ED4-A5D906C8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FBC1E-9288-307C-1512-6EB93146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počet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vězňů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v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Česku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od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roku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2002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setrvale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roste</a:t>
            </a:r>
            <a:endParaRPr lang="en-GB" b="0" i="0" u="none" strike="noStrike" dirty="0">
              <a:solidFill>
                <a:srgbClr val="111111"/>
              </a:solidFill>
              <a:effectLst/>
              <a:latin typeface="Barlow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Česko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má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až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na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pobaltské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republiky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nejvíce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vězňů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v EU –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dvakrát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víc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než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Francie,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skoro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třikrát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víc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než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Německo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či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Slovinsko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a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bezmála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čtyřikrát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víc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než</a:t>
            </a:r>
            <a:r>
              <a:rPr lang="en-GB" b="0" i="0" u="none" strike="noStrike" dirty="0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111111"/>
                </a:solidFill>
                <a:effectLst/>
                <a:latin typeface="Barlow" panose="020F0502020204030204" pitchFamily="34" charset="0"/>
              </a:rPr>
              <a:t>Švédsko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77159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7FD5C-4C6A-19DB-8621-A6116FDA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Kolik máme doživotně odosuzených?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3DFD3A-A1B0-BD22-5D9F-87F47C2D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252" y="1075955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091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Ke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konci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roku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2021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bylo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v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České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republice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celkem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46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doživotně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odsouzených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vězňů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, z toho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tři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 </a:t>
            </a:r>
            <a:r>
              <a:rPr lang="en-GB" sz="1800" b="0" i="0" u="none" strike="noStrike" dirty="0" err="1">
                <a:solidFill>
                  <a:srgbClr val="202122"/>
                </a:solidFill>
                <a:effectLst/>
                <a:latin typeface="+mj-lt"/>
              </a:rPr>
              <a:t>ženy</a:t>
            </a:r>
            <a:r>
              <a:rPr lang="en-GB" sz="1800" b="0" i="0" u="none" strike="noStrike" dirty="0">
                <a:solidFill>
                  <a:srgbClr val="202122"/>
                </a:solidFill>
                <a:effectLst/>
                <a:latin typeface="+mj-lt"/>
              </a:rPr>
              <a:t>.</a:t>
            </a:r>
            <a:r>
              <a:rPr lang="en-GB" sz="1800" baseline="30000" dirty="0">
                <a:solidFill>
                  <a:srgbClr val="0B0080"/>
                </a:solidFill>
                <a:latin typeface="+mj-lt"/>
              </a:rPr>
              <a:t>. </a:t>
            </a:r>
            <a:endParaRPr lang="en-US" sz="1800" dirty="0">
              <a:latin typeface="+mj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2565C5-BC91-E757-7009-87B06C241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94" y="2745782"/>
            <a:ext cx="10515595" cy="1209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B9F544-0501-846B-4D7E-A528DBC2BFDC}"/>
              </a:ext>
            </a:extLst>
          </p:cNvPr>
          <p:cNvSpPr txBox="1"/>
          <p:nvPr/>
        </p:nvSpPr>
        <p:spPr>
          <a:xfrm>
            <a:off x="589994" y="5069957"/>
            <a:ext cx="10672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1200" dirty="0"/>
              <a:t>Zdroj: </a:t>
            </a:r>
            <a:r>
              <a:rPr lang="en-GB" sz="1200" dirty="0" err="1"/>
              <a:t>www.vscr.cz</a:t>
            </a:r>
            <a:r>
              <a:rPr lang="en-GB" sz="1200" dirty="0"/>
              <a:t>/media/</a:t>
            </a:r>
            <a:r>
              <a:rPr lang="en-GB" sz="1200" dirty="0" err="1"/>
              <a:t>organizacni-jednotky</a:t>
            </a:r>
            <a:r>
              <a:rPr lang="en-GB" sz="1200" dirty="0"/>
              <a:t>/</a:t>
            </a:r>
            <a:r>
              <a:rPr lang="en-GB" sz="1200" dirty="0" err="1"/>
              <a:t>generalni-reditelstvi</a:t>
            </a:r>
            <a:r>
              <a:rPr lang="en-GB" sz="1200" dirty="0"/>
              <a:t>/</a:t>
            </a:r>
            <a:r>
              <a:rPr lang="en-GB" sz="1200" dirty="0" err="1"/>
              <a:t>odbor-spravni</a:t>
            </a:r>
            <a:r>
              <a:rPr lang="en-GB" sz="1200" dirty="0"/>
              <a:t>/</a:t>
            </a:r>
            <a:r>
              <a:rPr lang="en-GB" sz="1200" dirty="0" err="1"/>
              <a:t>statistiky</a:t>
            </a:r>
            <a:r>
              <a:rPr lang="en-GB" sz="1200" dirty="0"/>
              <a:t>/</a:t>
            </a:r>
            <a:r>
              <a:rPr lang="en-GB" sz="1200" dirty="0" err="1"/>
              <a:t>rocenky</a:t>
            </a:r>
            <a:r>
              <a:rPr lang="en-GB" sz="1200" dirty="0"/>
              <a:t>/statisticka-rocenka-2021.pdf</a:t>
            </a:r>
            <a:endParaRPr lang="en-CZ" sz="1200" dirty="0"/>
          </a:p>
        </p:txBody>
      </p:sp>
    </p:spTree>
    <p:extLst>
      <p:ext uri="{BB962C8B-B14F-4D97-AF65-F5344CB8AC3E}">
        <p14:creationId xmlns:p14="http://schemas.microsoft.com/office/powerpoint/2010/main" val="28259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7760-4CA4-02EA-8DE5-4B4FF969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011" y="54058"/>
            <a:ext cx="10515600" cy="1325563"/>
          </a:xfrm>
        </p:spPr>
        <p:txBody>
          <a:bodyPr/>
          <a:lstStyle/>
          <a:p>
            <a:r>
              <a:rPr lang="en-CZ" dirty="0"/>
              <a:t>Zajímavosti k doživotně odosuzeným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8BBF0-3A0C-0863-F77A-522E74EB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4" y="1106905"/>
            <a:ext cx="11790947" cy="575109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Za jakých podmínek lze doživotně odosuzeného propustit z výkonu trestu? </a:t>
            </a:r>
          </a:p>
          <a:p>
            <a:pPr mar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Jaké podmínky a jaké další skutečnosti byste jako soudce hodnotili?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Z" sz="2400" dirty="0"/>
              <a:t>Máme již nějaké doživotně propuštěné? </a:t>
            </a:r>
          </a:p>
          <a:p>
            <a:pPr marL="238125" indent="-15875" algn="just">
              <a:lnSpc>
                <a:spcPct val="120000"/>
              </a:lnSpc>
              <a:buNone/>
            </a:pPr>
            <a:r>
              <a:rPr lang="en-CZ" sz="2400" dirty="0"/>
              <a:t> -ANO </a:t>
            </a:r>
            <a:r>
              <a:rPr lang="en-CZ" sz="2400" b="1" dirty="0"/>
              <a:t>- František Müller </a:t>
            </a:r>
            <a:r>
              <a:rPr lang="en-CZ" sz="2400" dirty="0"/>
              <a:t>– doživotní trest uložen v Německu, podmíněně propuštěn (2018), </a:t>
            </a:r>
            <a:r>
              <a:rPr lang="en-CZ" sz="2400" b="1" dirty="0"/>
              <a:t>Jiří Kajínek </a:t>
            </a:r>
            <a:r>
              <a:rPr lang="en-CZ" sz="2400" dirty="0"/>
              <a:t>– milost s podmínkou 7letou (2017), </a:t>
            </a:r>
            <a:r>
              <a:rPr lang="en-CZ" sz="2400" b="1" dirty="0"/>
              <a:t>Robert Tempel </a:t>
            </a:r>
            <a:r>
              <a:rPr lang="en-CZ" sz="2400" dirty="0"/>
              <a:t>– zproštěn po zásahu ÚS (2021)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53100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5EF27-4BF4-F096-4BA5-0C9E1DCF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100"/>
            <a:ext cx="10515600" cy="1325563"/>
          </a:xfrm>
        </p:spPr>
        <p:txBody>
          <a:bodyPr/>
          <a:lstStyle/>
          <a:p>
            <a:r>
              <a:rPr lang="en-CZ" dirty="0"/>
              <a:t>Zajímavosti k doživotně odosuzeným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74ED0-F4A4-52BC-FEFD-1FB8638E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79" y="1090863"/>
            <a:ext cx="11823032" cy="4741137"/>
          </a:xfrm>
        </p:spPr>
        <p:txBody>
          <a:bodyPr>
            <a:normAutofit fontScale="25000" lnSpcReduction="20000"/>
          </a:bodyPr>
          <a:lstStyle/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Z" sz="6400" dirty="0"/>
              <a:t>Znáte některé další doživotně odsozené? </a:t>
            </a:r>
          </a:p>
          <a:p>
            <a:pPr marL="809625" indent="-738188" algn="just">
              <a:lnSpc>
                <a:spcPct val="120000"/>
              </a:lnSpc>
              <a:buNone/>
            </a:pPr>
            <a:r>
              <a:rPr lang="en-CZ" sz="6400" dirty="0"/>
              <a:t>	- např. </a:t>
            </a:r>
            <a:r>
              <a:rPr lang="en-CZ" sz="6400" b="1" dirty="0"/>
              <a:t>Ludvík Černý </a:t>
            </a:r>
            <a:r>
              <a:rPr lang="en-CZ" sz="6400" dirty="0"/>
              <a:t>(orlické vraždy), </a:t>
            </a:r>
            <a:r>
              <a:rPr lang="en-CZ" sz="6400" b="1" dirty="0"/>
              <a:t>Oto Biederman </a:t>
            </a:r>
            <a:r>
              <a:rPr lang="en-CZ" sz="6400" dirty="0"/>
              <a:t>(kolínský gang), </a:t>
            </a:r>
            <a:r>
              <a:rPr lang="en-CZ" sz="6400" b="1" dirty="0"/>
              <a:t>Viktor Kalivoda </a:t>
            </a:r>
            <a:r>
              <a:rPr lang="en-CZ" sz="6400" dirty="0"/>
              <a:t>(lesní vrah), </a:t>
            </a:r>
            <a:r>
              <a:rPr lang="en-CZ" sz="6400" b="1" dirty="0"/>
              <a:t>Josef Kott a Michael  Kutílek </a:t>
            </a:r>
            <a:r>
              <a:rPr lang="en-CZ" sz="6400" dirty="0"/>
              <a:t>(první sérioví vrazi v polistopadové éře, Kutílek již zemřel), </a:t>
            </a:r>
            <a:r>
              <a:rPr lang="en-CZ" sz="6400" b="1" dirty="0"/>
              <a:t>Radim Odehnal </a:t>
            </a:r>
            <a:r>
              <a:rPr lang="en-CZ" sz="6400" dirty="0"/>
              <a:t>(vražda v Brně, kdy muže rozřezal a spálil a jeho partnerku mezitím brutálně znásilňoval), </a:t>
            </a:r>
            <a:r>
              <a:rPr lang="en-CZ" sz="6400" b="1" dirty="0"/>
              <a:t>Ivan Roubal </a:t>
            </a:r>
            <a:r>
              <a:rPr lang="en-CZ" sz="6400" dirty="0"/>
              <a:t>(nejznámější sériový vrah u nás asi, kauza s prasaty, již zemřel),  </a:t>
            </a:r>
            <a:r>
              <a:rPr lang="en-CZ" sz="6400" b="1" dirty="0"/>
              <a:t>manželé Stodolovi </a:t>
            </a:r>
            <a:r>
              <a:rPr lang="en-CZ" sz="6400" dirty="0"/>
              <a:t>(</a:t>
            </a:r>
            <a:r>
              <a:rPr lang="en-GB" sz="6400" dirty="0" err="1">
                <a:solidFill>
                  <a:srgbClr val="202122"/>
                </a:solidFill>
              </a:rPr>
              <a:t>p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odle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počtu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dokázaných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obětí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nejhorší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čeští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sérioví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vrazi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současnosti</a:t>
            </a:r>
            <a:r>
              <a:rPr lang="en-GB" sz="6400" dirty="0">
                <a:solidFill>
                  <a:srgbClr val="202122"/>
                </a:solidFill>
              </a:rPr>
              <a:t>, </a:t>
            </a:r>
            <a:r>
              <a:rPr lang="en-GB" sz="6400" dirty="0" err="1">
                <a:solidFill>
                  <a:srgbClr val="202122"/>
                </a:solidFill>
              </a:rPr>
              <a:t>z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avraždili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osm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lidí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,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převážně</a:t>
            </a:r>
            <a:r>
              <a:rPr lang="en-GB" sz="6400" b="0" i="0" u="none" strike="noStrike" dirty="0">
                <a:solidFill>
                  <a:srgbClr val="202122"/>
                </a:solidFill>
                <a:effectLst/>
              </a:rPr>
              <a:t> </a:t>
            </a:r>
            <a:r>
              <a:rPr lang="en-GB" sz="6400" b="0" i="0" u="none" strike="noStrike" dirty="0" err="1">
                <a:solidFill>
                  <a:srgbClr val="202122"/>
                </a:solidFill>
                <a:effectLst/>
              </a:rPr>
              <a:t>senioři</a:t>
            </a:r>
            <a:r>
              <a:rPr lang="en-GB" sz="6400" dirty="0">
                <a:solidFill>
                  <a:srgbClr val="202122"/>
                </a:solidFill>
              </a:rPr>
              <a:t>), </a:t>
            </a:r>
            <a:r>
              <a:rPr lang="en-GB" sz="6400" b="1" dirty="0" err="1">
                <a:solidFill>
                  <a:srgbClr val="202122"/>
                </a:solidFill>
              </a:rPr>
              <a:t>Tomáš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b="1" dirty="0" err="1">
                <a:solidFill>
                  <a:srgbClr val="202122"/>
                </a:solidFill>
              </a:rPr>
              <a:t>Vít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dirty="0">
                <a:solidFill>
                  <a:srgbClr val="202122"/>
                </a:solidFill>
              </a:rPr>
              <a:t>(</a:t>
            </a:r>
            <a:r>
              <a:rPr lang="en-GB" sz="6400" dirty="0" err="1">
                <a:solidFill>
                  <a:srgbClr val="202122"/>
                </a:solidFill>
              </a:rPr>
              <a:t>odosuzen</a:t>
            </a:r>
            <a:r>
              <a:rPr lang="en-GB" sz="6400" dirty="0">
                <a:solidFill>
                  <a:srgbClr val="202122"/>
                </a:solidFill>
              </a:rPr>
              <a:t> v 19 </a:t>
            </a:r>
            <a:r>
              <a:rPr lang="en-GB" sz="6400" dirty="0" err="1">
                <a:solidFill>
                  <a:srgbClr val="202122"/>
                </a:solidFill>
              </a:rPr>
              <a:t>letech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jako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nejmladší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doživotně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odsouzený</a:t>
            </a:r>
            <a:r>
              <a:rPr lang="en-GB" sz="6400" dirty="0">
                <a:solidFill>
                  <a:srgbClr val="202122"/>
                </a:solidFill>
              </a:rPr>
              <a:t> u </a:t>
            </a:r>
            <a:r>
              <a:rPr lang="en-GB" sz="6400" dirty="0" err="1">
                <a:solidFill>
                  <a:srgbClr val="202122"/>
                </a:solidFill>
              </a:rPr>
              <a:t>nás</a:t>
            </a:r>
            <a:r>
              <a:rPr lang="en-GB" sz="6400" dirty="0">
                <a:solidFill>
                  <a:srgbClr val="202122"/>
                </a:solidFill>
              </a:rPr>
              <a:t>), </a:t>
            </a:r>
            <a:r>
              <a:rPr lang="en-GB" sz="6400" b="1" dirty="0" err="1">
                <a:solidFill>
                  <a:srgbClr val="202122"/>
                </a:solidFill>
              </a:rPr>
              <a:t>Zdeněk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b="1" dirty="0" err="1">
                <a:solidFill>
                  <a:srgbClr val="202122"/>
                </a:solidFill>
              </a:rPr>
              <a:t>Vocásek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dirty="0">
                <a:solidFill>
                  <a:srgbClr val="202122"/>
                </a:solidFill>
              </a:rPr>
              <a:t>(</a:t>
            </a:r>
            <a:r>
              <a:rPr lang="en-GB" sz="6400" dirty="0" err="1">
                <a:solidFill>
                  <a:srgbClr val="202122"/>
                </a:solidFill>
              </a:rPr>
              <a:t>změněn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trest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smrti</a:t>
            </a:r>
            <a:r>
              <a:rPr lang="en-GB" sz="6400" dirty="0">
                <a:solidFill>
                  <a:srgbClr val="202122"/>
                </a:solidFill>
              </a:rPr>
              <a:t>), </a:t>
            </a:r>
            <a:r>
              <a:rPr lang="en-GB" sz="6400" b="1" dirty="0">
                <a:solidFill>
                  <a:srgbClr val="202122"/>
                </a:solidFill>
              </a:rPr>
              <a:t>Petr </a:t>
            </a:r>
            <a:r>
              <a:rPr lang="en-GB" sz="6400" b="1" dirty="0" err="1">
                <a:solidFill>
                  <a:srgbClr val="202122"/>
                </a:solidFill>
              </a:rPr>
              <a:t>Zelenka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dirty="0">
                <a:solidFill>
                  <a:srgbClr val="202122"/>
                </a:solidFill>
              </a:rPr>
              <a:t>(</a:t>
            </a:r>
            <a:r>
              <a:rPr lang="en-GB" sz="6400" dirty="0" err="1">
                <a:solidFill>
                  <a:srgbClr val="202122"/>
                </a:solidFill>
              </a:rPr>
              <a:t>Heparinový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vrah</a:t>
            </a:r>
            <a:r>
              <a:rPr lang="en-GB" sz="6400" dirty="0">
                <a:solidFill>
                  <a:srgbClr val="202122"/>
                </a:solidFill>
              </a:rPr>
              <a:t> – 7 </a:t>
            </a:r>
            <a:r>
              <a:rPr lang="en-GB" sz="6400" dirty="0" err="1">
                <a:solidFill>
                  <a:srgbClr val="202122"/>
                </a:solidFill>
              </a:rPr>
              <a:t>zavražděných</a:t>
            </a:r>
            <a:r>
              <a:rPr lang="en-GB" sz="6400" dirty="0">
                <a:solidFill>
                  <a:srgbClr val="202122"/>
                </a:solidFill>
              </a:rPr>
              <a:t>), </a:t>
            </a:r>
            <a:r>
              <a:rPr lang="en-GB" sz="6400" b="1" dirty="0">
                <a:solidFill>
                  <a:srgbClr val="202122"/>
                </a:solidFill>
              </a:rPr>
              <a:t>Kevin Dahlgren </a:t>
            </a:r>
            <a:r>
              <a:rPr lang="en-GB" sz="6400" dirty="0">
                <a:solidFill>
                  <a:srgbClr val="202122"/>
                </a:solidFill>
              </a:rPr>
              <a:t>(</a:t>
            </a:r>
            <a:r>
              <a:rPr lang="en-GB" sz="6400" dirty="0" err="1">
                <a:solidFill>
                  <a:srgbClr val="202122"/>
                </a:solidFill>
              </a:rPr>
              <a:t>vražda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příbuzných</a:t>
            </a:r>
            <a:r>
              <a:rPr lang="en-GB" sz="6400" dirty="0">
                <a:solidFill>
                  <a:srgbClr val="202122"/>
                </a:solidFill>
              </a:rPr>
              <a:t> v </a:t>
            </a:r>
            <a:r>
              <a:rPr lang="en-GB" sz="6400" dirty="0" err="1">
                <a:solidFill>
                  <a:srgbClr val="202122"/>
                </a:solidFill>
              </a:rPr>
              <a:t>Brně</a:t>
            </a:r>
            <a:r>
              <a:rPr lang="en-GB" sz="6400" dirty="0">
                <a:solidFill>
                  <a:srgbClr val="202122"/>
                </a:solidFill>
              </a:rPr>
              <a:t> v </a:t>
            </a:r>
            <a:r>
              <a:rPr lang="en-GB" sz="6400" dirty="0" err="1">
                <a:solidFill>
                  <a:srgbClr val="202122"/>
                </a:solidFill>
              </a:rPr>
              <a:t>Ivanovicích</a:t>
            </a:r>
            <a:r>
              <a:rPr lang="en-GB" sz="6400" dirty="0">
                <a:solidFill>
                  <a:srgbClr val="202122"/>
                </a:solidFill>
              </a:rPr>
              <a:t>, </a:t>
            </a:r>
            <a:r>
              <a:rPr lang="en-GB" sz="6400" dirty="0" err="1">
                <a:solidFill>
                  <a:srgbClr val="202122"/>
                </a:solidFill>
              </a:rPr>
              <a:t>občan</a:t>
            </a:r>
            <a:r>
              <a:rPr lang="en-GB" sz="6400" dirty="0">
                <a:solidFill>
                  <a:srgbClr val="202122"/>
                </a:solidFill>
              </a:rPr>
              <a:t> USA – </a:t>
            </a:r>
            <a:r>
              <a:rPr lang="en-GB" sz="6400" dirty="0" err="1">
                <a:solidFill>
                  <a:srgbClr val="202122"/>
                </a:solidFill>
              </a:rPr>
              <a:t>spáchal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sebevraždu</a:t>
            </a:r>
            <a:r>
              <a:rPr lang="en-GB" sz="6400" dirty="0">
                <a:solidFill>
                  <a:srgbClr val="202122"/>
                </a:solidFill>
              </a:rPr>
              <a:t>), </a:t>
            </a:r>
            <a:r>
              <a:rPr lang="en-GB" sz="6400" b="1" dirty="0">
                <a:solidFill>
                  <a:srgbClr val="202122"/>
                </a:solidFill>
              </a:rPr>
              <a:t>David </a:t>
            </a:r>
            <a:r>
              <a:rPr lang="en-GB" sz="6400" b="1" dirty="0" err="1">
                <a:solidFill>
                  <a:srgbClr val="202122"/>
                </a:solidFill>
              </a:rPr>
              <a:t>Virgulák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dirty="0">
                <a:solidFill>
                  <a:srgbClr val="202122"/>
                </a:solidFill>
              </a:rPr>
              <a:t>(</a:t>
            </a:r>
            <a:r>
              <a:rPr lang="en-GB" sz="6400" dirty="0" err="1">
                <a:solidFill>
                  <a:srgbClr val="202122"/>
                </a:solidFill>
              </a:rPr>
              <a:t>vražda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taxikářů</a:t>
            </a:r>
            <a:r>
              <a:rPr lang="en-GB" sz="6400" dirty="0">
                <a:solidFill>
                  <a:srgbClr val="202122"/>
                </a:solidFill>
              </a:rPr>
              <a:t>), </a:t>
            </a:r>
            <a:r>
              <a:rPr lang="en-GB" sz="6400" b="1" dirty="0">
                <a:solidFill>
                  <a:srgbClr val="202122"/>
                </a:solidFill>
              </a:rPr>
              <a:t>David </a:t>
            </a:r>
            <a:r>
              <a:rPr lang="en-GB" sz="6400" b="1" dirty="0" err="1">
                <a:solidFill>
                  <a:srgbClr val="202122"/>
                </a:solidFill>
              </a:rPr>
              <a:t>Brožovský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dirty="0">
                <a:solidFill>
                  <a:srgbClr val="202122"/>
                </a:solidFill>
              </a:rPr>
              <a:t>(</a:t>
            </a:r>
            <a:r>
              <a:rPr lang="en-GB" sz="6400" dirty="0" err="1">
                <a:solidFill>
                  <a:srgbClr val="202122"/>
                </a:solidFill>
              </a:rPr>
              <a:t>vražda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matky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dvou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dětí</a:t>
            </a:r>
            <a:r>
              <a:rPr lang="en-GB" sz="6400" dirty="0">
                <a:solidFill>
                  <a:srgbClr val="202122"/>
                </a:solidFill>
              </a:rPr>
              <a:t> v </a:t>
            </a:r>
            <a:r>
              <a:rPr lang="en-GB" sz="6400" dirty="0" err="1">
                <a:solidFill>
                  <a:srgbClr val="202122"/>
                </a:solidFill>
              </a:rPr>
              <a:t>Irsku</a:t>
            </a:r>
            <a:r>
              <a:rPr lang="en-GB" sz="6400" dirty="0">
                <a:solidFill>
                  <a:srgbClr val="202122"/>
                </a:solidFill>
              </a:rPr>
              <a:t>, </a:t>
            </a:r>
            <a:r>
              <a:rPr lang="en-GB" sz="6400" dirty="0" err="1">
                <a:solidFill>
                  <a:srgbClr val="202122"/>
                </a:solidFill>
              </a:rPr>
              <a:t>trest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vykonává</a:t>
            </a:r>
            <a:r>
              <a:rPr lang="en-GB" sz="6400" dirty="0">
                <a:solidFill>
                  <a:srgbClr val="202122"/>
                </a:solidFill>
              </a:rPr>
              <a:t>  v ČR) </a:t>
            </a:r>
            <a:r>
              <a:rPr lang="en-GB" sz="6400" dirty="0" err="1">
                <a:solidFill>
                  <a:srgbClr val="202122"/>
                </a:solidFill>
              </a:rPr>
              <a:t>či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poslední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doživotně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odouszený</a:t>
            </a:r>
            <a:r>
              <a:rPr lang="en-GB" sz="6400" dirty="0">
                <a:solidFill>
                  <a:srgbClr val="202122"/>
                </a:solidFill>
              </a:rPr>
              <a:t>  </a:t>
            </a:r>
            <a:r>
              <a:rPr lang="en-GB" sz="6400" b="1" dirty="0" err="1">
                <a:solidFill>
                  <a:srgbClr val="202122"/>
                </a:solidFill>
              </a:rPr>
              <a:t>Zdeněk</a:t>
            </a:r>
            <a:r>
              <a:rPr lang="en-GB" sz="6400" b="1" dirty="0">
                <a:solidFill>
                  <a:srgbClr val="202122"/>
                </a:solidFill>
              </a:rPr>
              <a:t> Konopka </a:t>
            </a:r>
            <a:r>
              <a:rPr lang="en-GB" sz="6400" dirty="0">
                <a:solidFill>
                  <a:srgbClr val="202122"/>
                </a:solidFill>
              </a:rPr>
              <a:t>(</a:t>
            </a:r>
            <a:r>
              <a:rPr lang="en-GB" sz="6400" dirty="0" err="1">
                <a:solidFill>
                  <a:srgbClr val="202122"/>
                </a:solidFill>
              </a:rPr>
              <a:t>pomsta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manželce</a:t>
            </a:r>
            <a:r>
              <a:rPr lang="en-GB" sz="6400" dirty="0">
                <a:solidFill>
                  <a:srgbClr val="202122"/>
                </a:solidFill>
              </a:rPr>
              <a:t> – </a:t>
            </a:r>
            <a:r>
              <a:rPr lang="en-GB" sz="6400" dirty="0" err="1">
                <a:solidFill>
                  <a:srgbClr val="202122"/>
                </a:solidFill>
              </a:rPr>
              <a:t>zapálil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vchodové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dveře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synova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bytu</a:t>
            </a:r>
            <a:r>
              <a:rPr lang="en-GB" sz="6400" dirty="0">
                <a:solidFill>
                  <a:srgbClr val="202122"/>
                </a:solidFill>
              </a:rPr>
              <a:t>, </a:t>
            </a:r>
            <a:r>
              <a:rPr lang="en-GB" sz="6400" dirty="0" err="1">
                <a:solidFill>
                  <a:srgbClr val="202122"/>
                </a:solidFill>
              </a:rPr>
              <a:t>kde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porbáíhala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narozeninová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oslava</a:t>
            </a:r>
            <a:r>
              <a:rPr lang="en-GB" sz="6400" dirty="0">
                <a:solidFill>
                  <a:srgbClr val="202122"/>
                </a:solidFill>
              </a:rPr>
              <a:t> a  </a:t>
            </a:r>
            <a:r>
              <a:rPr lang="en-GB" sz="6400" dirty="0" err="1">
                <a:solidFill>
                  <a:srgbClr val="202122"/>
                </a:solidFill>
              </a:rPr>
              <a:t>zemřelo</a:t>
            </a:r>
            <a:r>
              <a:rPr lang="en-GB" sz="6400" dirty="0">
                <a:solidFill>
                  <a:srgbClr val="202122"/>
                </a:solidFill>
              </a:rPr>
              <a:t> 11 </a:t>
            </a:r>
            <a:r>
              <a:rPr lang="en-GB" sz="6400" dirty="0" err="1">
                <a:solidFill>
                  <a:srgbClr val="202122"/>
                </a:solidFill>
              </a:rPr>
              <a:t>osob</a:t>
            </a:r>
            <a:r>
              <a:rPr lang="en-GB" sz="6400" dirty="0">
                <a:solidFill>
                  <a:srgbClr val="202122"/>
                </a:solidFill>
              </a:rPr>
              <a:t>, </a:t>
            </a:r>
            <a:r>
              <a:rPr lang="en-GB" sz="6400" dirty="0" err="1">
                <a:solidFill>
                  <a:srgbClr val="202122"/>
                </a:solidFill>
              </a:rPr>
              <a:t>nejhorší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masový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vrah</a:t>
            </a:r>
            <a:r>
              <a:rPr lang="en-GB" sz="6400" dirty="0">
                <a:solidFill>
                  <a:srgbClr val="202122"/>
                </a:solidFill>
              </a:rPr>
              <a:t> v </a:t>
            </a:r>
            <a:r>
              <a:rPr lang="en-GB" sz="6400" dirty="0" err="1">
                <a:solidFill>
                  <a:srgbClr val="202122"/>
                </a:solidFill>
              </a:rPr>
              <a:t>novodobé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české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historii</a:t>
            </a:r>
            <a:r>
              <a:rPr lang="en-GB" sz="6400" dirty="0">
                <a:solidFill>
                  <a:srgbClr val="202122"/>
                </a:solidFill>
              </a:rPr>
              <a:t>)</a:t>
            </a:r>
          </a:p>
          <a:p>
            <a:pPr lvl="2" algn="just">
              <a:lnSpc>
                <a:spcPct val="120000"/>
              </a:lnSpc>
            </a:pPr>
            <a:endParaRPr lang="en-GB" sz="6400" dirty="0">
              <a:solidFill>
                <a:srgbClr val="202122"/>
              </a:solidFill>
            </a:endParaRPr>
          </a:p>
          <a:p>
            <a:pPr marL="317500" lvl="2" indent="-3016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6400" dirty="0" err="1">
                <a:solidFill>
                  <a:srgbClr val="202122"/>
                </a:solidFill>
              </a:rPr>
              <a:t>Dva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ovšem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nebyli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odsouzeni</a:t>
            </a:r>
            <a:r>
              <a:rPr lang="en-GB" sz="6400" dirty="0">
                <a:solidFill>
                  <a:srgbClr val="202122"/>
                </a:solidFill>
              </a:rPr>
              <a:t> za </a:t>
            </a:r>
            <a:r>
              <a:rPr lang="en-GB" sz="6400" dirty="0" err="1">
                <a:solidFill>
                  <a:srgbClr val="202122"/>
                </a:solidFill>
              </a:rPr>
              <a:t>vraždu</a:t>
            </a:r>
            <a:r>
              <a:rPr lang="en-GB" sz="6400" dirty="0">
                <a:solidFill>
                  <a:srgbClr val="202122"/>
                </a:solidFill>
              </a:rPr>
              <a:t> ale za </a:t>
            </a:r>
            <a:r>
              <a:rPr lang="en-GB" sz="6400" dirty="0" err="1">
                <a:solidFill>
                  <a:srgbClr val="202122"/>
                </a:solidFill>
              </a:rPr>
              <a:t>jiný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trestný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čin</a:t>
            </a:r>
            <a:r>
              <a:rPr lang="en-GB" sz="6400" dirty="0">
                <a:solidFill>
                  <a:srgbClr val="202122"/>
                </a:solidFill>
              </a:rPr>
              <a:t>, </a:t>
            </a:r>
            <a:r>
              <a:rPr lang="en-GB" sz="6400" dirty="0" err="1">
                <a:solidFill>
                  <a:srgbClr val="202122"/>
                </a:solidFill>
              </a:rPr>
              <a:t>věděli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byste</a:t>
            </a:r>
            <a:r>
              <a:rPr lang="en-GB" sz="6400" dirty="0">
                <a:solidFill>
                  <a:srgbClr val="202122"/>
                </a:solidFill>
              </a:rPr>
              <a:t> o </a:t>
            </a:r>
            <a:r>
              <a:rPr lang="en-GB" sz="6400" dirty="0" err="1">
                <a:solidFill>
                  <a:srgbClr val="202122"/>
                </a:solidFill>
              </a:rPr>
              <a:t>jakou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kauzu</a:t>
            </a:r>
            <a:r>
              <a:rPr lang="en-GB" sz="6400" dirty="0">
                <a:solidFill>
                  <a:srgbClr val="202122"/>
                </a:solidFill>
              </a:rPr>
              <a:t> se </a:t>
            </a:r>
            <a:r>
              <a:rPr lang="en-GB" sz="6400" dirty="0" err="1">
                <a:solidFill>
                  <a:srgbClr val="202122"/>
                </a:solidFill>
              </a:rPr>
              <a:t>jednalo</a:t>
            </a:r>
            <a:r>
              <a:rPr lang="en-GB" sz="6400" dirty="0">
                <a:solidFill>
                  <a:srgbClr val="202122"/>
                </a:solidFill>
              </a:rPr>
              <a:t> a za </a:t>
            </a:r>
            <a:r>
              <a:rPr lang="en-GB" sz="6400" dirty="0" err="1">
                <a:solidFill>
                  <a:srgbClr val="202122"/>
                </a:solidFill>
              </a:rPr>
              <a:t>jaký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trestný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čin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tedy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byli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odsoizeni</a:t>
            </a:r>
            <a:r>
              <a:rPr lang="en-GB" sz="6400" dirty="0">
                <a:solidFill>
                  <a:srgbClr val="202122"/>
                </a:solidFill>
              </a:rPr>
              <a:t> k </a:t>
            </a:r>
            <a:r>
              <a:rPr lang="en-GB" sz="6400" dirty="0" err="1">
                <a:solidFill>
                  <a:srgbClr val="202122"/>
                </a:solidFill>
              </a:rPr>
              <a:t>doživotí</a:t>
            </a:r>
            <a:r>
              <a:rPr lang="en-GB" sz="6400" dirty="0">
                <a:solidFill>
                  <a:srgbClr val="202122"/>
                </a:solidFill>
              </a:rPr>
              <a:t>?</a:t>
            </a:r>
          </a:p>
          <a:p>
            <a:pPr marL="15875" lvl="2" algn="just">
              <a:lnSpc>
                <a:spcPct val="120000"/>
              </a:lnSpc>
            </a:pPr>
            <a:r>
              <a:rPr lang="en-GB" sz="6400" dirty="0">
                <a:solidFill>
                  <a:srgbClr val="202122"/>
                </a:solidFill>
              </a:rPr>
              <a:t>       - </a:t>
            </a:r>
            <a:r>
              <a:rPr lang="en-GB" sz="6400" b="1" dirty="0">
                <a:solidFill>
                  <a:srgbClr val="202122"/>
                </a:solidFill>
              </a:rPr>
              <a:t>Rudolf </a:t>
            </a:r>
            <a:r>
              <a:rPr lang="en-GB" sz="6400" b="1" dirty="0" err="1">
                <a:solidFill>
                  <a:srgbClr val="202122"/>
                </a:solidFill>
              </a:rPr>
              <a:t>Fian</a:t>
            </a:r>
            <a:r>
              <a:rPr lang="en-GB" sz="6400" b="1" dirty="0">
                <a:solidFill>
                  <a:srgbClr val="202122"/>
                </a:solidFill>
              </a:rPr>
              <a:t> a </a:t>
            </a:r>
            <a:r>
              <a:rPr lang="en-GB" sz="6400" b="1" dirty="0" err="1">
                <a:solidFill>
                  <a:srgbClr val="202122"/>
                </a:solidFill>
              </a:rPr>
              <a:t>Tomáš</a:t>
            </a:r>
            <a:r>
              <a:rPr lang="en-GB" sz="6400" b="1" dirty="0">
                <a:solidFill>
                  <a:srgbClr val="202122"/>
                </a:solidFill>
              </a:rPr>
              <a:t> </a:t>
            </a:r>
            <a:r>
              <a:rPr lang="en-GB" sz="6400" b="1" dirty="0" err="1">
                <a:solidFill>
                  <a:srgbClr val="202122"/>
                </a:solidFill>
              </a:rPr>
              <a:t>Křepelka</a:t>
            </a:r>
            <a:r>
              <a:rPr lang="en-GB" sz="6400" b="1" dirty="0">
                <a:solidFill>
                  <a:srgbClr val="202122"/>
                </a:solidFill>
              </a:rPr>
              <a:t>  </a:t>
            </a:r>
            <a:r>
              <a:rPr lang="en-GB" sz="6400" dirty="0">
                <a:solidFill>
                  <a:srgbClr val="202122"/>
                </a:solidFill>
              </a:rPr>
              <a:t>- vice jak 50 </a:t>
            </a:r>
            <a:r>
              <a:rPr lang="en-GB" sz="6400" dirty="0" err="1">
                <a:solidFill>
                  <a:srgbClr val="202122"/>
                </a:solidFill>
              </a:rPr>
              <a:t>zemřelých</a:t>
            </a:r>
            <a:r>
              <a:rPr lang="en-GB" sz="6400" dirty="0">
                <a:solidFill>
                  <a:srgbClr val="202122"/>
                </a:solidFill>
              </a:rPr>
              <a:t>  v “</a:t>
            </a:r>
            <a:r>
              <a:rPr lang="en-GB" sz="6400" dirty="0" err="1">
                <a:solidFill>
                  <a:srgbClr val="202122"/>
                </a:solidFill>
              </a:rPr>
              <a:t>Metanolové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aféře</a:t>
            </a:r>
            <a:r>
              <a:rPr lang="en-GB" sz="6400" dirty="0">
                <a:solidFill>
                  <a:srgbClr val="202122"/>
                </a:solidFill>
              </a:rPr>
              <a:t>” za </a:t>
            </a:r>
            <a:r>
              <a:rPr lang="en-GB" sz="6400" dirty="0" err="1">
                <a:solidFill>
                  <a:srgbClr val="202122"/>
                </a:solidFill>
              </a:rPr>
              <a:t>trestný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čin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obecné</a:t>
            </a:r>
            <a:r>
              <a:rPr lang="en-GB" sz="6400" dirty="0">
                <a:solidFill>
                  <a:srgbClr val="202122"/>
                </a:solidFill>
              </a:rPr>
              <a:t> </a:t>
            </a:r>
            <a:r>
              <a:rPr lang="en-GB" sz="6400" dirty="0" err="1">
                <a:solidFill>
                  <a:srgbClr val="202122"/>
                </a:solidFill>
              </a:rPr>
              <a:t>ohrožení</a:t>
            </a:r>
            <a:r>
              <a:rPr lang="en-GB" sz="6400" dirty="0">
                <a:solidFill>
                  <a:srgbClr val="202122"/>
                </a:solidFill>
              </a:rPr>
              <a:t> (§ 272 TZ)</a:t>
            </a:r>
          </a:p>
          <a:p>
            <a:pPr lvl="2" algn="just">
              <a:lnSpc>
                <a:spcPct val="120000"/>
              </a:lnSpc>
            </a:pPr>
            <a:endParaRPr lang="en-GB" sz="6400" dirty="0">
              <a:solidFill>
                <a:srgbClr val="202122"/>
              </a:solidFill>
            </a:endParaRPr>
          </a:p>
          <a:p>
            <a:pPr marL="365125" lvl="2" indent="-3175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Z" sz="6400" dirty="0"/>
              <a:t>Věděl by někdo z vás, o jaké tři ženy se jedná?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CZ" sz="6400" dirty="0"/>
              <a:t>     - </a:t>
            </a:r>
            <a:r>
              <a:rPr lang="en-CZ" sz="6400" b="1" dirty="0"/>
              <a:t>Jaroslava Fabiánová </a:t>
            </a:r>
            <a:r>
              <a:rPr lang="en-CZ" sz="6400" dirty="0"/>
              <a:t>(vražda mužů z nenávisti), </a:t>
            </a:r>
            <a:r>
              <a:rPr lang="en-CZ" sz="6400" b="1" dirty="0"/>
              <a:t>Dana Stodolová </a:t>
            </a:r>
            <a:r>
              <a:rPr lang="en-CZ" sz="6400" dirty="0"/>
              <a:t>(s manželem vražda důchodců), </a:t>
            </a:r>
            <a:r>
              <a:rPr lang="en-CZ" sz="6400" b="1" dirty="0"/>
              <a:t>Romana Zienertová </a:t>
            </a:r>
            <a:r>
              <a:rPr lang="en-CZ" sz="6400" dirty="0"/>
              <a:t>(zvaraždila své děti)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647804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4AB6-C096-9752-7C22-484ED404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 jakých věznicích jsou doživotně odsouzeni umístěni?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52A53-F6C1-4FA5-8109-D8ACDC51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en-GB" dirty="0" err="1"/>
              <a:t>Doživotně</a:t>
            </a:r>
            <a:r>
              <a:rPr lang="en-GB" dirty="0"/>
              <a:t> </a:t>
            </a:r>
            <a:r>
              <a:rPr lang="en-GB" dirty="0" err="1"/>
              <a:t>odsouzení</a:t>
            </a:r>
            <a:r>
              <a:rPr lang="en-GB" dirty="0"/>
              <a:t> </a:t>
            </a:r>
            <a:r>
              <a:rPr lang="en-GB" dirty="0" err="1"/>
              <a:t>vězni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umístěni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věznicích</a:t>
            </a:r>
            <a:r>
              <a:rPr lang="en-GB" dirty="0"/>
              <a:t> </a:t>
            </a:r>
            <a:r>
              <a:rPr lang="en-GB" dirty="0">
                <a:hlinkClick r:id="rId2" tooltip="Valdická kartouz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Valdice</a:t>
            </a:r>
            <a:r>
              <a:rPr lang="en-GB" dirty="0"/>
              <a:t>, </a:t>
            </a:r>
            <a:r>
              <a:rPr lang="en-GB" dirty="0">
                <a:hlinkClick r:id="rId3" tooltip="Věznice Mír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Mírov</a:t>
            </a:r>
            <a:r>
              <a:rPr lang="en-GB" dirty="0"/>
              <a:t>, </a:t>
            </a:r>
          </a:p>
          <a:p>
            <a:pPr marL="72000" indent="0" algn="just">
              <a:buNone/>
            </a:pPr>
            <a:r>
              <a:rPr lang="en-GB" dirty="0">
                <a:hlinkClick r:id="rId4" tooltip="Věznice Karvin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Karviná</a:t>
            </a:r>
            <a:r>
              <a:rPr lang="en-GB" dirty="0"/>
              <a:t>, </a:t>
            </a:r>
            <a:r>
              <a:rPr lang="en-GB" dirty="0">
                <a:hlinkClick r:id="rId5" tooltip="Věznice Opa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Opava</a:t>
            </a:r>
            <a:r>
              <a:rPr lang="en-GB" dirty="0"/>
              <a:t> (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ženy</a:t>
            </a:r>
            <a:r>
              <a:rPr lang="en-GB" dirty="0"/>
              <a:t>). </a:t>
            </a:r>
            <a:r>
              <a:rPr lang="en-GB" dirty="0" err="1"/>
              <a:t>Doživotně</a:t>
            </a:r>
            <a:r>
              <a:rPr lang="en-GB" dirty="0"/>
              <a:t> </a:t>
            </a:r>
            <a:r>
              <a:rPr lang="en-GB" dirty="0" err="1"/>
              <a:t>odsouzení</a:t>
            </a:r>
            <a:r>
              <a:rPr lang="en-GB" dirty="0"/>
              <a:t> </a:t>
            </a:r>
            <a:r>
              <a:rPr lang="en-GB" dirty="0" err="1"/>
              <a:t>muži</a:t>
            </a:r>
            <a:r>
              <a:rPr lang="en-GB" dirty="0"/>
              <a:t> </a:t>
            </a:r>
            <a:r>
              <a:rPr lang="en-GB" dirty="0" err="1"/>
              <a:t>přeřazení</a:t>
            </a:r>
            <a:r>
              <a:rPr lang="en-GB" dirty="0"/>
              <a:t> z </a:t>
            </a:r>
            <a:r>
              <a:rPr lang="en-GB" dirty="0" err="1"/>
              <a:t>režimu</a:t>
            </a:r>
            <a:r>
              <a:rPr lang="en-GB" dirty="0"/>
              <a:t> </a:t>
            </a:r>
            <a:r>
              <a:rPr lang="en-GB" dirty="0" err="1"/>
              <a:t>zvýšené</a:t>
            </a:r>
            <a:r>
              <a:rPr lang="en-GB" dirty="0"/>
              <a:t> </a:t>
            </a:r>
            <a:r>
              <a:rPr lang="en-GB" dirty="0" err="1"/>
              <a:t>ostrahy</a:t>
            </a:r>
            <a:r>
              <a:rPr lang="en-GB" dirty="0"/>
              <a:t> do </a:t>
            </a:r>
            <a:r>
              <a:rPr lang="en-GB" dirty="0" err="1"/>
              <a:t>ostrahy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umístěni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věznicích</a:t>
            </a:r>
            <a:r>
              <a:rPr lang="en-GB" dirty="0"/>
              <a:t> </a:t>
            </a:r>
            <a:r>
              <a:rPr lang="en-GB" dirty="0">
                <a:hlinkClick r:id="rId6" tooltip="Věznice Rýnovice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Rýnovice</a:t>
            </a:r>
            <a:r>
              <a:rPr lang="en-GB" dirty="0"/>
              <a:t> a </a:t>
            </a:r>
            <a:r>
              <a:rPr lang="en-GB" u="sng" dirty="0" err="1"/>
              <a:t>Horní</a:t>
            </a:r>
            <a:r>
              <a:rPr lang="en-GB" u="sng" dirty="0">
                <a:solidFill>
                  <a:srgbClr val="0563C1"/>
                </a:solidFill>
                <a:hlinkClick r:id="rId7" tooltip="Věznice Horní Slavk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dirty="0">
                <a:hlinkClick r:id="rId7" tooltip="Věznice Horní Slavk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Slavkov</a:t>
            </a:r>
            <a:r>
              <a:rPr lang="en-GB" dirty="0"/>
              <a:t>.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901455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7A39-B908-6FE9-3E19-C45F370B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Kolik odsouzených tedy máme ve věznicích? (rok 2021)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6E582752-224E-15A7-6F6E-32F3EF622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740" y="1692275"/>
            <a:ext cx="10248107" cy="4140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34670-B65E-8700-D1F8-E4F6FF00F513}"/>
              </a:ext>
            </a:extLst>
          </p:cNvPr>
          <p:cNvSpPr txBox="1"/>
          <p:nvPr/>
        </p:nvSpPr>
        <p:spPr>
          <a:xfrm>
            <a:off x="972740" y="6023113"/>
            <a:ext cx="901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dirty="0"/>
              <a:t>Zdroj: </a:t>
            </a:r>
            <a:r>
              <a:rPr lang="en-GB" dirty="0"/>
              <a:t>https://</a:t>
            </a:r>
            <a:r>
              <a:rPr lang="en-GB" dirty="0" err="1"/>
              <a:t>www.vscr.cz</a:t>
            </a:r>
            <a:r>
              <a:rPr lang="en-GB" dirty="0"/>
              <a:t>/media/</a:t>
            </a:r>
            <a:r>
              <a:rPr lang="en-GB" dirty="0" err="1"/>
              <a:t>organizacni-jednotky</a:t>
            </a:r>
            <a:r>
              <a:rPr lang="en-GB" dirty="0"/>
              <a:t>/</a:t>
            </a:r>
            <a:r>
              <a:rPr lang="en-GB" dirty="0" err="1"/>
              <a:t>generalni-reditelstvi</a:t>
            </a:r>
            <a:r>
              <a:rPr lang="en-GB" dirty="0"/>
              <a:t>/</a:t>
            </a:r>
            <a:r>
              <a:rPr lang="en-GB" dirty="0" err="1"/>
              <a:t>odbor-spravni</a:t>
            </a:r>
            <a:r>
              <a:rPr lang="en-GB" dirty="0"/>
              <a:t>/</a:t>
            </a:r>
            <a:r>
              <a:rPr lang="en-GB" dirty="0" err="1"/>
              <a:t>statistiky</a:t>
            </a:r>
            <a:r>
              <a:rPr lang="en-GB" dirty="0"/>
              <a:t>/</a:t>
            </a:r>
            <a:r>
              <a:rPr lang="en-GB" dirty="0" err="1"/>
              <a:t>rocenky</a:t>
            </a:r>
            <a:r>
              <a:rPr lang="en-GB" dirty="0"/>
              <a:t>/statisticka-rocenka-2021.pdf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782272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C9F19-E9C6-F8CA-496A-B77A1516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5" y="0"/>
            <a:ext cx="11241505" cy="1325563"/>
          </a:xfrm>
        </p:spPr>
        <p:txBody>
          <a:bodyPr>
            <a:normAutofit/>
          </a:bodyPr>
          <a:lstStyle/>
          <a:p>
            <a:r>
              <a:rPr lang="en-CZ" sz="3600" dirty="0"/>
              <a:t>Kolik odsouzených tedy máme ve věznicích? (k 12. 10. 2022)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8218361-B392-C1B1-9913-F919463FA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95" y="1026696"/>
            <a:ext cx="10684042" cy="56882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8CB387-B124-AA93-F0DA-7814DB4AAFEA}"/>
              </a:ext>
            </a:extLst>
          </p:cNvPr>
          <p:cNvSpPr txBox="1"/>
          <p:nvPr/>
        </p:nvSpPr>
        <p:spPr>
          <a:xfrm>
            <a:off x="10796337" y="1026697"/>
            <a:ext cx="1395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Zdroj</a:t>
            </a:r>
            <a:r>
              <a:rPr lang="en-GB" sz="1200" dirty="0"/>
              <a:t>: </a:t>
            </a:r>
            <a:r>
              <a:rPr lang="en-GB" sz="1200" dirty="0" err="1"/>
              <a:t>www.vscr.cz</a:t>
            </a:r>
            <a:r>
              <a:rPr lang="en-GB" sz="1200" dirty="0"/>
              <a:t>/media/</a:t>
            </a:r>
            <a:r>
              <a:rPr lang="en-GB" sz="1200" dirty="0" err="1"/>
              <a:t>organizacni-jednotky</a:t>
            </a:r>
            <a:r>
              <a:rPr lang="en-GB" sz="1200" dirty="0"/>
              <a:t>/</a:t>
            </a:r>
            <a:r>
              <a:rPr lang="en-GB" sz="1200" dirty="0" err="1"/>
              <a:t>generalni-reditelstvi</a:t>
            </a:r>
            <a:r>
              <a:rPr lang="en-GB" sz="1200" dirty="0"/>
              <a:t>/</a:t>
            </a:r>
            <a:r>
              <a:rPr lang="en-GB" sz="1200" dirty="0" err="1"/>
              <a:t>odbor-spravni</a:t>
            </a:r>
            <a:r>
              <a:rPr lang="en-GB" sz="1200" dirty="0"/>
              <a:t>/</a:t>
            </a:r>
            <a:r>
              <a:rPr lang="en-GB" sz="1200" dirty="0" err="1"/>
              <a:t>statistiky</a:t>
            </a:r>
            <a:r>
              <a:rPr lang="en-GB" sz="1200" dirty="0"/>
              <a:t>/tsh-rok-2021/2022/tsh-12-10-2022.pdf</a:t>
            </a:r>
            <a:endParaRPr lang="en-CZ" sz="1200" dirty="0"/>
          </a:p>
        </p:txBody>
      </p:sp>
    </p:spTree>
    <p:extLst>
      <p:ext uri="{BB962C8B-B14F-4D97-AF65-F5344CB8AC3E}">
        <p14:creationId xmlns:p14="http://schemas.microsoft.com/office/powerpoint/2010/main" val="213047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E748-C626-D143-18D8-2F123419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Máte nějaké otázky?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CE101-823A-6024-A207-490C6A7C8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 algn="ctr">
              <a:buNone/>
            </a:pPr>
            <a:r>
              <a:rPr lang="en-CZ" sz="5400" dirty="0"/>
              <a:t>Děkuji za pozornost! </a:t>
            </a:r>
            <a:r>
              <a:rPr lang="en-CZ" sz="5400" dirty="0">
                <a:sym typeface="Wingdings" pitchFamily="2" charset="2"/>
              </a:rPr>
              <a:t></a:t>
            </a:r>
            <a:endParaRPr lang="en-CZ" sz="5400" dirty="0"/>
          </a:p>
        </p:txBody>
      </p:sp>
      <p:pic>
        <p:nvPicPr>
          <p:cNvPr id="5" name="Picture 4" descr="A drawing of a dragon&#10;&#10;Description automatically generated with low confidence">
            <a:extLst>
              <a:ext uri="{FF2B5EF4-FFF2-40B4-BE49-F238E27FC236}">
                <a16:creationId xmlns:a16="http://schemas.microsoft.com/office/drawing/2014/main" id="{0BBA5E7B-6432-70DC-EFA1-8E294990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14" y="3881056"/>
            <a:ext cx="3378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DA75AF-CD2E-4801-B64A-50A56226B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/>
              <a:t>Zadluženost vězňů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4E18B5E-0B27-4FD4-8492-0833F1023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Kolik vězňů v českých věznicích je zadluženo?</a:t>
            </a:r>
          </a:p>
          <a:p>
            <a:pPr algn="just"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okolo 85 % (na základě dat VS ČR, neziskových údajů)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Komu vězni dluží?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soudy (náklady trestního řízení + obhájce ex offo)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poskytovatelé finančních produktů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zdravotní pojišťovny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dluhy na výživném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dopravní podniky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5A82-25C4-4280-7CE8-57752AA8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snížit zadluženost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9A64C-8DC1-575B-824E-294B54DCC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CZ" dirty="0"/>
              <a:t>Jaké řešení byste navrhovali pro snížení zadluženosti odsouzených?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CZ" dirty="0"/>
              <a:t>Jaký postoj zaujímáte k potencionálnímu oddlužení odsouzených?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CZ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CZ" dirty="0"/>
              <a:t>VS ČR se snaží zaměstnávat nejvíce odsouzených, ovšem limity představují bezpečnost, vzdělání odsouzených, odbornost odsouzených, nabídka na trhu práce, regionální poptávka, zájem odsouzených pracovat, či další trestní řízení</a:t>
            </a:r>
          </a:p>
        </p:txBody>
      </p:sp>
    </p:spTree>
    <p:extLst>
      <p:ext uri="{BB962C8B-B14F-4D97-AF65-F5344CB8AC3E}">
        <p14:creationId xmlns:p14="http://schemas.microsoft.com/office/powerpoint/2010/main" val="24097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6B9F3FB-FEDE-4636-ADEA-2D87AC26F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223" y="249927"/>
            <a:ext cx="10611554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888FE-B27B-66FC-F28B-E1C1A9B3DD91}"/>
              </a:ext>
            </a:extLst>
          </p:cNvPr>
          <p:cNvSpPr txBox="1"/>
          <p:nvPr/>
        </p:nvSpPr>
        <p:spPr>
          <a:xfrm>
            <a:off x="1122744" y="6076709"/>
            <a:ext cx="7500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Zdroj</a:t>
            </a:r>
            <a:r>
              <a:rPr lang="en-GB" sz="1600" dirty="0"/>
              <a:t>: </a:t>
            </a:r>
            <a:r>
              <a:rPr lang="en-GB" sz="1600" dirty="0" err="1"/>
              <a:t>www.reflex.cz</a:t>
            </a:r>
            <a:r>
              <a:rPr lang="en-GB" sz="1600" dirty="0"/>
              <a:t>/</a:t>
            </a:r>
            <a:r>
              <a:rPr lang="en-GB" sz="1600" dirty="0" err="1"/>
              <a:t>clanek</a:t>
            </a:r>
            <a:r>
              <a:rPr lang="en-GB" sz="1600" dirty="0"/>
              <a:t>/</a:t>
            </a:r>
            <a:r>
              <a:rPr lang="en-GB" sz="1600" dirty="0" err="1"/>
              <a:t>zajimavosti</a:t>
            </a:r>
            <a:r>
              <a:rPr lang="en-GB" sz="1600" dirty="0"/>
              <a:t>/100260/zapisky-ceskeho-vezne-co-nevite-o-vztazich-mezi-dozorci-a-vezni.html</a:t>
            </a:r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315166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3EC4-E6CC-AD56-5BE5-E27E460A5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Jak jsou odsouzení odměňováni?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A60A9-97B5-2B9C-4366-51C4A2666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2000" indent="0">
              <a:buNone/>
            </a:pPr>
            <a:r>
              <a:rPr lang="en-CZ" dirty="0"/>
              <a:t>Dostávají mzdu?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Z" dirty="0"/>
              <a:t>NE, nýbrž pracovní odměnu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effectLst/>
                <a:latin typeface="Brandon Text"/>
              </a:rPr>
              <a:t>Z </a:t>
            </a:r>
            <a:r>
              <a:rPr lang="en-GB" b="0" i="0" u="none" strike="noStrike" dirty="0" err="1">
                <a:effectLst/>
                <a:latin typeface="Brandon Text"/>
              </a:rPr>
              <a:t>té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jsou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prováděny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procentuální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srážky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například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na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náklady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výkonu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trestu</a:t>
            </a:r>
            <a:r>
              <a:rPr lang="en-GB" b="0" i="0" u="none" strike="noStrike" dirty="0">
                <a:effectLst/>
                <a:latin typeface="Brandon Text"/>
              </a:rPr>
              <a:t>, </a:t>
            </a:r>
            <a:r>
              <a:rPr lang="en-GB" b="0" i="0" u="none" strike="noStrike" dirty="0" err="1">
                <a:effectLst/>
                <a:latin typeface="Brandon Text"/>
              </a:rPr>
              <a:t>na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výživné</a:t>
            </a:r>
            <a:r>
              <a:rPr lang="en-GB" b="0" i="0" u="none" strike="noStrike" dirty="0">
                <a:effectLst/>
                <a:latin typeface="Brandon Text"/>
              </a:rPr>
              <a:t>, </a:t>
            </a:r>
            <a:r>
              <a:rPr lang="en-GB" b="0" i="0" u="none" strike="noStrike" dirty="0" err="1">
                <a:effectLst/>
                <a:latin typeface="Brandon Text"/>
              </a:rPr>
              <a:t>na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dluhy</a:t>
            </a:r>
            <a:r>
              <a:rPr lang="en-GB" b="0" i="0" u="none" strike="noStrike" dirty="0">
                <a:effectLst/>
                <a:latin typeface="Brandon Text"/>
              </a:rPr>
              <a:t>, </a:t>
            </a:r>
            <a:r>
              <a:rPr lang="en-GB" b="0" i="0" u="none" strike="noStrike" dirty="0" err="1">
                <a:effectLst/>
                <a:latin typeface="Brandon Text"/>
              </a:rPr>
              <a:t>na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kapesné</a:t>
            </a:r>
            <a:r>
              <a:rPr lang="en-GB" b="0" i="0" u="none" strike="noStrike" dirty="0">
                <a:effectLst/>
                <a:latin typeface="Brandon Text"/>
              </a:rPr>
              <a:t>, ale </a:t>
            </a:r>
            <a:r>
              <a:rPr lang="en-GB" b="0" i="0" u="none" strike="noStrike" dirty="0" err="1">
                <a:effectLst/>
                <a:latin typeface="Brandon Text"/>
              </a:rPr>
              <a:t>také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na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dobu</a:t>
            </a:r>
            <a:r>
              <a:rPr lang="en-GB" b="0" i="0" u="none" strike="noStrike" dirty="0">
                <a:effectLst/>
                <a:latin typeface="Brandon Text"/>
              </a:rPr>
              <a:t> po </a:t>
            </a:r>
            <a:r>
              <a:rPr lang="en-GB" b="0" i="0" u="none" strike="noStrike" dirty="0" err="1">
                <a:effectLst/>
                <a:latin typeface="Brandon Text"/>
              </a:rPr>
              <a:t>propuštění</a:t>
            </a:r>
            <a:r>
              <a:rPr lang="en-GB" b="0" i="0" u="none" strike="noStrike" dirty="0">
                <a:effectLst/>
                <a:latin typeface="Brandon Text"/>
              </a:rPr>
              <a:t> - aby </a:t>
            </a:r>
            <a:r>
              <a:rPr lang="en-GB" b="0" i="0" u="none" strike="noStrike" dirty="0" err="1">
                <a:effectLst/>
                <a:latin typeface="Brandon Text"/>
              </a:rPr>
              <a:t>odsouzený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neodcházel</a:t>
            </a:r>
            <a:r>
              <a:rPr lang="en-GB" b="0" i="0" u="none" strike="noStrike" dirty="0">
                <a:effectLst/>
                <a:latin typeface="Brandon Text"/>
              </a:rPr>
              <a:t> z </a:t>
            </a:r>
            <a:r>
              <a:rPr lang="en-GB" b="0" i="0" u="none" strike="noStrike" dirty="0" err="1">
                <a:effectLst/>
                <a:latin typeface="Brandon Text"/>
              </a:rPr>
              <a:t>věznice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zcela</a:t>
            </a:r>
            <a:r>
              <a:rPr lang="en-GB" b="0" i="0" u="none" strike="noStrike" dirty="0">
                <a:effectLst/>
                <a:latin typeface="Brandon Text"/>
              </a:rPr>
              <a:t> bez </a:t>
            </a:r>
            <a:r>
              <a:rPr lang="en-GB" b="0" i="0" u="none" strike="noStrike" dirty="0" err="1">
                <a:effectLst/>
                <a:latin typeface="Brandon Text"/>
              </a:rPr>
              <a:t>prostředků</a:t>
            </a:r>
            <a:r>
              <a:rPr lang="en-GB" b="0" i="0" u="none" strike="noStrike" dirty="0">
                <a:effectLst/>
                <a:latin typeface="Brandon Text"/>
              </a:rPr>
              <a:t>. </a:t>
            </a:r>
            <a:r>
              <a:rPr lang="en-GB" b="0" i="0" u="none" strike="noStrike" dirty="0" err="1">
                <a:effectLst/>
                <a:latin typeface="Brandon Text"/>
              </a:rPr>
              <a:t>Tudíž</a:t>
            </a:r>
            <a:r>
              <a:rPr lang="en-GB" b="0" i="0" u="none" strike="noStrike" dirty="0">
                <a:effectLst/>
                <a:latin typeface="Brandon Text"/>
              </a:rPr>
              <a:t> z </a:t>
            </a:r>
            <a:r>
              <a:rPr lang="en-GB" b="0" i="0" u="none" strike="noStrike" dirty="0" err="1">
                <a:effectLst/>
                <a:latin typeface="Brandon Text"/>
              </a:rPr>
              <a:t>části</a:t>
            </a:r>
            <a:r>
              <a:rPr lang="en-GB" b="0" i="0" u="none" strike="noStrike" dirty="0">
                <a:effectLst/>
                <a:latin typeface="Brandon Text"/>
              </a:rPr>
              <a:t>, </a:t>
            </a:r>
            <a:r>
              <a:rPr lang="en-GB" b="0" i="0" u="none" strike="noStrike" dirty="0" err="1">
                <a:effectLst/>
                <a:latin typeface="Brandon Text"/>
              </a:rPr>
              <a:t>která</a:t>
            </a:r>
            <a:r>
              <a:rPr lang="en-GB" b="0" i="0" u="none" strike="noStrike" dirty="0">
                <a:effectLst/>
                <a:latin typeface="Brandon Text"/>
              </a:rPr>
              <a:t> je </a:t>
            </a:r>
            <a:r>
              <a:rPr lang="en-GB" b="0" i="0" u="none" strike="noStrike" dirty="0" err="1">
                <a:effectLst/>
                <a:latin typeface="Brandon Text"/>
              </a:rPr>
              <a:t>určená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na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splácení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závazků</a:t>
            </a:r>
            <a:r>
              <a:rPr lang="en-GB" b="0" i="0" u="none" strike="noStrike" dirty="0">
                <a:effectLst/>
                <a:latin typeface="Brandon Text"/>
              </a:rPr>
              <a:t>, </a:t>
            </a:r>
            <a:r>
              <a:rPr lang="en-GB" b="0" i="0" u="none" strike="noStrike" dirty="0" err="1">
                <a:effectLst/>
                <a:latin typeface="Brandon Text"/>
              </a:rPr>
              <a:t>jsou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hrazeny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přednostní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i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nepřednostní</a:t>
            </a:r>
            <a:r>
              <a:rPr lang="en-GB" b="0" i="0" u="none" strike="noStrike" dirty="0">
                <a:effectLst/>
                <a:latin typeface="Brandon Text"/>
              </a:rPr>
              <a:t> </a:t>
            </a:r>
            <a:r>
              <a:rPr lang="en-GB" b="0" i="0" u="none" strike="noStrike" dirty="0" err="1">
                <a:effectLst/>
                <a:latin typeface="Brandon Text"/>
              </a:rPr>
              <a:t>pohledávky</a:t>
            </a:r>
            <a:endParaRPr lang="en-GB" b="0" i="0" u="none" strike="noStrike" dirty="0">
              <a:effectLst/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Z" dirty="0"/>
          </a:p>
          <a:p>
            <a:pPr marL="72000" indent="0">
              <a:buNone/>
            </a:pPr>
            <a:endParaRPr lang="en-CZ" dirty="0"/>
          </a:p>
          <a:p>
            <a:pPr marL="7200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64542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08D5C-722C-9C30-8771-C23F5DE2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65" y="335500"/>
            <a:ext cx="10515600" cy="1325563"/>
          </a:xfrm>
        </p:spPr>
        <p:txBody>
          <a:bodyPr/>
          <a:lstStyle/>
          <a:p>
            <a:r>
              <a:rPr lang="en-CZ" dirty="0"/>
              <a:t>Mají odsouzení vězni zaručenou “minimální mzdu”?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83DB-90FF-3BA3-5F3C-517C6D208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99" y="1358344"/>
            <a:ext cx="10125209" cy="4141311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pracovní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odměna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odsouzených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byla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v 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roce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2020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procentuálně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navázána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na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minimální</a:t>
            </a:r>
            <a:r>
              <a:rPr lang="en-GB" sz="2400" b="0" i="0" u="none" strike="noStrike" dirty="0">
                <a:solidFill>
                  <a:srgbClr val="4C4C4C"/>
                </a:solidFill>
                <a:effectLst/>
                <a:latin typeface="Brandon Text"/>
              </a:rPr>
              <a:t> </a:t>
            </a:r>
            <a:r>
              <a:rPr lang="en-GB" sz="2400" b="0" i="0" u="none" strike="noStrike" dirty="0" err="1">
                <a:solidFill>
                  <a:srgbClr val="4C4C4C"/>
                </a:solidFill>
                <a:effectLst/>
                <a:latin typeface="Brandon Text"/>
              </a:rPr>
              <a:t>mzdu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 a </a:t>
            </a:r>
            <a:r>
              <a:rPr lang="en-GB" sz="2400" dirty="0" err="1">
                <a:solidFill>
                  <a:srgbClr val="4C4C4C"/>
                </a:solidFill>
                <a:latin typeface="Brandon Text"/>
              </a:rPr>
              <a:t>její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 </a:t>
            </a:r>
            <a:r>
              <a:rPr lang="en-GB" sz="2400" dirty="0" err="1">
                <a:solidFill>
                  <a:srgbClr val="4C4C4C"/>
                </a:solidFill>
                <a:latin typeface="Brandon Text"/>
              </a:rPr>
              <a:t>výše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 se </a:t>
            </a:r>
            <a:r>
              <a:rPr lang="en-GB" sz="2400" dirty="0" err="1">
                <a:solidFill>
                  <a:srgbClr val="4C4C4C"/>
                </a:solidFill>
                <a:latin typeface="Brandon Text"/>
              </a:rPr>
              <a:t>odvíjí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 </a:t>
            </a:r>
            <a:r>
              <a:rPr lang="en-GB" sz="2400" dirty="0" err="1">
                <a:solidFill>
                  <a:srgbClr val="4C4C4C"/>
                </a:solidFill>
                <a:latin typeface="Brandon Text"/>
              </a:rPr>
              <a:t>podle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 </a:t>
            </a:r>
            <a:r>
              <a:rPr lang="en-GB" sz="2400" dirty="0" err="1">
                <a:solidFill>
                  <a:srgbClr val="4C4C4C"/>
                </a:solidFill>
                <a:latin typeface="Brandon Text"/>
              </a:rPr>
              <a:t>druhu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 </a:t>
            </a:r>
            <a:r>
              <a:rPr lang="en-GB" sz="2400" dirty="0" err="1">
                <a:solidFill>
                  <a:srgbClr val="4C4C4C"/>
                </a:solidFill>
                <a:latin typeface="Brandon Text"/>
              </a:rPr>
              <a:t>práce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 (4 </a:t>
            </a:r>
            <a:r>
              <a:rPr lang="en-GB" sz="2400" dirty="0" err="1">
                <a:solidFill>
                  <a:srgbClr val="4C4C4C"/>
                </a:solidFill>
                <a:latin typeface="Brandon Text"/>
              </a:rPr>
              <a:t>skupiny</a:t>
            </a:r>
            <a:r>
              <a:rPr lang="en-GB" sz="2400" dirty="0">
                <a:solidFill>
                  <a:srgbClr val="4C4C4C"/>
                </a:solidFill>
                <a:latin typeface="Brandon Tex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4C4C4C"/>
              </a:solidFill>
              <a:effectLst/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b="0" i="0" u="none" strike="noStrike" dirty="0">
              <a:solidFill>
                <a:srgbClr val="4C4C4C"/>
              </a:solidFill>
              <a:effectLst/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Z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893C4C5-9822-33BD-ECDC-2D27E94A8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99" y="2518610"/>
            <a:ext cx="8836068" cy="400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1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28ED-C5DF-652B-86DD-B13F9F12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Z" sz="4000" dirty="0"/>
              <a:t>Jak je to s úhradou náhrady škody poškozeným?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1D7C4-C66E-B27E-F383-895B6B84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6" y="1692001"/>
            <a:ext cx="11239284" cy="4800873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effectLst/>
                <a:latin typeface="Brandon Text"/>
              </a:rPr>
              <a:t>„</a:t>
            </a:r>
            <a:r>
              <a:rPr lang="en-GB" sz="1800" b="0" i="0" u="none" strike="noStrike" dirty="0" err="1">
                <a:effectLst/>
                <a:latin typeface="Brandon Text"/>
              </a:rPr>
              <a:t>Nejrychlejším</a:t>
            </a:r>
            <a:r>
              <a:rPr lang="en-GB" sz="1800" b="0" i="0" u="none" strike="noStrike" dirty="0">
                <a:effectLst/>
                <a:latin typeface="Brandon Text"/>
              </a:rPr>
              <a:t>“ </a:t>
            </a:r>
            <a:r>
              <a:rPr lang="en-GB" sz="1800" b="0" i="0" u="none" strike="noStrike" dirty="0" err="1">
                <a:effectLst/>
                <a:latin typeface="Brandon Text"/>
              </a:rPr>
              <a:t>věřitelem</a:t>
            </a:r>
            <a:r>
              <a:rPr lang="en-GB" sz="1800" b="0" i="0" u="none" strike="noStrike" dirty="0">
                <a:effectLst/>
                <a:latin typeface="Brandon Text"/>
              </a:rPr>
              <a:t> je </a:t>
            </a:r>
            <a:r>
              <a:rPr lang="en-GB" sz="1800" b="0" i="0" u="none" strike="noStrike" dirty="0" err="1">
                <a:effectLst/>
                <a:latin typeface="Brandon Text"/>
              </a:rPr>
              <a:t>velice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často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soud</a:t>
            </a:r>
            <a:r>
              <a:rPr lang="en-GB" sz="1800" b="0" i="0" u="none" strike="noStrike" dirty="0">
                <a:effectLst/>
                <a:latin typeface="Brandon Text"/>
              </a:rPr>
              <a:t>. </a:t>
            </a:r>
            <a:r>
              <a:rPr lang="en-GB" sz="1800" b="0" i="0" u="none" strike="noStrike" dirty="0" err="1">
                <a:effectLst/>
                <a:latin typeface="Brandon Text"/>
              </a:rPr>
              <a:t>Ví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totiž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že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odsouzený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má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nastoupit</a:t>
            </a:r>
            <a:r>
              <a:rPr lang="en-GB" sz="1800" b="0" i="0" u="none" strike="noStrike" dirty="0">
                <a:effectLst/>
                <a:latin typeface="Brandon Text"/>
              </a:rPr>
              <a:t> do </a:t>
            </a:r>
            <a:r>
              <a:rPr lang="en-GB" sz="1800" b="0" i="0" u="none" strike="noStrike" dirty="0" err="1">
                <a:effectLst/>
                <a:latin typeface="Brandon Text"/>
              </a:rPr>
              <a:t>vězení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nebo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již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nastoupil</a:t>
            </a:r>
            <a:r>
              <a:rPr lang="en-GB" sz="1800" b="0" i="0" u="none" strike="noStrike" dirty="0">
                <a:effectLst/>
                <a:latin typeface="Brandon Text"/>
              </a:rPr>
              <a:t>. </a:t>
            </a:r>
            <a:r>
              <a:rPr lang="en-GB" sz="1800" b="0" i="0" u="none" strike="noStrike" dirty="0" err="1">
                <a:effectLst/>
                <a:latin typeface="Brandon Text"/>
              </a:rPr>
              <a:t>Začně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tedy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vymáhat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náklady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trestního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řízení</a:t>
            </a:r>
            <a:r>
              <a:rPr lang="en-GB" sz="1800" b="0" i="0" u="none" strike="noStrike" dirty="0">
                <a:effectLst/>
                <a:latin typeface="Brandon Text"/>
              </a:rPr>
              <a:t> a </a:t>
            </a:r>
            <a:r>
              <a:rPr lang="en-GB" sz="1800" b="0" i="0" u="none" strike="noStrike" dirty="0" err="1">
                <a:effectLst/>
                <a:latin typeface="Brandon Text"/>
              </a:rPr>
              <a:t>úhradu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advokáta</a:t>
            </a:r>
            <a:r>
              <a:rPr lang="en-GB" sz="1800" b="0" i="0" u="none" strike="noStrike" dirty="0">
                <a:effectLst/>
                <a:latin typeface="Brandon Text"/>
              </a:rPr>
              <a:t> ex-</a:t>
            </a:r>
            <a:r>
              <a:rPr lang="en-GB" sz="1800" b="0" i="0" u="none" strike="noStrike" dirty="0" err="1">
                <a:effectLst/>
                <a:latin typeface="Brandon Text"/>
              </a:rPr>
              <a:t>offo</a:t>
            </a:r>
            <a:r>
              <a:rPr lang="en-GB" sz="1800" b="0" i="0" u="none" strike="noStrike" dirty="0">
                <a:effectLst/>
                <a:latin typeface="Brandon Text"/>
              </a:rPr>
              <a:t>. Je to </a:t>
            </a:r>
            <a:r>
              <a:rPr lang="en-GB" sz="1800" b="0" i="0" u="none" strike="noStrike" dirty="0" err="1">
                <a:effectLst/>
                <a:latin typeface="Brandon Text"/>
              </a:rPr>
              <a:t>pak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první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předností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pohledávka</a:t>
            </a:r>
            <a:r>
              <a:rPr lang="en-GB" sz="1800" b="0" i="0" u="none" strike="noStrike" dirty="0">
                <a:effectLst/>
                <a:latin typeface="Brandon Text"/>
              </a:rPr>
              <a:t>. A </a:t>
            </a:r>
            <a:r>
              <a:rPr lang="en-GB" sz="1800" b="0" i="0" u="none" strike="noStrike" dirty="0" err="1">
                <a:effectLst/>
                <a:latin typeface="Brandon Text"/>
              </a:rPr>
              <a:t>všichni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ostatní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přednostní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tak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mají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smůlu</a:t>
            </a:r>
            <a:r>
              <a:rPr lang="en-GB" sz="1800" b="0" i="0" u="none" strike="noStrike" dirty="0">
                <a:effectLst/>
                <a:latin typeface="Brandon Text"/>
              </a:rPr>
              <a:t>. </a:t>
            </a:r>
            <a:r>
              <a:rPr lang="en-GB" sz="1800" b="0" i="0" u="none" strike="noStrike" dirty="0" err="1">
                <a:effectLst/>
                <a:latin typeface="Brandon Text"/>
              </a:rPr>
              <a:t>Paradoxně</a:t>
            </a:r>
            <a:r>
              <a:rPr lang="en-GB" sz="1800" b="0" i="0" u="none" strike="noStrike" dirty="0">
                <a:effectLst/>
                <a:latin typeface="Brandon Text"/>
              </a:rPr>
              <a:t> se </a:t>
            </a:r>
            <a:r>
              <a:rPr lang="en-GB" sz="1800" b="0" i="0" u="none" strike="noStrike" dirty="0" err="1">
                <a:effectLst/>
                <a:latin typeface="Brandon Text"/>
              </a:rPr>
              <a:t>tedy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na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poškozené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nedostane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často</a:t>
            </a:r>
            <a:r>
              <a:rPr lang="en-GB" sz="1800" b="0" i="0" u="none" strike="noStrike" dirty="0">
                <a:effectLst/>
                <a:latin typeface="Brandon Text"/>
              </a:rPr>
              <a:t> z </a:t>
            </a:r>
            <a:r>
              <a:rPr lang="en-GB" sz="1800" b="0" i="0" u="none" strike="noStrike" dirty="0" err="1">
                <a:effectLst/>
                <a:latin typeface="Brandon Text"/>
              </a:rPr>
              <a:t>důvodu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pohledávek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soudů</a:t>
            </a:r>
            <a:r>
              <a:rPr lang="en-GB" sz="1800" b="0" i="0" u="none" strike="noStrike" dirty="0">
                <a:effectLst/>
                <a:latin typeface="Brandon Text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0" i="0" u="none" strike="noStrike" dirty="0" err="1">
                <a:effectLst/>
                <a:latin typeface="Brandon Text"/>
              </a:rPr>
              <a:t>Střední</a:t>
            </a:r>
            <a:r>
              <a:rPr lang="en-GB" sz="1800" b="0" i="0" u="none" strike="noStrike" dirty="0">
                <a:effectLst/>
                <a:latin typeface="Brandon Text"/>
              </a:rPr>
              <a:t> a </a:t>
            </a:r>
            <a:r>
              <a:rPr lang="en-GB" sz="1800" b="0" i="0" u="none" strike="noStrike" dirty="0" err="1">
                <a:effectLst/>
                <a:latin typeface="Brandon Text"/>
              </a:rPr>
              <a:t>velké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částky</a:t>
            </a:r>
            <a:r>
              <a:rPr lang="en-GB" sz="1800" b="0" i="0" u="none" strike="noStrike" dirty="0">
                <a:effectLst/>
                <a:latin typeface="Brandon Text"/>
              </a:rPr>
              <a:t> za </a:t>
            </a:r>
            <a:r>
              <a:rPr lang="en-GB" sz="1800" b="0" i="0" u="none" strike="noStrike" dirty="0" err="1">
                <a:effectLst/>
                <a:latin typeface="Brandon Text"/>
              </a:rPr>
              <a:t>způsobenou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škodu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rostou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skrze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úroky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během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výkonu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trestu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odnětí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svobody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rychleji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než</a:t>
            </a:r>
            <a:r>
              <a:rPr lang="en-GB" sz="1800" b="0" i="0" u="none" strike="noStrike" dirty="0">
                <a:effectLst/>
                <a:latin typeface="Brandon Text"/>
              </a:rPr>
              <a:t> je </a:t>
            </a:r>
            <a:r>
              <a:rPr lang="en-GB" sz="1800" b="0" i="0" u="none" strike="noStrike" dirty="0" err="1">
                <a:effectLst/>
                <a:latin typeface="Brandon Text"/>
              </a:rPr>
              <a:t>možné</a:t>
            </a:r>
            <a:r>
              <a:rPr lang="en-GB" sz="1800" b="0" i="0" u="none" strike="noStrike" dirty="0">
                <a:effectLst/>
                <a:latin typeface="Brandon Text"/>
              </a:rPr>
              <a:t> je </a:t>
            </a:r>
            <a:r>
              <a:rPr lang="en-GB" sz="1800" b="0" i="0" u="none" strike="noStrike" dirty="0" err="1">
                <a:effectLst/>
                <a:latin typeface="Brandon Text"/>
              </a:rPr>
              <a:t>splácet</a:t>
            </a:r>
            <a:r>
              <a:rPr lang="en-GB" sz="1800" b="0" i="0" u="none" strike="noStrike" dirty="0">
                <a:effectLst/>
                <a:latin typeface="Brandon Text"/>
              </a:rPr>
              <a:t>. </a:t>
            </a:r>
            <a:r>
              <a:rPr lang="en-GB" sz="1800" b="0" i="0" u="none" strike="noStrike" dirty="0" err="1">
                <a:effectLst/>
                <a:latin typeface="Brandon Text"/>
              </a:rPr>
              <a:t>Tudíž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i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když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jsou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spláceny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například</a:t>
            </a:r>
            <a:r>
              <a:rPr lang="en-GB" sz="1800" b="0" i="0" u="none" strike="noStrike" dirty="0">
                <a:effectLst/>
                <a:latin typeface="Brandon Text"/>
              </a:rPr>
              <a:t> z </a:t>
            </a:r>
            <a:r>
              <a:rPr lang="en-GB" sz="1800" b="0" i="0" u="none" strike="noStrike" dirty="0" err="1">
                <a:effectLst/>
                <a:latin typeface="Brandon Text"/>
              </a:rPr>
              <a:t>kapesného</a:t>
            </a:r>
            <a:r>
              <a:rPr lang="en-GB" sz="1800" b="0" i="0" u="none" strike="noStrike" dirty="0">
                <a:effectLst/>
                <a:latin typeface="Brandon Text"/>
              </a:rPr>
              <a:t>, k </a:t>
            </a:r>
            <a:r>
              <a:rPr lang="en-GB" sz="1800" b="0" i="0" u="none" strike="noStrike" dirty="0" err="1">
                <a:effectLst/>
                <a:latin typeface="Brandon Text"/>
              </a:rPr>
              <a:t>čemuž</a:t>
            </a:r>
            <a:r>
              <a:rPr lang="en-GB" sz="1800" b="0" i="0" u="none" strike="noStrike" dirty="0">
                <a:effectLst/>
                <a:latin typeface="Brandon Text"/>
              </a:rPr>
              <a:t> se </a:t>
            </a:r>
            <a:r>
              <a:rPr lang="en-GB" sz="1800" b="0" i="0" u="none" strike="noStrike" dirty="0" err="1">
                <a:effectLst/>
                <a:latin typeface="Brandon Text"/>
              </a:rPr>
              <a:t>snažíme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odsouzeného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motivovat</a:t>
            </a:r>
            <a:r>
              <a:rPr lang="en-GB" sz="1800" b="0" i="0" u="none" strike="noStrike" dirty="0">
                <a:effectLst/>
                <a:latin typeface="Brandon Text"/>
              </a:rPr>
              <a:t>, je </a:t>
            </a:r>
            <a:r>
              <a:rPr lang="en-GB" sz="1800" b="0" i="0" u="none" strike="noStrike" dirty="0" err="1">
                <a:effectLst/>
                <a:latin typeface="Brandon Text"/>
              </a:rPr>
              <a:t>jejich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uhrazení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velice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pomalé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až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nereálné</a:t>
            </a:r>
            <a:r>
              <a:rPr lang="en-GB" sz="1800" b="0" i="0" u="none" strike="noStrike" dirty="0">
                <a:effectLst/>
                <a:latin typeface="Brandon Text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effectLst/>
                <a:latin typeface="Brandon Text"/>
              </a:rPr>
              <a:t>U </a:t>
            </a:r>
            <a:r>
              <a:rPr lang="en-GB" sz="1800" b="0" i="0" u="none" strike="noStrike" dirty="0" err="1">
                <a:effectLst/>
                <a:latin typeface="Brandon Text"/>
              </a:rPr>
              <a:t>velkých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škod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jsou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i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vysoké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tresty</a:t>
            </a:r>
            <a:r>
              <a:rPr lang="en-GB" sz="1800" b="0" i="0" u="none" strike="noStrike" dirty="0">
                <a:effectLst/>
                <a:latin typeface="Brandon Text"/>
              </a:rPr>
              <a:t> a </a:t>
            </a:r>
            <a:r>
              <a:rPr lang="en-GB" sz="1800" b="0" i="0" u="none" strike="noStrike" dirty="0" err="1">
                <a:effectLst/>
                <a:latin typeface="Brandon Text"/>
              </a:rPr>
              <a:t>nezřídka</a:t>
            </a:r>
            <a:r>
              <a:rPr lang="en-GB" sz="1800" b="0" i="0" u="none" strike="noStrike" dirty="0">
                <a:effectLst/>
                <a:latin typeface="Brandon Text"/>
              </a:rPr>
              <a:t> se </a:t>
            </a:r>
            <a:r>
              <a:rPr lang="en-GB" sz="1800" b="0" i="0" u="none" strike="noStrike" dirty="0" err="1">
                <a:effectLst/>
                <a:latin typeface="Brandon Text"/>
              </a:rPr>
              <a:t>stane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škoda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poté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neuhraditelnou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i</a:t>
            </a:r>
            <a:r>
              <a:rPr lang="en-GB" sz="1800" b="0" i="0" u="none" strike="noStrike" dirty="0">
                <a:effectLst/>
                <a:latin typeface="Brandon Text"/>
              </a:rPr>
              <a:t> v </a:t>
            </a:r>
            <a:r>
              <a:rPr lang="en-GB" sz="1800" b="0" i="0" u="none" strike="noStrike" dirty="0" err="1">
                <a:effectLst/>
                <a:latin typeface="Brandon Text"/>
              </a:rPr>
              <a:t>běžném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životě</a:t>
            </a:r>
            <a:r>
              <a:rPr lang="en-GB" sz="1800" b="0" i="0" u="none" strike="noStrike" dirty="0">
                <a:effectLst/>
                <a:latin typeface="Brandon Text"/>
              </a:rPr>
              <a:t>. </a:t>
            </a:r>
            <a:r>
              <a:rPr lang="en-GB" sz="1800" b="0" i="0" u="none" strike="noStrike" dirty="0" err="1">
                <a:effectLst/>
                <a:latin typeface="Brandon Text"/>
              </a:rPr>
              <a:t>Skoro</a:t>
            </a:r>
            <a:r>
              <a:rPr lang="en-GB" sz="1800" b="0" i="0" u="none" strike="noStrike" dirty="0">
                <a:effectLst/>
                <a:latin typeface="Brandon Text"/>
              </a:rPr>
              <a:t> 80 % </a:t>
            </a:r>
            <a:r>
              <a:rPr lang="en-GB" sz="1800" b="0" i="0" u="none" strike="noStrike" dirty="0" err="1">
                <a:effectLst/>
                <a:latin typeface="Brandon Text"/>
              </a:rPr>
              <a:t>těch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kteří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hradí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již</a:t>
            </a:r>
            <a:r>
              <a:rPr lang="en-GB" sz="1800" b="0" i="0" u="none" strike="noStrike" dirty="0">
                <a:effectLst/>
                <a:latin typeface="Brandon Text"/>
              </a:rPr>
              <a:t> z </a:t>
            </a:r>
            <a:r>
              <a:rPr lang="en-GB" sz="1800" b="0" i="0" u="none" strike="noStrike" dirty="0" err="1">
                <a:effectLst/>
                <a:latin typeface="Brandon Text"/>
              </a:rPr>
              <a:t>vězení</a:t>
            </a:r>
            <a:r>
              <a:rPr lang="en-GB" sz="1800" b="0" i="0" u="none" strike="noStrike" dirty="0">
                <a:effectLst/>
                <a:latin typeface="Brandon Text"/>
              </a:rPr>
              <a:t> ze </a:t>
            </a:r>
            <a:r>
              <a:rPr lang="en-GB" sz="1800" b="0" i="0" u="none" strike="noStrike" dirty="0" err="1">
                <a:effectLst/>
                <a:latin typeface="Brandon Text"/>
              </a:rPr>
              <a:t>svého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kapesného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pokračuje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i</a:t>
            </a:r>
            <a:r>
              <a:rPr lang="en-GB" sz="1800" b="0" i="0" u="none" strike="noStrike" dirty="0">
                <a:effectLst/>
                <a:latin typeface="Brandon Text"/>
              </a:rPr>
              <a:t> po </a:t>
            </a:r>
            <a:r>
              <a:rPr lang="en-GB" sz="1800" b="0" i="0" u="none" strike="noStrike" dirty="0" err="1">
                <a:effectLst/>
                <a:latin typeface="Brandon Text"/>
              </a:rPr>
              <a:t>propuštění</a:t>
            </a:r>
            <a:r>
              <a:rPr lang="en-GB" sz="1800" b="0" i="0" u="none" strike="noStrike" dirty="0">
                <a:effectLst/>
                <a:latin typeface="Brandon Text"/>
              </a:rPr>
              <a:t>. </a:t>
            </a:r>
            <a:r>
              <a:rPr lang="en-GB" sz="1800" b="0" i="0" u="none" strike="noStrike" dirty="0" err="1">
                <a:effectLst/>
                <a:latin typeface="Brandon Text"/>
              </a:rPr>
              <a:t>Nechtějí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si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sami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pokazit</a:t>
            </a:r>
            <a:r>
              <a:rPr lang="en-GB" sz="1800" b="0" i="0" u="none" strike="noStrike" dirty="0">
                <a:effectLst/>
                <a:latin typeface="Brandon Text"/>
              </a:rPr>
              <a:t> to, co </a:t>
            </a:r>
            <a:r>
              <a:rPr lang="en-GB" sz="1800" b="0" i="0" u="none" strike="noStrike" dirty="0" err="1">
                <a:effectLst/>
                <a:latin typeface="Brandon Text"/>
              </a:rPr>
              <a:t>začali</a:t>
            </a:r>
            <a:r>
              <a:rPr lang="en-GB" sz="1800" b="0" i="0" u="none" strike="noStrike" dirty="0">
                <a:effectLst/>
                <a:latin typeface="Brandon Text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 err="1">
                <a:latin typeface="Brandon Text"/>
              </a:rPr>
              <a:t>při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nehrazení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si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poškozený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musí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snažit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vymoci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sám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jako</a:t>
            </a:r>
            <a:r>
              <a:rPr lang="en-GB" sz="1800" dirty="0">
                <a:latin typeface="Brandon Text"/>
              </a:rPr>
              <a:t> </a:t>
            </a:r>
            <a:r>
              <a:rPr lang="en-GB" sz="1800" dirty="0" err="1">
                <a:latin typeface="Brandon Text"/>
              </a:rPr>
              <a:t>věřitel</a:t>
            </a:r>
            <a:r>
              <a:rPr lang="en-GB" sz="1800" dirty="0">
                <a:latin typeface="Brandon Text"/>
              </a:rPr>
              <a:t> (</a:t>
            </a:r>
            <a:r>
              <a:rPr lang="en-GB" sz="1800" b="0" i="0" u="none" strike="noStrike" dirty="0" err="1">
                <a:effectLst/>
                <a:latin typeface="Brandon Text"/>
              </a:rPr>
              <a:t>elký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prostor</a:t>
            </a:r>
            <a:r>
              <a:rPr lang="en-GB" sz="1800" b="0" i="0" u="none" strike="noStrike" dirty="0">
                <a:effectLst/>
                <a:latin typeface="Brandon Text"/>
              </a:rPr>
              <a:t> pro </a:t>
            </a:r>
            <a:r>
              <a:rPr lang="en-GB" sz="1800" b="0" i="0" u="none" strike="noStrike" dirty="0" err="1">
                <a:effectLst/>
                <a:latin typeface="Brandon Text"/>
              </a:rPr>
              <a:t>osvětu</a:t>
            </a:r>
            <a:r>
              <a:rPr lang="en-GB" sz="1800" b="0" i="0" u="none" strike="noStrike" dirty="0">
                <a:effectLst/>
                <a:latin typeface="Brandon Text"/>
              </a:rPr>
              <a:t> u </a:t>
            </a:r>
            <a:r>
              <a:rPr lang="en-GB" sz="1800" b="0" i="0" u="none" strike="noStrike" dirty="0" err="1">
                <a:effectLst/>
                <a:latin typeface="Brandon Text"/>
              </a:rPr>
              <a:t>poškozených</a:t>
            </a:r>
            <a:r>
              <a:rPr lang="en-GB" sz="1800" b="0" i="0" u="none" strike="noStrike" dirty="0">
                <a:effectLst/>
                <a:latin typeface="Brandon Text"/>
              </a:rPr>
              <a:t>, </a:t>
            </a:r>
            <a:r>
              <a:rPr lang="en-GB" sz="1800" b="0" i="0" u="none" strike="noStrike" dirty="0" err="1">
                <a:effectLst/>
                <a:latin typeface="Brandon Text"/>
              </a:rPr>
              <a:t>kterou</a:t>
            </a:r>
            <a:r>
              <a:rPr lang="en-GB" sz="1800" b="0" i="0" u="none" strike="noStrike" dirty="0">
                <a:effectLst/>
                <a:latin typeface="Brandon Text"/>
              </a:rPr>
              <a:t> by </a:t>
            </a:r>
            <a:r>
              <a:rPr lang="en-GB" sz="1800" b="0" i="0" u="none" strike="noStrike" dirty="0" err="1">
                <a:effectLst/>
                <a:latin typeface="Brandon Text"/>
              </a:rPr>
              <a:t>měla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provádět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Probační</a:t>
            </a:r>
            <a:r>
              <a:rPr lang="en-GB" sz="1800" b="0" i="0" u="none" strike="noStrike" dirty="0">
                <a:effectLst/>
                <a:latin typeface="Brandon Text"/>
              </a:rPr>
              <a:t> a </a:t>
            </a:r>
            <a:r>
              <a:rPr lang="en-GB" sz="1800" b="0" i="0" u="none" strike="noStrike" dirty="0" err="1">
                <a:effectLst/>
                <a:latin typeface="Brandon Text"/>
              </a:rPr>
              <a:t>mediační</a:t>
            </a:r>
            <a:r>
              <a:rPr lang="en-GB" sz="1800" b="0" i="0" u="none" strike="noStrike" dirty="0">
                <a:effectLst/>
                <a:latin typeface="Brandon Text"/>
              </a:rPr>
              <a:t> </a:t>
            </a:r>
            <a:r>
              <a:rPr lang="en-GB" sz="1800" b="0" i="0" u="none" strike="noStrike" dirty="0" err="1">
                <a:effectLst/>
                <a:latin typeface="Brandon Text"/>
              </a:rPr>
              <a:t>služba</a:t>
            </a:r>
            <a:r>
              <a:rPr lang="en-GB" sz="1800" dirty="0">
                <a:latin typeface="Brandon Text"/>
              </a:rPr>
              <a:t>)</a:t>
            </a:r>
            <a:endParaRPr lang="en-GB" sz="1800" b="0" i="0" u="none" strike="noStrike" dirty="0">
              <a:effectLst/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b="0" i="0" u="none" strike="noStrike" dirty="0">
              <a:solidFill>
                <a:srgbClr val="4C4C4C"/>
              </a:solidFill>
              <a:effectLst/>
              <a:latin typeface="Brandon Tex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14600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2910-C48E-F541-2ABC-B02E8D9E1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Kolik stojí ”pobyt ve vězení”?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9814-FABB-ED03-C468-E4CFA5919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800" b="0" i="0" u="none" strike="noStrike" dirty="0" err="1">
                <a:effectLst/>
              </a:rPr>
              <a:t>náklady</a:t>
            </a:r>
            <a:r>
              <a:rPr lang="en-GB" sz="1800" b="0" i="0" u="none" strike="noStrike" dirty="0">
                <a:effectLst/>
              </a:rPr>
              <a:t> se </a:t>
            </a:r>
            <a:r>
              <a:rPr lang="en-GB" sz="1800" b="0" i="0" u="none" strike="noStrike" dirty="0" err="1">
                <a:effectLst/>
              </a:rPr>
              <a:t>vymáhají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Vězeňskou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službu</a:t>
            </a:r>
            <a:r>
              <a:rPr lang="en-GB" sz="1800" b="0" i="0" u="none" strike="noStrike" dirty="0">
                <a:effectLst/>
              </a:rPr>
              <a:t> ČR, </a:t>
            </a:r>
            <a:r>
              <a:rPr lang="en-GB" sz="1800" b="0" i="0" u="none" strike="noStrike" dirty="0" err="1">
                <a:effectLst/>
              </a:rPr>
              <a:t>která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si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spravuje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agendu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náhrady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nákladů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výkonu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trestu</a:t>
            </a:r>
            <a:r>
              <a:rPr lang="en-GB" sz="1800" b="0" i="0" u="none" strike="noStrike" dirty="0">
                <a:effectLst/>
              </a:rPr>
              <a:t>, </a:t>
            </a:r>
            <a:r>
              <a:rPr lang="en-GB" sz="1800" dirty="0" err="1"/>
              <a:t>náklady</a:t>
            </a:r>
            <a:r>
              <a:rPr lang="en-GB" sz="1800" dirty="0"/>
              <a:t> za </a:t>
            </a:r>
            <a:r>
              <a:rPr lang="en-GB" sz="1800" dirty="0" err="1"/>
              <a:t>trestní</a:t>
            </a:r>
            <a:r>
              <a:rPr lang="en-GB" sz="1800" dirty="0"/>
              <a:t> </a:t>
            </a:r>
            <a:r>
              <a:rPr lang="en-GB" sz="1800" dirty="0" err="1"/>
              <a:t>řízení</a:t>
            </a:r>
            <a:r>
              <a:rPr lang="en-GB" sz="1800" dirty="0"/>
              <a:t> </a:t>
            </a:r>
            <a:r>
              <a:rPr lang="en-GB" sz="1800" dirty="0" err="1"/>
              <a:t>si</a:t>
            </a:r>
            <a:r>
              <a:rPr lang="en-GB" sz="1800" dirty="0"/>
              <a:t> </a:t>
            </a:r>
            <a:r>
              <a:rPr lang="en-GB" sz="1800" dirty="0" err="1"/>
              <a:t>vymáhá</a:t>
            </a:r>
            <a:r>
              <a:rPr lang="en-GB" sz="1800" dirty="0"/>
              <a:t> </a:t>
            </a:r>
            <a:r>
              <a:rPr lang="en-GB" sz="1800" dirty="0" err="1"/>
              <a:t>soud</a:t>
            </a:r>
            <a:endParaRPr lang="en-GB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 err="1"/>
              <a:t>ročně</a:t>
            </a:r>
            <a:r>
              <a:rPr lang="en-GB" sz="1800" dirty="0"/>
              <a:t> </a:t>
            </a:r>
            <a:r>
              <a:rPr lang="en-GB" sz="1800" dirty="0" err="1"/>
              <a:t>jeden</a:t>
            </a:r>
            <a:r>
              <a:rPr lang="en-GB" sz="1800" dirty="0"/>
              <a:t> </a:t>
            </a:r>
            <a:r>
              <a:rPr lang="en-GB" sz="1800" dirty="0" err="1"/>
              <a:t>vězeň</a:t>
            </a:r>
            <a:r>
              <a:rPr lang="en-GB" sz="1800" dirty="0"/>
              <a:t> </a:t>
            </a:r>
            <a:r>
              <a:rPr lang="en-GB" sz="1800" dirty="0" err="1"/>
              <a:t>stojí</a:t>
            </a:r>
            <a:r>
              <a:rPr lang="en-GB" sz="1800" dirty="0"/>
              <a:t> vice jak 330 000 </a:t>
            </a:r>
            <a:r>
              <a:rPr lang="en-GB" sz="1800" dirty="0" err="1"/>
              <a:t>Kč</a:t>
            </a:r>
            <a:r>
              <a:rPr lang="en-GB" sz="1800" dirty="0"/>
              <a:t> (</a:t>
            </a:r>
            <a:r>
              <a:rPr lang="en-GB" sz="1800" dirty="0" err="1"/>
              <a:t>údaj</a:t>
            </a:r>
            <a:r>
              <a:rPr lang="en-GB" sz="1800" dirty="0"/>
              <a:t> k </a:t>
            </a:r>
            <a:r>
              <a:rPr lang="en-GB" sz="1800" dirty="0" err="1"/>
              <a:t>roku</a:t>
            </a:r>
            <a:r>
              <a:rPr lang="en-GB" sz="1800" dirty="0"/>
              <a:t> 2016), </a:t>
            </a:r>
            <a:r>
              <a:rPr lang="en-GB" sz="1800" dirty="0" err="1"/>
              <a:t>j</a:t>
            </a:r>
            <a:r>
              <a:rPr lang="en-GB" sz="1800" b="0" i="0" u="none" strike="noStrike" dirty="0" err="1">
                <a:effectLst/>
              </a:rPr>
              <a:t>eden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odsouzený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denně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na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výdajích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0" i="0" u="none" strike="noStrike" dirty="0" err="1">
                <a:effectLst/>
              </a:rPr>
              <a:t>stojí</a:t>
            </a:r>
            <a:r>
              <a:rPr lang="en-GB" sz="1800" b="0" i="0" u="none" strike="noStrike" dirty="0">
                <a:effectLst/>
              </a:rPr>
              <a:t> </a:t>
            </a:r>
            <a:r>
              <a:rPr lang="en-GB" sz="1800" b="1" i="0" u="none" strike="noStrike" dirty="0">
                <a:effectLst/>
              </a:rPr>
              <a:t>1200 </a:t>
            </a:r>
            <a:r>
              <a:rPr lang="en-GB" sz="1800" b="1" i="0" u="none" strike="noStrike" dirty="0" err="1">
                <a:effectLst/>
              </a:rPr>
              <a:t>Kč</a:t>
            </a:r>
            <a:r>
              <a:rPr lang="en-GB" sz="1800" b="1" i="0" u="none" strike="noStrike" dirty="0">
                <a:effectLst/>
              </a:rPr>
              <a:t> </a:t>
            </a:r>
            <a:r>
              <a:rPr lang="en-GB" sz="1800" b="0" i="0" u="none" strike="noStrike" dirty="0">
                <a:effectLst/>
              </a:rPr>
              <a:t>= </a:t>
            </a:r>
            <a:r>
              <a:rPr lang="en-GB" sz="1800" b="1" i="0" u="none" strike="noStrike" dirty="0">
                <a:effectLst/>
              </a:rPr>
              <a:t>438 000 </a:t>
            </a:r>
            <a:r>
              <a:rPr lang="en-GB" sz="1800" b="1" i="0" u="none" strike="noStrike" dirty="0" err="1">
                <a:effectLst/>
              </a:rPr>
              <a:t>Kč</a:t>
            </a:r>
            <a:r>
              <a:rPr lang="en-GB" sz="1800" b="1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údaj</a:t>
            </a:r>
            <a:r>
              <a:rPr lang="en-GB" sz="1800" dirty="0"/>
              <a:t> k 2020), </a:t>
            </a:r>
            <a:r>
              <a:rPr lang="en-GB" sz="1800" dirty="0" err="1"/>
              <a:t>takže</a:t>
            </a:r>
            <a:r>
              <a:rPr lang="en-GB" sz="1800" dirty="0"/>
              <a:t> </a:t>
            </a:r>
            <a:r>
              <a:rPr lang="en-GB" sz="1800" dirty="0" err="1"/>
              <a:t>výdajena</a:t>
            </a:r>
            <a:r>
              <a:rPr lang="en-GB" sz="1800" dirty="0"/>
              <a:t> </a:t>
            </a:r>
            <a:r>
              <a:rPr lang="en-GB" sz="1800" dirty="0" err="1"/>
              <a:t>jednoho</a:t>
            </a:r>
            <a:r>
              <a:rPr lang="en-GB" sz="1800" dirty="0"/>
              <a:t> </a:t>
            </a:r>
            <a:r>
              <a:rPr lang="en-GB" sz="1800" dirty="0" err="1"/>
              <a:t>odsouzeného</a:t>
            </a:r>
            <a:r>
              <a:rPr lang="en-GB" sz="1800" dirty="0"/>
              <a:t> </a:t>
            </a:r>
            <a:r>
              <a:rPr lang="en-GB" sz="1800" dirty="0" err="1"/>
              <a:t>stále</a:t>
            </a:r>
            <a:r>
              <a:rPr lang="en-GB" sz="1800" dirty="0"/>
              <a:t> </a:t>
            </a:r>
            <a:r>
              <a:rPr lang="en-GB" sz="1800" dirty="0" err="1"/>
              <a:t>stoupají</a:t>
            </a:r>
            <a:endParaRPr lang="en-GB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/>
              <a:t>pro </a:t>
            </a:r>
            <a:r>
              <a:rPr lang="en-GB" sz="1800" dirty="0" err="1"/>
              <a:t>ilustraci</a:t>
            </a:r>
            <a:r>
              <a:rPr lang="en-GB" sz="1800" dirty="0"/>
              <a:t>: </a:t>
            </a:r>
            <a:r>
              <a:rPr lang="en-GB" sz="1800" dirty="0" err="1"/>
              <a:t>dnešní</a:t>
            </a:r>
            <a:r>
              <a:rPr lang="en-GB" sz="1800" dirty="0"/>
              <a:t> den (11. 10. 2022) </a:t>
            </a:r>
            <a:r>
              <a:rPr lang="en-GB" sz="1800" dirty="0" err="1"/>
              <a:t>máme</a:t>
            </a:r>
            <a:r>
              <a:rPr lang="en-GB" sz="1800" dirty="0"/>
              <a:t>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věznicích</a:t>
            </a:r>
            <a:r>
              <a:rPr lang="en-GB" sz="1800" dirty="0"/>
              <a:t> 94,16% </a:t>
            </a:r>
            <a:r>
              <a:rPr lang="en-GB" sz="1800" dirty="0" err="1"/>
              <a:t>kapacitní</a:t>
            </a:r>
            <a:r>
              <a:rPr lang="en-GB" sz="1800" dirty="0"/>
              <a:t> </a:t>
            </a:r>
            <a:r>
              <a:rPr lang="en-GB" sz="1800" dirty="0" err="1"/>
              <a:t>využitelnost</a:t>
            </a:r>
            <a:r>
              <a:rPr lang="en-GB" sz="1800" dirty="0"/>
              <a:t>, k </a:t>
            </a:r>
            <a:r>
              <a:rPr lang="en-GB" sz="1800" dirty="0" err="1"/>
              <a:t>tomuto</a:t>
            </a:r>
            <a:r>
              <a:rPr lang="en-GB" sz="1800" dirty="0"/>
              <a:t> </a:t>
            </a:r>
            <a:r>
              <a:rPr lang="en-GB" sz="1800" dirty="0" err="1"/>
              <a:t>dni</a:t>
            </a:r>
            <a:r>
              <a:rPr lang="en-GB" sz="1800" dirty="0"/>
              <a:t> se </a:t>
            </a:r>
            <a:r>
              <a:rPr lang="en-GB" sz="1800" dirty="0" err="1"/>
              <a:t>ve</a:t>
            </a:r>
            <a:r>
              <a:rPr lang="en-GB" sz="1800" dirty="0"/>
              <a:t> </a:t>
            </a:r>
            <a:r>
              <a:rPr lang="en-GB" sz="1800" dirty="0" err="1"/>
              <a:t>výkonu</a:t>
            </a:r>
            <a:r>
              <a:rPr lang="en-GB" sz="1800" dirty="0"/>
              <a:t> </a:t>
            </a:r>
            <a:r>
              <a:rPr lang="en-GB" sz="1800" dirty="0" err="1"/>
              <a:t>trestu</a:t>
            </a:r>
            <a:r>
              <a:rPr lang="en-GB" sz="1800" dirty="0"/>
              <a:t> </a:t>
            </a:r>
            <a:r>
              <a:rPr lang="en-GB" sz="1800" dirty="0" err="1"/>
              <a:t>odnětí</a:t>
            </a:r>
            <a:r>
              <a:rPr lang="en-GB" sz="1800" dirty="0"/>
              <a:t> </a:t>
            </a:r>
            <a:r>
              <a:rPr lang="en-GB" sz="1800" dirty="0" err="1"/>
              <a:t>svobody</a:t>
            </a:r>
            <a:r>
              <a:rPr lang="en-GB" sz="1800" dirty="0"/>
              <a:t> </a:t>
            </a:r>
            <a:r>
              <a:rPr lang="en-GB" sz="1800" dirty="0" err="1"/>
              <a:t>nachází</a:t>
            </a:r>
            <a:r>
              <a:rPr lang="en-GB" sz="1800" dirty="0"/>
              <a:t> </a:t>
            </a:r>
            <a:r>
              <a:rPr lang="en-CZ" sz="1800" dirty="0">
                <a:effectLst/>
              </a:rPr>
              <a:t>17 583 odsouzených (bez chovanců a obviněných), což je </a:t>
            </a:r>
            <a:r>
              <a:rPr lang="en-CZ" sz="1800" b="1" dirty="0">
                <a:effectLst/>
              </a:rPr>
              <a:t>21 099 600 Kč </a:t>
            </a:r>
            <a:r>
              <a:rPr lang="en-CZ" sz="1800" dirty="0">
                <a:effectLst/>
              </a:rPr>
              <a:t>za jeden den (ročně za stejného počtu odsouzených by to bylo </a:t>
            </a:r>
            <a:r>
              <a:rPr lang="en-CZ" sz="1800" b="1" dirty="0">
                <a:effectLst/>
              </a:rPr>
              <a:t>7 701 354 000 Kč</a:t>
            </a:r>
            <a:r>
              <a:rPr lang="en-CZ" sz="1800" dirty="0">
                <a:effectLst/>
              </a:rPr>
              <a:t>!) </a:t>
            </a:r>
            <a:r>
              <a:rPr lang="en-CZ" sz="1300" dirty="0">
                <a:effectLst/>
              </a:rPr>
              <a:t>(zdroj: </a:t>
            </a:r>
            <a:r>
              <a:rPr lang="en-GB" sz="1300" dirty="0">
                <a:effectLst/>
              </a:rPr>
              <a:t>https://</a:t>
            </a:r>
            <a:r>
              <a:rPr lang="en-GB" sz="1300" dirty="0" err="1">
                <a:effectLst/>
              </a:rPr>
              <a:t>www.vscr.cz</a:t>
            </a:r>
            <a:r>
              <a:rPr lang="en-GB" sz="1300" dirty="0">
                <a:effectLst/>
              </a:rPr>
              <a:t>/media/</a:t>
            </a:r>
            <a:r>
              <a:rPr lang="en-GB" sz="1300" dirty="0" err="1">
                <a:effectLst/>
              </a:rPr>
              <a:t>organizacni-jednotky</a:t>
            </a:r>
            <a:r>
              <a:rPr lang="en-GB" sz="1300" dirty="0">
                <a:effectLst/>
              </a:rPr>
              <a:t>/</a:t>
            </a:r>
            <a:r>
              <a:rPr lang="en-GB" sz="1300" dirty="0" err="1">
                <a:effectLst/>
              </a:rPr>
              <a:t>generalni-reditelstvi</a:t>
            </a:r>
            <a:r>
              <a:rPr lang="en-GB" sz="1300" dirty="0">
                <a:effectLst/>
              </a:rPr>
              <a:t>/</a:t>
            </a:r>
            <a:r>
              <a:rPr lang="en-GB" sz="1300" dirty="0" err="1">
                <a:effectLst/>
              </a:rPr>
              <a:t>odbor-spravni</a:t>
            </a:r>
            <a:r>
              <a:rPr lang="en-GB" sz="1300" dirty="0">
                <a:effectLst/>
              </a:rPr>
              <a:t>/</a:t>
            </a:r>
            <a:r>
              <a:rPr lang="en-GB" sz="1300" dirty="0" err="1">
                <a:effectLst/>
              </a:rPr>
              <a:t>statistiky</a:t>
            </a:r>
            <a:r>
              <a:rPr lang="en-GB" sz="1300" dirty="0">
                <a:effectLst/>
              </a:rPr>
              <a:t>/tsh-rok-2021/2022/tsh-12-10-2022.pdf)</a:t>
            </a:r>
            <a:endParaRPr lang="en-GB" sz="13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CZ" sz="1800" dirty="0"/>
              <a:t>Otázka k zamyšlení, jak vy byste řešili situaci přeplněných věznic a zvyšujících se výdajů za jednoho vězně?</a:t>
            </a:r>
          </a:p>
        </p:txBody>
      </p:sp>
    </p:spTree>
    <p:extLst>
      <p:ext uri="{BB962C8B-B14F-4D97-AF65-F5344CB8AC3E}">
        <p14:creationId xmlns:p14="http://schemas.microsoft.com/office/powerpoint/2010/main" val="165287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C0113617-C005-2888-FB9D-F618DAD07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58" r="9723"/>
          <a:stretch/>
        </p:blipFill>
        <p:spPr>
          <a:xfrm>
            <a:off x="92598" y="254653"/>
            <a:ext cx="8689543" cy="6099361"/>
          </a:xfrm>
          <a:prstGeom prst="rect">
            <a:avLst/>
          </a:prstGeom>
        </p:spPr>
      </p:pic>
      <p:sp>
        <p:nvSpPr>
          <p:cNvPr id="17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88948-B3F6-A46C-D55B-106FDEB5E889}"/>
              </a:ext>
            </a:extLst>
          </p:cNvPr>
          <p:cNvSpPr txBox="1"/>
          <p:nvPr/>
        </p:nvSpPr>
        <p:spPr>
          <a:xfrm>
            <a:off x="8785187" y="4004840"/>
            <a:ext cx="2326509" cy="497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 err="1"/>
              <a:t>Zdroj:www.reflex.cz</a:t>
            </a:r>
            <a:r>
              <a:rPr lang="en-US" sz="1000" dirty="0"/>
              <a:t>/</a:t>
            </a:r>
            <a:r>
              <a:rPr lang="en-US" sz="1000" dirty="0" err="1"/>
              <a:t>clanek</a:t>
            </a:r>
            <a:r>
              <a:rPr lang="en-US" sz="1000" dirty="0"/>
              <a:t>/</a:t>
            </a:r>
            <a:r>
              <a:rPr lang="en-US" sz="1000" dirty="0" err="1"/>
              <a:t>zajimavosti</a:t>
            </a:r>
            <a:r>
              <a:rPr lang="en-US" sz="1000" dirty="0"/>
              <a:t>/102501/zapisky-ceskeho-vezne-drogy-rozvraceny-zivot-ztrata-rodiny-co-vse-hrozi-po-propusteni-z-vezeni.html</a:t>
            </a:r>
          </a:p>
        </p:txBody>
      </p:sp>
    </p:spTree>
    <p:extLst>
      <p:ext uri="{BB962C8B-B14F-4D97-AF65-F5344CB8AC3E}">
        <p14:creationId xmlns:p14="http://schemas.microsoft.com/office/powerpoint/2010/main" val="3266422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1408</Words>
  <Application>Microsoft Macintosh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Barlow</vt:lpstr>
      <vt:lpstr>Brandon Text</vt:lpstr>
      <vt:lpstr>Calibri</vt:lpstr>
      <vt:lpstr>Calibri Light</vt:lpstr>
      <vt:lpstr>Wingdings</vt:lpstr>
      <vt:lpstr>Office Theme</vt:lpstr>
      <vt:lpstr>Zajímavosti k trestu odnětí svobody</vt:lpstr>
      <vt:lpstr>Zadluženost vězňů</vt:lpstr>
      <vt:lpstr>Jak snížit zadluženost </vt:lpstr>
      <vt:lpstr>PowerPoint Presentation</vt:lpstr>
      <vt:lpstr>Jak jsou odsouzení odměňováni?</vt:lpstr>
      <vt:lpstr>Mají odsouzení vězni zaručenou “minimální mzdu”?</vt:lpstr>
      <vt:lpstr>Jak je to s úhradou náhrady škody poškozeným?</vt:lpstr>
      <vt:lpstr>Kolik stojí ”pobyt ve vězení”?</vt:lpstr>
      <vt:lpstr>PowerPoint Presentation</vt:lpstr>
      <vt:lpstr>Kolik odsouzený platí soudu?</vt:lpstr>
      <vt:lpstr>PowerPoint Presentation</vt:lpstr>
      <vt:lpstr>Kolik máme doživotně odosuzených?</vt:lpstr>
      <vt:lpstr>Zajímavosti k doživotně odosuzeným</vt:lpstr>
      <vt:lpstr>Zajímavosti k doživotně odosuzeným II</vt:lpstr>
      <vt:lpstr>V jakých věznicích jsou doživotně odsouzeni umístěni?</vt:lpstr>
      <vt:lpstr>Kolik odsouzených tedy máme ve věznicích? (rok 2021)</vt:lpstr>
      <vt:lpstr>Kolik odsouzených tedy máme ve věznicích? (k 12. 10. 2022)</vt:lpstr>
      <vt:lpstr>Máte nějaké otázky?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Zajímavosti k trestu odnětí svobody</dc:title>
  <dc:creator>Veronika Skalická</dc:creator>
  <cp:lastModifiedBy>Veronika Skalická</cp:lastModifiedBy>
  <cp:revision>6</cp:revision>
  <dcterms:created xsi:type="dcterms:W3CDTF">2022-10-11T11:01:27Z</dcterms:created>
  <dcterms:modified xsi:type="dcterms:W3CDTF">2022-10-16T11:29:39Z</dcterms:modified>
</cp:coreProperties>
</file>