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32" r:id="rId4"/>
    <p:sldId id="263" r:id="rId5"/>
    <p:sldId id="323" r:id="rId6"/>
    <p:sldId id="362" r:id="rId7"/>
    <p:sldId id="352" r:id="rId8"/>
    <p:sldId id="369" r:id="rId9"/>
    <p:sldId id="355" r:id="rId10"/>
    <p:sldId id="364" r:id="rId11"/>
    <p:sldId id="306" r:id="rId12"/>
    <p:sldId id="324" r:id="rId13"/>
    <p:sldId id="376" r:id="rId14"/>
    <p:sldId id="377" r:id="rId15"/>
    <p:sldId id="260" r:id="rId16"/>
    <p:sldId id="325" r:id="rId17"/>
    <p:sldId id="322" r:id="rId18"/>
    <p:sldId id="313" r:id="rId19"/>
    <p:sldId id="334" r:id="rId20"/>
    <p:sldId id="333" r:id="rId21"/>
    <p:sldId id="266" r:id="rId22"/>
    <p:sldId id="268" r:id="rId23"/>
    <p:sldId id="370" r:id="rId24"/>
    <p:sldId id="372" r:id="rId25"/>
    <p:sldId id="373" r:id="rId26"/>
    <p:sldId id="339" r:id="rId27"/>
    <p:sldId id="288" r:id="rId28"/>
    <p:sldId id="335" r:id="rId29"/>
    <p:sldId id="269" r:id="rId30"/>
    <p:sldId id="363" r:id="rId31"/>
    <p:sldId id="337" r:id="rId32"/>
    <p:sldId id="284" r:id="rId33"/>
    <p:sldId id="338" r:id="rId34"/>
    <p:sldId id="289" r:id="rId35"/>
    <p:sldId id="367" r:id="rId36"/>
    <p:sldId id="315" r:id="rId37"/>
    <p:sldId id="273" r:id="rId38"/>
    <p:sldId id="360" r:id="rId39"/>
    <p:sldId id="361" r:id="rId40"/>
    <p:sldId id="316" r:id="rId41"/>
    <p:sldId id="341" r:id="rId42"/>
    <p:sldId id="342" r:id="rId43"/>
    <p:sldId id="374" r:id="rId44"/>
    <p:sldId id="344" r:id="rId45"/>
    <p:sldId id="343" r:id="rId46"/>
    <p:sldId id="345" r:id="rId47"/>
    <p:sldId id="366" r:id="rId48"/>
    <p:sldId id="318" r:id="rId49"/>
    <p:sldId id="356" r:id="rId50"/>
    <p:sldId id="368" r:id="rId51"/>
    <p:sldId id="358" r:id="rId52"/>
    <p:sldId id="359" r:id="rId53"/>
    <p:sldId id="375" r:id="rId54"/>
    <p:sldId id="350" r:id="rId55"/>
    <p:sldId id="346" r:id="rId56"/>
    <p:sldId id="348" r:id="rId57"/>
    <p:sldId id="349" r:id="rId58"/>
    <p:sldId id="354" r:id="rId59"/>
    <p:sldId id="282" r:id="rId60"/>
    <p:sldId id="299" r:id="rId61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68B5F-50E8-4976-AF44-F1258C9D39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DE8E2D-9D6D-4874-873D-488F9C4F2DDC}">
      <dgm:prSet phldrT="[Text]"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Komplexní pozemkové úpravy</a:t>
          </a:r>
        </a:p>
      </dgm:t>
    </dgm:pt>
    <dgm:pt modelId="{EABF192F-1596-4A02-B34E-6E693457ED0F}" type="parTrans" cxnId="{8FA85089-4320-4EA2-9C20-520B07B4828F}">
      <dgm:prSet/>
      <dgm:spPr/>
      <dgm:t>
        <a:bodyPr/>
        <a:lstStyle/>
        <a:p>
          <a:endParaRPr lang="cs-CZ"/>
        </a:p>
      </dgm:t>
    </dgm:pt>
    <dgm:pt modelId="{EF1D60A0-7C6C-42E4-A062-B09D8CDD946B}" type="sibTrans" cxnId="{8FA85089-4320-4EA2-9C20-520B07B4828F}">
      <dgm:prSet/>
      <dgm:spPr/>
      <dgm:t>
        <a:bodyPr/>
        <a:lstStyle/>
        <a:p>
          <a:endParaRPr lang="cs-CZ"/>
        </a:p>
      </dgm:t>
    </dgm:pt>
    <dgm:pt modelId="{6D733D2F-B0B7-44F6-8A59-77FADFE886E2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Jednoduché pozemkové úpravy</a:t>
          </a:r>
        </a:p>
      </dgm:t>
    </dgm:pt>
    <dgm:pt modelId="{304F8E00-7545-445B-BD41-76D0E302A1DB}" type="parTrans" cxnId="{E62D1401-AC36-4A08-9FDD-AFA607B70C32}">
      <dgm:prSet/>
      <dgm:spPr/>
      <dgm:t>
        <a:bodyPr/>
        <a:lstStyle/>
        <a:p>
          <a:endParaRPr lang="cs-CZ"/>
        </a:p>
      </dgm:t>
    </dgm:pt>
    <dgm:pt modelId="{A84D8986-54CF-4DD8-87CB-EAF45CB84D7C}" type="sibTrans" cxnId="{E62D1401-AC36-4A08-9FDD-AFA607B70C32}">
      <dgm:prSet/>
      <dgm:spPr/>
      <dgm:t>
        <a:bodyPr/>
        <a:lstStyle/>
        <a:p>
          <a:endParaRPr lang="cs-CZ"/>
        </a:p>
      </dgm:t>
    </dgm:pt>
    <dgm:pt modelId="{39318C22-F85B-4421-B896-E25875B922D6}">
      <dgm:prSet phldrT="[Text]"/>
      <dgm:spPr/>
      <dgm:t>
        <a:bodyPr/>
        <a:lstStyle/>
        <a:p>
          <a:r>
            <a:rPr lang="cs-CZ" dirty="0"/>
            <a:t>Specifika: pozemkové úpravy v územích s nedokončeným scelováním </a:t>
          </a:r>
        </a:p>
      </dgm:t>
    </dgm:pt>
    <dgm:pt modelId="{40BEE3D1-CC14-4278-8F66-A04663893072}" type="parTrans" cxnId="{4B5B6DCA-AAAB-441F-929C-078DEE3BBF57}">
      <dgm:prSet/>
      <dgm:spPr/>
      <dgm:t>
        <a:bodyPr/>
        <a:lstStyle/>
        <a:p>
          <a:endParaRPr lang="cs-CZ"/>
        </a:p>
      </dgm:t>
    </dgm:pt>
    <dgm:pt modelId="{6D970706-F70E-4ED8-8456-A743FF3A67A2}" type="sibTrans" cxnId="{4B5B6DCA-AAAB-441F-929C-078DEE3BBF57}">
      <dgm:prSet/>
      <dgm:spPr/>
      <dgm:t>
        <a:bodyPr/>
        <a:lstStyle/>
        <a:p>
          <a:endParaRPr lang="cs-CZ"/>
        </a:p>
      </dgm:t>
    </dgm:pt>
    <dgm:pt modelId="{D7CE6FBC-CE4A-4104-9664-769CC59CA40F}" type="pres">
      <dgm:prSet presAssocID="{DD368B5F-50E8-4976-AF44-F1258C9D3925}" presName="linear" presStyleCnt="0">
        <dgm:presLayoutVars>
          <dgm:dir/>
          <dgm:animLvl val="lvl"/>
          <dgm:resizeHandles val="exact"/>
        </dgm:presLayoutVars>
      </dgm:prSet>
      <dgm:spPr/>
    </dgm:pt>
    <dgm:pt modelId="{4AA1762E-6E1B-43EE-8318-B6D14FFAAE7F}" type="pres">
      <dgm:prSet presAssocID="{46DE8E2D-9D6D-4874-873D-488F9C4F2DDC}" presName="parentLin" presStyleCnt="0"/>
      <dgm:spPr/>
    </dgm:pt>
    <dgm:pt modelId="{4947B255-C6EA-4599-8B9C-B4163EDA7B1A}" type="pres">
      <dgm:prSet presAssocID="{46DE8E2D-9D6D-4874-873D-488F9C4F2DDC}" presName="parentLeftMargin" presStyleLbl="node1" presStyleIdx="0" presStyleCnt="3"/>
      <dgm:spPr/>
    </dgm:pt>
    <dgm:pt modelId="{DB2ED4B2-4271-4878-B5C2-E35756EFBED9}" type="pres">
      <dgm:prSet presAssocID="{46DE8E2D-9D6D-4874-873D-488F9C4F2DDC}" presName="parentText" presStyleLbl="node1" presStyleIdx="0" presStyleCnt="3" custScaleY="240685">
        <dgm:presLayoutVars>
          <dgm:chMax val="0"/>
          <dgm:bulletEnabled val="1"/>
        </dgm:presLayoutVars>
      </dgm:prSet>
      <dgm:spPr/>
    </dgm:pt>
    <dgm:pt modelId="{5411B6FE-D8CC-4DEC-8E59-DF4987340BB3}" type="pres">
      <dgm:prSet presAssocID="{46DE8E2D-9D6D-4874-873D-488F9C4F2DDC}" presName="negativeSpace" presStyleCnt="0"/>
      <dgm:spPr/>
    </dgm:pt>
    <dgm:pt modelId="{183963ED-F716-41FF-8360-B7D05ED9F338}" type="pres">
      <dgm:prSet presAssocID="{46DE8E2D-9D6D-4874-873D-488F9C4F2DDC}" presName="childText" presStyleLbl="conFgAcc1" presStyleIdx="0" presStyleCnt="3">
        <dgm:presLayoutVars>
          <dgm:bulletEnabled val="1"/>
        </dgm:presLayoutVars>
      </dgm:prSet>
      <dgm:spPr/>
    </dgm:pt>
    <dgm:pt modelId="{192BA255-E3D2-45E1-8425-E7C7B52AE915}" type="pres">
      <dgm:prSet presAssocID="{EF1D60A0-7C6C-42E4-A062-B09D8CDD946B}" presName="spaceBetweenRectangles" presStyleCnt="0"/>
      <dgm:spPr/>
    </dgm:pt>
    <dgm:pt modelId="{8E61DEFF-0B1F-4455-BBE3-21408E45BD76}" type="pres">
      <dgm:prSet presAssocID="{6D733D2F-B0B7-44F6-8A59-77FADFE886E2}" presName="parentLin" presStyleCnt="0"/>
      <dgm:spPr/>
    </dgm:pt>
    <dgm:pt modelId="{7A116945-DA1C-4281-97B7-D89092342132}" type="pres">
      <dgm:prSet presAssocID="{6D733D2F-B0B7-44F6-8A59-77FADFE886E2}" presName="parentLeftMargin" presStyleLbl="node1" presStyleIdx="0" presStyleCnt="3"/>
      <dgm:spPr/>
    </dgm:pt>
    <dgm:pt modelId="{3FEDA23E-DE05-4F22-B09B-BDF373175777}" type="pres">
      <dgm:prSet presAssocID="{6D733D2F-B0B7-44F6-8A59-77FADFE886E2}" presName="parentText" presStyleLbl="node1" presStyleIdx="1" presStyleCnt="3" custScaleY="200861">
        <dgm:presLayoutVars>
          <dgm:chMax val="0"/>
          <dgm:bulletEnabled val="1"/>
        </dgm:presLayoutVars>
      </dgm:prSet>
      <dgm:spPr/>
    </dgm:pt>
    <dgm:pt modelId="{7F14009C-BCB4-4DF1-B885-918D5B2BF857}" type="pres">
      <dgm:prSet presAssocID="{6D733D2F-B0B7-44F6-8A59-77FADFE886E2}" presName="negativeSpace" presStyleCnt="0"/>
      <dgm:spPr/>
    </dgm:pt>
    <dgm:pt modelId="{07E72DCB-8E96-477A-8A68-F008929CA116}" type="pres">
      <dgm:prSet presAssocID="{6D733D2F-B0B7-44F6-8A59-77FADFE886E2}" presName="childText" presStyleLbl="conFgAcc1" presStyleIdx="1" presStyleCnt="3">
        <dgm:presLayoutVars>
          <dgm:bulletEnabled val="1"/>
        </dgm:presLayoutVars>
      </dgm:prSet>
      <dgm:spPr/>
    </dgm:pt>
    <dgm:pt modelId="{8D15611E-B816-42D3-BD24-8656AAA78667}" type="pres">
      <dgm:prSet presAssocID="{A84D8986-54CF-4DD8-87CB-EAF45CB84D7C}" presName="spaceBetweenRectangles" presStyleCnt="0"/>
      <dgm:spPr/>
    </dgm:pt>
    <dgm:pt modelId="{9855CE76-A38B-408B-8792-2BA7DBBFD22A}" type="pres">
      <dgm:prSet presAssocID="{39318C22-F85B-4421-B896-E25875B922D6}" presName="parentLin" presStyleCnt="0"/>
      <dgm:spPr/>
    </dgm:pt>
    <dgm:pt modelId="{FAF4D7C6-097D-460A-B003-FC992312A296}" type="pres">
      <dgm:prSet presAssocID="{39318C22-F85B-4421-B896-E25875B922D6}" presName="parentLeftMargin" presStyleLbl="node1" presStyleIdx="1" presStyleCnt="3"/>
      <dgm:spPr/>
    </dgm:pt>
    <dgm:pt modelId="{9AE2EFE7-D86B-49E4-AEF0-C0EB7B4F80BA}" type="pres">
      <dgm:prSet presAssocID="{39318C22-F85B-4421-B896-E25875B922D6}" presName="parentText" presStyleLbl="node1" presStyleIdx="2" presStyleCnt="3" custAng="0" custScaleY="254963">
        <dgm:presLayoutVars>
          <dgm:chMax val="0"/>
          <dgm:bulletEnabled val="1"/>
        </dgm:presLayoutVars>
      </dgm:prSet>
      <dgm:spPr/>
    </dgm:pt>
    <dgm:pt modelId="{8BFBB71F-9E97-4178-BC45-E292C86C1338}" type="pres">
      <dgm:prSet presAssocID="{39318C22-F85B-4421-B896-E25875B922D6}" presName="negativeSpace" presStyleCnt="0"/>
      <dgm:spPr/>
    </dgm:pt>
    <dgm:pt modelId="{2BDB1884-24A6-46E2-969E-FCC9A57E200C}" type="pres">
      <dgm:prSet presAssocID="{39318C22-F85B-4421-B896-E25875B922D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2D1401-AC36-4A08-9FDD-AFA607B70C32}" srcId="{DD368B5F-50E8-4976-AF44-F1258C9D3925}" destId="{6D733D2F-B0B7-44F6-8A59-77FADFE886E2}" srcOrd="1" destOrd="0" parTransId="{304F8E00-7545-445B-BD41-76D0E302A1DB}" sibTransId="{A84D8986-54CF-4DD8-87CB-EAF45CB84D7C}"/>
    <dgm:cxn modelId="{9D9EF73A-7A68-41B5-89CF-AAA17F2267D3}" type="presOf" srcId="{6D733D2F-B0B7-44F6-8A59-77FADFE886E2}" destId="{7A116945-DA1C-4281-97B7-D89092342132}" srcOrd="0" destOrd="0" presId="urn:microsoft.com/office/officeart/2005/8/layout/list1"/>
    <dgm:cxn modelId="{8FA85089-4320-4EA2-9C20-520B07B4828F}" srcId="{DD368B5F-50E8-4976-AF44-F1258C9D3925}" destId="{46DE8E2D-9D6D-4874-873D-488F9C4F2DDC}" srcOrd="0" destOrd="0" parTransId="{EABF192F-1596-4A02-B34E-6E693457ED0F}" sibTransId="{EF1D60A0-7C6C-42E4-A062-B09D8CDD946B}"/>
    <dgm:cxn modelId="{1192508F-8AD8-48E1-AC68-C57DE27B0608}" type="presOf" srcId="{46DE8E2D-9D6D-4874-873D-488F9C4F2DDC}" destId="{DB2ED4B2-4271-4878-B5C2-E35756EFBED9}" srcOrd="1" destOrd="0" presId="urn:microsoft.com/office/officeart/2005/8/layout/list1"/>
    <dgm:cxn modelId="{96D6A68F-E08E-4703-AD22-B8AEA4FE8698}" type="presOf" srcId="{6D733D2F-B0B7-44F6-8A59-77FADFE886E2}" destId="{3FEDA23E-DE05-4F22-B09B-BDF373175777}" srcOrd="1" destOrd="0" presId="urn:microsoft.com/office/officeart/2005/8/layout/list1"/>
    <dgm:cxn modelId="{ECDFDB9A-84A6-4D8A-9FDB-0A9D569AAE56}" type="presOf" srcId="{46DE8E2D-9D6D-4874-873D-488F9C4F2DDC}" destId="{4947B255-C6EA-4599-8B9C-B4163EDA7B1A}" srcOrd="0" destOrd="0" presId="urn:microsoft.com/office/officeart/2005/8/layout/list1"/>
    <dgm:cxn modelId="{0EA4E4AC-1EFB-4485-B627-97E9EFBC462F}" type="presOf" srcId="{39318C22-F85B-4421-B896-E25875B922D6}" destId="{FAF4D7C6-097D-460A-B003-FC992312A296}" srcOrd="0" destOrd="0" presId="urn:microsoft.com/office/officeart/2005/8/layout/list1"/>
    <dgm:cxn modelId="{080E25BA-A9BA-4361-AE1B-E8AB40D06392}" type="presOf" srcId="{DD368B5F-50E8-4976-AF44-F1258C9D3925}" destId="{D7CE6FBC-CE4A-4104-9664-769CC59CA40F}" srcOrd="0" destOrd="0" presId="urn:microsoft.com/office/officeart/2005/8/layout/list1"/>
    <dgm:cxn modelId="{4B5B6DCA-AAAB-441F-929C-078DEE3BBF57}" srcId="{DD368B5F-50E8-4976-AF44-F1258C9D3925}" destId="{39318C22-F85B-4421-B896-E25875B922D6}" srcOrd="2" destOrd="0" parTransId="{40BEE3D1-CC14-4278-8F66-A04663893072}" sibTransId="{6D970706-F70E-4ED8-8456-A743FF3A67A2}"/>
    <dgm:cxn modelId="{B33DA0D3-5E08-4D6D-9C78-E43A19F07535}" type="presOf" srcId="{39318C22-F85B-4421-B896-E25875B922D6}" destId="{9AE2EFE7-D86B-49E4-AEF0-C0EB7B4F80BA}" srcOrd="1" destOrd="0" presId="urn:microsoft.com/office/officeart/2005/8/layout/list1"/>
    <dgm:cxn modelId="{0851F472-AEFE-4DDC-AB46-1F729AEF6100}" type="presParOf" srcId="{D7CE6FBC-CE4A-4104-9664-769CC59CA40F}" destId="{4AA1762E-6E1B-43EE-8318-B6D14FFAAE7F}" srcOrd="0" destOrd="0" presId="urn:microsoft.com/office/officeart/2005/8/layout/list1"/>
    <dgm:cxn modelId="{4401A63C-695E-480D-B331-8D2852DA2382}" type="presParOf" srcId="{4AA1762E-6E1B-43EE-8318-B6D14FFAAE7F}" destId="{4947B255-C6EA-4599-8B9C-B4163EDA7B1A}" srcOrd="0" destOrd="0" presId="urn:microsoft.com/office/officeart/2005/8/layout/list1"/>
    <dgm:cxn modelId="{BA776DA5-C2AF-4EF3-92B2-D2A6C60AED43}" type="presParOf" srcId="{4AA1762E-6E1B-43EE-8318-B6D14FFAAE7F}" destId="{DB2ED4B2-4271-4878-B5C2-E35756EFBED9}" srcOrd="1" destOrd="0" presId="urn:microsoft.com/office/officeart/2005/8/layout/list1"/>
    <dgm:cxn modelId="{C5476371-D6E1-4063-8000-90557F074504}" type="presParOf" srcId="{D7CE6FBC-CE4A-4104-9664-769CC59CA40F}" destId="{5411B6FE-D8CC-4DEC-8E59-DF4987340BB3}" srcOrd="1" destOrd="0" presId="urn:microsoft.com/office/officeart/2005/8/layout/list1"/>
    <dgm:cxn modelId="{3E73C598-544A-4CFE-B35A-711C8A2E0FFC}" type="presParOf" srcId="{D7CE6FBC-CE4A-4104-9664-769CC59CA40F}" destId="{183963ED-F716-41FF-8360-B7D05ED9F338}" srcOrd="2" destOrd="0" presId="urn:microsoft.com/office/officeart/2005/8/layout/list1"/>
    <dgm:cxn modelId="{13DEE10C-367F-45E4-8FEC-4643043A8BAD}" type="presParOf" srcId="{D7CE6FBC-CE4A-4104-9664-769CC59CA40F}" destId="{192BA255-E3D2-45E1-8425-E7C7B52AE915}" srcOrd="3" destOrd="0" presId="urn:microsoft.com/office/officeart/2005/8/layout/list1"/>
    <dgm:cxn modelId="{68C17168-EF41-441D-8C10-BBB88DFE595F}" type="presParOf" srcId="{D7CE6FBC-CE4A-4104-9664-769CC59CA40F}" destId="{8E61DEFF-0B1F-4455-BBE3-21408E45BD76}" srcOrd="4" destOrd="0" presId="urn:microsoft.com/office/officeart/2005/8/layout/list1"/>
    <dgm:cxn modelId="{86E3B59D-DF17-435E-995C-5BCEC2A63A46}" type="presParOf" srcId="{8E61DEFF-0B1F-4455-BBE3-21408E45BD76}" destId="{7A116945-DA1C-4281-97B7-D89092342132}" srcOrd="0" destOrd="0" presId="urn:microsoft.com/office/officeart/2005/8/layout/list1"/>
    <dgm:cxn modelId="{2FC97A1E-E72E-4E6C-9916-6D515988A478}" type="presParOf" srcId="{8E61DEFF-0B1F-4455-BBE3-21408E45BD76}" destId="{3FEDA23E-DE05-4F22-B09B-BDF373175777}" srcOrd="1" destOrd="0" presId="urn:microsoft.com/office/officeart/2005/8/layout/list1"/>
    <dgm:cxn modelId="{A3F610F1-AC85-4768-987C-6A90BA69C788}" type="presParOf" srcId="{D7CE6FBC-CE4A-4104-9664-769CC59CA40F}" destId="{7F14009C-BCB4-4DF1-B885-918D5B2BF857}" srcOrd="5" destOrd="0" presId="urn:microsoft.com/office/officeart/2005/8/layout/list1"/>
    <dgm:cxn modelId="{248A3E4A-66B4-4DBD-ABE3-763744A0F44F}" type="presParOf" srcId="{D7CE6FBC-CE4A-4104-9664-769CC59CA40F}" destId="{07E72DCB-8E96-477A-8A68-F008929CA116}" srcOrd="6" destOrd="0" presId="urn:microsoft.com/office/officeart/2005/8/layout/list1"/>
    <dgm:cxn modelId="{EE82441A-FA7F-4687-A774-E09141BC502E}" type="presParOf" srcId="{D7CE6FBC-CE4A-4104-9664-769CC59CA40F}" destId="{8D15611E-B816-42D3-BD24-8656AAA78667}" srcOrd="7" destOrd="0" presId="urn:microsoft.com/office/officeart/2005/8/layout/list1"/>
    <dgm:cxn modelId="{4E49DE01-2A58-4BFC-9B3B-DF99DB38A3B4}" type="presParOf" srcId="{D7CE6FBC-CE4A-4104-9664-769CC59CA40F}" destId="{9855CE76-A38B-408B-8792-2BA7DBBFD22A}" srcOrd="8" destOrd="0" presId="urn:microsoft.com/office/officeart/2005/8/layout/list1"/>
    <dgm:cxn modelId="{7CF411CD-529A-43EC-B7B5-090ACCE78E6B}" type="presParOf" srcId="{9855CE76-A38B-408B-8792-2BA7DBBFD22A}" destId="{FAF4D7C6-097D-460A-B003-FC992312A296}" srcOrd="0" destOrd="0" presId="urn:microsoft.com/office/officeart/2005/8/layout/list1"/>
    <dgm:cxn modelId="{D12DA07C-9870-46D7-97D1-49C04A6AFD8C}" type="presParOf" srcId="{9855CE76-A38B-408B-8792-2BA7DBBFD22A}" destId="{9AE2EFE7-D86B-49E4-AEF0-C0EB7B4F80BA}" srcOrd="1" destOrd="0" presId="urn:microsoft.com/office/officeart/2005/8/layout/list1"/>
    <dgm:cxn modelId="{792381AB-E43D-4114-8B75-866B889C54A0}" type="presParOf" srcId="{D7CE6FBC-CE4A-4104-9664-769CC59CA40F}" destId="{8BFBB71F-9E97-4178-BC45-E292C86C1338}" srcOrd="9" destOrd="0" presId="urn:microsoft.com/office/officeart/2005/8/layout/list1"/>
    <dgm:cxn modelId="{33E4E4F2-5792-4BEC-A6F0-A7F3DCF65EC2}" type="presParOf" srcId="{D7CE6FBC-CE4A-4104-9664-769CC59CA40F}" destId="{2BDB1884-24A6-46E2-969E-FCC9A57E20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963ED-F716-41FF-8360-B7D05ED9F338}">
      <dsp:nvSpPr>
        <dsp:cNvPr id="0" name=""/>
        <dsp:cNvSpPr/>
      </dsp:nvSpPr>
      <dsp:spPr>
        <a:xfrm>
          <a:off x="0" y="1432349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ED4B2-4271-4878-B5C2-E35756EFBED9}">
      <dsp:nvSpPr>
        <dsp:cNvPr id="0" name=""/>
        <dsp:cNvSpPr/>
      </dsp:nvSpPr>
      <dsp:spPr>
        <a:xfrm>
          <a:off x="393949" y="813156"/>
          <a:ext cx="5515298" cy="781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Komplexní pozemkové úpravy</a:t>
          </a:r>
        </a:p>
      </dsp:txBody>
      <dsp:txXfrm>
        <a:off x="432101" y="851308"/>
        <a:ext cx="5438994" cy="705248"/>
      </dsp:txXfrm>
    </dsp:sp>
    <dsp:sp modelId="{07E72DCB-8E96-477A-8A68-F008929CA116}">
      <dsp:nvSpPr>
        <dsp:cNvPr id="0" name=""/>
        <dsp:cNvSpPr/>
      </dsp:nvSpPr>
      <dsp:spPr>
        <a:xfrm>
          <a:off x="0" y="2258825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DA23E-DE05-4F22-B09B-BDF373175777}">
      <dsp:nvSpPr>
        <dsp:cNvPr id="0" name=""/>
        <dsp:cNvSpPr/>
      </dsp:nvSpPr>
      <dsp:spPr>
        <a:xfrm>
          <a:off x="394335" y="1768949"/>
          <a:ext cx="5520690" cy="652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Jednoduché pozemkové úpravy</a:t>
          </a:r>
        </a:p>
      </dsp:txBody>
      <dsp:txXfrm>
        <a:off x="426174" y="1800788"/>
        <a:ext cx="5457012" cy="588557"/>
      </dsp:txXfrm>
    </dsp:sp>
    <dsp:sp modelId="{2BDB1884-24A6-46E2-969E-FCC9A57E200C}">
      <dsp:nvSpPr>
        <dsp:cNvPr id="0" name=""/>
        <dsp:cNvSpPr/>
      </dsp:nvSpPr>
      <dsp:spPr>
        <a:xfrm>
          <a:off x="0" y="3260981"/>
          <a:ext cx="78867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EFE7-D86B-49E4-AEF0-C0EB7B4F80BA}">
      <dsp:nvSpPr>
        <dsp:cNvPr id="0" name=""/>
        <dsp:cNvSpPr/>
      </dsp:nvSpPr>
      <dsp:spPr>
        <a:xfrm>
          <a:off x="393949" y="2595425"/>
          <a:ext cx="5515298" cy="827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Specifika: pozemkové úpravy v územích s nedokončeným scelováním </a:t>
          </a:r>
        </a:p>
      </dsp:txBody>
      <dsp:txXfrm>
        <a:off x="434364" y="2635840"/>
        <a:ext cx="5434468" cy="74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eagri.cz/public/web/file/103179/Pozemkove_upravy_2_vy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ucr.cz/pozemkove-upravy/pravni-predpisy-a-metodiky/metodicky-navod-k-provadeni-pozemkovych-uprav-a-technicky-standard-planu-spolecnych-zarizeni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agri.cz/public/web/file/103179/Pozemkove_upravy_2_vyd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93C89-2D9E-4D1B-905F-38F45171B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5DC3C5-E94E-4FAB-8183-987CE8A87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6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A9AB4271-2B1F-41AB-8F17-2D411202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Zpracování návrhu pozemkových úprav (§ 9 ve spoj. § 18 ZoPÚ)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72B3B3B-5C73-4D10-A078-39537513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57338"/>
            <a:ext cx="7886700" cy="5040312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sz="2000" b="1"/>
              <a:t>Zpracovatel návrhu </a:t>
            </a:r>
          </a:p>
          <a:p>
            <a:pPr lvl="1"/>
            <a:r>
              <a:rPr lang="cs-CZ" altLang="cs-CZ" sz="2000">
                <a:solidFill>
                  <a:srgbClr val="C00000"/>
                </a:solidFill>
              </a:rPr>
              <a:t>vždy držitel úředního oprávnění k projektování pozemkových úprav</a:t>
            </a:r>
          </a:p>
          <a:p>
            <a:r>
              <a:rPr lang="cs-CZ" altLang="cs-CZ" sz="2000" b="1"/>
              <a:t>Pozemkový úřad zajistí</a:t>
            </a:r>
          </a:p>
          <a:p>
            <a:pPr lvl="1"/>
            <a:r>
              <a:rPr lang="cs-CZ" altLang="cs-CZ" sz="2000">
                <a:solidFill>
                  <a:srgbClr val="C00000"/>
                </a:solidFill>
              </a:rPr>
              <a:t>odborné zpracování návrhu pozemkových úprav</a:t>
            </a:r>
            <a:r>
              <a:rPr lang="cs-CZ" altLang="cs-CZ" sz="2000"/>
              <a:t> nebo</a:t>
            </a:r>
          </a:p>
          <a:p>
            <a:pPr lvl="1"/>
            <a:r>
              <a:rPr lang="cs-CZ" altLang="cs-CZ" sz="2000"/>
              <a:t>návrh, popřípadě jeho část v nezbytných případech zpracuje pozemkový úřad</a:t>
            </a:r>
          </a:p>
          <a:p>
            <a:r>
              <a:rPr lang="cs-CZ" altLang="cs-CZ" sz="2000"/>
              <a:t> </a:t>
            </a:r>
            <a:r>
              <a:rPr lang="cs-CZ" altLang="cs-CZ" sz="2000">
                <a:solidFill>
                  <a:srgbClr val="C00000"/>
                </a:solidFill>
              </a:rPr>
              <a:t>Odborná způsobilost k projektování pozemkových úprav (§ 18 ZoPÚ)</a:t>
            </a:r>
          </a:p>
          <a:p>
            <a:pPr lvl="1"/>
            <a:r>
              <a:rPr lang="cs-CZ" altLang="cs-CZ"/>
              <a:t>Odbornou způsobilost k projektování pozemkových úprav prokazují fyzické osoby oprávněním o odborné způsobilosti k projektování pozemkových úprav (dále jen "úřední oprávnění").</a:t>
            </a:r>
          </a:p>
          <a:p>
            <a:pPr lvl="1"/>
            <a:r>
              <a:rPr lang="cs-CZ" altLang="cs-CZ" sz="2000"/>
              <a:t> Úřední oprávnění uděluje ústředí na základě písemné žádosti</a:t>
            </a:r>
          </a:p>
          <a:p>
            <a:pPr lvl="1"/>
            <a:endParaRPr lang="cs-CZ" altLang="cs-CZ" sz="2000"/>
          </a:p>
          <a:p>
            <a:pPr lvl="1"/>
            <a:r>
              <a:rPr lang="cs-CZ" altLang="cs-CZ" sz="2000"/>
              <a:t>Podmínky na straně žadatele:</a:t>
            </a:r>
          </a:p>
          <a:p>
            <a:pPr lvl="2"/>
            <a:r>
              <a:rPr lang="cs-CZ" altLang="cs-CZ" sz="1600"/>
              <a:t>Viz blíže ust. § 18 odst. 3 a násl. ZoPÚ </a:t>
            </a: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530C4414-B864-4E26-A4C1-F3D9B1C5D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4EE1CA-97D7-4E22-874D-A931869F88A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A307E-CDDB-4A66-A3AC-D51A751F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Formy pozemkových úprav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3C3FB2F-1E4B-48D0-A295-F593627AEC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Zástupný symbol pro číslo snímku 4">
            <a:extLst>
              <a:ext uri="{FF2B5EF4-FFF2-40B4-BE49-F238E27FC236}">
                <a16:creationId xmlns:a16="http://schemas.microsoft.com/office/drawing/2014/main" id="{6AEAD754-BED1-4419-8FE9-890571F74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A3CA202-B22A-424B-A699-C36CEF637D5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B98A681-B833-4B9E-92F8-CFE8E8CE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8" y="365125"/>
            <a:ext cx="7886700" cy="596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Formy pozemkových úprav</a:t>
            </a:r>
          </a:p>
        </p:txBody>
      </p:sp>
      <p:sp>
        <p:nvSpPr>
          <p:cNvPr id="14339" name="Zástupný symbol pro text 2">
            <a:extLst>
              <a:ext uri="{FF2B5EF4-FFF2-40B4-BE49-F238E27FC236}">
                <a16:creationId xmlns:a16="http://schemas.microsoft.com/office/drawing/2014/main" id="{7EDF94D9-D04F-441D-BD0A-63C38E0F9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238" y="1125539"/>
            <a:ext cx="3941762" cy="73977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B050"/>
                </a:solidFill>
              </a:rPr>
              <a:t>Komplexní pozemkové úpravy</a:t>
            </a:r>
          </a:p>
        </p:txBody>
      </p:sp>
      <p:sp>
        <p:nvSpPr>
          <p:cNvPr id="14340" name="Zástupný symbol pro obsah 3">
            <a:extLst>
              <a:ext uri="{FF2B5EF4-FFF2-40B4-BE49-F238E27FC236}">
                <a16:creationId xmlns:a16="http://schemas.microsoft.com/office/drawing/2014/main" id="{AA74CC72-606C-432D-84F4-DE7500EF7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0114" y="1865314"/>
            <a:ext cx="3868737" cy="462756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Řešení všech cílů pozemkových úprav</a:t>
            </a:r>
          </a:p>
          <a:p>
            <a:pPr eaLnBrk="1" hangingPunct="1"/>
            <a:r>
              <a:rPr lang="cs-CZ" altLang="cs-CZ" b="1" dirty="0">
                <a:solidFill>
                  <a:srgbClr val="C00000"/>
                </a:solidFill>
              </a:rPr>
              <a:t>Zpravidla v jednom katastrálním území</a:t>
            </a:r>
          </a:p>
          <a:p>
            <a:pPr eaLnBrk="1" hangingPunct="1"/>
            <a:r>
              <a:rPr lang="cs-CZ" altLang="cs-CZ" b="1" dirty="0">
                <a:solidFill>
                  <a:srgbClr val="C00000"/>
                </a:solidFill>
              </a:rPr>
              <a:t>Více katastrálních území</a:t>
            </a:r>
          </a:p>
          <a:p>
            <a:pPr lvl="1" eaLnBrk="1" hangingPunct="1"/>
            <a:r>
              <a:rPr lang="cs-CZ" altLang="cs-CZ" sz="1800" i="1" dirty="0"/>
              <a:t>Se souhlasem Ústředí SPÚ</a:t>
            </a:r>
          </a:p>
          <a:p>
            <a:pPr lvl="1" eaLnBrk="1" hangingPunct="1"/>
            <a:r>
              <a:rPr lang="cs-CZ" altLang="cs-CZ" sz="1800" b="1" dirty="0"/>
              <a:t>Důvody</a:t>
            </a:r>
            <a:r>
              <a:rPr lang="cs-CZ" altLang="cs-CZ" sz="1800" dirty="0"/>
              <a:t>:</a:t>
            </a:r>
          </a:p>
          <a:p>
            <a:pPr lvl="2" eaLnBrk="1" hangingPunct="1"/>
            <a:r>
              <a:rPr lang="cs-CZ" altLang="cs-CZ" dirty="0"/>
              <a:t>Obecné vymezení:</a:t>
            </a:r>
          </a:p>
          <a:p>
            <a:pPr lvl="3" eaLnBrk="1" hangingPunct="1"/>
            <a:r>
              <a:rPr lang="cs-CZ" altLang="cs-CZ" dirty="0"/>
              <a:t>Je-li to  potřebné k dosažení cílů pozemkových úprav</a:t>
            </a:r>
          </a:p>
          <a:p>
            <a:pPr lvl="2" eaLnBrk="1" hangingPunct="1"/>
            <a:r>
              <a:rPr lang="cs-CZ" altLang="cs-CZ" dirty="0"/>
              <a:t>Jmenovitý důvod/novela zák.č.481/2020:</a:t>
            </a:r>
          </a:p>
          <a:p>
            <a:pPr lvl="3" eaLnBrk="1" hangingPunct="1"/>
            <a:r>
              <a:rPr lang="cs-CZ" altLang="cs-CZ" dirty="0"/>
              <a:t>V případě řešení vodohospodářských opatření.</a:t>
            </a:r>
          </a:p>
          <a:p>
            <a:pPr lvl="3"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Součástí KPÚ je vždy plán společných zařízení </a:t>
            </a:r>
          </a:p>
        </p:txBody>
      </p:sp>
      <p:sp>
        <p:nvSpPr>
          <p:cNvPr id="14341" name="Zástupný symbol pro text 4">
            <a:extLst>
              <a:ext uri="{FF2B5EF4-FFF2-40B4-BE49-F238E27FC236}">
                <a16:creationId xmlns:a16="http://schemas.microsoft.com/office/drawing/2014/main" id="{EA0BFC93-FA68-49C7-8899-570D92F7A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0" y="1125539"/>
            <a:ext cx="4925528" cy="73977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B050"/>
                </a:solidFill>
              </a:rPr>
              <a:t>Jednoduché pozemkové úpravy</a:t>
            </a:r>
          </a:p>
        </p:txBody>
      </p:sp>
      <p:sp>
        <p:nvSpPr>
          <p:cNvPr id="14342" name="Zástupný symbol pro obsah 5">
            <a:extLst>
              <a:ext uri="{FF2B5EF4-FFF2-40B4-BE49-F238E27FC236}">
                <a16:creationId xmlns:a16="http://schemas.microsoft.com/office/drawing/2014/main" id="{94BDA75C-6628-4CB7-A23B-8B78B3E90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3150" y="1865314"/>
            <a:ext cx="4406900" cy="47323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Specifika a účel JPÚ</a:t>
            </a:r>
          </a:p>
          <a:p>
            <a:pPr eaLnBrk="1" hangingPunct="1"/>
            <a:r>
              <a:rPr lang="cs-CZ" altLang="cs-CZ" dirty="0"/>
              <a:t>pozemkové úpravy se </a:t>
            </a:r>
            <a:r>
              <a:rPr lang="cs-CZ" altLang="cs-CZ" b="1" dirty="0">
                <a:solidFill>
                  <a:srgbClr val="C00000"/>
                </a:solidFill>
              </a:rPr>
              <a:t>týkají jen části katastrálního území</a:t>
            </a:r>
          </a:p>
          <a:p>
            <a:pPr lvl="1" eaLnBrk="1" hangingPunct="1"/>
            <a:r>
              <a:rPr lang="cs-CZ" altLang="cs-CZ" sz="1400" dirty="0"/>
              <a:t>mohou být provedeny i bez výměny nebo přechodu vlastnických práv</a:t>
            </a:r>
          </a:p>
          <a:p>
            <a:pPr lvl="1" eaLnBrk="1" hangingPunct="1"/>
            <a:r>
              <a:rPr lang="cs-CZ" altLang="cs-CZ" sz="1400" dirty="0"/>
              <a:t>lze upustit od zpracování plánu společných zařízení</a:t>
            </a:r>
          </a:p>
          <a:p>
            <a:pPr lvl="1" eaLnBrk="1" hangingPunct="1"/>
            <a:r>
              <a:rPr lang="cs-CZ" altLang="cs-CZ" sz="1400" dirty="0"/>
              <a:t>Není-li součástí jednoduchých pozemkových úprav plán společných zařízení, vyhotoví se </a:t>
            </a:r>
            <a:r>
              <a:rPr lang="cs-CZ" altLang="cs-CZ" sz="1400" b="1" dirty="0"/>
              <a:t>soupis změn druhů pozemků z důvodu zjištěných nesouladů</a:t>
            </a:r>
            <a:r>
              <a:rPr lang="cs-CZ" altLang="cs-CZ" sz="1400" dirty="0"/>
              <a:t>, ke kterému se ve lhůtě 30 dnů vyjádří dotčené orgány.</a:t>
            </a:r>
          </a:p>
          <a:p>
            <a:pPr eaLnBrk="1" hangingPunct="1"/>
            <a:r>
              <a:rPr lang="cs-CZ" altLang="cs-CZ" dirty="0"/>
              <a:t>Umístění a realizace společných zařízení na pozemcích státu a obce</a:t>
            </a:r>
          </a:p>
          <a:p>
            <a:pPr lvl="1" eaLnBrk="1" hangingPunct="1"/>
            <a:r>
              <a:rPr lang="cs-CZ" altLang="cs-CZ" sz="1400" dirty="0"/>
              <a:t>Součástí těchto jednoduchých pozemkových úprav je vždy plán společných zařízení.</a:t>
            </a:r>
          </a:p>
          <a:p>
            <a:pPr eaLnBrk="1" hangingPunct="1"/>
            <a:r>
              <a:rPr lang="cs-CZ" altLang="cs-CZ" sz="1400" b="1" dirty="0"/>
              <a:t>Upřesnění nebo rekonstrukce přídělů půdy v rámci „pozemkové reformy“ po roce 1945</a:t>
            </a:r>
          </a:p>
          <a:p>
            <a:pPr lvl="1" eaLnBrk="1" hangingPunct="1"/>
            <a:endParaRPr lang="cs-CZ" altLang="cs-CZ" sz="1400" dirty="0"/>
          </a:p>
        </p:txBody>
      </p:sp>
      <p:sp>
        <p:nvSpPr>
          <p:cNvPr id="14343" name="Zástupný symbol pro číslo snímku 6">
            <a:extLst>
              <a:ext uri="{FF2B5EF4-FFF2-40B4-BE49-F238E27FC236}">
                <a16:creationId xmlns:a16="http://schemas.microsoft.com/office/drawing/2014/main" id="{963EFD10-0E3C-4D59-891B-447E1D770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EFEB61-2806-43AA-8675-19B24BAC0B6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6F770-29AD-43C4-8AC9-2B806562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9" y="624110"/>
            <a:ext cx="9459244" cy="1280890"/>
          </a:xfrm>
        </p:spPr>
        <p:txBody>
          <a:bodyPr>
            <a:normAutofit/>
          </a:bodyPr>
          <a:lstStyle/>
          <a:p>
            <a:r>
              <a:rPr lang="cs-CZ" sz="2400" dirty="0"/>
              <a:t>KPÚ – přehled(zahájené, ukončené, k zahájení) https://eagri.cz/public/app/eagriapp/PU/Prehled/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20817D-A8E2-4411-A765-D4C185B1F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369" y="1905000"/>
            <a:ext cx="7833600" cy="4896000"/>
          </a:xfrm>
        </p:spPr>
      </p:pic>
    </p:spTree>
    <p:extLst>
      <p:ext uri="{BB962C8B-B14F-4D97-AF65-F5344CB8AC3E}">
        <p14:creationId xmlns:p14="http://schemas.microsoft.com/office/powerpoint/2010/main" val="265234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24985-BF8A-49B8-802C-A14C7D0A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5" y="365760"/>
            <a:ext cx="9723938" cy="1539240"/>
          </a:xfrm>
        </p:spPr>
        <p:txBody>
          <a:bodyPr>
            <a:normAutofit/>
          </a:bodyPr>
          <a:lstStyle/>
          <a:p>
            <a:r>
              <a:rPr lang="cs-CZ" sz="2800" dirty="0"/>
              <a:t>JPÚ – přehled (ukončené, zahájené)</a:t>
            </a:r>
            <a:br>
              <a:rPr lang="cs-CZ" sz="2800" dirty="0"/>
            </a:br>
            <a:r>
              <a:rPr lang="cs-CZ" sz="2800" dirty="0"/>
              <a:t>https://eagri.cz/public/app/eagriapp/PU/Prehled/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A7E61F-D882-48B9-83F1-D825E78A1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400" y="1905000"/>
            <a:ext cx="7603200" cy="4752000"/>
          </a:xfrm>
        </p:spPr>
      </p:pic>
    </p:spTree>
    <p:extLst>
      <p:ext uri="{BB962C8B-B14F-4D97-AF65-F5344CB8AC3E}">
        <p14:creationId xmlns:p14="http://schemas.microsoft.com/office/powerpoint/2010/main" val="163723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>
            <a:extLst>
              <a:ext uri="{FF2B5EF4-FFF2-40B4-BE49-F238E27FC236}">
                <a16:creationId xmlns:a16="http://schemas.microsoft.com/office/drawing/2014/main" id="{8C5753D0-B958-4CB0-8E03-9A207526B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1BD0C-F280-434D-A26F-2D0FAA3C5908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793C3CC-AEFA-403E-AC9C-FAE55EDAE1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2650" y="365126"/>
            <a:ext cx="7886700" cy="739775"/>
          </a:xfrm>
        </p:spPr>
        <p:txBody>
          <a:bodyPr/>
          <a:lstStyle/>
          <a:p>
            <a:pPr eaLnBrk="1" hangingPunct="1"/>
            <a:r>
              <a:rPr lang="cs-CZ" altLang="cs-CZ"/>
              <a:t>Předmět pozemkových úprav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D1FB84-75D7-498F-AE9C-28FC7C1BB5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47850" y="1196975"/>
            <a:ext cx="8712200" cy="55245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1600">
                <a:solidFill>
                  <a:srgbClr val="FF0000"/>
                </a:solidFill>
              </a:rPr>
              <a:t>Výchozí princip:</a:t>
            </a:r>
          </a:p>
          <a:p>
            <a:pPr lvl="1" eaLnBrk="1" hangingPunct="1"/>
            <a:r>
              <a:rPr lang="cs-CZ" altLang="cs-CZ"/>
              <a:t>všechny pozemky v obvodu pozemkových úprav bez ohledu na dosavadní způsob využívání a vlastnické a užívací vztahy k nim</a:t>
            </a:r>
          </a:p>
          <a:p>
            <a:pPr eaLnBrk="1" hangingPunct="1"/>
            <a:r>
              <a:rPr lang="cs-CZ" altLang="cs-CZ" sz="1600">
                <a:solidFill>
                  <a:srgbClr val="FF0000"/>
                </a:solidFill>
              </a:rPr>
              <a:t>Specifika:</a:t>
            </a:r>
          </a:p>
          <a:p>
            <a:pPr eaLnBrk="1" hangingPunct="1"/>
            <a:r>
              <a:rPr lang="cs-CZ" altLang="cs-CZ" sz="1200" b="1" u="sng"/>
              <a:t>Se souhlasem vlastníka a příslušného správního úřadu</a:t>
            </a:r>
            <a:r>
              <a:rPr lang="cs-CZ" altLang="cs-CZ" sz="1200" b="1"/>
              <a:t> lze řešit v pozemkových úpravách</a:t>
            </a:r>
          </a:p>
          <a:p>
            <a:pPr lvl="1" eaLnBrk="1" hangingPunct="1"/>
            <a:r>
              <a:rPr lang="cs-CZ" altLang="cs-CZ" sz="1200"/>
              <a:t>Pozemky určené pro těžbu vyhrazených nerostů na základě stanoveného dobývacího prostoru</a:t>
            </a:r>
          </a:p>
          <a:p>
            <a:pPr lvl="1" eaLnBrk="1" hangingPunct="1"/>
            <a:r>
              <a:rPr lang="cs-CZ" altLang="cs-CZ" sz="1200"/>
              <a:t>Pozemky určené pro obranu státu</a:t>
            </a:r>
          </a:p>
          <a:p>
            <a:pPr lvl="1" eaLnBrk="1" hangingPunct="1"/>
            <a:r>
              <a:rPr lang="cs-CZ" altLang="cs-CZ" sz="1200"/>
              <a:t>Pozemky zastavěné stavbou ve vlastnictví státu</a:t>
            </a:r>
          </a:p>
          <a:p>
            <a:pPr eaLnBrk="1" hangingPunct="1"/>
            <a:r>
              <a:rPr lang="cs-CZ" altLang="cs-CZ" sz="1200" b="1" u="sng"/>
              <a:t>Se souhlasem příslušného správního úřadu </a:t>
            </a:r>
          </a:p>
          <a:p>
            <a:pPr lvl="1" eaLnBrk="1" hangingPunct="1"/>
            <a:r>
              <a:rPr lang="cs-CZ" altLang="cs-CZ" sz="1200"/>
              <a:t>Pozemky zařazené do rezervy státních pozemků k uskutečnění rozvojových programů státu schválených vládou lze řešit v pozemkových úpravách </a:t>
            </a:r>
          </a:p>
          <a:p>
            <a:pPr eaLnBrk="1" hangingPunct="1"/>
            <a:r>
              <a:rPr lang="cs-CZ" altLang="cs-CZ" sz="1200" b="1" u="sng"/>
              <a:t>Se souhlasem vlastníka</a:t>
            </a:r>
          </a:p>
          <a:p>
            <a:pPr lvl="1" eaLnBrk="1" hangingPunct="1"/>
            <a:r>
              <a:rPr lang="cs-CZ" altLang="cs-CZ" sz="1200"/>
              <a:t>pozemky zastavěné stavbou, která není ve vlastnictví státu, pozemek funkčně související s touto stavbou včetně přístupové cesty, </a:t>
            </a:r>
          </a:p>
          <a:p>
            <a:pPr lvl="1" eaLnBrk="1" hangingPunct="1"/>
            <a:r>
              <a:rPr lang="cs-CZ" altLang="cs-CZ" sz="1200"/>
              <a:t>zahrady, </a:t>
            </a:r>
          </a:p>
          <a:p>
            <a:pPr lvl="1" eaLnBrk="1" hangingPunct="1"/>
            <a:r>
              <a:rPr lang="cs-CZ" altLang="cs-CZ" sz="1200"/>
              <a:t>pozemky v zastavěném území, </a:t>
            </a:r>
          </a:p>
          <a:p>
            <a:pPr lvl="1" eaLnBrk="1" hangingPunct="1"/>
            <a:r>
              <a:rPr lang="cs-CZ" altLang="cs-CZ" sz="1200"/>
              <a:t>pozemky v zastavitelných plochách</a:t>
            </a:r>
          </a:p>
          <a:p>
            <a:pPr lvl="1" eaLnBrk="1" hangingPunct="1"/>
            <a:r>
              <a:rPr lang="cs-CZ" altLang="cs-CZ" sz="1200"/>
              <a:t> pozemky, na nichž se nacházejí veřejná nebo neveřejná pohřebiště,    </a:t>
            </a:r>
          </a:p>
          <a:p>
            <a:pPr lvl="1" eaLnBrk="1" hangingPunct="1"/>
            <a:endParaRPr lang="cs-CZ" altLang="cs-CZ" sz="1200"/>
          </a:p>
          <a:p>
            <a:pPr eaLnBrk="1" hangingPunct="1"/>
            <a:r>
              <a:rPr lang="cs-CZ" altLang="cs-CZ" sz="1200" b="1" u="sng"/>
              <a:t>Pokud se vlastníci ve lhůtě stanovené pozemkovým úřadem nevyjádří, má se za to, že s řešením v pozemkových úpravách souhlas</a:t>
            </a:r>
            <a:r>
              <a:rPr lang="cs-CZ" altLang="cs-CZ" sz="1200"/>
              <a:t>í.</a:t>
            </a:r>
          </a:p>
          <a:p>
            <a:pPr eaLnBrk="1" hangingPunct="1"/>
            <a:r>
              <a:rPr lang="cs-CZ" altLang="cs-CZ" sz="1200"/>
              <a:t>Souhlas s řešením pozemků se nevyžaduje u pozemků, které jsou v obvodu pozemkových úprav v katastru nemovitostí evidovány se způsobem využití pozemku jako ostatní komunikace.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50337230-5191-46CA-B933-B4F32718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7886700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Obvod pozemkových úprav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EC3680-D663-4F36-96AA-322C855D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52514"/>
            <a:ext cx="7886700" cy="55451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2000" dirty="0"/>
              <a:t>Obvod pozemkových úprav</a:t>
            </a:r>
          </a:p>
          <a:p>
            <a:pPr eaLnBrk="1" hangingPunct="1">
              <a:defRPr/>
            </a:pPr>
            <a:r>
              <a:rPr lang="cs-CZ" sz="2000" b="1" dirty="0"/>
              <a:t>základní princip:</a:t>
            </a:r>
          </a:p>
          <a:p>
            <a:pPr lvl="1" eaLnBrk="1" hangingPunct="1">
              <a:defRPr/>
            </a:pPr>
            <a:r>
              <a:rPr lang="cs-CZ" sz="2000" b="1" dirty="0"/>
              <a:t>území dotčené pozemkovými úpravami, které je </a:t>
            </a:r>
            <a:r>
              <a:rPr lang="cs-CZ" sz="2000" b="1" dirty="0">
                <a:solidFill>
                  <a:srgbClr val="C00000"/>
                </a:solidFill>
              </a:rPr>
              <a:t>tvořeno jedním nebo více celky v jednom katastrálním území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r>
              <a:rPr lang="cs-CZ" sz="2000" b="1" dirty="0"/>
              <a:t>do obvodu pozemkových úprav lze též zahrnout: </a:t>
            </a:r>
          </a:p>
          <a:p>
            <a:pPr lvl="1" eaLnBrk="1" hangingPunct="1">
              <a:defRPr/>
            </a:pPr>
            <a:r>
              <a:rPr lang="cs-CZ" sz="1800" dirty="0"/>
              <a:t> pozemky, které </a:t>
            </a:r>
            <a:r>
              <a:rPr lang="cs-CZ" sz="1800" dirty="0">
                <a:solidFill>
                  <a:srgbClr val="C00000"/>
                </a:solidFill>
              </a:rPr>
              <a:t>nevyžadují řešení ve smyslu ustanovení § 2 </a:t>
            </a:r>
            <a:r>
              <a:rPr lang="cs-CZ" sz="1800" dirty="0"/>
              <a:t>ZPÚ, ale </a:t>
            </a:r>
            <a:r>
              <a:rPr lang="cs-CZ" sz="1800" dirty="0">
                <a:solidFill>
                  <a:srgbClr val="C00000"/>
                </a:solidFill>
              </a:rPr>
              <a:t>je u nich třeba obnovit soubor geodetických informací</a:t>
            </a:r>
          </a:p>
          <a:p>
            <a:pPr lvl="1" eaLnBrk="1" hangingPunct="1">
              <a:defRPr/>
            </a:pPr>
            <a:endParaRPr lang="cs-CZ" sz="1800" dirty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r>
              <a:rPr lang="cs-CZ" sz="1800" dirty="0"/>
              <a:t>pozemky v </a:t>
            </a:r>
            <a:r>
              <a:rPr lang="cs-CZ" sz="1800" dirty="0">
                <a:solidFill>
                  <a:srgbClr val="C00000"/>
                </a:solidFill>
              </a:rPr>
              <a:t>navazující části sousedícího katastrálního území</a:t>
            </a:r>
            <a:r>
              <a:rPr lang="cs-CZ" sz="1800" dirty="0"/>
              <a:t> </a:t>
            </a:r>
          </a:p>
          <a:p>
            <a:pPr lvl="1" eaLnBrk="1" hangingPunct="1">
              <a:defRPr/>
            </a:pPr>
            <a:endParaRPr lang="cs-CZ" sz="1800" dirty="0"/>
          </a:p>
          <a:p>
            <a:pPr lvl="1" eaLnBrk="1" hangingPunct="1">
              <a:defRPr/>
            </a:pPr>
            <a:r>
              <a:rPr lang="cs-CZ" sz="1800" dirty="0"/>
              <a:t>v případě potřeby </a:t>
            </a:r>
            <a:r>
              <a:rPr lang="cs-CZ" sz="1800" dirty="0">
                <a:solidFill>
                  <a:srgbClr val="C00000"/>
                </a:solidFill>
              </a:rPr>
              <a:t>řešení vodohospodářských opatření </a:t>
            </a:r>
            <a:r>
              <a:rPr lang="cs-CZ" sz="1800" dirty="0"/>
              <a:t>může, se souhlasem ústředí, obvod pozemkových úprav tvořit </a:t>
            </a:r>
            <a:r>
              <a:rPr lang="cs-CZ" sz="1800" dirty="0">
                <a:solidFill>
                  <a:srgbClr val="C00000"/>
                </a:solidFill>
              </a:rPr>
              <a:t>více na sebe navazujících katastrálních území</a:t>
            </a:r>
          </a:p>
          <a:p>
            <a:pPr marL="457200" lvl="1" indent="0">
              <a:buNone/>
              <a:defRPr/>
            </a:pPr>
            <a:r>
              <a:rPr lang="cs-CZ" sz="1800" dirty="0">
                <a:solidFill>
                  <a:srgbClr val="C000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cs-CZ" sz="1800" dirty="0"/>
              <a:t>obvod pozemkových úprav může, se souhlasem ústředí, tvořit rovněž </a:t>
            </a:r>
            <a:r>
              <a:rPr lang="cs-CZ" sz="1800" dirty="0">
                <a:solidFill>
                  <a:srgbClr val="C00000"/>
                </a:solidFill>
              </a:rPr>
              <a:t>více katastrálních území v rámci jedné obce</a:t>
            </a:r>
            <a:r>
              <a:rPr lang="cs-CZ" sz="1800" dirty="0"/>
              <a:t>. </a:t>
            </a: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9B1B6BC8-8651-4161-BC60-B7F85F73E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D97F7B-62E5-41A3-BDDA-9EC98887F8C6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969E2F06-0273-474B-93BF-BE76CDCE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Řízení o pozemkových úpravách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596D171D-17DA-46B5-B830-14DB4A04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5307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Speciální správní řízení</a:t>
            </a:r>
          </a:p>
          <a:p>
            <a:pPr lvl="1" eaLnBrk="1" hangingPunct="1"/>
            <a:r>
              <a:rPr lang="cs-CZ" altLang="cs-CZ" sz="1800"/>
              <a:t>Zákon o pozemkových úpravách + správní řád</a:t>
            </a:r>
          </a:p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Zahájení řízení o pozemkových úpravách (§ 6 ZoPÚ)</a:t>
            </a:r>
          </a:p>
          <a:p>
            <a:pPr lvl="1" eaLnBrk="1" hangingPunct="1"/>
            <a:r>
              <a:rPr lang="cs-CZ" altLang="cs-CZ" sz="1800"/>
              <a:t>z moci úřední/z podnětu pozemkového úřadu</a:t>
            </a:r>
          </a:p>
          <a:p>
            <a:pPr lvl="1" eaLnBrk="1" hangingPunct="1"/>
            <a:r>
              <a:rPr lang="cs-CZ" altLang="cs-CZ" sz="1800"/>
              <a:t>pozemkový úřad zahájí řízení o pozemkových úpravách vždy, pokud se pro to vysloví vlastníci pozemků nadpoloviční výměry zemědělské půdy v dotčeném katastrálním území</a:t>
            </a:r>
          </a:p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Subjekty</a:t>
            </a:r>
          </a:p>
          <a:p>
            <a:pPr lvl="1" eaLnBrk="1" hangingPunct="1"/>
            <a:r>
              <a:rPr lang="cs-CZ" altLang="cs-CZ" sz="1800"/>
              <a:t>Účastníci řízení</a:t>
            </a:r>
          </a:p>
          <a:p>
            <a:pPr lvl="1" eaLnBrk="1" hangingPunct="1"/>
            <a:r>
              <a:rPr lang="cs-CZ" altLang="cs-CZ" sz="1800"/>
              <a:t>Sbor zástupců</a:t>
            </a:r>
          </a:p>
          <a:p>
            <a:pPr lvl="1" eaLnBrk="1" hangingPunct="1"/>
            <a:r>
              <a:rPr lang="cs-CZ" altLang="cs-CZ" sz="1800"/>
              <a:t>Dotčené orgány</a:t>
            </a:r>
          </a:p>
          <a:p>
            <a:pPr lvl="1" eaLnBrk="1" hangingPunct="1"/>
            <a:r>
              <a:rPr lang="cs-CZ" altLang="cs-CZ" sz="1800"/>
              <a:t>Ostatní subjekty</a:t>
            </a: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97FFF372-B9E3-4D06-AD16-91CF2B157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F7A22-2E7C-4DC8-8364-4F6D15D0F881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>
            <a:extLst>
              <a:ext uri="{FF2B5EF4-FFF2-40B4-BE49-F238E27FC236}">
                <a16:creationId xmlns:a16="http://schemas.microsoft.com/office/drawing/2014/main" id="{E1D1DB81-1537-45CE-8FCA-2779EA143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CD4DCC-AEF3-4463-9D47-F9D64CABBD41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084AD87-D64F-43E6-8A7D-D39880E3B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Účastníci řízení o pozemkových úpravách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CF37285-8CCB-40CE-8818-0F9C36E5CDA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Vlastníci pozemků</a:t>
            </a:r>
            <a:r>
              <a:rPr lang="cs-CZ" altLang="cs-CZ"/>
              <a:t>, které jsou dotčeny řešením v PÚ</a:t>
            </a:r>
          </a:p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Fyzické a právnické osoby, jejichž vlastnická nebo jiná věcná práva k pozemkům </a:t>
            </a:r>
            <a:r>
              <a:rPr lang="cs-CZ" altLang="cs-CZ"/>
              <a:t>mohou být řešením pozemkových úprav přímo dotčena</a:t>
            </a:r>
          </a:p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Stavebník, je-li provedení pozemkových úprav vyvoláno v důsledku stavební činnosti</a:t>
            </a:r>
          </a:p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Obce,  v jejichž územním obvodu jsou pozemky zahrnuté do obvodu pozemkových úprav</a:t>
            </a:r>
          </a:p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Jiné obce</a:t>
            </a:r>
            <a:r>
              <a:rPr lang="cs-CZ" altLang="cs-CZ"/>
              <a:t>, s jejichž územním obvodem sousedí pozemky zahrnuté do obvodu pozemkových úprav, pokud do 30 dnů od výzvy příslušného pozemkového úřadu přistoupí jako účastníci k řízení o pozemkových úpravách</a:t>
            </a:r>
          </a:p>
          <a:p>
            <a:pPr lvl="1" eaLnBrk="1" hangingPunct="1"/>
            <a:r>
              <a:rPr lang="cs-CZ" altLang="cs-CZ"/>
              <a:t>Účastníka řízení, který není znám nebo jehož pobyt není znám, zastupuje v řízení o pozemkových úpravách opatrovník </a:t>
            </a:r>
          </a:p>
          <a:p>
            <a:pPr lvl="1" eaLnBrk="1" hangingPunct="1"/>
            <a:r>
              <a:rPr lang="cs-CZ" altLang="cs-CZ"/>
              <a:t>Zemřel-li vlastník pozemku, který je předmětem pozemkových úprav, a soud pravomocně usnesením ještě nerozhodl, jsou účastníky řízení o PÚ osoby podle sdělení soudu nebo soudního komisaře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>
            <a:extLst>
              <a:ext uri="{FF2B5EF4-FFF2-40B4-BE49-F238E27FC236}">
                <a16:creationId xmlns:a16="http://schemas.microsoft.com/office/drawing/2014/main" id="{E25258E7-1141-4C5F-B3F0-AC8B20B0E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D4F373-5A54-427C-B038-C94B395DD889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86B7137-CF16-46D6-B9EE-3EE5C3D2E7C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Sbor zástupců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DC6DBF5-FBFC-4C6F-AB99-330D43AAF07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52650" y="1825625"/>
            <a:ext cx="7886700" cy="46672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600" b="1"/>
              <a:t>Vlastníci pozemků řešených v PÚ si zvolí na úvodním jednání </a:t>
            </a:r>
            <a:r>
              <a:rPr lang="cs-CZ" altLang="cs-CZ" sz="1600"/>
              <a:t>na dobu provádění PÚ sbor zástupců, pro účely volby připadá spoluvlastníkům 1 hlas, sbor je zvolen nadpoloviční většinou přítomných vlastníků. Nepodaří-li se sbor při komplexních pozemkových úpravách ani opakovaně zvolit a trvá-li potřeba těchto úprav, lze od volby sboru upustit</a:t>
            </a:r>
          </a:p>
          <a:p>
            <a:pPr eaLnBrk="1" hangingPunct="1"/>
            <a:r>
              <a:rPr lang="cs-CZ" altLang="cs-CZ" sz="1600" b="1"/>
              <a:t>Při jednoduchých PÚ lze od sboru upustit</a:t>
            </a:r>
          </a:p>
          <a:p>
            <a:pPr eaLnBrk="1" hangingPunct="1"/>
            <a:r>
              <a:rPr lang="cs-CZ" altLang="cs-CZ" sz="1600"/>
              <a:t>Sbor zástupců zastupuje vlastníky v rozsahu činností uvedených v zákoně popř. jedná za vlastníky na základě a v rozsahu jejich zplnomocnění</a:t>
            </a:r>
          </a:p>
          <a:p>
            <a:pPr eaLnBrk="1" hangingPunct="1"/>
            <a:r>
              <a:rPr lang="cs-CZ" altLang="cs-CZ" sz="1600"/>
              <a:t>Počet členů sboru, který musí být lichý, stanoví pozemkový úřad v rozsahu </a:t>
            </a:r>
            <a:r>
              <a:rPr lang="cs-CZ" altLang="cs-CZ" sz="1600" b="1"/>
              <a:t>5 až 15 členů </a:t>
            </a:r>
            <a:r>
              <a:rPr lang="cs-CZ" altLang="cs-CZ" sz="1600"/>
              <a:t>podle celkového počtu vlastníků a podle rozsahu řešeného území</a:t>
            </a:r>
          </a:p>
          <a:p>
            <a:pPr eaLnBrk="1" hangingPunct="1"/>
            <a:r>
              <a:rPr lang="cs-CZ" altLang="cs-CZ" sz="1600"/>
              <a:t>Činnost sboru:</a:t>
            </a:r>
          </a:p>
          <a:p>
            <a:pPr lvl="1" eaLnBrk="1" hangingPunct="1"/>
            <a:r>
              <a:rPr lang="cs-CZ" altLang="cs-CZ" sz="1400" b="1"/>
              <a:t>Spolupracuje při zpracování návrhu PÚ</a:t>
            </a:r>
          </a:p>
          <a:p>
            <a:pPr lvl="1" eaLnBrk="1" hangingPunct="1"/>
            <a:r>
              <a:rPr lang="cs-CZ" altLang="cs-CZ" sz="1400" b="1"/>
              <a:t>Posuzuje jednotlivé varianty návrhu a navrhovaná opatření</a:t>
            </a:r>
          </a:p>
          <a:p>
            <a:pPr lvl="1" eaLnBrk="1" hangingPunct="1"/>
            <a:r>
              <a:rPr lang="cs-CZ" altLang="cs-CZ" sz="1400" b="1"/>
              <a:t>Vyjadřuje se ke společným zařízením</a:t>
            </a:r>
          </a:p>
          <a:p>
            <a:pPr lvl="1" eaLnBrk="1" hangingPunct="1"/>
            <a:r>
              <a:rPr lang="cs-CZ" altLang="cs-CZ" sz="1400" b="1"/>
              <a:t>Vyjadřuje se k podaným připomínkám</a:t>
            </a:r>
          </a:p>
          <a:p>
            <a:pPr lvl="1" eaLnBrk="1" hangingPunct="1"/>
            <a:r>
              <a:rPr lang="cs-CZ" altLang="cs-CZ" sz="1400" b="1"/>
              <a:t>Vyjadřuje se k návrhu PÚ</a:t>
            </a:r>
          </a:p>
          <a:p>
            <a:pPr lvl="1" eaLnBrk="1" hangingPunct="1"/>
            <a:r>
              <a:rPr lang="cs-CZ" altLang="cs-CZ" sz="1400" b="1"/>
              <a:t>Spolupracuje při realizaci schválených PÚ</a:t>
            </a:r>
          </a:p>
          <a:p>
            <a:pPr eaLnBrk="1" hangingPunct="1"/>
            <a:endParaRPr lang="cs-CZ" altLang="cs-CZ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>
            <a:extLst>
              <a:ext uri="{FF2B5EF4-FFF2-40B4-BE49-F238E27FC236}">
                <a16:creationId xmlns:a16="http://schemas.microsoft.com/office/drawing/2014/main" id="{BD20CC60-6FDA-49E9-B7A2-BFF511F2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1977DD-5A03-4BB7-9F1E-F838EC0B7D45}" type="slidenum">
              <a:rPr lang="cs-CZ" altLang="cs-CZ" sz="16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56A34BA-EFC1-4969-913B-40BC3A70C4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82888" y="1844676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B050"/>
                </a:solidFill>
              </a:rPr>
              <a:t>Zvláštnosti pozemkového vlastnictví II: Pozemkové úpravy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D1D7780-6622-4268-AA46-8CC7BA702D2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24114" y="4005264"/>
            <a:ext cx="4384675" cy="1647825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1600"/>
              <a:t>MP705Zk Pozemkové právo</a:t>
            </a:r>
          </a:p>
          <a:p>
            <a:pPr marL="0" indent="0" algn="ctr">
              <a:buNone/>
            </a:pPr>
            <a:endParaRPr lang="cs-CZ" altLang="cs-CZ" sz="1600"/>
          </a:p>
          <a:p>
            <a:pPr marL="0" indent="0" algn="ctr">
              <a:buNone/>
            </a:pPr>
            <a:r>
              <a:rPr lang="cs-CZ" altLang="cs-CZ" sz="1600"/>
              <a:t>Podzim 2022</a:t>
            </a:r>
          </a:p>
          <a:p>
            <a:pPr marL="0" indent="0" algn="ctr">
              <a:buNone/>
            </a:pPr>
            <a:r>
              <a:rPr lang="cs-CZ" altLang="cs-CZ" sz="1600"/>
              <a:t>Ivana Průchová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E48EFA2B-35B3-458C-9716-D7D9143B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4" y="404814"/>
            <a:ext cx="7824787" cy="1316037"/>
          </a:xfrm>
        </p:spPr>
        <p:txBody>
          <a:bodyPr/>
          <a:lstStyle/>
          <a:p>
            <a:pPr eaLnBrk="1" hangingPunct="1"/>
            <a:r>
              <a:rPr lang="cs-CZ" altLang="cs-CZ" sz="2400"/>
              <a:t>Příprava a průběh KPÚ:</a:t>
            </a:r>
            <a:br>
              <a:rPr lang="cs-CZ" altLang="cs-CZ" sz="2400"/>
            </a:br>
            <a:r>
              <a:rPr lang="cs-CZ" altLang="cs-CZ" sz="2400"/>
              <a:t>- ve všech fázích součinnost mezi SPÚ a KÚ</a:t>
            </a:r>
            <a:br>
              <a:rPr lang="cs-CZ" altLang="cs-CZ" sz="2400"/>
            </a:br>
            <a:r>
              <a:rPr lang="cs-CZ" altLang="cs-CZ" sz="2400"/>
              <a:t>- řízení o PÚ = speciální správní řízení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455214C-65BB-45EE-8A0D-AC50133C5067}"/>
              </a:ext>
            </a:extLst>
          </p:cNvPr>
          <p:cNvSpPr/>
          <p:nvPr/>
        </p:nvSpPr>
        <p:spPr>
          <a:xfrm>
            <a:off x="1274482" y="2154238"/>
            <a:ext cx="1575081" cy="881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Přípravné práce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606880F-1117-447E-ACD4-41A1C9D03749}"/>
              </a:ext>
            </a:extLst>
          </p:cNvPr>
          <p:cNvSpPr/>
          <p:nvPr/>
        </p:nvSpPr>
        <p:spPr>
          <a:xfrm>
            <a:off x="3740944" y="3487738"/>
            <a:ext cx="1506538" cy="1187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Rozhodnutí I. o schválení návrhu PÚ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293724-0C01-4011-A594-D5500862ED08}"/>
              </a:ext>
            </a:extLst>
          </p:cNvPr>
          <p:cNvSpPr/>
          <p:nvPr/>
        </p:nvSpPr>
        <p:spPr>
          <a:xfrm>
            <a:off x="2849563" y="2154238"/>
            <a:ext cx="1109662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Zahájení řízení o PÚ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D289B9-FA84-4EA6-846F-4D6CE452147A}"/>
              </a:ext>
            </a:extLst>
          </p:cNvPr>
          <p:cNvSpPr/>
          <p:nvPr/>
        </p:nvSpPr>
        <p:spPr>
          <a:xfrm>
            <a:off x="5311775" y="2106614"/>
            <a:ext cx="2133600" cy="89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sz="1600" dirty="0"/>
              <a:t>Zaměření skutečného stavu</a:t>
            </a:r>
          </a:p>
          <a:p>
            <a:pPr algn="ctr">
              <a:defRPr/>
            </a:pPr>
            <a:r>
              <a:rPr lang="cs-CZ" sz="1600" dirty="0"/>
              <a:t>UPŘESNĚNÍ obvodu PÚ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1EAAA26-42C1-4E50-AF81-8B772AF81659}"/>
              </a:ext>
            </a:extLst>
          </p:cNvPr>
          <p:cNvSpPr/>
          <p:nvPr/>
        </p:nvSpPr>
        <p:spPr>
          <a:xfrm>
            <a:off x="7535864" y="2065339"/>
            <a:ext cx="1109662" cy="99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Soupis ocenění nároků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0E15780-DADB-4ED8-ABFC-27E4429A9174}"/>
              </a:ext>
            </a:extLst>
          </p:cNvPr>
          <p:cNvSpPr/>
          <p:nvPr/>
        </p:nvSpPr>
        <p:spPr>
          <a:xfrm>
            <a:off x="8645526" y="2065338"/>
            <a:ext cx="1605379" cy="96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Plán společných zařízení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97E8196-DDE9-4371-BEF6-F6D0D3C326DE}"/>
              </a:ext>
            </a:extLst>
          </p:cNvPr>
          <p:cNvSpPr/>
          <p:nvPr/>
        </p:nvSpPr>
        <p:spPr>
          <a:xfrm>
            <a:off x="5619249" y="3463925"/>
            <a:ext cx="1844675" cy="1187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Rozhodnutí II. Rozhodnutí II: O výměně, přechodu vlastnických práv, VB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129D520-01BB-4C8D-A627-4FD36DD1496F}"/>
              </a:ext>
            </a:extLst>
          </p:cNvPr>
          <p:cNvSpPr/>
          <p:nvPr/>
        </p:nvSpPr>
        <p:spPr>
          <a:xfrm>
            <a:off x="4048123" y="2173287"/>
            <a:ext cx="11731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Úvodní jednání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F9031D9-B6B5-42FA-B640-23E6561F8620}"/>
              </a:ext>
            </a:extLst>
          </p:cNvPr>
          <p:cNvSpPr/>
          <p:nvPr/>
        </p:nvSpPr>
        <p:spPr>
          <a:xfrm>
            <a:off x="1274482" y="3422651"/>
            <a:ext cx="982662" cy="118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Návrh </a:t>
            </a:r>
            <a:r>
              <a:rPr lang="cs-CZ" b="1" dirty="0"/>
              <a:t>PÚ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5A80C8-0594-4254-8113-A5B28455C22E}"/>
              </a:ext>
            </a:extLst>
          </p:cNvPr>
          <p:cNvSpPr/>
          <p:nvPr/>
        </p:nvSpPr>
        <p:spPr>
          <a:xfrm>
            <a:off x="7535863" y="3487738"/>
            <a:ext cx="2655887" cy="11858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Provedení/realizace pozemkových úprav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4329C5-F256-49DE-89BD-08F631B267A7}"/>
              </a:ext>
            </a:extLst>
          </p:cNvPr>
          <p:cNvSpPr/>
          <p:nvPr/>
        </p:nvSpPr>
        <p:spPr>
          <a:xfrm>
            <a:off x="3676651" y="5084763"/>
            <a:ext cx="1347788" cy="5048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odvolání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F828D0E-9E94-4D57-ABAD-824376AB7AFE}"/>
              </a:ext>
            </a:extLst>
          </p:cNvPr>
          <p:cNvSpPr/>
          <p:nvPr/>
        </p:nvSpPr>
        <p:spPr>
          <a:xfrm>
            <a:off x="3653778" y="5918869"/>
            <a:ext cx="13462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Žaloba dle </a:t>
            </a:r>
            <a:r>
              <a:rPr lang="cs-CZ" dirty="0" err="1"/>
              <a:t>s.ř.s</a:t>
            </a:r>
            <a:r>
              <a:rPr lang="cs-CZ" dirty="0"/>
              <a:t>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A38F797-F2AF-4FFE-B619-79B808CCA3B6}"/>
              </a:ext>
            </a:extLst>
          </p:cNvPr>
          <p:cNvSpPr/>
          <p:nvPr/>
        </p:nvSpPr>
        <p:spPr>
          <a:xfrm>
            <a:off x="5619249" y="5041103"/>
            <a:ext cx="1844675" cy="621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Není</a:t>
            </a:r>
            <a:r>
              <a:rPr lang="cs-CZ" dirty="0"/>
              <a:t> přípustné odvolání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AF7A4FD-118F-4F24-94AB-DC1EC30AB47B}"/>
              </a:ext>
            </a:extLst>
          </p:cNvPr>
          <p:cNvSpPr/>
          <p:nvPr/>
        </p:nvSpPr>
        <p:spPr>
          <a:xfrm>
            <a:off x="5709529" y="5846763"/>
            <a:ext cx="1754395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Žaloba dle</a:t>
            </a:r>
          </a:p>
          <a:p>
            <a:pPr algn="ctr">
              <a:defRPr/>
            </a:pPr>
            <a:r>
              <a:rPr lang="cs-CZ" dirty="0" err="1"/>
              <a:t>s.ř.s</a:t>
            </a:r>
            <a:r>
              <a:rPr lang="cs-CZ" dirty="0"/>
              <a:t>.</a:t>
            </a:r>
          </a:p>
        </p:txBody>
      </p:sp>
      <p:sp>
        <p:nvSpPr>
          <p:cNvPr id="19" name="Šipka doprava 18">
            <a:extLst>
              <a:ext uri="{FF2B5EF4-FFF2-40B4-BE49-F238E27FC236}">
                <a16:creationId xmlns:a16="http://schemas.microsoft.com/office/drawing/2014/main" id="{FE871C3B-51A7-4474-931A-F18549E6B235}"/>
              </a:ext>
            </a:extLst>
          </p:cNvPr>
          <p:cNvSpPr/>
          <p:nvPr/>
        </p:nvSpPr>
        <p:spPr>
          <a:xfrm>
            <a:off x="1963737" y="3038477"/>
            <a:ext cx="8264525" cy="484187"/>
          </a:xfrm>
          <a:prstGeom prst="rightArrow">
            <a:avLst>
              <a:gd name="adj1" fmla="val 206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Šipka doprava 19">
            <a:extLst>
              <a:ext uri="{FF2B5EF4-FFF2-40B4-BE49-F238E27FC236}">
                <a16:creationId xmlns:a16="http://schemas.microsoft.com/office/drawing/2014/main" id="{12BDBF4D-07C9-41B2-9C82-3C0F3EB8D447}"/>
              </a:ext>
            </a:extLst>
          </p:cNvPr>
          <p:cNvSpPr/>
          <p:nvPr/>
        </p:nvSpPr>
        <p:spPr>
          <a:xfrm>
            <a:off x="1274482" y="4625975"/>
            <a:ext cx="8917268" cy="484188"/>
          </a:xfrm>
          <a:prstGeom prst="rightArrow">
            <a:avLst>
              <a:gd name="adj1" fmla="val 290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>
            <a:extLst>
              <a:ext uri="{FF2B5EF4-FFF2-40B4-BE49-F238E27FC236}">
                <a16:creationId xmlns:a16="http://schemas.microsoft.com/office/drawing/2014/main" id="{A6EFFB73-EBF7-4B37-9E67-7118BDFFB1BB}"/>
              </a:ext>
            </a:extLst>
          </p:cNvPr>
          <p:cNvSpPr/>
          <p:nvPr/>
        </p:nvSpPr>
        <p:spPr>
          <a:xfrm>
            <a:off x="4084784" y="4551363"/>
            <a:ext cx="484188" cy="5048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Šipka dolů 23">
            <a:extLst>
              <a:ext uri="{FF2B5EF4-FFF2-40B4-BE49-F238E27FC236}">
                <a16:creationId xmlns:a16="http://schemas.microsoft.com/office/drawing/2014/main" id="{AF5B554E-F3CA-4F77-92BF-FC01A08E3711}"/>
              </a:ext>
            </a:extLst>
          </p:cNvPr>
          <p:cNvSpPr/>
          <p:nvPr/>
        </p:nvSpPr>
        <p:spPr>
          <a:xfrm>
            <a:off x="4048123" y="5568951"/>
            <a:ext cx="484188" cy="3603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lů 24">
            <a:extLst>
              <a:ext uri="{FF2B5EF4-FFF2-40B4-BE49-F238E27FC236}">
                <a16:creationId xmlns:a16="http://schemas.microsoft.com/office/drawing/2014/main" id="{18A1A1D4-656A-4D4A-8F87-C12AB2E6F04A}"/>
              </a:ext>
            </a:extLst>
          </p:cNvPr>
          <p:cNvSpPr/>
          <p:nvPr/>
        </p:nvSpPr>
        <p:spPr>
          <a:xfrm>
            <a:off x="6233570" y="4593893"/>
            <a:ext cx="484187" cy="50482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74" name="Zástupný symbol pro číslo snímku 25">
            <a:extLst>
              <a:ext uri="{FF2B5EF4-FFF2-40B4-BE49-F238E27FC236}">
                <a16:creationId xmlns:a16="http://schemas.microsoft.com/office/drawing/2014/main" id="{41C1C362-6E58-4994-9070-41BE9FF18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09E100-6201-43D6-AA6A-AB8F2670DF76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7" name="Obousměrná vodorovná šipka 26">
            <a:extLst>
              <a:ext uri="{FF2B5EF4-FFF2-40B4-BE49-F238E27FC236}">
                <a16:creationId xmlns:a16="http://schemas.microsoft.com/office/drawing/2014/main" id="{D6D5FF50-ED6A-463B-AEAF-34B09E080F7B}"/>
              </a:ext>
            </a:extLst>
          </p:cNvPr>
          <p:cNvSpPr/>
          <p:nvPr/>
        </p:nvSpPr>
        <p:spPr>
          <a:xfrm>
            <a:off x="4936417" y="3912393"/>
            <a:ext cx="773112" cy="48418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67F331-82D5-4CB1-AACA-79E3A2D10FC6}"/>
              </a:ext>
            </a:extLst>
          </p:cNvPr>
          <p:cNvSpPr/>
          <p:nvPr/>
        </p:nvSpPr>
        <p:spPr>
          <a:xfrm>
            <a:off x="2297333" y="3441033"/>
            <a:ext cx="1411861" cy="115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Závěrečné jednání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>
            <a:extLst>
              <a:ext uri="{FF2B5EF4-FFF2-40B4-BE49-F238E27FC236}">
                <a16:creationId xmlns:a16="http://schemas.microsoft.com/office/drawing/2014/main" id="{CE6B0810-1C0F-4E3D-9B2E-89FF9FF2D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141205-704B-4514-89D1-8B6B9A841731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DB36377-626D-4080-8981-60EBBFDEA9B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Úvodní jednání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EE662DF-C012-45A0-B1CD-590D8D984B9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Svolává pozemkový úřad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Program úvodního jednání:</a:t>
            </a:r>
          </a:p>
          <a:p>
            <a:pPr lvl="1" eaLnBrk="1" hangingPunct="1"/>
            <a:r>
              <a:rPr lang="cs-CZ" altLang="cs-CZ"/>
              <a:t>seznámení s účelem, formou a předpokládaným obvodem PÚ</a:t>
            </a:r>
          </a:p>
          <a:p>
            <a:pPr lvl="1" eaLnBrk="1" hangingPunct="1"/>
            <a:r>
              <a:rPr lang="cs-CZ" altLang="cs-CZ"/>
              <a:t>volba sboru zástupců</a:t>
            </a:r>
          </a:p>
          <a:p>
            <a:pPr lvl="1" eaLnBrk="1" hangingPunct="1"/>
            <a:r>
              <a:rPr lang="cs-CZ" altLang="cs-CZ"/>
              <a:t>projednání postupu při stanovení nároku  vlastníků</a:t>
            </a:r>
          </a:p>
          <a:p>
            <a:pPr lvl="1" eaLnBrk="1" hangingPunct="1"/>
            <a:r>
              <a:rPr lang="cs-CZ" altLang="cs-CZ"/>
              <a:t>projednání potřeby aktualizace BPEJ</a:t>
            </a:r>
          </a:p>
          <a:p>
            <a:pPr lvl="1" eaLnBrk="1" hangingPunct="1"/>
            <a:r>
              <a:rPr lang="cs-CZ" altLang="cs-CZ"/>
              <a:t>projednání dalších otázek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>
            <a:extLst>
              <a:ext uri="{FF2B5EF4-FFF2-40B4-BE49-F238E27FC236}">
                <a16:creationId xmlns:a16="http://schemas.microsoft.com/office/drawing/2014/main" id="{6FE4F5DE-D21D-414E-ACE1-FBA6850D3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1AAAD9-0E42-4D8D-B158-A3B274CB1A97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FE6947A-745E-4BF8-A445-4A74E682E34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Soupis a ocenění nároků vlastníků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90F3A67-0CC8-4FEC-AE48-5E0419CAA43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52650" y="1825626"/>
            <a:ext cx="7886700" cy="46275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600" dirty="0"/>
              <a:t>vypracování  soupisu nároků zabezpečí pozemkový úřad</a:t>
            </a:r>
          </a:p>
          <a:p>
            <a:pPr eaLnBrk="1" hangingPunct="1"/>
            <a:r>
              <a:rPr lang="cs-CZ" altLang="cs-CZ" sz="1600" dirty="0" err="1"/>
              <a:t>kriteria</a:t>
            </a:r>
            <a:r>
              <a:rPr lang="cs-CZ" altLang="cs-CZ" sz="1600" dirty="0"/>
              <a:t> pro vypracování:</a:t>
            </a:r>
          </a:p>
          <a:p>
            <a:pPr lvl="1" eaLnBrk="1" hangingPunct="1"/>
            <a:r>
              <a:rPr lang="cs-CZ" altLang="cs-CZ" sz="1000" b="1" dirty="0"/>
              <a:t>Cena</a:t>
            </a:r>
          </a:p>
          <a:p>
            <a:pPr lvl="1" eaLnBrk="1" hangingPunct="1"/>
            <a:r>
              <a:rPr lang="cs-CZ" altLang="cs-CZ" sz="1000" b="1" dirty="0"/>
              <a:t>Výměra</a:t>
            </a:r>
          </a:p>
          <a:p>
            <a:pPr lvl="1" eaLnBrk="1" hangingPunct="1"/>
            <a:r>
              <a:rPr lang="cs-CZ" altLang="cs-CZ" sz="1000" b="1" dirty="0"/>
              <a:t>Vzdálenost </a:t>
            </a:r>
          </a:p>
          <a:p>
            <a:pPr lvl="1" eaLnBrk="1" hangingPunct="1"/>
            <a:r>
              <a:rPr lang="cs-CZ" altLang="cs-CZ" sz="1000" b="1" dirty="0"/>
              <a:t>Druh pozemku</a:t>
            </a:r>
          </a:p>
          <a:p>
            <a:pPr lvl="1" eaLnBrk="1" hangingPunct="1"/>
            <a:r>
              <a:rPr lang="cs-CZ" altLang="cs-CZ" sz="1000" b="1" dirty="0"/>
              <a:t>Omezení vyplývající ze zástavního práva, předkupního práva, věcného břemene a nájemního vztahu na dobu určitou</a:t>
            </a:r>
          </a:p>
          <a:p>
            <a:pPr eaLnBrk="1" hangingPunct="1"/>
            <a:r>
              <a:rPr lang="cs-CZ" altLang="cs-CZ" sz="1600" dirty="0"/>
              <a:t>Pozemky, které nebudou směňovány –  soupis nároků podle výměry</a:t>
            </a:r>
          </a:p>
          <a:p>
            <a:pPr eaLnBrk="1" hangingPunct="1"/>
            <a:r>
              <a:rPr lang="cs-CZ" altLang="cs-CZ" sz="1600" dirty="0"/>
              <a:t>Se soupisem nároků seznámí pozemkový úřad sbor zástupců</a:t>
            </a:r>
          </a:p>
          <a:p>
            <a:pPr eaLnBrk="1" hangingPunct="1"/>
            <a:r>
              <a:rPr lang="cs-CZ" altLang="cs-CZ" sz="1600" dirty="0"/>
              <a:t>Upravený soupis nároků:</a:t>
            </a:r>
          </a:p>
          <a:p>
            <a:pPr lvl="1" eaLnBrk="1" hangingPunct="1"/>
            <a:r>
              <a:rPr lang="cs-CZ" altLang="cs-CZ" sz="1200" dirty="0"/>
              <a:t> </a:t>
            </a:r>
            <a:r>
              <a:rPr lang="cs-CZ" altLang="cs-CZ" sz="1200" b="1" dirty="0"/>
              <a:t>Vyložení na 15 dnů na místně příslušném obecním úřadě</a:t>
            </a:r>
          </a:p>
          <a:p>
            <a:pPr lvl="1" eaLnBrk="1" hangingPunct="1"/>
            <a:r>
              <a:rPr lang="cs-CZ" altLang="cs-CZ" sz="1200" b="1" dirty="0"/>
              <a:t> doručení vlastníkům, jejichž pobyt je znám</a:t>
            </a:r>
          </a:p>
          <a:p>
            <a:pPr eaLnBrk="1" hangingPunct="1"/>
            <a:r>
              <a:rPr lang="cs-CZ" altLang="cs-CZ" sz="1600" dirty="0"/>
              <a:t>Námitky vlastníků </a:t>
            </a:r>
          </a:p>
          <a:p>
            <a:pPr lvl="1" eaLnBrk="1" hangingPunct="1"/>
            <a:r>
              <a:rPr lang="cs-CZ" altLang="cs-CZ" sz="1200" b="1" dirty="0"/>
              <a:t>Projednání se sborem zástupců, je-li zvolen, </a:t>
            </a:r>
            <a:r>
              <a:rPr lang="cs-CZ" altLang="cs-CZ" sz="1200" b="1" dirty="0" err="1"/>
              <a:t>popř.s</a:t>
            </a:r>
            <a:r>
              <a:rPr lang="cs-CZ" altLang="cs-CZ" sz="1200" b="1" dirty="0"/>
              <a:t> katastrálním úřadem</a:t>
            </a:r>
          </a:p>
          <a:p>
            <a:pPr lvl="1" eaLnBrk="1" hangingPunct="1"/>
            <a:r>
              <a:rPr lang="cs-CZ" altLang="cs-CZ" sz="1200" b="1" dirty="0"/>
              <a:t>Vlastníci musí být o vyřízení námitek písemně vyrozuměni</a:t>
            </a:r>
          </a:p>
          <a:p>
            <a:pPr lvl="1" eaLnBrk="1" hangingPunct="1"/>
            <a:r>
              <a:rPr lang="cs-CZ" altLang="cs-CZ" sz="1200" b="1" dirty="0"/>
              <a:t>Námitky podané k pozemkům, které nejsou v pozemkových úpravách řešeny, předá pozemkový úřad katastrálnímu úřadu k rozhodnutí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1C0DC-62BE-4CC6-AACE-EE7722DC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F23DD44-10C3-4D6E-8078-F21CD899B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313" y="2133600"/>
            <a:ext cx="6045200" cy="37782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E69636-BB37-4A22-85EF-36325CC1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6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570A3B-EBB8-4450-A97D-267445F2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4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F01EBC-C03E-4871-B65A-B5305344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>
            <a:extLst>
              <a:ext uri="{FF2B5EF4-FFF2-40B4-BE49-F238E27FC236}">
                <a16:creationId xmlns:a16="http://schemas.microsoft.com/office/drawing/2014/main" id="{1157DA0A-8C12-41B4-BD75-10DC2124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6B5241-2B96-4443-B1B1-4308D042EA9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6627" name="Nadpis 1">
            <a:extLst>
              <a:ext uri="{FF2B5EF4-FFF2-40B4-BE49-F238E27FC236}">
                <a16:creationId xmlns:a16="http://schemas.microsoft.com/office/drawing/2014/main" id="{2EB2E715-EA39-4E66-AA11-BB69F386010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Kriteria přiměřenosti </a:t>
            </a:r>
          </a:p>
        </p:txBody>
      </p:sp>
      <p:sp>
        <p:nvSpPr>
          <p:cNvPr id="26628" name="Zástupný symbol pro obsah 2">
            <a:extLst>
              <a:ext uri="{FF2B5EF4-FFF2-40B4-BE49-F238E27FC236}">
                <a16:creationId xmlns:a16="http://schemas.microsoft.com/office/drawing/2014/main" id="{B79CBD9B-A3A9-4BC1-BD29-1EE1C2716A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000" b="1" dirty="0"/>
              <a:t>Přiměřenost ceny</a:t>
            </a:r>
          </a:p>
          <a:p>
            <a:pPr lvl="1" eaLnBrk="1" hangingPunct="1"/>
            <a:r>
              <a:rPr lang="cs-CZ" altLang="cs-CZ" sz="1800" dirty="0">
                <a:solidFill>
                  <a:srgbClr val="C00000"/>
                </a:solidFill>
              </a:rPr>
              <a:t>Pokud není ve srovnání s původní cenou vyšší nebo nižší o více než </a:t>
            </a:r>
            <a:r>
              <a:rPr lang="cs-CZ" altLang="cs-CZ" sz="1800" b="1" dirty="0">
                <a:solidFill>
                  <a:srgbClr val="C00000"/>
                </a:solidFill>
              </a:rPr>
              <a:t>4%. </a:t>
            </a:r>
          </a:p>
          <a:p>
            <a:pPr lvl="2" eaLnBrk="1" hangingPunct="1"/>
            <a:r>
              <a:rPr lang="cs-CZ" altLang="cs-CZ" sz="1600" dirty="0"/>
              <a:t>Překročení </a:t>
            </a:r>
            <a:r>
              <a:rPr lang="cs-CZ" altLang="cs-CZ" sz="1600" dirty="0" err="1"/>
              <a:t>kriteria</a:t>
            </a:r>
            <a:r>
              <a:rPr lang="cs-CZ" altLang="cs-CZ" sz="1600" dirty="0"/>
              <a:t> ve prospěch vlastníka jen za předpokladu, že vlastník souhlasí s úhradou ceny přesahující toto </a:t>
            </a:r>
            <a:r>
              <a:rPr lang="cs-CZ" altLang="cs-CZ" sz="1600" dirty="0" err="1"/>
              <a:t>kriterium</a:t>
            </a:r>
            <a:endParaRPr lang="cs-CZ" altLang="cs-CZ" sz="1600" dirty="0"/>
          </a:p>
          <a:p>
            <a:pPr eaLnBrk="1" hangingPunct="1"/>
            <a:r>
              <a:rPr lang="cs-CZ" altLang="cs-CZ" sz="2000" b="1" dirty="0"/>
              <a:t>Přiměřenost výměry	</a:t>
            </a:r>
          </a:p>
          <a:p>
            <a:pPr lvl="1" eaLnBrk="1" hangingPunct="1"/>
            <a:r>
              <a:rPr lang="cs-CZ" altLang="cs-CZ" dirty="0"/>
              <a:t>Pokud </a:t>
            </a:r>
            <a:r>
              <a:rPr lang="cs-CZ" altLang="cs-CZ" dirty="0">
                <a:solidFill>
                  <a:srgbClr val="C00000"/>
                </a:solidFill>
              </a:rPr>
              <a:t>rozdíl výměry původních a navrhovaných pozemků nepřekračuje </a:t>
            </a:r>
            <a:r>
              <a:rPr lang="cs-CZ" altLang="cs-CZ" b="1" dirty="0">
                <a:solidFill>
                  <a:srgbClr val="FF0000"/>
                </a:solidFill>
              </a:rPr>
              <a:t>10% výměry původních pozemků</a:t>
            </a:r>
          </a:p>
          <a:p>
            <a:pPr eaLnBrk="1" hangingPunct="1"/>
            <a:r>
              <a:rPr lang="cs-CZ" altLang="cs-CZ" sz="2000" b="1" dirty="0"/>
              <a:t>Přiměřenost vzdálenosti</a:t>
            </a:r>
          </a:p>
          <a:p>
            <a:pPr lvl="1" eaLnBrk="1" hangingPunct="1"/>
            <a:r>
              <a:rPr lang="cs-CZ" altLang="cs-CZ" dirty="0">
                <a:solidFill>
                  <a:srgbClr val="C00000"/>
                </a:solidFill>
              </a:rPr>
              <a:t>Pokud rozdíl ve vzdálenosti původních a navrhovaných pozemků </a:t>
            </a:r>
            <a:r>
              <a:rPr lang="cs-CZ" altLang="cs-CZ" b="1" dirty="0">
                <a:solidFill>
                  <a:srgbClr val="FF0000"/>
                </a:solidFill>
              </a:rPr>
              <a:t>není vyšší než 20%</a:t>
            </a:r>
          </a:p>
          <a:p>
            <a:pPr eaLnBrk="1" hangingPunct="1"/>
            <a:r>
              <a:rPr lang="cs-CZ" altLang="cs-CZ" dirty="0"/>
              <a:t>Snížení nebo  zvýšení ceny, výměry a vzdálenosti nově navrhovaných pozemků oproti původním </a:t>
            </a:r>
            <a:r>
              <a:rPr lang="cs-CZ" altLang="cs-CZ" b="1" dirty="0"/>
              <a:t>nad rámec stanovených </a:t>
            </a:r>
            <a:r>
              <a:rPr lang="cs-CZ" altLang="cs-CZ" b="1" dirty="0" err="1"/>
              <a:t>kriterií</a:t>
            </a:r>
            <a:r>
              <a:rPr lang="cs-CZ" altLang="cs-CZ" b="1" dirty="0"/>
              <a:t> lze provést jen se souhlasem vlastníka.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>
            <a:extLst>
              <a:ext uri="{FF2B5EF4-FFF2-40B4-BE49-F238E27FC236}">
                <a16:creationId xmlns:a16="http://schemas.microsoft.com/office/drawing/2014/main" id="{DA888A52-450F-412E-B5DC-36593827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28A78D-C5F6-4C15-ADF2-D712106A6CC6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7651" name="Nadpis 1">
            <a:extLst>
              <a:ext uri="{FF2B5EF4-FFF2-40B4-BE49-F238E27FC236}">
                <a16:creationId xmlns:a16="http://schemas.microsoft.com/office/drawing/2014/main" id="{55E6938D-A03A-402D-A08C-F8C7C100D6E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Oceňování v pozemkových úpravách</a:t>
            </a:r>
          </a:p>
        </p:txBody>
      </p:sp>
      <p:sp>
        <p:nvSpPr>
          <p:cNvPr id="27652" name="Zástupný symbol pro obsah 2">
            <a:extLst>
              <a:ext uri="{FF2B5EF4-FFF2-40B4-BE49-F238E27FC236}">
                <a16:creationId xmlns:a16="http://schemas.microsoft.com/office/drawing/2014/main" id="{06AB1A36-2B6B-43E2-AFFF-5993F90127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6672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600" b="1" dirty="0">
                <a:solidFill>
                  <a:srgbClr val="C00000"/>
                </a:solidFill>
              </a:rPr>
              <a:t>pro oceňování se postupuje podle zákona o oceňování majetku a prováděcí vyhlášky k němu platných ke dni vyložení soupisu nároků</a:t>
            </a:r>
          </a:p>
          <a:p>
            <a:pPr eaLnBrk="1" hangingPunct="1"/>
            <a:r>
              <a:rPr lang="cs-CZ" altLang="cs-CZ" sz="1600" dirty="0"/>
              <a:t>Ocenění provádí</a:t>
            </a:r>
          </a:p>
          <a:p>
            <a:pPr lvl="1" eaLnBrk="1" hangingPunct="1"/>
            <a:r>
              <a:rPr lang="cs-CZ" altLang="cs-CZ" dirty="0"/>
              <a:t>pozemkový úřad</a:t>
            </a:r>
          </a:p>
          <a:p>
            <a:pPr lvl="1" eaLnBrk="1" hangingPunct="1"/>
            <a:r>
              <a:rPr lang="cs-CZ" altLang="cs-CZ" dirty="0"/>
              <a:t>zpracovatel pozemkových úprav</a:t>
            </a:r>
          </a:p>
          <a:p>
            <a:pPr lvl="1" eaLnBrk="1" hangingPunct="1"/>
            <a:r>
              <a:rPr lang="cs-CZ" altLang="cs-CZ" dirty="0"/>
              <a:t>znalec</a:t>
            </a:r>
          </a:p>
          <a:p>
            <a:pPr eaLnBrk="1" hangingPunct="1"/>
            <a:endParaRPr lang="cs-CZ" altLang="cs-CZ" sz="1600" dirty="0"/>
          </a:p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</a:rPr>
              <a:t>Základem pro ocenění jsou BPEJ</a:t>
            </a:r>
          </a:p>
          <a:p>
            <a:pPr eaLnBrk="1" hangingPunct="1"/>
            <a:r>
              <a:rPr lang="cs-CZ" altLang="cs-CZ" sz="1600" dirty="0"/>
              <a:t>U chmelnic, vinic, zahrad a pozemků s lesním porostem se v nárocích uvede cena pozemku a porostu odděleně a v členěním podle druhu porostu</a:t>
            </a: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Cena porostu</a:t>
            </a:r>
          </a:p>
          <a:p>
            <a:pPr lvl="1" eaLnBrk="1" hangingPunct="1"/>
            <a:r>
              <a:rPr lang="cs-CZ" altLang="cs-CZ" sz="1200" b="1" dirty="0"/>
              <a:t>Násobek výměry parcely nebo její části a průměrné ceny porostu za 1m2, pokud mezi vlastníky pozemků a porostů nedojde k jiné dohodě</a:t>
            </a: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Oceňování věcných břemen</a:t>
            </a:r>
          </a:p>
          <a:p>
            <a:pPr lvl="1" eaLnBrk="1" hangingPunct="1"/>
            <a:r>
              <a:rPr lang="cs-CZ" altLang="cs-CZ" sz="1200" b="1" dirty="0"/>
              <a:t>Zřídí-li pozemkový úřad podle schváleného návrhu věcné břemeno k pozemku, poskytne vlastníku takto zatíženého pozemku náhradu stanovenou podle oceňovacího právního předpisu, pokud vlastník neobdržel náhradu v jiném pozemku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F46406EA-77AB-478D-B59E-8AE65B65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Společná zařízení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64BE3B35-AE8F-4408-9104-30230328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Osnova:</a:t>
            </a:r>
          </a:p>
          <a:p>
            <a:pPr lvl="1" eaLnBrk="1" hangingPunct="1"/>
            <a:r>
              <a:rPr lang="cs-CZ" altLang="cs-CZ"/>
              <a:t>pojem</a:t>
            </a:r>
          </a:p>
          <a:p>
            <a:pPr lvl="1" eaLnBrk="1" hangingPunct="1"/>
            <a:r>
              <a:rPr lang="cs-CZ" altLang="cs-CZ"/>
              <a:t>plán společných zařízení</a:t>
            </a:r>
          </a:p>
          <a:p>
            <a:pPr lvl="2" eaLnBrk="1" hangingPunct="1"/>
            <a:r>
              <a:rPr lang="cs-CZ" altLang="cs-CZ"/>
              <a:t>návrh společných zařízení</a:t>
            </a:r>
          </a:p>
          <a:p>
            <a:pPr lvl="1" eaLnBrk="1" hangingPunct="1"/>
            <a:r>
              <a:rPr lang="cs-CZ" altLang="cs-CZ"/>
              <a:t>majetkoprávní režim</a:t>
            </a:r>
          </a:p>
          <a:p>
            <a:pPr lvl="2" eaLnBrk="1" hangingPunct="1"/>
            <a:r>
              <a:rPr lang="cs-CZ" altLang="cs-CZ"/>
              <a:t>Pozemky pro realizaci společných zařízení</a:t>
            </a:r>
          </a:p>
          <a:p>
            <a:pPr lvl="2" eaLnBrk="1" hangingPunct="1"/>
            <a:r>
              <a:rPr lang="cs-CZ" altLang="cs-CZ"/>
              <a:t>Majetkoprávní režim společných zařízení </a:t>
            </a:r>
          </a:p>
          <a:p>
            <a:pPr lvl="1" eaLnBrk="1" hangingPunct="1"/>
            <a:r>
              <a:rPr lang="cs-CZ" altLang="cs-CZ"/>
              <a:t>realizace společných zařízení</a:t>
            </a:r>
          </a:p>
          <a:p>
            <a:pPr lvl="1" eaLnBrk="1" hangingPunct="1"/>
            <a:r>
              <a:rPr lang="cs-CZ" altLang="cs-CZ"/>
              <a:t>společná zařízení a katastr nemovitostí</a:t>
            </a: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BAABD78A-CAB8-4036-BF2E-287A1DABD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480A1-1CC6-451C-8EE1-2A5E45CBA091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>
            <a:extLst>
              <a:ext uri="{FF2B5EF4-FFF2-40B4-BE49-F238E27FC236}">
                <a16:creationId xmlns:a16="http://schemas.microsoft.com/office/drawing/2014/main" id="{D93109E5-28FE-4F56-8746-49FC0123D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E1EE24-F07C-4F69-83AF-0116FD6FD2D5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9473C75-5159-4EB7-AEB2-D283C2B696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2650" y="365125"/>
            <a:ext cx="7886700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Společná zařízení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2CA7369-30AE-4716-824B-7EEE1A06927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52650" y="1196975"/>
            <a:ext cx="7886700" cy="52959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000"/>
              <a:t>Společnými zařízeními jsou </a:t>
            </a:r>
            <a:r>
              <a:rPr lang="cs-CZ" altLang="cs-CZ" sz="2000" b="1" u="sng"/>
              <a:t>zejména:</a:t>
            </a:r>
          </a:p>
          <a:p>
            <a:pPr lvl="1" eaLnBrk="1" hangingPunct="1"/>
            <a:r>
              <a:rPr lang="cs-CZ" altLang="cs-CZ" sz="2000"/>
              <a:t>opatření sloužící ke </a:t>
            </a:r>
            <a:r>
              <a:rPr lang="cs-CZ" altLang="cs-CZ" sz="2000">
                <a:solidFill>
                  <a:srgbClr val="C00000"/>
                </a:solidFill>
              </a:rPr>
              <a:t>zpřístupnění pozemků </a:t>
            </a:r>
            <a:r>
              <a:rPr lang="cs-CZ" altLang="cs-CZ" sz="2000"/>
              <a:t>jako polní nebo lesní cesty, mostky, propustky, brody, železniční přejezdy a podobně,</a:t>
            </a:r>
          </a:p>
          <a:p>
            <a:pPr lvl="1" eaLnBrk="1" hangingPunct="1"/>
            <a:r>
              <a:rPr lang="cs-CZ" altLang="cs-CZ" sz="2000">
                <a:solidFill>
                  <a:srgbClr val="C00000"/>
                </a:solidFill>
              </a:rPr>
              <a:t>protierozní opatření pro ochranu půdního fondu </a:t>
            </a:r>
            <a:r>
              <a:rPr lang="cs-CZ" altLang="cs-CZ" sz="2000"/>
              <a:t>jako protierozní meze, průlehy, zasakovací pásy, záchytné příkopy, terasy, větrolamy, zatravnění, zalesnění a podobně,</a:t>
            </a:r>
          </a:p>
          <a:p>
            <a:pPr lvl="1" eaLnBrk="1" hangingPunct="1"/>
            <a:r>
              <a:rPr lang="cs-CZ" altLang="cs-CZ" sz="2000">
                <a:solidFill>
                  <a:srgbClr val="C00000"/>
                </a:solidFill>
              </a:rPr>
              <a:t>vodohospodářská opatření </a:t>
            </a:r>
            <a:r>
              <a:rPr lang="cs-CZ" altLang="cs-CZ" sz="2000"/>
              <a:t>sloužící k neškodnému odvedení povrchových vod, ochraně území před záplavami, suchem a k zadržení vody v krajině včetně podzemních vod jako vodní nádrže, rybníky, úpravy koryt vodních toků, odvodnění, ochranné hráze, poldry a podobně,</a:t>
            </a:r>
          </a:p>
          <a:p>
            <a:pPr lvl="1" eaLnBrk="1" hangingPunct="1"/>
            <a:r>
              <a:rPr lang="cs-CZ" altLang="cs-CZ" sz="2000">
                <a:solidFill>
                  <a:srgbClr val="C00000"/>
                </a:solidFill>
              </a:rPr>
              <a:t>opatření k ochraně a tvorbě životního prostředí</a:t>
            </a:r>
            <a:r>
              <a:rPr lang="cs-CZ" altLang="cs-CZ" sz="2000"/>
              <a:t>, podpoře biodiverzity a zvýšení ekologické stability prostřednictvím územního systému ekologické stability, založení, doplnění nebo obnovy trvalé vegetace, terénních úprav a podobně.</a:t>
            </a:r>
          </a:p>
          <a:p>
            <a:pPr lvl="1" eaLnBrk="1" hangingPunct="1"/>
            <a:endParaRPr lang="cs-CZ" altLang="cs-CZ" sz="2000"/>
          </a:p>
          <a:p>
            <a:pPr lvl="1" eaLnBrk="1" hangingPunct="1"/>
            <a:r>
              <a:rPr lang="cs-CZ" altLang="cs-CZ" sz="2000"/>
              <a:t>§ 9/8 ZoPÚ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0A91B72-F242-4AFC-80BF-373A3F4C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7886700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Osnova: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27E468B4-619E-4CE4-ADAD-494E7792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981075"/>
            <a:ext cx="7886700" cy="5511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cs-CZ" sz="1600" dirty="0"/>
              <a:t>Prameny</a:t>
            </a:r>
          </a:p>
          <a:p>
            <a:pPr eaLnBrk="1" hangingPunct="1">
              <a:defRPr/>
            </a:pPr>
            <a:r>
              <a:rPr lang="cs-CZ" altLang="cs-CZ" sz="1600" dirty="0"/>
              <a:t>Cíl pozemkových úprav, pozemkové úpravy v systému nástrojů k uspořádání vztahů v území</a:t>
            </a:r>
          </a:p>
          <a:p>
            <a:pPr eaLnBrk="1" hangingPunct="1">
              <a:defRPr/>
            </a:pPr>
            <a:r>
              <a:rPr lang="cs-CZ" sz="1600" dirty="0"/>
              <a:t>Státní pozemkový úřad: působnost v oblasti pozemkových úprav</a:t>
            </a:r>
          </a:p>
          <a:p>
            <a:pPr eaLnBrk="1" hangingPunct="1">
              <a:defRPr/>
            </a:pPr>
            <a:r>
              <a:rPr lang="cs-CZ" sz="1600" dirty="0"/>
              <a:t>Odborná způsobilost k projektování pozemkových úprav</a:t>
            </a:r>
          </a:p>
          <a:p>
            <a:pPr eaLnBrk="1" hangingPunct="1">
              <a:defRPr/>
            </a:pPr>
            <a:r>
              <a:rPr lang="cs-CZ" altLang="cs-CZ" sz="1600" dirty="0"/>
              <a:t>Formy pozemkových úprav</a:t>
            </a:r>
          </a:p>
          <a:p>
            <a:pPr eaLnBrk="1" hangingPunct="1">
              <a:defRPr/>
            </a:pPr>
            <a:r>
              <a:rPr lang="cs-CZ" altLang="cs-CZ" sz="1600" dirty="0"/>
              <a:t>Předmět pozemkových úprav</a:t>
            </a:r>
          </a:p>
          <a:p>
            <a:pPr eaLnBrk="1" hangingPunct="1">
              <a:defRPr/>
            </a:pPr>
            <a:r>
              <a:rPr lang="cs-CZ" altLang="cs-CZ" sz="1600" dirty="0"/>
              <a:t>Obvod pozemkových úprav</a:t>
            </a:r>
          </a:p>
          <a:p>
            <a:pPr eaLnBrk="1" hangingPunct="1">
              <a:defRPr/>
            </a:pPr>
            <a:r>
              <a:rPr lang="cs-CZ" altLang="cs-CZ" sz="1600" dirty="0"/>
              <a:t>Řízení o pozemkových úpravách (účastníci řízení, sbor zástupců, příprava a průběh řízení o pozemkových úpravách, úvodní jednání, soupis nároků, kritéria přiměřenosti, oceňování, společná zařízení/ pojem, plán společných zařízení, realizace/, rozhodnutí o schválení pozemkového úřadu (rozhodnutí I), rozhodnutí o výměně a přechodu vlastnických práv(rozhodnutí II), vztah rozhodnutí I. a II., opravné prostředky proti rozhodnutí pozemkového úřadu, majetkoprávní vztahy)</a:t>
            </a:r>
          </a:p>
          <a:p>
            <a:pPr eaLnBrk="1" hangingPunct="1">
              <a:defRPr/>
            </a:pPr>
            <a:r>
              <a:rPr lang="cs-CZ" altLang="cs-CZ" sz="1600" dirty="0"/>
              <a:t>Provádění/realizace pozemkových úprav</a:t>
            </a:r>
          </a:p>
          <a:p>
            <a:pPr eaLnBrk="1" hangingPunct="1">
              <a:defRPr/>
            </a:pPr>
            <a:r>
              <a:rPr lang="cs-CZ" altLang="cs-CZ" sz="1600" dirty="0"/>
              <a:t>Vytyčení pozemků</a:t>
            </a:r>
          </a:p>
          <a:p>
            <a:pPr eaLnBrk="1" hangingPunct="1">
              <a:defRPr/>
            </a:pPr>
            <a:r>
              <a:rPr lang="cs-CZ" altLang="cs-CZ" sz="1600" dirty="0"/>
              <a:t>Náklady pozemkových úprav</a:t>
            </a:r>
          </a:p>
          <a:p>
            <a:pPr eaLnBrk="1" hangingPunct="1">
              <a:defRPr/>
            </a:pPr>
            <a:r>
              <a:rPr lang="cs-CZ" altLang="cs-CZ" sz="1600" dirty="0"/>
              <a:t>Pozemkové úpravy a katastr nemovitostí (při přípravě a v průběhu pozemkových úprav, výsledek pozemkových úprav a katastr nemovitostí, realizace výsledků pozemkových úprav a katastr nemovitostí)  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A2A63FC7-C826-47AE-8383-2FA327684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781B6F5-128B-46E3-B211-1445A0E1C78C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BD5157C0-27CB-4E0B-921D-CD9B3B0C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/>
              <a:t>Společná zařízení</a:t>
            </a:r>
            <a:br>
              <a:rPr lang="cs-CZ" altLang="cs-CZ" sz="1800"/>
            </a:br>
            <a:r>
              <a:rPr lang="cs-CZ" altLang="cs-CZ" sz="1800"/>
              <a:t>zdroj: : </a:t>
            </a:r>
            <a:r>
              <a:rPr lang="cs-CZ" altLang="cs-CZ" sz="1800">
                <a:hlinkClick r:id="rId2"/>
              </a:rPr>
              <a:t>https://eagri.cz/public/web/file/103179/Pozemkove_upravy_2_vyd.pdf</a:t>
            </a:r>
            <a:r>
              <a:rPr lang="cs-CZ" altLang="cs-CZ" sz="1800"/>
              <a:t> </a:t>
            </a:r>
          </a:p>
        </p:txBody>
      </p:sp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90D54994-F750-4A63-B81D-1D9769F6A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114" y="1916113"/>
            <a:ext cx="3400425" cy="2220912"/>
          </a:xfrm>
        </p:spPr>
      </p:pic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1801510F-2222-43DB-85D6-989003E74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43D46C0-E11E-41B6-8AED-A2220DCFE32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pic>
        <p:nvPicPr>
          <p:cNvPr id="30725" name="Obrázek 5">
            <a:extLst>
              <a:ext uri="{FF2B5EF4-FFF2-40B4-BE49-F238E27FC236}">
                <a16:creationId xmlns:a16="http://schemas.microsoft.com/office/drawing/2014/main" id="{64A95711-8883-4DB3-8367-A0966A2A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6" y="1916114"/>
            <a:ext cx="34020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Obrázek 6">
            <a:extLst>
              <a:ext uri="{FF2B5EF4-FFF2-40B4-BE49-F238E27FC236}">
                <a16:creationId xmlns:a16="http://schemas.microsoft.com/office/drawing/2014/main" id="{D9736AAE-2DF2-4040-88E7-63344560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16364"/>
            <a:ext cx="39227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7">
            <a:extLst>
              <a:ext uri="{FF2B5EF4-FFF2-40B4-BE49-F238E27FC236}">
                <a16:creationId xmlns:a16="http://schemas.microsoft.com/office/drawing/2014/main" id="{2F6BA374-1B1C-4EA9-B9FF-3C308BA4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319589"/>
            <a:ext cx="33718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4EA1DB4A-9E01-47E7-9B8C-8331F342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7886700" cy="615950"/>
          </a:xfrm>
        </p:spPr>
        <p:txBody>
          <a:bodyPr/>
          <a:lstStyle/>
          <a:p>
            <a:pPr eaLnBrk="1" hangingPunct="1"/>
            <a:r>
              <a:rPr lang="cs-CZ" altLang="cs-CZ" sz="3200"/>
              <a:t>Plán společných zařízení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8D8604F5-0926-4A78-8B07-8B562A72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981075"/>
            <a:ext cx="7886700" cy="5740400"/>
          </a:xfrm>
        </p:spPr>
        <p:txBody>
          <a:bodyPr/>
          <a:lstStyle/>
          <a:p>
            <a:pPr eaLnBrk="1" hangingPunct="1"/>
            <a:r>
              <a:rPr lang="cs-CZ" altLang="cs-CZ"/>
              <a:t>Postup pozemkového úřadu: </a:t>
            </a:r>
          </a:p>
          <a:p>
            <a:pPr lvl="1" eaLnBrk="1" hangingPunct="1"/>
            <a:r>
              <a:rPr lang="cs-CZ" altLang="cs-CZ"/>
              <a:t>Zpracování plánu společných zařízení</a:t>
            </a:r>
          </a:p>
          <a:p>
            <a:pPr lvl="1" eaLnBrk="1" hangingPunct="1"/>
            <a:r>
              <a:rPr lang="cs-CZ" altLang="cs-CZ"/>
              <a:t>Předložení plánu společných zařízení </a:t>
            </a:r>
          </a:p>
          <a:p>
            <a:pPr lvl="2" eaLnBrk="1" hangingPunct="1"/>
            <a:r>
              <a:rPr lang="cs-CZ" altLang="cs-CZ"/>
              <a:t>dotčeným orgánům</a:t>
            </a:r>
          </a:p>
          <a:p>
            <a:pPr lvl="3" eaLnBrk="1" hangingPunct="1"/>
            <a:r>
              <a:rPr lang="cs-CZ" altLang="cs-CZ"/>
              <a:t>Stanoviska dotčených orgánů/souhlasná stanoviska nahrazují akty dle zvláštních předpisů</a:t>
            </a:r>
          </a:p>
          <a:p>
            <a:pPr lvl="2" eaLnBrk="1" hangingPunct="1"/>
            <a:r>
              <a:rPr lang="cs-CZ" altLang="cs-CZ"/>
              <a:t>sboru zástupců nebo vlastníkům, není-li sbor zástupců zvolen </a:t>
            </a:r>
          </a:p>
          <a:p>
            <a:pPr lvl="2" eaLnBrk="1" hangingPunct="1"/>
            <a:r>
              <a:rPr lang="cs-CZ" altLang="cs-CZ"/>
              <a:t>zastupitelstvu obce ke schválení</a:t>
            </a:r>
          </a:p>
          <a:p>
            <a:pPr lvl="1" eaLnBrk="1" hangingPunct="1"/>
            <a:endParaRPr lang="cs-CZ" altLang="cs-CZ"/>
          </a:p>
          <a:p>
            <a:pPr lvl="1" eaLnBrk="1" hangingPunct="1"/>
            <a:r>
              <a:rPr lang="cs-CZ" altLang="cs-CZ"/>
              <a:t>Návrh pozemkových úprav</a:t>
            </a:r>
          </a:p>
          <a:p>
            <a:pPr lvl="2" eaLnBrk="1" hangingPunct="1"/>
            <a:r>
              <a:rPr lang="cs-CZ" altLang="cs-CZ" i="1"/>
              <a:t>Námitky a připomínky, které mají vliv na změnu plánu společných zařízení</a:t>
            </a:r>
          </a:p>
          <a:p>
            <a:pPr lvl="3" eaLnBrk="1" hangingPunct="1"/>
            <a:r>
              <a:rPr lang="cs-CZ" altLang="cs-CZ"/>
              <a:t>Postup: </a:t>
            </a:r>
            <a:r>
              <a:rPr lang="cs-CZ" altLang="cs-CZ" b="1"/>
              <a:t>Opakované předložení d</a:t>
            </a:r>
            <a:r>
              <a:rPr lang="cs-CZ" altLang="cs-CZ"/>
              <a:t>otčeným orgánům, sboru zástupců, zastupitelstvu obce </a:t>
            </a:r>
          </a:p>
          <a:p>
            <a:pPr eaLnBrk="1" hangingPunct="1"/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CC9C5FB9-080D-466E-96C2-7F006A56E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5081F5-7572-4FE4-95E6-A9B69DF0DAE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17F109E4-DD66-44BF-BC51-88299B95D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DFABDE-1356-4514-8AB0-B75FCDCE26E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3281662-03BA-4842-BE15-EAE186E23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Majetkoprávní režim pozemků pro společná zařízení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E479485-518B-4964-94E5-BCBDE1598E2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08214" y="1484313"/>
            <a:ext cx="8174037" cy="5008562"/>
          </a:xfrm>
        </p:spPr>
        <p:txBody>
          <a:bodyPr/>
          <a:lstStyle/>
          <a:p>
            <a:pPr eaLnBrk="1" hangingPunct="1"/>
            <a:r>
              <a:rPr lang="cs-CZ" altLang="cs-CZ" sz="2000"/>
              <a:t>Je-li nutno </a:t>
            </a:r>
            <a:r>
              <a:rPr lang="cs-CZ" altLang="cs-CZ" sz="2000" b="1"/>
              <a:t>pro společná zařízení vyčlenit nezbytnou výměru půdního fondu</a:t>
            </a:r>
            <a:r>
              <a:rPr lang="cs-CZ" altLang="cs-CZ" sz="2000"/>
              <a:t>, použijí se</a:t>
            </a:r>
          </a:p>
          <a:p>
            <a:pPr lvl="1" eaLnBrk="1" hangingPunct="1"/>
            <a:r>
              <a:rPr lang="cs-CZ" altLang="cs-CZ" sz="2000"/>
              <a:t>nejprve pozemky ve vlastnictví státu  </a:t>
            </a:r>
          </a:p>
          <a:p>
            <a:pPr lvl="1" eaLnBrk="1" hangingPunct="1"/>
            <a:endParaRPr lang="cs-CZ" altLang="cs-CZ" sz="2000"/>
          </a:p>
          <a:p>
            <a:pPr lvl="1" eaLnBrk="1" hangingPunct="1"/>
            <a:r>
              <a:rPr lang="cs-CZ" altLang="cs-CZ" sz="2000"/>
              <a:t>nejsou-li: pozemky ve vlastnictví obce</a:t>
            </a:r>
          </a:p>
          <a:p>
            <a:pPr lvl="1" eaLnBrk="1" hangingPunct="1"/>
            <a:endParaRPr lang="cs-CZ" altLang="cs-CZ" sz="2000"/>
          </a:p>
          <a:p>
            <a:pPr lvl="1" eaLnBrk="1" hangingPunct="1"/>
            <a:r>
              <a:rPr lang="cs-CZ" altLang="cs-CZ" sz="2000"/>
              <a:t>pokud nelze pro společná zařízení použít tyto pozemky, </a:t>
            </a:r>
          </a:p>
          <a:p>
            <a:pPr lvl="2" eaLnBrk="1" hangingPunct="1"/>
            <a:r>
              <a:rPr lang="cs-CZ" altLang="cs-CZ" sz="1600"/>
              <a:t>podílejí se na vyčlenění potřebné výměry půdního fondu ostatní vlastníci pozemků poměrnou částí podle celkové výměry jejich směňovaných pozemků. </a:t>
            </a:r>
          </a:p>
          <a:p>
            <a:pPr lvl="2" eaLnBrk="1" hangingPunct="1"/>
            <a:endParaRPr lang="cs-CZ" altLang="cs-CZ" sz="1600"/>
          </a:p>
          <a:p>
            <a:pPr lvl="2" eaLnBrk="1" hangingPunct="1"/>
            <a:r>
              <a:rPr lang="cs-CZ" altLang="cs-CZ" sz="1600"/>
              <a:t>nároky vlastníků vstupujících do PÚ poměrně snižují(§ 9/17 ZoPÚ)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20FA1658-4918-4E69-BB4E-9A679005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8" y="365126"/>
            <a:ext cx="7886700" cy="1325563"/>
          </a:xfrm>
        </p:spPr>
        <p:txBody>
          <a:bodyPr/>
          <a:lstStyle/>
          <a:p>
            <a:pPr eaLnBrk="1" hangingPunct="1"/>
            <a:r>
              <a:rPr lang="cs-CZ" altLang="cs-CZ"/>
              <a:t>Vlastnické právo k realizovaným společným zařízením</a:t>
            </a:r>
          </a:p>
        </p:txBody>
      </p:sp>
      <p:sp>
        <p:nvSpPr>
          <p:cNvPr id="33795" name="Zástupný symbol pro text 2">
            <a:extLst>
              <a:ext uri="{FF2B5EF4-FFF2-40B4-BE49-F238E27FC236}">
                <a16:creationId xmlns:a16="http://schemas.microsoft.com/office/drawing/2014/main" id="{2F76C336-D668-4AEC-8C2F-43062EA0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239" y="1681163"/>
            <a:ext cx="3868737" cy="379412"/>
          </a:xfrm>
        </p:spPr>
        <p:txBody>
          <a:bodyPr/>
          <a:lstStyle/>
          <a:p>
            <a:pPr eaLnBrk="1" hangingPunct="1"/>
            <a:r>
              <a:rPr lang="cs-CZ" altLang="cs-CZ"/>
              <a:t>Obec</a:t>
            </a:r>
            <a:r>
              <a:rPr lang="cs-CZ" altLang="cs-CZ" sz="1800"/>
              <a:t>/ZÁKLADNÍ PRINCIP</a:t>
            </a:r>
          </a:p>
        </p:txBody>
      </p:sp>
      <p:sp>
        <p:nvSpPr>
          <p:cNvPr id="33796" name="Zástupný symbol pro obsah 3">
            <a:extLst>
              <a:ext uri="{FF2B5EF4-FFF2-40B4-BE49-F238E27FC236}">
                <a16:creationId xmlns:a16="http://schemas.microsoft.com/office/drawing/2014/main" id="{6DECC5A1-CF78-4AE3-9CC4-F198BFCD6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4239" y="2133601"/>
            <a:ext cx="3868737" cy="40560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000"/>
              <a:t>pokud jsou společná zařízení navržena na pozemku, který je ve vlastnictví státu, převede jej stát po dokončení realizace navržených společných zařízení bezúplatně do vlastnictví obce </a:t>
            </a:r>
          </a:p>
          <a:p>
            <a:pPr lvl="1" eaLnBrk="1" hangingPunct="1"/>
            <a:r>
              <a:rPr lang="cs-CZ" altLang="cs-CZ"/>
              <a:t>takto získaný pozemek nesmí obec zcizit bez souhlasu ústředí. </a:t>
            </a:r>
          </a:p>
          <a:p>
            <a:pPr lvl="1" eaLnBrk="1" hangingPunct="1"/>
            <a:r>
              <a:rPr lang="cs-CZ" altLang="cs-CZ"/>
              <a:t>současně s podáním návrhu na vklad vlastnického práva na základě smlouvy o bezúplatném převodu pozemku na obec požádá ústředí o zápis poznámky zákazu zcizení.</a:t>
            </a:r>
          </a:p>
          <a:p>
            <a:pPr lvl="1"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33797" name="Zástupný symbol pro text 4">
            <a:extLst>
              <a:ext uri="{FF2B5EF4-FFF2-40B4-BE49-F238E27FC236}">
                <a16:creationId xmlns:a16="http://schemas.microsoft.com/office/drawing/2014/main" id="{09319F4A-7CBD-4300-828A-17DBA3FB8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0" y="1681164"/>
            <a:ext cx="3887788" cy="452437"/>
          </a:xfrm>
        </p:spPr>
        <p:txBody>
          <a:bodyPr/>
          <a:lstStyle/>
          <a:p>
            <a:pPr eaLnBrk="1" hangingPunct="1"/>
            <a:r>
              <a:rPr lang="cs-CZ" altLang="cs-CZ"/>
              <a:t>Jiná osoba než obec</a:t>
            </a:r>
          </a:p>
        </p:txBody>
      </p:sp>
      <p:sp>
        <p:nvSpPr>
          <p:cNvPr id="33798" name="Zástupný symbol pro obsah 5">
            <a:extLst>
              <a:ext uri="{FF2B5EF4-FFF2-40B4-BE49-F238E27FC236}">
                <a16:creationId xmlns:a16="http://schemas.microsoft.com/office/drawing/2014/main" id="{2AC219FE-C654-472D-8150-EA3B03081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3150" y="2133601"/>
            <a:ext cx="3887788" cy="40560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600"/>
              <a:t>pokud to </a:t>
            </a:r>
            <a:r>
              <a:rPr lang="cs-CZ" altLang="cs-CZ" sz="1600" b="1"/>
              <a:t>vyplývá z rozhodnutí  o schválení návrhu pozemkových úprav</a:t>
            </a:r>
          </a:p>
          <a:p>
            <a:pPr eaLnBrk="1" hangingPunct="1"/>
            <a:r>
              <a:rPr lang="cs-CZ" altLang="cs-CZ" sz="1600"/>
              <a:t>vlastníkem vodních nádrží, rybníků, ochranných hrází a poldrů, jejichž realizace je hrazena z prostředků státu, může být </a:t>
            </a:r>
            <a:r>
              <a:rPr lang="cs-CZ" altLang="cs-CZ" sz="1600" b="1"/>
              <a:t>i jiná osoba než obec pouze se souhlasem ústředí.</a:t>
            </a:r>
          </a:p>
          <a:p>
            <a:pPr eaLnBrk="1" hangingPunct="1"/>
            <a:r>
              <a:rPr lang="cs-CZ" altLang="cs-CZ"/>
              <a:t>společné zařízení, které je návrhem umístěno na pozemku jiné osoby, může být do jejího vlastnictví převedeno </a:t>
            </a:r>
            <a:r>
              <a:rPr lang="cs-CZ" altLang="cs-CZ" b="1"/>
              <a:t>bezúplatně pouze v případě, že toto společné zařízení slouží veřejnému zájmu</a:t>
            </a:r>
            <a:r>
              <a:rPr lang="cs-CZ" altLang="cs-CZ"/>
              <a:t>.</a:t>
            </a:r>
          </a:p>
          <a:p>
            <a:pPr eaLnBrk="1" hangingPunct="1"/>
            <a:endParaRPr lang="cs-CZ" altLang="cs-CZ"/>
          </a:p>
        </p:txBody>
      </p:sp>
      <p:sp>
        <p:nvSpPr>
          <p:cNvPr id="33799" name="Zástupný symbol pro číslo snímku 6">
            <a:extLst>
              <a:ext uri="{FF2B5EF4-FFF2-40B4-BE49-F238E27FC236}">
                <a16:creationId xmlns:a16="http://schemas.microsoft.com/office/drawing/2014/main" id="{4B3DA888-0289-41AE-9291-0914681EA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1A10A57-B0F7-4652-BD79-ABC5EA820C9F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>
            <a:extLst>
              <a:ext uri="{FF2B5EF4-FFF2-40B4-BE49-F238E27FC236}">
                <a16:creationId xmlns:a16="http://schemas.microsoft.com/office/drawing/2014/main" id="{9EBAFE3D-B035-4F0D-B78B-5B09DFD4C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6A3AE1-1E05-4070-B93B-38416B569F7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4819" name="Nadpis 1">
            <a:extLst>
              <a:ext uri="{FF2B5EF4-FFF2-40B4-BE49-F238E27FC236}">
                <a16:creationId xmlns:a16="http://schemas.microsoft.com/office/drawing/2014/main" id="{0B6929A6-C296-4BFD-929B-9BC03F2FCED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Majetkoprávní režim vybraných pozemků v průběhu pozemkových úprav</a:t>
            </a:r>
          </a:p>
        </p:txBody>
      </p:sp>
      <p:sp>
        <p:nvSpPr>
          <p:cNvPr id="34820" name="Zástupný symbol pro obsah 2">
            <a:extLst>
              <a:ext uri="{FF2B5EF4-FFF2-40B4-BE49-F238E27FC236}">
                <a16:creationId xmlns:a16="http://schemas.microsoft.com/office/drawing/2014/main" id="{936EAECE-2B9F-4AE4-93FD-41D10835A4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8958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/>
              <a:t>Pozemkový úřad může </a:t>
            </a:r>
          </a:p>
          <a:p>
            <a:pPr eaLnBrk="1" hangingPunct="1"/>
            <a:r>
              <a:rPr lang="cs-CZ" altLang="cs-CZ" sz="2000"/>
              <a:t>ve prospěch státu: </a:t>
            </a:r>
          </a:p>
          <a:p>
            <a:pPr lvl="1" eaLnBrk="1" hangingPunct="1"/>
            <a:r>
              <a:rPr lang="cs-CZ" altLang="cs-CZ" b="1"/>
              <a:t>vykupovat </a:t>
            </a:r>
            <a:r>
              <a:rPr lang="cs-CZ" altLang="cs-CZ"/>
              <a:t> (pokud je to potřební k dosažení cíle pozemkových úprav) se souhlasem vlastníka ve prospěch státu pozemky nebo spoluvlastnické podíly k nim v ceně nejvýše podle zvláštního předpisu</a:t>
            </a:r>
          </a:p>
          <a:p>
            <a:pPr lvl="1" eaLnBrk="1" hangingPunct="1"/>
            <a:r>
              <a:rPr lang="cs-CZ" altLang="cs-CZ" b="1"/>
              <a:t>přijmout dar</a:t>
            </a:r>
            <a:r>
              <a:rPr lang="cs-CZ" altLang="cs-CZ"/>
              <a:t> pozemku</a:t>
            </a:r>
          </a:p>
          <a:p>
            <a:pPr eaLnBrk="1" hangingPunct="1"/>
            <a:r>
              <a:rPr lang="cs-CZ" altLang="cs-CZ" sz="2000" b="1"/>
              <a:t>reálně rozdělit spoluvlastnické podíly (s výjimkou SJM, lesů e vlastnictví spolků, společnosti nebo družstva)</a:t>
            </a:r>
          </a:p>
          <a:p>
            <a:pPr eaLnBrk="1" hangingPunct="1"/>
            <a:r>
              <a:rPr lang="cs-CZ" altLang="cs-CZ" sz="2000"/>
              <a:t>Pozemky, jejichž vlastník není znám:</a:t>
            </a:r>
          </a:p>
          <a:p>
            <a:pPr lvl="1" eaLnBrk="1" hangingPunct="1"/>
            <a:r>
              <a:rPr lang="cs-CZ" altLang="cs-CZ"/>
              <a:t>Navýšení nároku státu</a:t>
            </a:r>
          </a:p>
          <a:p>
            <a:pPr lvl="2" eaLnBrk="1" hangingPunct="1"/>
            <a:r>
              <a:rPr lang="cs-CZ" altLang="cs-CZ" b="1"/>
              <a:t>Přihlásí-li se do 3let od právní moci rozhodnutí pozemkového úřadu o výměně nebo přechodu vlastnických práv k pozemku osoba, která prokáže, že byla k uvedenému dni vlastníkem předmětného pozemku nebo jiného spoluvlastnického podílu k němu, poskytne jí pozemkový úřad finanční náhradu v ceně podle oceňovacího předpisu platného v době přechodu pozemku nebo spoluvlastnického podílu k tomuto pozemku na stát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1CF7BA5-AEF2-4706-9890-283361C3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Návrh pozemkových úprav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2C89C564-5D27-45C0-9BC5-20D9C049F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Následuje do zpracovní plánu společných zařízení zařízení</a:t>
            </a:r>
          </a:p>
          <a:p>
            <a:r>
              <a:rPr lang="cs-CZ" altLang="cs-CZ"/>
              <a:t>zpracovatel návrhu je povinen v průběhu zpracovávání návrhu PÚ </a:t>
            </a:r>
            <a:r>
              <a:rPr lang="cs-CZ" altLang="cs-CZ" b="1"/>
              <a:t>projednávat </a:t>
            </a:r>
            <a:r>
              <a:rPr lang="cs-CZ" altLang="cs-CZ">
                <a:solidFill>
                  <a:srgbClr val="FF0000"/>
                </a:solidFill>
              </a:rPr>
              <a:t>nové uspořádání pozemků s dotčenými vlastníky pozemků. </a:t>
            </a:r>
          </a:p>
          <a:p>
            <a:pPr lvl="1"/>
            <a:r>
              <a:rPr lang="cs-CZ" altLang="cs-CZ" b="1"/>
              <a:t>souhlas</a:t>
            </a:r>
            <a:r>
              <a:rPr lang="cs-CZ" altLang="cs-CZ"/>
              <a:t>(nesouhlas) vlastníci potvrdí podpisem na soupisu nových pozemků.</a:t>
            </a:r>
          </a:p>
          <a:p>
            <a:pPr lvl="1"/>
            <a:r>
              <a:rPr lang="cs-CZ" altLang="cs-CZ"/>
              <a:t>nevyjádří-li se, vyzve jej pozemkový úřad, aby tak učinil ve lhůtě 15 dnů nevyjádří-li se, má se za to, že s novým uspořádáním pozemků souhlasí.</a:t>
            </a:r>
          </a:p>
          <a:p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BC831F5B-D7FD-4270-BFFF-D0352C2FF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1D5D2A-B8F6-45C3-A5EF-AFFBC65EE390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>
            <a:extLst>
              <a:ext uri="{FF2B5EF4-FFF2-40B4-BE49-F238E27FC236}">
                <a16:creationId xmlns:a16="http://schemas.microsoft.com/office/drawing/2014/main" id="{B4F85400-E5F1-4A9F-9B3F-AB10B1C07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E16D84-6966-4EBB-BECF-353DA3F27442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CEE7EEC-35D1-4695-9DB0-F193AC84DD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2650" y="365125"/>
            <a:ext cx="7886700" cy="852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/>
              <a:t>Rozhodnutí o schválení návrhu PÚ (rozhodnutí I.)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64885EC-5351-4336-AAC9-3FC839C47D8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27250" y="1341438"/>
            <a:ext cx="7886700" cy="525621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/>
              <a:t>Postup:</a:t>
            </a:r>
          </a:p>
          <a:p>
            <a:pPr lvl="1" eaLnBrk="1" hangingPunct="1"/>
            <a:r>
              <a:rPr lang="cs-CZ" altLang="cs-CZ" sz="1800"/>
              <a:t>Publikace zpracovaného návrhu</a:t>
            </a:r>
          </a:p>
          <a:p>
            <a:pPr lvl="1" eaLnBrk="1" hangingPunct="1"/>
            <a:r>
              <a:rPr lang="cs-CZ" altLang="cs-CZ" sz="1800"/>
              <a:t>Nahlížení do zpracovaného návrhu</a:t>
            </a:r>
          </a:p>
          <a:p>
            <a:pPr lvl="1" eaLnBrk="1" hangingPunct="1"/>
            <a:r>
              <a:rPr lang="cs-CZ" altLang="cs-CZ" sz="1800"/>
              <a:t>Námitky a připomínky</a:t>
            </a:r>
          </a:p>
          <a:p>
            <a:pPr lvl="1" eaLnBrk="1" hangingPunct="1"/>
            <a:r>
              <a:rPr lang="cs-CZ" altLang="cs-CZ" sz="1800" b="1">
                <a:solidFill>
                  <a:srgbClr val="C00000"/>
                </a:solidFill>
              </a:rPr>
              <a:t>Rozhodnutí o schválení návrhu</a:t>
            </a:r>
          </a:p>
          <a:p>
            <a:pPr lvl="2" eaLnBrk="1" hangingPunct="1"/>
            <a:r>
              <a:rPr lang="cs-CZ" altLang="cs-CZ" sz="1800" b="1">
                <a:solidFill>
                  <a:srgbClr val="C00000"/>
                </a:solidFill>
              </a:rPr>
              <a:t>Souhlas: vlastníci alespoň 60% výměry půdy pozemků, které jsou v pozemkových úpravách řešeny</a:t>
            </a:r>
          </a:p>
          <a:p>
            <a:pPr lvl="2" eaLnBrk="1" hangingPunct="1"/>
            <a:endParaRPr lang="cs-CZ" altLang="cs-CZ" sz="1800" b="1">
              <a:solidFill>
                <a:srgbClr val="C00000"/>
              </a:solidFill>
            </a:endParaRPr>
          </a:p>
          <a:p>
            <a:pPr lvl="1" eaLnBrk="1" hangingPunct="1"/>
            <a:r>
              <a:rPr lang="cs-CZ" altLang="cs-CZ" sz="1800"/>
              <a:t>Oznámení rozhodnutí o schváleném návrhu </a:t>
            </a:r>
          </a:p>
          <a:p>
            <a:pPr lvl="2" eaLnBrk="1" hangingPunct="1"/>
            <a:r>
              <a:rPr lang="cs-CZ" altLang="cs-CZ" sz="1800"/>
              <a:t>Veřejnou vyhláškou</a:t>
            </a:r>
          </a:p>
          <a:p>
            <a:pPr lvl="2" eaLnBrk="1" hangingPunct="1"/>
            <a:r>
              <a:rPr lang="cs-CZ" altLang="cs-CZ" sz="1800"/>
              <a:t>Doručení všem známým účastníkům</a:t>
            </a:r>
          </a:p>
          <a:p>
            <a:pPr eaLnBrk="1" hangingPunct="1"/>
            <a:endParaRPr lang="cs-CZ" altLang="cs-CZ"/>
          </a:p>
          <a:p>
            <a:pPr lvl="1" eaLnBrk="1" hangingPunct="1"/>
            <a:r>
              <a:rPr lang="cs-CZ" altLang="cs-CZ" sz="1800"/>
              <a:t>Opravný prostředek:</a:t>
            </a:r>
          </a:p>
          <a:p>
            <a:pPr lvl="2" eaLnBrk="1" hangingPunct="1"/>
            <a:r>
              <a:rPr lang="cs-CZ" altLang="cs-CZ" sz="1800"/>
              <a:t> Odvolání proti rozhodnutí o schválení návrhu pozemkových úprav</a:t>
            </a:r>
          </a:p>
          <a:p>
            <a:pPr lvl="1" eaLnBrk="1" hangingPunct="1"/>
            <a:endParaRPr lang="cs-CZ" altLang="cs-CZ" sz="1800"/>
          </a:p>
          <a:p>
            <a:pPr lvl="1" eaLnBrk="1" hangingPunct="1"/>
            <a:r>
              <a:rPr lang="cs-CZ" altLang="cs-CZ" sz="1800"/>
              <a:t>Předání pravomocného rozhodnutí o schválení návrhu pozemkových úprav katastrálnímu úřadu k vyznačení do katastru nemovitostí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3">
            <a:extLst>
              <a:ext uri="{FF2B5EF4-FFF2-40B4-BE49-F238E27FC236}">
                <a16:creationId xmlns:a16="http://schemas.microsoft.com/office/drawing/2014/main" id="{E861DAFD-EB73-483D-917C-58AF9A1C2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9FFB3A-56D4-41DC-A40E-796D10C644E5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668E4AB-CF03-4331-A1B5-1063AA455C8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/>
              <a:t>Rozhodnutí „navazující“ na rozhodnutí o schválení návrhu pozemkových úprav (rozhodnutí II.) (§ 11/8-10 ZoPÚ)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F67DB18-46C1-4718-84EE-F0FC1C810DB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rozhodnutí o výměně vlastnických práv</a:t>
            </a:r>
          </a:p>
          <a:p>
            <a:pPr eaLnBrk="1" hangingPunct="1"/>
            <a:r>
              <a:rPr lang="cs-CZ" altLang="cs-CZ" sz="2400"/>
              <a:t>rozhodnutí o přechodu vlastnického práva</a:t>
            </a:r>
          </a:p>
          <a:p>
            <a:pPr eaLnBrk="1" hangingPunct="1"/>
            <a:r>
              <a:rPr lang="cs-CZ" altLang="cs-CZ" sz="2400"/>
              <a:t>rozhodnutí o zřízení nebo zrušení věcného břemene</a:t>
            </a:r>
          </a:p>
          <a:p>
            <a:pPr eaLnBrk="1" hangingPunct="1"/>
            <a:r>
              <a:rPr lang="cs-CZ" altLang="cs-CZ" sz="2400"/>
              <a:t>rozhodnutí o určení výše úhrady podle § 10 odst. 2 zákona o PÚ (překročení kritéria přiměřenosti ceny ve prospěch vlastníka)</a:t>
            </a:r>
          </a:p>
          <a:p>
            <a:pPr eaLnBrk="1" hangingPunct="1"/>
            <a:r>
              <a:rPr lang="cs-CZ" altLang="cs-CZ" sz="2400"/>
              <a:t>rozhodnutí o přechodu vlastnických práv k pozemkům, na nichž se nacházejí společná zařízení</a:t>
            </a:r>
          </a:p>
          <a:p>
            <a:pPr lvl="1"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39BFF3E5-D8D9-4141-9872-14BDB464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8" y="365126"/>
            <a:ext cx="7886700" cy="1325563"/>
          </a:xfrm>
        </p:spPr>
        <p:txBody>
          <a:bodyPr/>
          <a:lstStyle/>
          <a:p>
            <a:r>
              <a:rPr lang="cs-CZ" altLang="cs-CZ" sz="2800"/>
              <a:t>Opravné prostředky proti rozhodnutí pozemkového úřadu (shrnutí)</a:t>
            </a:r>
          </a:p>
        </p:txBody>
      </p:sp>
      <p:sp>
        <p:nvSpPr>
          <p:cNvPr id="38915" name="Zástupný symbol pro text 2">
            <a:extLst>
              <a:ext uri="{FF2B5EF4-FFF2-40B4-BE49-F238E27FC236}">
                <a16:creationId xmlns:a16="http://schemas.microsoft.com/office/drawing/2014/main" id="{2521383E-C1E9-4D86-9E28-36D08995F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239" y="1681163"/>
            <a:ext cx="3868737" cy="823912"/>
          </a:xfrm>
        </p:spPr>
        <p:txBody>
          <a:bodyPr/>
          <a:lstStyle/>
          <a:p>
            <a:r>
              <a:rPr lang="cs-CZ" altLang="cs-CZ" sz="1800"/>
              <a:t>Rozhodnutí o schválení návrhu pozemkových úprav (I. Rozhodnutí“)</a:t>
            </a:r>
          </a:p>
        </p:txBody>
      </p:sp>
      <p:sp>
        <p:nvSpPr>
          <p:cNvPr id="38916" name="Zástupný symbol pro obsah 3">
            <a:extLst>
              <a:ext uri="{FF2B5EF4-FFF2-40B4-BE49-F238E27FC236}">
                <a16:creationId xmlns:a16="http://schemas.microsoft.com/office/drawing/2014/main" id="{94621B41-EC6D-4183-882E-CEFA6563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4239" y="2505075"/>
            <a:ext cx="3868737" cy="3684588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/>
              <a:t>Odvolání</a:t>
            </a:r>
          </a:p>
          <a:p>
            <a:endParaRPr lang="cs-CZ" altLang="cs-CZ"/>
          </a:p>
          <a:p>
            <a:r>
              <a:rPr lang="cs-CZ" altLang="cs-CZ"/>
              <a:t>Žaloba proti rozhodnutí pozemkového úřadu</a:t>
            </a:r>
          </a:p>
          <a:p>
            <a:pPr lvl="1"/>
            <a:r>
              <a:rPr lang="cs-CZ" altLang="cs-CZ"/>
              <a:t>§ 65 a násl. S.ř.s.</a:t>
            </a:r>
          </a:p>
        </p:txBody>
      </p:sp>
      <p:sp>
        <p:nvSpPr>
          <p:cNvPr id="38917" name="Zástupný symbol pro text 4">
            <a:extLst>
              <a:ext uri="{FF2B5EF4-FFF2-40B4-BE49-F238E27FC236}">
                <a16:creationId xmlns:a16="http://schemas.microsoft.com/office/drawing/2014/main" id="{47EB8C9A-B3B4-4639-8DEF-B0F980821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0" y="1681163"/>
            <a:ext cx="3887788" cy="823912"/>
          </a:xfrm>
        </p:spPr>
        <p:txBody>
          <a:bodyPr/>
          <a:lstStyle/>
          <a:p>
            <a:r>
              <a:rPr lang="cs-CZ" altLang="cs-CZ" sz="1800"/>
              <a:t>Rozhodnutí o výměně a přechodu vlastnického práva (II. Rozhodnutí) </a:t>
            </a:r>
          </a:p>
        </p:txBody>
      </p:sp>
      <p:sp>
        <p:nvSpPr>
          <p:cNvPr id="38918" name="Zástupný symbol pro obsah 5">
            <a:extLst>
              <a:ext uri="{FF2B5EF4-FFF2-40B4-BE49-F238E27FC236}">
                <a16:creationId xmlns:a16="http://schemas.microsoft.com/office/drawing/2014/main" id="{F4E7F6FE-39EC-4D3B-BF1D-434AB7ADE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3150" y="2505075"/>
            <a:ext cx="3887788" cy="3684588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/>
              <a:t>Není přípustné odvolání</a:t>
            </a:r>
          </a:p>
          <a:p>
            <a:endParaRPr lang="cs-CZ" altLang="cs-CZ"/>
          </a:p>
          <a:p>
            <a:r>
              <a:rPr lang="cs-CZ" altLang="cs-CZ"/>
              <a:t>Žaloba proti rozhodnutí pozemkového úřadu</a:t>
            </a:r>
          </a:p>
          <a:p>
            <a:pPr lvl="1"/>
            <a:r>
              <a:rPr lang="cs-CZ" altLang="cs-CZ"/>
              <a:t>§ 65 a násl. S.ř.s.</a:t>
            </a:r>
          </a:p>
          <a:p>
            <a:endParaRPr lang="cs-CZ" altLang="cs-CZ"/>
          </a:p>
        </p:txBody>
      </p:sp>
      <p:sp>
        <p:nvSpPr>
          <p:cNvPr id="38919" name="Zástupný symbol pro číslo snímku 6">
            <a:extLst>
              <a:ext uri="{FF2B5EF4-FFF2-40B4-BE49-F238E27FC236}">
                <a16:creationId xmlns:a16="http://schemas.microsoft.com/office/drawing/2014/main" id="{0B3B6017-1156-44DE-B870-B3BA74DBA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7BAEB9-EE93-49DE-997C-09DF174448B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F9EDA670-9EE6-44D6-9737-24BFB9FF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Majetkoprávní vztahy 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4667E30A-C7C0-4155-B072-25A4BD53E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EE3C4EC2-4A65-4AF9-A47E-59F478904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B68984-F4A4-45E6-A01F-72B89410FF74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>
            <a:extLst>
              <a:ext uri="{FF2B5EF4-FFF2-40B4-BE49-F238E27FC236}">
                <a16:creationId xmlns:a16="http://schemas.microsoft.com/office/drawing/2014/main" id="{17CA2530-D087-4C68-9D54-06B8BF41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E396CA-BCAB-4565-B687-23CBEE3A8D85}" type="slidenum">
              <a:rPr lang="cs-CZ" altLang="cs-CZ" sz="16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18EFEBB-AE8A-458C-AB80-310962C8AE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260350"/>
            <a:ext cx="7905750" cy="10810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Prameny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6F00772-36A1-4EE1-8495-6506B08B6E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1052514"/>
            <a:ext cx="8604250" cy="5303837"/>
          </a:xfrm>
        </p:spPr>
        <p:txBody>
          <a:bodyPr rtlCol="0">
            <a:normAutofit fontScale="92500" lnSpcReduction="20000"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sz="1600" b="1" dirty="0"/>
              <a:t>§ 19 zákona č. 229/1991 Sb. o úpravě vlastnických vztahů o půdě a jinému zemědělskému majetku, ve znění pozdějších předpisů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sz="1600" b="1" dirty="0" err="1">
                <a:solidFill>
                  <a:srgbClr val="0070C0"/>
                </a:solidFill>
              </a:rPr>
              <a:t>zák.č</a:t>
            </a:r>
            <a:r>
              <a:rPr lang="cs-CZ" altLang="cs-CZ" sz="1600" b="1" dirty="0">
                <a:solidFill>
                  <a:srgbClr val="0070C0"/>
                </a:solidFill>
              </a:rPr>
              <a:t>. 139/2002 Sb., o pozemkových úpravách a pozemkových úřadech…, ve znění pozdějších předpisů  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 err="1"/>
              <a:t>Vyhl.č</a:t>
            </a:r>
            <a:r>
              <a:rPr lang="cs-CZ" altLang="cs-CZ" dirty="0"/>
              <a:t>. 13/2014 Sb., o postupu při provádění pozemkových úprav a náležitostech návrhu pozemkových úprav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/>
              <a:t>Metodický návod k provádění pozemkových úprav 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>
                <a:hlinkClick r:id="rId2"/>
              </a:rPr>
              <a:t>https://www.spucr.cz/pozemkove-upravy/pravni-predpisy-a-metodiky/metodicky-navod-k-provadeni-pozemkovych-uprav-a-technicky-standard-planu-spolecnych-zarizeni</a:t>
            </a:r>
            <a:endParaRPr lang="cs-CZ" altLang="cs-CZ" dirty="0"/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sz="1600" dirty="0" err="1"/>
              <a:t>Zák.č</a:t>
            </a:r>
            <a:r>
              <a:rPr lang="cs-CZ" altLang="cs-CZ" sz="1600" dirty="0"/>
              <a:t>. 256/2013 Sb. o katastru nemovitostí (katastrální zákon)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sz="1600" dirty="0" err="1"/>
              <a:t>Vyhl.č</a:t>
            </a:r>
            <a:r>
              <a:rPr lang="cs-CZ" altLang="cs-CZ" sz="1600" dirty="0"/>
              <a:t>.  357/2013 Sb. o katastru nemovitostí(katastrální vyhláška)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/>
              <a:t>Resortní předpisy ČÚZK  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/>
              <a:t>K PÚ:  </a:t>
            </a:r>
          </a:p>
          <a:p>
            <a:pPr marL="566928" lvl="2" indent="-182880">
              <a:lnSpc>
                <a:spcPct val="80000"/>
              </a:lnSpc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sz="1600" b="1" dirty="0"/>
              <a:t>Pokyny č. 43 ze dne 2. prosince 2013 </a:t>
            </a:r>
            <a:r>
              <a:rPr lang="cs-CZ" altLang="cs-CZ" sz="1600" dirty="0"/>
              <a:t>pro zápis změn v katastru nemovitostí a stanovení některých souvisejících postupů KÚ v důsledku probíhajících pozemkových úprav podle </a:t>
            </a:r>
            <a:r>
              <a:rPr lang="cs-CZ" altLang="cs-CZ" sz="1600" dirty="0" err="1"/>
              <a:t>zák.č</a:t>
            </a:r>
            <a:r>
              <a:rPr lang="cs-CZ" altLang="cs-CZ" sz="1600" dirty="0"/>
              <a:t>. 139/2002 Sb., ve znění dodatků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sz="1600" dirty="0"/>
              <a:t>      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sz="1600" dirty="0"/>
              <a:t>Související předpisy: 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/>
              <a:t>Stavební zákon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/>
              <a:t>Speciální předpisy (např. zákon o ochraně přírody a krajiny, vodní zákon), 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cs-CZ" altLang="cs-CZ" dirty="0"/>
              <a:t>Procesní předpisy</a:t>
            </a:r>
          </a:p>
          <a:p>
            <a:pPr marL="566928" lvl="2" indent="-182880">
              <a:lnSpc>
                <a:spcPct val="80000"/>
              </a:lnSpc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3">
            <a:extLst>
              <a:ext uri="{FF2B5EF4-FFF2-40B4-BE49-F238E27FC236}">
                <a16:creationId xmlns:a16="http://schemas.microsoft.com/office/drawing/2014/main" id="{F92E387A-0171-4D34-9EC3-EFBDFC121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55E92C-80C9-41A7-9F66-3FCE21A689B1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D6B8DAA-0926-44A5-A59C-88FE21FFBF0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/>
              <a:t>Zcizení a zatížení pozemků v průběhu pozemkových úprav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51F19DF-7A6A-4FB4-9F83-48E53BFBC5A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000">
                <a:solidFill>
                  <a:srgbClr val="C00000"/>
                </a:solidFill>
              </a:rPr>
              <a:t>před  rozhodnutím o schválení návrhu PÚ</a:t>
            </a:r>
          </a:p>
          <a:p>
            <a:pPr lvl="1" eaLnBrk="1" hangingPunct="1"/>
            <a:r>
              <a:rPr lang="cs-CZ" altLang="cs-CZ" sz="2000"/>
              <a:t> bez omezení z důvodu probíhajícího řízení o pozemkových úpravách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>
                <a:solidFill>
                  <a:srgbClr val="C00000"/>
                </a:solidFill>
              </a:rPr>
              <a:t>po nabytí právní moci rozhodnutí o schválení návrhu pozemkových úprav (§ 11/13 ZoPÚ)</a:t>
            </a:r>
          </a:p>
          <a:p>
            <a:pPr lvl="1" eaLnBrk="1" hangingPunct="1"/>
            <a:r>
              <a:rPr lang="cs-CZ" altLang="cs-CZ" sz="2000"/>
              <a:t>Jednotlivé pozemky nebo jejich části nemůže jejich vlastník po schválení návrhu bez souhlasu pozemkového úřadu zatížit nebo zcizit. </a:t>
            </a:r>
          </a:p>
          <a:p>
            <a:pPr lvl="1" eaLnBrk="1" hangingPunct="1"/>
            <a:r>
              <a:rPr lang="cs-CZ" altLang="cs-CZ" sz="2000"/>
              <a:t>ve všech listinách, které jsou podkladem pro zápis do katastru nemovitostí a v nichž jsou uvedeny pozemky, které jsou předmětem řízení o pozemkových úpravách, se uvedou kromě dosavadních pozemků i jim odpovídající pozemky podle schváleného návrhu; údaje o nich poskytuje pozemkový úřad.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3E662A2C-C451-4A65-AA57-96EB7DD9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60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/>
              <a:t>Právní osud práv zřízených k pozemku, který je předmětem pozemkových úprav (§ 11/14 ZoPÚ)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DE01B-7A9A-48EB-BD68-D9E290EE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25539"/>
            <a:ext cx="7886700" cy="53673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cs-CZ" b="1" dirty="0"/>
              <a:t>Zástavní právo, které vázne na pozemku zahrnutém do pozemkových úprav</a:t>
            </a:r>
          </a:p>
          <a:p>
            <a:pPr lvl="1" eaLnBrk="1" hangingPunct="1">
              <a:defRPr/>
            </a:pPr>
            <a:r>
              <a:rPr lang="cs-CZ" sz="1800" b="1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přechází podle tohoto zákona na pozemek, který přešel do vlastnictví zástavce podle schváleného návrhu.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B050"/>
                </a:solidFill>
              </a:rPr>
              <a:t>Obdobně</a:t>
            </a:r>
            <a:r>
              <a:rPr lang="cs-CZ" b="1" dirty="0"/>
              <a:t>:</a:t>
            </a:r>
            <a:r>
              <a:rPr lang="cs-CZ" dirty="0"/>
              <a:t> pokud k pozemku, na kterém se provádí pozemkové úpravy: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bylo zřízeno předkupní právo jako věcné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byla zřízena výhrada vlastnického práva jako věcné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byla zřízena výhrada práva zpětné koupě jako věcné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byla zřízena výhrada práva zpětného prodeje jako věcné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 zřízen zákaz zcizení nebo zatížení jako věcné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byla zřízena výhrada práva lepšího kupce jako věcné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bylo zřízeno vzdání se předkupního práva spoluvlastníka s účinky pro právní nástupce,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bylo zřízeno </a:t>
            </a:r>
            <a:r>
              <a:rPr lang="cs-CZ" sz="1400" dirty="0" err="1"/>
              <a:t>svěřenské</a:t>
            </a:r>
            <a:r>
              <a:rPr lang="cs-CZ" sz="1400" dirty="0"/>
              <a:t> nástupnictví,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byla zřízena výhrada přednostního pořadí pro jiné právo,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bylo zřízeno přednostní právo ke zřízení věcného práva pro jinou osobu,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k) byl zřízen odklad zrušení spoluvlastnictví,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l) byl zřízen odklad oddělení ze spoluvlastnictví nebo omezení při hospodaření a nakládání s nemovitostí v souvislosti s poskytnutím podpory z veřejných prostředků,</a:t>
            </a:r>
          </a:p>
          <a:p>
            <a:pPr marL="800100" lvl="1" indent="-342900">
              <a:buFont typeface="Arial" panose="020B0604020202020204" pitchFamily="34" charset="0"/>
              <a:buAutoNum type="alphaLcParenR"/>
              <a:defRPr/>
            </a:pPr>
            <a:r>
              <a:rPr lang="cs-CZ" sz="1400" dirty="0"/>
              <a:t>m) bylo zřízeno právo koupě na zkoušku sjednané jako věcné právo nebo vzdání se práva na náhradu škody na pozemku s účinky pro právní nástupce.</a:t>
            </a: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826BFF62-6BE7-4284-800B-8E9F6BE0A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BF70F0-6101-47FE-9B8E-DF0A688C8AA7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64997EE-BBE2-46C1-BF20-111FDF5D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Věcná břemena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E31BCD4E-84E3-40E2-A4DD-D64F359D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84313"/>
            <a:ext cx="7886700" cy="50085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</a:rPr>
              <a:t>Pozemky zatížené stávajícími věcnými břemeny </a:t>
            </a:r>
          </a:p>
          <a:p>
            <a:pPr lvl="1" eaLnBrk="1" hangingPunct="1"/>
            <a:r>
              <a:rPr lang="cs-CZ" altLang="cs-CZ" dirty="0"/>
              <a:t>lze směňovat jen se souhlasem dotčených vlastníků</a:t>
            </a:r>
          </a:p>
          <a:p>
            <a:pPr lvl="1" eaLnBrk="1" hangingPunct="1"/>
            <a:r>
              <a:rPr lang="cs-CZ" altLang="cs-CZ" dirty="0"/>
              <a:t>pokud se vlastníci ve lhůtě stanovené pozemkovým úřadem nevyjádří, má se za to, že se směnou souhlasí</a:t>
            </a:r>
          </a:p>
          <a:p>
            <a:pPr lvl="1" eaLnBrk="1" hangingPunct="1"/>
            <a:r>
              <a:rPr lang="cs-CZ" altLang="cs-CZ" dirty="0"/>
              <a:t>(§ 9/18 </a:t>
            </a:r>
            <a:r>
              <a:rPr lang="cs-CZ" altLang="cs-CZ" dirty="0" err="1"/>
              <a:t>ZoPÚ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sz="2000" dirty="0"/>
              <a:t>Stávající </a:t>
            </a:r>
            <a:r>
              <a:rPr lang="cs-CZ" altLang="cs-CZ" sz="2000" b="1" dirty="0"/>
              <a:t>věcná břemena související s inženýrskými sítěmi, vrty, důlními díly a stavbami nebo dočasnými stavbami </a:t>
            </a:r>
            <a:r>
              <a:rPr lang="cs-CZ" altLang="cs-CZ" sz="2000" dirty="0"/>
              <a:t>se neoceňují a </a:t>
            </a:r>
            <a:r>
              <a:rPr lang="cs-CZ" altLang="cs-CZ" sz="2000" dirty="0">
                <a:solidFill>
                  <a:srgbClr val="C00000"/>
                </a:solidFill>
              </a:rPr>
              <a:t>nejsou pozemkovými úpravami dotčena </a:t>
            </a:r>
            <a:r>
              <a:rPr lang="cs-CZ" altLang="cs-CZ" sz="2000" dirty="0"/>
              <a:t>(§ 9/18 </a:t>
            </a:r>
            <a:r>
              <a:rPr lang="cs-CZ" altLang="cs-CZ" sz="2000" dirty="0" err="1"/>
              <a:t>ZoPÚ</a:t>
            </a:r>
            <a:r>
              <a:rPr lang="cs-CZ" altLang="cs-CZ" sz="2000" dirty="0"/>
              <a:t>) 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altLang="cs-CZ" sz="2000" b="1" dirty="0"/>
              <a:t>Stávající osobní věcné břemeno </a:t>
            </a:r>
            <a:r>
              <a:rPr lang="cs-CZ" altLang="cs-CZ" sz="2000" dirty="0"/>
              <a:t>, které vázne na pozemku zahrnutém do pozemkových úprav, a </a:t>
            </a:r>
            <a:r>
              <a:rPr lang="cs-CZ" altLang="cs-CZ" sz="2000" b="1" dirty="0"/>
              <a:t>jehož povaha to umožňuje</a:t>
            </a:r>
          </a:p>
          <a:p>
            <a:pPr lvl="1" eaLnBrk="1" hangingPunct="1"/>
            <a:r>
              <a:rPr lang="cs-CZ" altLang="cs-CZ" b="1" dirty="0"/>
              <a:t>přechází podle tohoto zákona na pozemek, který přešel do vlastnictví povinné osoby podle schváleného návrhu</a:t>
            </a:r>
            <a:r>
              <a:rPr lang="cs-CZ" altLang="cs-CZ" dirty="0"/>
              <a:t>. </a:t>
            </a:r>
          </a:p>
          <a:p>
            <a:pPr lvl="1" eaLnBrk="1" hangingPunct="1"/>
            <a:r>
              <a:rPr lang="cs-CZ" altLang="cs-CZ" b="1" i="1" dirty="0"/>
              <a:t>Nepřihlásí-li se osoba oprávněná z osobního věcného břemene, která byla vyzvána podle § 8 odst. 1, pozemkovému úřadu ve stanovené lhůtě, věcné břemeno do nově navrhovaného stavu nepřechází.</a:t>
            </a:r>
          </a:p>
          <a:p>
            <a:pPr lvl="1" eaLnBrk="1" hangingPunct="1"/>
            <a:r>
              <a:rPr lang="cs-CZ" altLang="cs-CZ" dirty="0"/>
              <a:t>Stávající osobní věcná břemena se pro účely pozemkových úprav neoceňují.</a:t>
            </a:r>
          </a:p>
          <a:p>
            <a:pPr lvl="1" eaLnBrk="1" hangingPunct="1"/>
            <a:r>
              <a:rPr lang="cs-CZ" altLang="cs-CZ" dirty="0"/>
              <a:t>(§ 11/15 </a:t>
            </a:r>
            <a:r>
              <a:rPr lang="cs-CZ" altLang="cs-CZ" dirty="0" err="1"/>
              <a:t>ZoPÚ</a:t>
            </a:r>
            <a:r>
              <a:rPr lang="cs-CZ" altLang="cs-CZ" dirty="0"/>
              <a:t>)</a:t>
            </a: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03F15C4E-7C51-4FEE-AE94-739D2823B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3A8966-DD95-4607-8297-D9543837082E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0238448A-F802-426F-B6DF-48A4B9FA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7886700" cy="903288"/>
          </a:xfrm>
        </p:spPr>
        <p:txBody>
          <a:bodyPr/>
          <a:lstStyle/>
          <a:p>
            <a:pPr eaLnBrk="1" hangingPunct="1"/>
            <a:r>
              <a:rPr lang="cs-CZ" altLang="cs-CZ" sz="2000" b="1"/>
              <a:t>„Stará“ věcná břemena (§ 8/1 ve spoj. § 11/15 ZoPÚ)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817392-D9B0-400D-BDCC-062189C0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57339"/>
            <a:ext cx="7886700" cy="4619625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cs-CZ" dirty="0"/>
              <a:t>Pozemkový úřad vyzve současně s vyložením soupisu nároků  veřejnou vyhláškou, vyvěšenou na úřední desce pozemkového úřadu po dobu 1 roku:</a:t>
            </a:r>
          </a:p>
          <a:p>
            <a:pPr lvl="1" eaLnBrk="1" hangingPunct="1">
              <a:defRPr/>
            </a:pPr>
            <a:endParaRPr lang="cs-CZ" dirty="0"/>
          </a:p>
          <a:p>
            <a:pPr lvl="1" eaLnBrk="1" hangingPunct="1">
              <a:defRPr/>
            </a:pPr>
            <a:r>
              <a:rPr lang="cs-CZ" b="1" dirty="0"/>
              <a:t>osoby oprávněné z věcných břemen, jejichž zápis byl do katastru nemovitostí převzat z pozemkové knihy, zemských desek nebo železniční knihy, které jsou v katastru nemovitostí zapsány s údaji neumožňujícími jejich dostatečnou identifikaci, </a:t>
            </a:r>
            <a:r>
              <a:rPr lang="cs-CZ" dirty="0"/>
              <a:t>aby se pozemkovému úřadu přihlásily nejpozději do jednoho roku od zveřejnění výzvy. </a:t>
            </a:r>
          </a:p>
          <a:p>
            <a:pPr eaLnBrk="1" hangingPunct="1">
              <a:defRPr/>
            </a:pPr>
            <a:endParaRPr lang="cs-CZ" sz="2000" dirty="0"/>
          </a:p>
          <a:p>
            <a:pPr lvl="1" eaLnBrk="1" hangingPunct="1">
              <a:defRPr/>
            </a:pPr>
            <a:r>
              <a:rPr lang="cs-CZ" dirty="0"/>
              <a:t>nepřihlásí-li se osoba oprávněná z osobního věcného břemene, která byla vyzvána podle § 8 odst. 1, pozemkovému úřadu ve stanovené lhůtě, věcné břemeno do nově navrhovaného stavu nepřechází. (</a:t>
            </a:r>
            <a:r>
              <a:rPr lang="cs-CZ" sz="2000" dirty="0"/>
              <a:t>§ 11/ 15 </a:t>
            </a:r>
            <a:r>
              <a:rPr lang="cs-CZ" sz="2000" dirty="0" err="1"/>
              <a:t>ZoPÚ</a:t>
            </a:r>
            <a:r>
              <a:rPr lang="cs-CZ" sz="2000" dirty="0"/>
              <a:t>)</a:t>
            </a: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C3808591-3536-4EAB-A149-A741C1EB5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466C4F-0FD9-4F86-8925-39E300344B80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88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8A9AC246-C8AB-4008-B310-09F726AF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09576"/>
            <a:ext cx="7886700" cy="1325563"/>
          </a:xfrm>
        </p:spPr>
        <p:txBody>
          <a:bodyPr/>
          <a:lstStyle/>
          <a:p>
            <a:pPr eaLnBrk="1" hangingPunct="1"/>
            <a:r>
              <a:rPr lang="cs-CZ" altLang="cs-CZ" sz="2400" b="1"/>
              <a:t>Věcná břemena – zřízená podle schváleného návrhu pozemkových úprav (§ 9/18 ZoPÚ)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45F94951-D33E-4B6B-A6FF-556951E3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b="1" dirty="0">
                <a:solidFill>
                  <a:srgbClr val="C00000"/>
                </a:solidFill>
              </a:rPr>
              <a:t>Pozemkový úřad je oprávněn zřídit </a:t>
            </a:r>
            <a:r>
              <a:rPr lang="cs-CZ" altLang="cs-CZ" sz="2400" b="1" u="sng" dirty="0">
                <a:solidFill>
                  <a:srgbClr val="C00000"/>
                </a:solidFill>
              </a:rPr>
              <a:t>nová</a:t>
            </a:r>
            <a:r>
              <a:rPr lang="cs-CZ" altLang="cs-CZ" sz="2400" b="1" dirty="0">
                <a:solidFill>
                  <a:srgbClr val="C00000"/>
                </a:solidFill>
              </a:rPr>
              <a:t> věcná břemena</a:t>
            </a:r>
          </a:p>
          <a:p>
            <a:pPr eaLnBrk="1" hangingPunct="1"/>
            <a:r>
              <a:rPr lang="cs-CZ" altLang="cs-CZ" sz="2400" dirty="0"/>
              <a:t>zřídil-li pozemkový úřad podle schváleného návrhu věcné břemeno k pozemku, poskytne vlastníku takto zatíženého pozemku </a:t>
            </a:r>
            <a:r>
              <a:rPr lang="cs-CZ" altLang="cs-CZ" sz="2400" dirty="0">
                <a:solidFill>
                  <a:srgbClr val="C00000"/>
                </a:solidFill>
              </a:rPr>
              <a:t>náhradu</a:t>
            </a:r>
            <a:r>
              <a:rPr lang="cs-CZ" altLang="cs-CZ" sz="2400" dirty="0"/>
              <a:t> stanovenou podle zvláštního právního předpisu, pokud tento vlastník již neobdržel náhradu v jiném pozemku</a:t>
            </a:r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6542257C-44CD-4726-B7C4-148B72EA6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A203A4-67D1-4084-9E16-6EADB036BDA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5B32E8A1-5EE6-4F90-86B6-47DC620D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Pozemky zatížené právem stavby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E2C27060-47AB-496D-88D8-1604C3F9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Pozemky zatížené právem stavby jsou v obvodu pozemkových úprav neřešené</a:t>
            </a: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5B515DB5-838F-4633-B279-C1C24D9B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FCBFD8-17F8-40FE-8061-7C6891C1DDB2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1A6B0D2A-9E59-4791-8BA8-0B0DD00CD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6EEE82-52C2-4C53-B53C-F2678F377652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8A220C5-71C5-4D72-BBA1-D734CA2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Užívací vztahy a pozemkové úpravy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28A9EA6-71BA-443D-AAEC-B20BDAC45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2650" y="1557339"/>
            <a:ext cx="7886700" cy="46196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Dosavadní </a:t>
            </a:r>
          </a:p>
          <a:p>
            <a:pPr lvl="1" eaLnBrk="1" hangingPunct="1">
              <a:defRPr/>
            </a:pPr>
            <a:r>
              <a:rPr lang="cs-CZ" altLang="cs-CZ" dirty="0"/>
              <a:t>nájemní vztahy, </a:t>
            </a:r>
          </a:p>
          <a:p>
            <a:pPr lvl="1" eaLnBrk="1" hangingPunct="1">
              <a:defRPr/>
            </a:pPr>
            <a:r>
              <a:rPr lang="cs-CZ" altLang="cs-CZ" dirty="0"/>
              <a:t>zatímní bezúplatné užívání a </a:t>
            </a:r>
          </a:p>
          <a:p>
            <a:pPr lvl="1" eaLnBrk="1" hangingPunct="1">
              <a:defRPr/>
            </a:pPr>
            <a:r>
              <a:rPr lang="cs-CZ" altLang="cs-CZ" dirty="0"/>
              <a:t>časově omezený nájem k předmětným pozemkům,</a:t>
            </a:r>
          </a:p>
          <a:p>
            <a:pPr marL="457200" lvl="1" indent="0">
              <a:buNone/>
              <a:defRPr/>
            </a:pPr>
            <a:endParaRPr lang="cs-CZ" altLang="cs-CZ" dirty="0"/>
          </a:p>
          <a:p>
            <a:pPr marL="457200" lvl="1" indent="0">
              <a:buNone/>
              <a:defRPr/>
            </a:pPr>
            <a:r>
              <a:rPr lang="cs-CZ" altLang="cs-CZ" dirty="0"/>
              <a:t>kterých se rozhodnutí dle § 11/8 </a:t>
            </a:r>
            <a:r>
              <a:rPr lang="cs-CZ" altLang="cs-CZ" dirty="0" err="1"/>
              <a:t>ZoPÚ</a:t>
            </a:r>
            <a:r>
              <a:rPr lang="cs-CZ" altLang="cs-CZ" dirty="0"/>
              <a:t> týká („navazující rozhodnutí“), </a:t>
            </a:r>
            <a:r>
              <a:rPr lang="cs-CZ" altLang="cs-CZ" b="1" dirty="0"/>
              <a:t>zanikají ex lege k 1. říjnu běžného roku</a:t>
            </a:r>
            <a:r>
              <a:rPr lang="cs-CZ" altLang="cs-CZ" dirty="0"/>
              <a:t>.</a:t>
            </a:r>
          </a:p>
          <a:p>
            <a:pPr eaLnBrk="1" hangingPunct="1">
              <a:defRPr/>
            </a:pPr>
            <a:endParaRPr lang="cs-CZ" altLang="cs-CZ" dirty="0"/>
          </a:p>
          <a:p>
            <a:pPr lvl="1" eaLnBrk="1" hangingPunct="1">
              <a:defRPr/>
            </a:pPr>
            <a:r>
              <a:rPr lang="cs-CZ" altLang="cs-CZ" dirty="0"/>
              <a:t>Diskuse, judikatura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6AB38D11-C61F-4113-93B6-C7A52C04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 judikatury: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251EF613-D600-4DA1-8D87-6A8274E5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altLang="cs-CZ" sz="2400" b="1" i="1"/>
          </a:p>
          <a:p>
            <a:r>
              <a:rPr lang="cs-CZ" altLang="cs-CZ" sz="2400" b="1" i="1"/>
              <a:t>Řízení o pozemkových úpravách tedy není čistě procesním postupem směřujícím k vydání rozhodnutí, nýbrž </a:t>
            </a:r>
            <a:r>
              <a:rPr lang="cs-CZ" altLang="cs-CZ" sz="2400" b="1" i="1">
                <a:solidFill>
                  <a:srgbClr val="C00000"/>
                </a:solidFill>
              </a:rPr>
              <a:t>komplexním postupem s bezprostředními dopady do věcných práv účastníků řízení</a:t>
            </a:r>
            <a:r>
              <a:rPr lang="cs-CZ" altLang="cs-CZ" sz="2400" b="1" i="1"/>
              <a:t>. Takovým dopadem řízení projevujícím se </a:t>
            </a:r>
            <a:r>
              <a:rPr lang="cs-CZ" altLang="cs-CZ" sz="2400" b="1" i="1">
                <a:solidFill>
                  <a:srgbClr val="C00000"/>
                </a:solidFill>
              </a:rPr>
              <a:t>v rovině hmotněprávní je i zánik nájemních vztahů v důsledku vydání rozhodnutí o výměně nebo přechodu vlastnických práv ve smyslu §11 odst. 8 zákona.</a:t>
            </a:r>
          </a:p>
          <a:p>
            <a:endParaRPr lang="cs-CZ" altLang="cs-CZ" sz="2400"/>
          </a:p>
          <a:p>
            <a:pPr lvl="1"/>
            <a:r>
              <a:rPr lang="cs-CZ" altLang="cs-CZ" sz="2000"/>
              <a:t>Dle NSS 9 As 153/2018 -45 </a:t>
            </a:r>
          </a:p>
          <a:p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66E14264-D672-4120-9BF9-203A8F5D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EE1FFB-C01A-456B-BB33-95ED037801FF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>
            <a:extLst>
              <a:ext uri="{FF2B5EF4-FFF2-40B4-BE49-F238E27FC236}">
                <a16:creationId xmlns:a16="http://schemas.microsoft.com/office/drawing/2014/main" id="{B371771A-6966-4D90-B05E-9B473CD79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314CBC-1162-484D-8613-A87A3DF470B8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861DAB9-2235-4397-9DED-DC7C2E6E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Duplicitní zápis vlastnictví v rámci pozemkových úprav (§ 8a ZoPÚ)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4EFAFB2-3F59-4A98-8425-D4D4B06C953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endParaRPr lang="cs-CZ" altLang="cs-CZ" sz="2000" dirty="0"/>
          </a:p>
          <a:p>
            <a:pPr lvl="1" eaLnBrk="1" hangingPunct="1"/>
            <a:r>
              <a:rPr lang="cs-CZ" altLang="cs-CZ" sz="2000" dirty="0"/>
              <a:t>Pojem "duplicitní zápis vlastnictví" </a:t>
            </a:r>
          </a:p>
          <a:p>
            <a:pPr lvl="1" eaLnBrk="1" hangingPunct="1"/>
            <a:endParaRPr lang="cs-CZ" altLang="cs-CZ" sz="2000" dirty="0"/>
          </a:p>
          <a:p>
            <a:pPr lvl="1" eaLnBrk="1" hangingPunct="1"/>
            <a:r>
              <a:rPr lang="cs-CZ" altLang="cs-CZ" sz="2000" dirty="0"/>
              <a:t>Zjistí-li pozemkový úřad při vypracování soupisu nároků, že u některých pozemků nebo jejich částí jsou zapsány v katastru nemovitostí jako vlastníci dvě nebo více osob a nejde-li o spoluvlastnictví (dále jen "duplicitní zápis vlastnictví"), </a:t>
            </a:r>
            <a:r>
              <a:rPr lang="cs-CZ" altLang="cs-CZ" sz="2000" b="1" dirty="0">
                <a:solidFill>
                  <a:srgbClr val="C00000"/>
                </a:solidFill>
              </a:rPr>
              <a:t>zařadí tyto pozemky mezi pozemky v obvodu pozemkových úprav neřešené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3">
            <a:extLst>
              <a:ext uri="{FF2B5EF4-FFF2-40B4-BE49-F238E27FC236}">
                <a16:creationId xmlns:a16="http://schemas.microsoft.com/office/drawing/2014/main" id="{00A3AD70-ABC8-467E-A5F9-22878BCC6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9E84C2-7AA8-4C99-B2A9-CA361964FB56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A86E855-4909-4B0F-B8C0-DEDE124023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/>
              <a:t>Provádění/realizace  pozemkových úprav (§ 12 ZoPÚ)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8D48603-0825-48AB-9171-5552D981A0F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52650" y="1403351"/>
            <a:ext cx="7886700" cy="477361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Postup při realizaci není speciálním správním řízením</a:t>
            </a:r>
          </a:p>
          <a:p>
            <a:pPr eaLnBrk="1" hangingPunct="1"/>
            <a:r>
              <a:rPr lang="cs-CZ" altLang="cs-CZ" sz="2400" dirty="0"/>
              <a:t>Probíhá na základě schváleného návrhu </a:t>
            </a:r>
          </a:p>
          <a:p>
            <a:pPr eaLnBrk="1" hangingPunct="1"/>
            <a:r>
              <a:rPr lang="cs-CZ" altLang="cs-CZ" sz="2400" dirty="0"/>
              <a:t>Priority pro realizaci společných zařízení</a:t>
            </a:r>
          </a:p>
          <a:p>
            <a:pPr lvl="1" eaLnBrk="1" hangingPunct="1"/>
            <a:r>
              <a:rPr lang="cs-CZ" altLang="cs-CZ" sz="2000" dirty="0"/>
              <a:t>stanoví pozemkový úřad stanoví s přihlédnutím </a:t>
            </a:r>
          </a:p>
          <a:p>
            <a:pPr lvl="2" eaLnBrk="1" hangingPunct="1"/>
            <a:r>
              <a:rPr lang="cs-CZ" altLang="cs-CZ" sz="1600" dirty="0"/>
              <a:t>k veřejnému zájmu, </a:t>
            </a:r>
          </a:p>
          <a:p>
            <a:pPr lvl="2" eaLnBrk="1" hangingPunct="1"/>
            <a:r>
              <a:rPr lang="cs-CZ" altLang="cs-CZ" sz="1600" dirty="0"/>
              <a:t>finančnímu zajištění, </a:t>
            </a:r>
          </a:p>
          <a:p>
            <a:pPr lvl="2" eaLnBrk="1" hangingPunct="1"/>
            <a:r>
              <a:rPr lang="cs-CZ" altLang="cs-CZ" sz="1600" dirty="0"/>
              <a:t>potřebám obce, </a:t>
            </a:r>
          </a:p>
          <a:p>
            <a:pPr eaLnBrk="1" hangingPunct="1"/>
            <a:r>
              <a:rPr lang="cs-CZ" altLang="cs-CZ" sz="2400" dirty="0"/>
              <a:t>Po nabytí právní moci rozhodnutí II. (o výměně a přechodu vlastnictví)  pozemkový úřad seznámí s prioritami realizace společných zařízení obec. 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FA60311-2ECB-4F1F-A8C1-213D69B0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604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 pozemkových úprav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31251978-8D84-4C98-A3B6-0DE4E4CC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25538"/>
            <a:ext cx="7886700" cy="5543550"/>
          </a:xfrm>
        </p:spPr>
        <p:txBody>
          <a:bodyPr rtlCol="0">
            <a:normAutofit fontScale="85000" lnSpcReduction="10000"/>
          </a:bodyPr>
          <a:lstStyle/>
          <a:p>
            <a:pPr marL="274320" indent="-274320">
              <a:buClr>
                <a:schemeClr val="accent3"/>
              </a:buClr>
              <a:buFont typeface="Wingdings"/>
              <a:buChar char=""/>
              <a:defRPr/>
            </a:pPr>
            <a:r>
              <a:rPr lang="cs-CZ" altLang="cs-CZ" dirty="0"/>
              <a:t>Pozemkovými úpravami se </a:t>
            </a:r>
            <a:r>
              <a:rPr lang="cs-CZ" altLang="cs-CZ" dirty="0">
                <a:solidFill>
                  <a:srgbClr val="FF0000"/>
                </a:solidFill>
              </a:rPr>
              <a:t>ve veřejném zájmu </a:t>
            </a:r>
          </a:p>
          <a:p>
            <a:pPr marL="640080" lvl="1" indent="-274320">
              <a:buFont typeface="Wingdings 2"/>
              <a:buChar char=""/>
              <a:defRPr/>
            </a:pPr>
            <a:r>
              <a:rPr lang="cs-CZ" altLang="cs-CZ" sz="1800" dirty="0"/>
              <a:t>prostorově a funkčně </a:t>
            </a:r>
            <a:r>
              <a:rPr lang="cs-CZ" altLang="cs-CZ" sz="1800" b="1" dirty="0"/>
              <a:t>uspořádávají pozemky</a:t>
            </a:r>
            <a:r>
              <a:rPr lang="cs-CZ" altLang="cs-CZ" sz="1800" dirty="0"/>
              <a:t>, </a:t>
            </a:r>
            <a:r>
              <a:rPr lang="cs-CZ" altLang="cs-CZ" sz="1800" b="1" dirty="0"/>
              <a:t>scelují se nebo dělí </a:t>
            </a:r>
            <a:r>
              <a:rPr lang="cs-CZ" altLang="cs-CZ" sz="1800" dirty="0"/>
              <a:t>a </a:t>
            </a:r>
          </a:p>
          <a:p>
            <a:pPr marL="640080" lvl="1" indent="-274320">
              <a:buFont typeface="Wingdings 2"/>
              <a:buChar char=""/>
              <a:defRPr/>
            </a:pPr>
            <a:r>
              <a:rPr lang="cs-CZ" altLang="cs-CZ" sz="1800" dirty="0"/>
              <a:t>zabezpečuje se jimi </a:t>
            </a:r>
            <a:r>
              <a:rPr lang="cs-CZ" altLang="cs-CZ" sz="1800" b="1" dirty="0"/>
              <a:t>přístupnost a využití pozemků a vyrovnání jejich hranic </a:t>
            </a:r>
            <a:r>
              <a:rPr lang="cs-CZ" altLang="cs-CZ" sz="1800" dirty="0"/>
              <a:t>tak, aby se vytvořily podmínky pro racionální hospodaření vlastníků půdy.</a:t>
            </a:r>
          </a:p>
          <a:p>
            <a:pPr marL="640080" lvl="1" indent="-274320">
              <a:buFont typeface="Wingdings 2"/>
              <a:buChar char=""/>
              <a:defRPr/>
            </a:pPr>
            <a:r>
              <a:rPr lang="cs-CZ" altLang="cs-CZ" sz="1800" b="1" dirty="0"/>
              <a:t>původní pozemky zanikají a zároveň se vytvářejí pozemky nové</a:t>
            </a:r>
            <a:r>
              <a:rPr lang="cs-CZ" altLang="cs-CZ" sz="1800" dirty="0"/>
              <a:t>, k nimž se </a:t>
            </a:r>
            <a:r>
              <a:rPr lang="cs-CZ" altLang="cs-CZ" sz="1800" b="1" dirty="0"/>
              <a:t>uspořádávají vlastnická práva a s nimi související věcná břemena </a:t>
            </a:r>
            <a:r>
              <a:rPr lang="cs-CZ" altLang="cs-CZ" sz="1800" dirty="0"/>
              <a:t>v rozsahu rozhodnutí podle § 11 odst. 8. zákona o pozemkových úpravách </a:t>
            </a:r>
          </a:p>
          <a:p>
            <a:pPr marL="640080" lvl="1" indent="-274320">
              <a:buFont typeface="Wingdings 2"/>
              <a:buChar char=""/>
              <a:defRPr/>
            </a:pPr>
            <a:r>
              <a:rPr lang="cs-CZ" altLang="cs-CZ" sz="1800" b="1" dirty="0"/>
              <a:t>Zajištění podmínek </a:t>
            </a:r>
            <a:r>
              <a:rPr lang="cs-CZ" altLang="cs-CZ" sz="1800" i="1" dirty="0"/>
              <a:t>pro zlepšení kvality života </a:t>
            </a:r>
            <a:r>
              <a:rPr lang="cs-CZ" altLang="cs-CZ" sz="1800" dirty="0"/>
              <a:t>ve venkovských oblastech včetně </a:t>
            </a:r>
          </a:p>
          <a:p>
            <a:pPr marL="1097280" lvl="2" indent="-274320">
              <a:buFont typeface="Wingdings 2"/>
              <a:buChar char=""/>
              <a:defRPr/>
            </a:pPr>
            <a:r>
              <a:rPr lang="cs-CZ" altLang="cs-CZ" dirty="0"/>
              <a:t>napomáhání </a:t>
            </a:r>
            <a:r>
              <a:rPr lang="cs-CZ" altLang="cs-CZ" i="1" dirty="0"/>
              <a:t>diverzifikace hospodářské činnosti a zlepšování konkurenceschopnosti zemědělství</a:t>
            </a:r>
            <a:r>
              <a:rPr lang="cs-CZ" altLang="cs-CZ" dirty="0"/>
              <a:t>, </a:t>
            </a:r>
          </a:p>
          <a:p>
            <a:pPr marL="1097280" lvl="2" indent="-274320">
              <a:buFont typeface="Wingdings 2"/>
              <a:buChar char=""/>
              <a:defRPr/>
            </a:pPr>
            <a:r>
              <a:rPr lang="cs-CZ" altLang="cs-CZ" i="1" dirty="0"/>
              <a:t>zlepšení životního prostředí</a:t>
            </a:r>
            <a:r>
              <a:rPr lang="cs-CZ" altLang="cs-CZ" dirty="0"/>
              <a:t>, </a:t>
            </a:r>
          </a:p>
          <a:p>
            <a:pPr marL="1097280" lvl="2" indent="-274320">
              <a:buFont typeface="Wingdings 2"/>
              <a:buChar char=""/>
              <a:defRPr/>
            </a:pPr>
            <a:r>
              <a:rPr lang="cs-CZ" altLang="cs-CZ" i="1" dirty="0"/>
              <a:t>ochranu a zúrodnění půdního fondu, lesní hospodářství, vodní hospodářství</a:t>
            </a:r>
            <a:r>
              <a:rPr lang="cs-CZ" altLang="cs-CZ" dirty="0"/>
              <a:t> zejména v oblasti snižování nepříznivých účinků </a:t>
            </a:r>
            <a:r>
              <a:rPr lang="cs-CZ" altLang="cs-CZ" i="1" dirty="0"/>
              <a:t>povodní</a:t>
            </a:r>
            <a:r>
              <a:rPr lang="cs-CZ" altLang="cs-CZ" dirty="0"/>
              <a:t> </a:t>
            </a:r>
            <a:r>
              <a:rPr lang="cs-CZ" altLang="cs-CZ" i="1" dirty="0"/>
              <a:t>a sucha </a:t>
            </a:r>
            <a:r>
              <a:rPr lang="cs-CZ" altLang="cs-CZ" dirty="0"/>
              <a:t>a řešení </a:t>
            </a:r>
            <a:r>
              <a:rPr lang="cs-CZ" altLang="cs-CZ" i="1" dirty="0"/>
              <a:t>odtokových poměrů v krajině</a:t>
            </a:r>
          </a:p>
          <a:p>
            <a:pPr marL="1097280" lvl="2" indent="-274320">
              <a:buFont typeface="Wingdings 2"/>
              <a:buChar char=""/>
              <a:defRPr/>
            </a:pPr>
            <a:r>
              <a:rPr lang="cs-CZ" altLang="cs-CZ" i="1" dirty="0"/>
              <a:t>zvýšení ekologické stability krajiny</a:t>
            </a:r>
            <a:r>
              <a:rPr lang="cs-CZ" altLang="cs-CZ" dirty="0"/>
              <a:t>. </a:t>
            </a:r>
          </a:p>
          <a:p>
            <a:pPr marL="640080" lvl="1" indent="-274320">
              <a:buFont typeface="Wingdings 2"/>
              <a:buChar char=""/>
              <a:defRPr/>
            </a:pPr>
            <a:r>
              <a:rPr lang="cs-CZ" altLang="cs-CZ" sz="1800" dirty="0"/>
              <a:t>výsledky pozemkových úprav slouží </a:t>
            </a:r>
            <a:r>
              <a:rPr lang="cs-CZ" altLang="cs-CZ" sz="1800" b="1" dirty="0"/>
              <a:t>pro obnovu katastrálního operátu  </a:t>
            </a:r>
          </a:p>
          <a:p>
            <a:pPr marL="640080" lvl="1" indent="-274320">
              <a:buFont typeface="Wingdings 2"/>
              <a:buChar char=""/>
              <a:defRPr/>
            </a:pPr>
            <a:r>
              <a:rPr lang="cs-CZ" altLang="cs-CZ" sz="1800" dirty="0"/>
              <a:t>výsledky  pozemkových úprav  slouží jako </a:t>
            </a:r>
            <a:r>
              <a:rPr lang="cs-CZ" altLang="cs-CZ" sz="1800" b="1" dirty="0"/>
              <a:t>neopomenutelný podklad pro územní plánování</a:t>
            </a:r>
          </a:p>
          <a:p>
            <a:pPr marL="566928" lvl="2" indent="-182880"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§ 2 </a:t>
            </a: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ZoPÚ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A6E4A216-216B-41A8-9145-AFB582AE4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F714A6-8781-4933-97BE-11F1184718A9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474F4974-EB10-47B3-AB49-FB0BFE66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7911"/>
          </a:xfrm>
        </p:spPr>
        <p:txBody>
          <a:bodyPr>
            <a:normAutofit fontScale="90000"/>
          </a:bodyPr>
          <a:lstStyle/>
          <a:p>
            <a:r>
              <a:rPr lang="cs-CZ" altLang="cs-CZ" sz="2800" b="1" u="sng" dirty="0"/>
              <a:t>Změna plánu </a:t>
            </a:r>
            <a:r>
              <a:rPr lang="cs-CZ" altLang="cs-CZ" sz="2800" b="1" dirty="0"/>
              <a:t>společných zařízení </a:t>
            </a:r>
            <a:r>
              <a:rPr lang="cs-CZ" altLang="cs-CZ" sz="2800" b="1" u="sng" dirty="0"/>
              <a:t>PO</a:t>
            </a:r>
            <a:r>
              <a:rPr lang="cs-CZ" altLang="cs-CZ" sz="2800" b="1" dirty="0"/>
              <a:t> ukončení řízení o pozemkových úpravách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04880C8-6616-4CF8-8B58-44157915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665663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sz="2000" dirty="0"/>
              <a:t>Bude-li před realizací společného zařízení </a:t>
            </a:r>
            <a:r>
              <a:rPr lang="cs-CZ" altLang="cs-CZ" sz="2000" dirty="0">
                <a:solidFill>
                  <a:srgbClr val="FF0000"/>
                </a:solidFill>
              </a:rPr>
              <a:t>zjištěno, že opatření, které bylo předmětem rozhodnutí o schválení návrhu pozemkových úprav, již </a:t>
            </a:r>
            <a:r>
              <a:rPr lang="cs-CZ" altLang="cs-CZ" sz="2000" b="1" dirty="0">
                <a:solidFill>
                  <a:srgbClr val="FF0000"/>
                </a:solidFill>
              </a:rPr>
              <a:t>neodpovídá skutečným potřebám dotčeného území</a:t>
            </a:r>
            <a:r>
              <a:rPr lang="cs-CZ" altLang="cs-CZ" sz="2000" dirty="0">
                <a:solidFill>
                  <a:srgbClr val="FF0000"/>
                </a:solidFill>
              </a:rPr>
              <a:t>, pozemkový úřad z moci úřední nebo na základě požadavku obce zahájí řízení o změně plánu společných zařízení, pokud tento požadavek posoudí jako účelný.</a:t>
            </a:r>
          </a:p>
          <a:p>
            <a:r>
              <a:rPr lang="cs-CZ" altLang="cs-CZ" sz="2000" dirty="0"/>
              <a:t>Pozemkový úřad zajistí v potřebném rozsahu </a:t>
            </a:r>
            <a:r>
              <a:rPr lang="cs-CZ" altLang="cs-CZ" sz="2000" b="1" dirty="0"/>
              <a:t>přepracování </a:t>
            </a:r>
            <a:r>
              <a:rPr lang="cs-CZ" altLang="cs-CZ" sz="2000" dirty="0"/>
              <a:t>schváleného návrhu v části týkající se plánu společných zařízení. </a:t>
            </a:r>
          </a:p>
          <a:p>
            <a:r>
              <a:rPr lang="cs-CZ" altLang="cs-CZ" sz="2000" b="1" dirty="0"/>
              <a:t>Přepracovaný návrh schválí zastupitelstvo obce. </a:t>
            </a:r>
          </a:p>
          <a:p>
            <a:r>
              <a:rPr lang="cs-CZ" altLang="cs-CZ" sz="2000" dirty="0">
                <a:solidFill>
                  <a:srgbClr val="FF0000"/>
                </a:solidFill>
              </a:rPr>
              <a:t>Pozemkový úřad </a:t>
            </a:r>
            <a:r>
              <a:rPr lang="cs-CZ" altLang="cs-CZ" sz="2000" b="1" dirty="0">
                <a:solidFill>
                  <a:srgbClr val="FF0000"/>
                </a:solidFill>
              </a:rPr>
              <a:t>vydá o změně plánu společných zařízení rozhodnutí</a:t>
            </a:r>
            <a:r>
              <a:rPr lang="cs-CZ" altLang="cs-CZ" sz="2000" dirty="0"/>
              <a:t>. Tímto rozhodnutím nedojde ke změně umístění společných zařízení, a tedy jím nebudou dotčena vlastnická práva k pozemkům. </a:t>
            </a:r>
          </a:p>
          <a:p>
            <a:r>
              <a:rPr lang="cs-CZ" altLang="cs-CZ" sz="2000" dirty="0"/>
              <a:t>Dojde-li změnou plánu společných zařízení </a:t>
            </a:r>
            <a:r>
              <a:rPr lang="cs-CZ" altLang="cs-CZ" sz="2000" dirty="0">
                <a:solidFill>
                  <a:srgbClr val="FF0000"/>
                </a:solidFill>
              </a:rPr>
              <a:t>ke změnám druhů pozemků, ohlásí pozemkový úřad tyto změny k zápisu do katastru nemovitostí, ohlášení doloží rozhodnutím o změně plánu společných zařízení.</a:t>
            </a: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6053863E-5640-4F41-8032-1768A0520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CCA77E-C992-44C5-98D9-8958E917AD33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1DE8CFCB-187E-4BF8-8ACC-2A2E3708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Vytyčení nového uspořádání pozemků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7F8942D4-4A03-4FFB-8688-61CAA795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772025"/>
          </a:xfrm>
        </p:spPr>
        <p:txBody>
          <a:bodyPr/>
          <a:lstStyle/>
          <a:p>
            <a:r>
              <a:rPr lang="cs-CZ" altLang="cs-CZ"/>
              <a:t>Pozemkový úřad zabezpečí, aby </a:t>
            </a:r>
            <a:r>
              <a:rPr lang="cs-CZ" altLang="cs-CZ">
                <a:solidFill>
                  <a:srgbClr val="FF0000"/>
                </a:solidFill>
              </a:rPr>
              <a:t>nové uspořádání pozemků bylo vytyčeno a označeno v terénu podle potřeby vlastníků, a to nejdříve po nabytí právní moci rozhodnutí II </a:t>
            </a:r>
            <a:r>
              <a:rPr lang="cs-CZ" altLang="cs-CZ"/>
              <a:t>(o výměně a přechodu vlastnictví) </a:t>
            </a:r>
          </a:p>
          <a:p>
            <a:r>
              <a:rPr lang="cs-CZ" altLang="cs-CZ"/>
              <a:t>vytyčení hranic pozemků se </a:t>
            </a:r>
            <a:r>
              <a:rPr lang="cs-CZ" altLang="cs-CZ">
                <a:solidFill>
                  <a:srgbClr val="FF0000"/>
                </a:solidFill>
              </a:rPr>
              <a:t>provádí podle katastrálního zákona </a:t>
            </a:r>
          </a:p>
          <a:p>
            <a:r>
              <a:rPr lang="cs-CZ" altLang="cs-CZ">
                <a:solidFill>
                  <a:srgbClr val="FF0000"/>
                </a:solidFill>
              </a:rPr>
              <a:t>Náklady:</a:t>
            </a:r>
          </a:p>
          <a:p>
            <a:pPr lvl="1"/>
            <a:r>
              <a:rPr lang="cs-CZ" altLang="cs-CZ"/>
              <a:t>Nese stát </a:t>
            </a:r>
          </a:p>
          <a:p>
            <a:pPr lvl="1"/>
            <a:r>
              <a:rPr lang="cs-CZ" altLang="cs-CZ"/>
              <a:t>Opakované vytyčení: nelze je opakovaně hradit z prostředků státu.</a:t>
            </a:r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A40F004F-2C7F-4DB3-91E2-E1150B4DB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AD91DB-3336-4B05-91F4-2005649A620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9120FA91-2604-408F-B6C7-F647F162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Náklady pozemkových úprav (§ 17 ZoPÚ</a:t>
            </a:r>
            <a:r>
              <a:rPr lang="cs-CZ" altLang="cs-CZ" sz="2800"/>
              <a:t>)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317DD322-3EE3-433B-9474-7FE20FAB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na pozemkové úpravy </a:t>
            </a:r>
          </a:p>
          <a:p>
            <a:pPr lvl="1"/>
            <a:r>
              <a:rPr lang="cs-CZ" altLang="cs-CZ" b="1" dirty="0"/>
              <a:t>Základní princip: </a:t>
            </a:r>
          </a:p>
          <a:p>
            <a:pPr lvl="2"/>
            <a:r>
              <a:rPr lang="cs-CZ" altLang="cs-CZ" b="1" dirty="0">
                <a:solidFill>
                  <a:srgbClr val="C00000"/>
                </a:solidFill>
              </a:rPr>
              <a:t>náklady pozemkových úprav hradí stát. </a:t>
            </a:r>
          </a:p>
          <a:p>
            <a:pPr lvl="1"/>
            <a:r>
              <a:rPr lang="cs-CZ" altLang="cs-CZ" dirty="0"/>
              <a:t>Specifické situace:</a:t>
            </a:r>
          </a:p>
          <a:p>
            <a:pPr lvl="2"/>
            <a:r>
              <a:rPr lang="cs-CZ" altLang="cs-CZ" dirty="0"/>
              <a:t>na úhradě nákladů se mohou podílet i účastníci pozemkových úprav, popřípadě i jiné fyzické a právnické osoby, mají-li zájem na provedení pozemkových úprav; stát jim může poskytnout subvence nebo dotace podle zvláštních právních předpisů.</a:t>
            </a:r>
          </a:p>
          <a:p>
            <a:pPr lvl="2"/>
            <a:endParaRPr lang="cs-CZ" altLang="cs-CZ" dirty="0"/>
          </a:p>
          <a:p>
            <a:pPr lvl="2"/>
            <a:r>
              <a:rPr lang="cs-CZ" altLang="cs-CZ" dirty="0"/>
              <a:t>v případě, že provedení pozemkových úprav je vyvoláno v důsledku stavební činnosti, náklady hradí stavebník v závislosti na rozsahu území dotčeného stavbou.</a:t>
            </a: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DF687909-A300-43C9-B1E4-39089CD4D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C58447-16EF-4F7D-9787-70BE780CD250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E48EFA2B-35B3-458C-9716-D7D9143B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4" y="404814"/>
            <a:ext cx="7824787" cy="1316037"/>
          </a:xfrm>
        </p:spPr>
        <p:txBody>
          <a:bodyPr/>
          <a:lstStyle/>
          <a:p>
            <a:pPr eaLnBrk="1" hangingPunct="1"/>
            <a:r>
              <a:rPr lang="cs-CZ" altLang="cs-CZ" sz="2400"/>
              <a:t>Příprava a průběh KPÚ:</a:t>
            </a:r>
            <a:br>
              <a:rPr lang="cs-CZ" altLang="cs-CZ" sz="2400"/>
            </a:br>
            <a:r>
              <a:rPr lang="cs-CZ" altLang="cs-CZ" sz="2400"/>
              <a:t>- ve všech fázích součinnost mezi SPÚ a KÚ</a:t>
            </a:r>
            <a:br>
              <a:rPr lang="cs-CZ" altLang="cs-CZ" sz="2400"/>
            </a:br>
            <a:r>
              <a:rPr lang="cs-CZ" altLang="cs-CZ" sz="2400"/>
              <a:t>- řízení o PÚ = speciální správní řízení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455214C-65BB-45EE-8A0D-AC50133C5067}"/>
              </a:ext>
            </a:extLst>
          </p:cNvPr>
          <p:cNvSpPr/>
          <p:nvPr/>
        </p:nvSpPr>
        <p:spPr>
          <a:xfrm>
            <a:off x="1274482" y="2154238"/>
            <a:ext cx="1575081" cy="881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Přípravné práce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606880F-1117-447E-ACD4-41A1C9D03749}"/>
              </a:ext>
            </a:extLst>
          </p:cNvPr>
          <p:cNvSpPr/>
          <p:nvPr/>
        </p:nvSpPr>
        <p:spPr>
          <a:xfrm>
            <a:off x="3740944" y="3487738"/>
            <a:ext cx="1506538" cy="1187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Rozhodnutí I. o schválení návrhu PÚ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293724-0C01-4011-A594-D5500862ED08}"/>
              </a:ext>
            </a:extLst>
          </p:cNvPr>
          <p:cNvSpPr/>
          <p:nvPr/>
        </p:nvSpPr>
        <p:spPr>
          <a:xfrm>
            <a:off x="2849563" y="2154238"/>
            <a:ext cx="1109662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Zahájení řízení o PÚ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D289B9-FA84-4EA6-846F-4D6CE452147A}"/>
              </a:ext>
            </a:extLst>
          </p:cNvPr>
          <p:cNvSpPr/>
          <p:nvPr/>
        </p:nvSpPr>
        <p:spPr>
          <a:xfrm>
            <a:off x="5311775" y="2106614"/>
            <a:ext cx="2133600" cy="89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sz="1600" dirty="0"/>
              <a:t>Zaměření skutečného stavu</a:t>
            </a:r>
          </a:p>
          <a:p>
            <a:pPr algn="ctr">
              <a:defRPr/>
            </a:pPr>
            <a:r>
              <a:rPr lang="cs-CZ" sz="1600" dirty="0"/>
              <a:t>UPŘESNĚNÍ obvodu PÚ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1EAAA26-42C1-4E50-AF81-8B772AF81659}"/>
              </a:ext>
            </a:extLst>
          </p:cNvPr>
          <p:cNvSpPr/>
          <p:nvPr/>
        </p:nvSpPr>
        <p:spPr>
          <a:xfrm>
            <a:off x="7535864" y="2065339"/>
            <a:ext cx="1109662" cy="99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Soupis ocenění nároků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0E15780-DADB-4ED8-ABFC-27E4429A9174}"/>
              </a:ext>
            </a:extLst>
          </p:cNvPr>
          <p:cNvSpPr/>
          <p:nvPr/>
        </p:nvSpPr>
        <p:spPr>
          <a:xfrm>
            <a:off x="8645526" y="2065338"/>
            <a:ext cx="1605379" cy="96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Plán společných zařízení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97E8196-DDE9-4371-BEF6-F6D0D3C326DE}"/>
              </a:ext>
            </a:extLst>
          </p:cNvPr>
          <p:cNvSpPr/>
          <p:nvPr/>
        </p:nvSpPr>
        <p:spPr>
          <a:xfrm>
            <a:off x="5619249" y="3463925"/>
            <a:ext cx="1844675" cy="1187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Rozhodnutí II. Rozhodnutí II: O výměně, přechodu vlastnických práv, VB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129D520-01BB-4C8D-A627-4FD36DD1496F}"/>
              </a:ext>
            </a:extLst>
          </p:cNvPr>
          <p:cNvSpPr/>
          <p:nvPr/>
        </p:nvSpPr>
        <p:spPr>
          <a:xfrm>
            <a:off x="4048123" y="2173287"/>
            <a:ext cx="11731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Úvodní jednání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F9031D9-B6B5-42FA-B640-23E6561F8620}"/>
              </a:ext>
            </a:extLst>
          </p:cNvPr>
          <p:cNvSpPr/>
          <p:nvPr/>
        </p:nvSpPr>
        <p:spPr>
          <a:xfrm>
            <a:off x="1274482" y="3422651"/>
            <a:ext cx="982662" cy="118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cs-CZ" dirty="0"/>
              <a:t>Návrh </a:t>
            </a:r>
            <a:r>
              <a:rPr lang="cs-CZ" b="1" dirty="0"/>
              <a:t>PÚ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5A80C8-0594-4254-8113-A5B28455C22E}"/>
              </a:ext>
            </a:extLst>
          </p:cNvPr>
          <p:cNvSpPr/>
          <p:nvPr/>
        </p:nvSpPr>
        <p:spPr>
          <a:xfrm>
            <a:off x="7535863" y="3487738"/>
            <a:ext cx="2655887" cy="11858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Provedení/realizace pozemkových úprav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4329C5-F256-49DE-89BD-08F631B267A7}"/>
              </a:ext>
            </a:extLst>
          </p:cNvPr>
          <p:cNvSpPr/>
          <p:nvPr/>
        </p:nvSpPr>
        <p:spPr>
          <a:xfrm>
            <a:off x="3676651" y="5084763"/>
            <a:ext cx="1347788" cy="5048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odvolání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F828D0E-9E94-4D57-ABAD-824376AB7AFE}"/>
              </a:ext>
            </a:extLst>
          </p:cNvPr>
          <p:cNvSpPr/>
          <p:nvPr/>
        </p:nvSpPr>
        <p:spPr>
          <a:xfrm>
            <a:off x="3653778" y="5918869"/>
            <a:ext cx="13462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Žaloba dle </a:t>
            </a:r>
            <a:r>
              <a:rPr lang="cs-CZ" dirty="0" err="1"/>
              <a:t>s.ř.s</a:t>
            </a:r>
            <a:r>
              <a:rPr lang="cs-CZ" dirty="0"/>
              <a:t>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A38F797-F2AF-4FFE-B619-79B808CCA3B6}"/>
              </a:ext>
            </a:extLst>
          </p:cNvPr>
          <p:cNvSpPr/>
          <p:nvPr/>
        </p:nvSpPr>
        <p:spPr>
          <a:xfrm>
            <a:off x="5619249" y="5041103"/>
            <a:ext cx="1844675" cy="621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Není</a:t>
            </a:r>
            <a:r>
              <a:rPr lang="cs-CZ" dirty="0"/>
              <a:t> přípustné odvolání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AF7A4FD-118F-4F24-94AB-DC1EC30AB47B}"/>
              </a:ext>
            </a:extLst>
          </p:cNvPr>
          <p:cNvSpPr/>
          <p:nvPr/>
        </p:nvSpPr>
        <p:spPr>
          <a:xfrm>
            <a:off x="5709529" y="5846763"/>
            <a:ext cx="1754395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Žaloba dle</a:t>
            </a:r>
          </a:p>
          <a:p>
            <a:pPr algn="ctr">
              <a:defRPr/>
            </a:pPr>
            <a:r>
              <a:rPr lang="cs-CZ" dirty="0" err="1"/>
              <a:t>s.ř.s</a:t>
            </a:r>
            <a:r>
              <a:rPr lang="cs-CZ" dirty="0"/>
              <a:t>.</a:t>
            </a:r>
          </a:p>
        </p:txBody>
      </p:sp>
      <p:sp>
        <p:nvSpPr>
          <p:cNvPr id="19" name="Šipka doprava 18">
            <a:extLst>
              <a:ext uri="{FF2B5EF4-FFF2-40B4-BE49-F238E27FC236}">
                <a16:creationId xmlns:a16="http://schemas.microsoft.com/office/drawing/2014/main" id="{FE871C3B-51A7-4474-931A-F18549E6B235}"/>
              </a:ext>
            </a:extLst>
          </p:cNvPr>
          <p:cNvSpPr/>
          <p:nvPr/>
        </p:nvSpPr>
        <p:spPr>
          <a:xfrm>
            <a:off x="1963737" y="3038477"/>
            <a:ext cx="8264525" cy="484187"/>
          </a:xfrm>
          <a:prstGeom prst="rightArrow">
            <a:avLst>
              <a:gd name="adj1" fmla="val 206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Šipka doprava 19">
            <a:extLst>
              <a:ext uri="{FF2B5EF4-FFF2-40B4-BE49-F238E27FC236}">
                <a16:creationId xmlns:a16="http://schemas.microsoft.com/office/drawing/2014/main" id="{12BDBF4D-07C9-41B2-9C82-3C0F3EB8D447}"/>
              </a:ext>
            </a:extLst>
          </p:cNvPr>
          <p:cNvSpPr/>
          <p:nvPr/>
        </p:nvSpPr>
        <p:spPr>
          <a:xfrm>
            <a:off x="1274482" y="4625975"/>
            <a:ext cx="8917268" cy="484188"/>
          </a:xfrm>
          <a:prstGeom prst="rightArrow">
            <a:avLst>
              <a:gd name="adj1" fmla="val 290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>
            <a:extLst>
              <a:ext uri="{FF2B5EF4-FFF2-40B4-BE49-F238E27FC236}">
                <a16:creationId xmlns:a16="http://schemas.microsoft.com/office/drawing/2014/main" id="{A6EFFB73-EBF7-4B37-9E67-7118BDFFB1BB}"/>
              </a:ext>
            </a:extLst>
          </p:cNvPr>
          <p:cNvSpPr/>
          <p:nvPr/>
        </p:nvSpPr>
        <p:spPr>
          <a:xfrm>
            <a:off x="4084784" y="4551363"/>
            <a:ext cx="484188" cy="5048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Šipka dolů 23">
            <a:extLst>
              <a:ext uri="{FF2B5EF4-FFF2-40B4-BE49-F238E27FC236}">
                <a16:creationId xmlns:a16="http://schemas.microsoft.com/office/drawing/2014/main" id="{AF5B554E-F3CA-4F77-92BF-FC01A08E3711}"/>
              </a:ext>
            </a:extLst>
          </p:cNvPr>
          <p:cNvSpPr/>
          <p:nvPr/>
        </p:nvSpPr>
        <p:spPr>
          <a:xfrm>
            <a:off x="4048123" y="5568951"/>
            <a:ext cx="484188" cy="3603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lů 24">
            <a:extLst>
              <a:ext uri="{FF2B5EF4-FFF2-40B4-BE49-F238E27FC236}">
                <a16:creationId xmlns:a16="http://schemas.microsoft.com/office/drawing/2014/main" id="{18A1A1D4-656A-4D4A-8F87-C12AB2E6F04A}"/>
              </a:ext>
            </a:extLst>
          </p:cNvPr>
          <p:cNvSpPr/>
          <p:nvPr/>
        </p:nvSpPr>
        <p:spPr>
          <a:xfrm>
            <a:off x="6233570" y="4593893"/>
            <a:ext cx="484187" cy="50482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74" name="Zástupný symbol pro číslo snímku 25">
            <a:extLst>
              <a:ext uri="{FF2B5EF4-FFF2-40B4-BE49-F238E27FC236}">
                <a16:creationId xmlns:a16="http://schemas.microsoft.com/office/drawing/2014/main" id="{41C1C362-6E58-4994-9070-41BE9FF18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09E100-6201-43D6-AA6A-AB8F2670DF76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7" name="Obousměrná vodorovná šipka 26">
            <a:extLst>
              <a:ext uri="{FF2B5EF4-FFF2-40B4-BE49-F238E27FC236}">
                <a16:creationId xmlns:a16="http://schemas.microsoft.com/office/drawing/2014/main" id="{D6D5FF50-ED6A-463B-AEAF-34B09E080F7B}"/>
              </a:ext>
            </a:extLst>
          </p:cNvPr>
          <p:cNvSpPr/>
          <p:nvPr/>
        </p:nvSpPr>
        <p:spPr>
          <a:xfrm>
            <a:off x="4936417" y="3912393"/>
            <a:ext cx="773112" cy="48418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67F331-82D5-4CB1-AACA-79E3A2D10FC6}"/>
              </a:ext>
            </a:extLst>
          </p:cNvPr>
          <p:cNvSpPr/>
          <p:nvPr/>
        </p:nvSpPr>
        <p:spPr>
          <a:xfrm>
            <a:off x="2297333" y="3441033"/>
            <a:ext cx="1411861" cy="115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Závěrečné jednání </a:t>
            </a:r>
          </a:p>
        </p:txBody>
      </p:sp>
    </p:spTree>
    <p:extLst>
      <p:ext uri="{BB962C8B-B14F-4D97-AF65-F5344CB8AC3E}">
        <p14:creationId xmlns:p14="http://schemas.microsoft.com/office/powerpoint/2010/main" val="1147235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C69B041D-E01E-4405-98D6-7C7F830E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Pozemkové úpravy a katastr nemovitostí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C9ED8D8C-6098-4AA7-ACC5-B83DADB1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C95A6596-4281-4E60-8D92-D699E09ED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A70B80-4487-4D1C-A633-2FD23EC063D6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49AA7938-3099-4FF1-B304-4F69A119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Pozemkové úpravy a katastr nemovitostí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37F1F1F1-5B97-4102-8343-24FC2A4A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8021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>
                <a:solidFill>
                  <a:srgbClr val="C00000"/>
                </a:solidFill>
              </a:rPr>
              <a:t>Zahájení řízení o pozemkových úpravách</a:t>
            </a:r>
          </a:p>
          <a:p>
            <a:pPr lvl="1" eaLnBrk="1" hangingPunct="1"/>
            <a:r>
              <a:rPr lang="cs-CZ" altLang="cs-CZ" sz="1800" dirty="0"/>
              <a:t>Pozemkový úřad písemně vyrozumí o zahájení řízení též příslušný katastrální úřad (§ 6/6 </a:t>
            </a:r>
            <a:r>
              <a:rPr lang="cs-CZ" altLang="cs-CZ" sz="1800" dirty="0" err="1"/>
              <a:t>ZoPÚ</a:t>
            </a:r>
            <a:r>
              <a:rPr lang="cs-CZ" altLang="cs-CZ" sz="1800" dirty="0"/>
              <a:t>) </a:t>
            </a:r>
          </a:p>
          <a:p>
            <a:pPr eaLnBrk="1" hangingPunct="1"/>
            <a:r>
              <a:rPr lang="cs-CZ" altLang="cs-CZ" b="1" dirty="0">
                <a:solidFill>
                  <a:srgbClr val="C00000"/>
                </a:solidFill>
              </a:rPr>
              <a:t>Obvod pozemkových úprav (§ 9/7 </a:t>
            </a:r>
            <a:r>
              <a:rPr lang="cs-CZ" altLang="cs-CZ" b="1" dirty="0" err="1">
                <a:solidFill>
                  <a:srgbClr val="C00000"/>
                </a:solidFill>
              </a:rPr>
              <a:t>ZoPÚ</a:t>
            </a:r>
            <a:r>
              <a:rPr lang="cs-CZ" altLang="cs-CZ" b="1" dirty="0">
                <a:solidFill>
                  <a:srgbClr val="C00000"/>
                </a:solidFill>
              </a:rPr>
              <a:t>)</a:t>
            </a:r>
          </a:p>
          <a:p>
            <a:pPr lvl="1" eaLnBrk="1" hangingPunct="1"/>
            <a:r>
              <a:rPr lang="cs-CZ" altLang="cs-CZ" sz="1800" dirty="0"/>
              <a:t>Pozemkový úřad ohlásí obvod pozemkových úprav katastrálnímu úřadu k zápisu do katastru nemovitostí a přiloží geometrický plán </a:t>
            </a:r>
          </a:p>
          <a:p>
            <a:pPr eaLnBrk="1" hangingPunct="1"/>
            <a:r>
              <a:rPr lang="cs-CZ" altLang="cs-CZ" b="1" dirty="0">
                <a:solidFill>
                  <a:srgbClr val="C00000"/>
                </a:solidFill>
              </a:rPr>
              <a:t>Seznam parcel(§ 9/7 </a:t>
            </a:r>
            <a:r>
              <a:rPr lang="cs-CZ" altLang="cs-CZ" b="1" dirty="0" err="1">
                <a:solidFill>
                  <a:srgbClr val="C00000"/>
                </a:solidFill>
              </a:rPr>
              <a:t>ZoPÚ</a:t>
            </a:r>
            <a:r>
              <a:rPr lang="cs-CZ" altLang="cs-CZ" b="1" dirty="0">
                <a:solidFill>
                  <a:srgbClr val="C00000"/>
                </a:solidFill>
              </a:rPr>
              <a:t> ve spoj. § 23/1 písm. l) KZ))</a:t>
            </a:r>
          </a:p>
          <a:p>
            <a:pPr lvl="1" eaLnBrk="1" hangingPunct="1"/>
            <a:r>
              <a:rPr lang="cs-CZ" altLang="cs-CZ" sz="1800" dirty="0"/>
              <a:t>Neprodleně po zápisu obvodu pozemkových úprav do katastru nemovitostí předloží pozemkový úřad katastrálnímu úřadu </a:t>
            </a:r>
            <a:r>
              <a:rPr lang="cs-CZ" altLang="cs-CZ" sz="1800" b="1" dirty="0"/>
              <a:t>seznam parcel, které jsou dotčeny pozemkovými úpravami, za účelem vyznačení poznámky o zahájení pozemkových úprav v katastru nemovitostí. </a:t>
            </a:r>
          </a:p>
          <a:p>
            <a:pPr lvl="1" eaLnBrk="1" hangingPunct="1"/>
            <a:r>
              <a:rPr lang="cs-CZ" altLang="cs-CZ" sz="1800" b="1" dirty="0"/>
              <a:t>Ode dne vyznačení této poznámky v katastru nemovitostí sděluje katastrální úřad průběžně pozemkovému úřadu všechny změny, a to až do vydání rozhodnutí podle § 11 odst. 8.</a:t>
            </a:r>
          </a:p>
          <a:p>
            <a:pPr lvl="1" eaLnBrk="1" hangingPunct="1"/>
            <a:endParaRPr lang="cs-CZ" altLang="cs-CZ" sz="2000" dirty="0"/>
          </a:p>
        </p:txBody>
      </p:sp>
      <p:sp>
        <p:nvSpPr>
          <p:cNvPr id="56324" name="Zástupný symbol pro číslo snímku 3">
            <a:extLst>
              <a:ext uri="{FF2B5EF4-FFF2-40B4-BE49-F238E27FC236}">
                <a16:creationId xmlns:a16="http://schemas.microsoft.com/office/drawing/2014/main" id="{42518277-527B-4F65-BB20-14DC2BE74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A4E11A-7FF7-4C68-B811-18AEC9ACABB9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3184F04E-EE13-4923-AEE8-5E75C637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Pozemkové úpravy a katastr nemovitostí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DD4E6F21-24C8-41B0-8878-632F8EB5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88"/>
            <a:ext cx="7886700" cy="4906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000">
                <a:solidFill>
                  <a:srgbClr val="C00000"/>
                </a:solidFill>
              </a:rPr>
              <a:t>Rozhodnutí o schválení návrhu pozemkových úprav</a:t>
            </a:r>
          </a:p>
          <a:p>
            <a:pPr lvl="1" eaLnBrk="1" hangingPunct="1"/>
            <a:r>
              <a:rPr lang="cs-CZ" altLang="cs-CZ" sz="2000"/>
              <a:t>Doručí pozemkový úřad katastrálnímu úřadu</a:t>
            </a:r>
          </a:p>
          <a:p>
            <a:pPr lvl="1" eaLnBrk="1" hangingPunct="1"/>
            <a:r>
              <a:rPr lang="cs-CZ" altLang="cs-CZ" sz="2000"/>
              <a:t>Poznámka o schválení návrhu pozemkových úprav § 23/1 písm. m) KZ</a:t>
            </a:r>
          </a:p>
          <a:p>
            <a:pPr eaLnBrk="1" hangingPunct="1"/>
            <a:r>
              <a:rPr lang="cs-CZ" altLang="cs-CZ" sz="2000">
                <a:solidFill>
                  <a:srgbClr val="C00000"/>
                </a:solidFill>
              </a:rPr>
              <a:t>Pravomocné rozhodnutí o výměně nebo přechodu práv…“navazující“(§11/8 ZoPÚ) (dle § 11/8 ZoPÚ)</a:t>
            </a:r>
          </a:p>
          <a:p>
            <a:pPr lvl="1" eaLnBrk="1" hangingPunct="1"/>
            <a:r>
              <a:rPr lang="cs-CZ" altLang="cs-CZ" sz="2000"/>
              <a:t>Doručí pozemkový úřad katastrálnímu úřadu</a:t>
            </a:r>
          </a:p>
          <a:p>
            <a:pPr lvl="1" eaLnBrk="1" hangingPunct="1"/>
            <a:r>
              <a:rPr lang="cs-CZ" altLang="cs-CZ" sz="2000"/>
              <a:t>Zápis do KN:  PÚ, kdy výsledek slouží jako obnovený katastrální operát x PÚ, kdy výsledek neslouží jako obnovený katastrální operát </a:t>
            </a:r>
          </a:p>
          <a:p>
            <a:pPr eaLnBrk="1" hangingPunct="1"/>
            <a:r>
              <a:rPr lang="cs-CZ" altLang="cs-CZ" sz="2000">
                <a:solidFill>
                  <a:srgbClr val="C00000"/>
                </a:solidFill>
              </a:rPr>
              <a:t>Pozemkové úpravy a obnova katastrálního operátu</a:t>
            </a:r>
          </a:p>
          <a:p>
            <a:pPr lvl="1" eaLnBrk="1" hangingPunct="1"/>
            <a:r>
              <a:rPr lang="cs-CZ" altLang="cs-CZ" sz="2000"/>
              <a:t>V případech, kdy výsledek pozemkových úprav slouží i jako obnovený katastrální operát, stává se tento obnovený katastrální operát platným dnem nabytí právní moci rozhodnutí podle § 11/8 ZoPÚ</a:t>
            </a: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7C8677C8-5EAA-4540-A3B0-3AD0AF282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884F55-C3FE-4144-A2CD-C97810E2576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81836281-5E25-4275-98C0-70D59C8B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Pozemkové úpravy a katastr nemovitostí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B2E840E5-03F3-4CFB-B80D-AA694C65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b="1"/>
              <a:t>Pozemky určené pro realizaci společných zařízení a KN</a:t>
            </a:r>
          </a:p>
          <a:p>
            <a:pPr lvl="1" eaLnBrk="1" hangingPunct="1"/>
            <a:r>
              <a:rPr lang="cs-CZ" altLang="cs-CZ" sz="1800"/>
              <a:t>společná zařízení navržena na pozemku, který je ve vlastnictví státu: pozemek převede stát po dokončení realizace navržených společných zařízení bezúplatně do vlastnictví obce. Takto získaný pozemek </a:t>
            </a:r>
            <a:r>
              <a:rPr lang="cs-CZ" altLang="cs-CZ" sz="1800">
                <a:solidFill>
                  <a:srgbClr val="C00000"/>
                </a:solidFill>
              </a:rPr>
              <a:t>nesmí obec zcizit </a:t>
            </a:r>
            <a:r>
              <a:rPr lang="cs-CZ" altLang="cs-CZ" sz="1800"/>
              <a:t>bez souhlasu ústředí. </a:t>
            </a:r>
            <a:r>
              <a:rPr lang="cs-CZ" altLang="cs-CZ" sz="1800">
                <a:solidFill>
                  <a:srgbClr val="C00000"/>
                </a:solidFill>
              </a:rPr>
              <a:t>Současně s podáním návrhu na vklad vlastnického práva na základě smlouvy o bezúplatném převodu pozemku na obec požádá ústředí o zápis </a:t>
            </a:r>
            <a:r>
              <a:rPr lang="cs-CZ" altLang="cs-CZ" sz="1800" b="1">
                <a:solidFill>
                  <a:srgbClr val="C00000"/>
                </a:solidFill>
              </a:rPr>
              <a:t>poznámky zákazu zcizení (§ 9/12 ZoPÚ)</a:t>
            </a:r>
            <a:endParaRPr lang="cs-CZ" altLang="cs-CZ" sz="1800" b="1"/>
          </a:p>
          <a:p>
            <a:pPr lvl="1" eaLnBrk="1" hangingPunct="1"/>
            <a:r>
              <a:rPr lang="cs-CZ" altLang="cs-CZ" sz="1800"/>
              <a:t>V soupisu nových pozemků bude u pozemků podle odstavce 12 věty první(§ 9/12 ZoPÚ)  uvedena poznámka </a:t>
            </a:r>
            <a:r>
              <a:rPr lang="cs-CZ" altLang="cs-CZ" sz="1800">
                <a:solidFill>
                  <a:srgbClr val="C00000"/>
                </a:solidFill>
              </a:rPr>
              <a:t>„</a:t>
            </a:r>
            <a:r>
              <a:rPr lang="cs-CZ" altLang="cs-CZ" sz="1800" b="1">
                <a:solidFill>
                  <a:srgbClr val="C00000"/>
                </a:solidFill>
              </a:rPr>
              <a:t>pozemek je určen pro realizaci společných zařízení podle zákona č. 139/2002 Sb.</a:t>
            </a:r>
            <a:r>
              <a:rPr lang="cs-CZ" altLang="cs-CZ" sz="1800">
                <a:solidFill>
                  <a:srgbClr val="C00000"/>
                </a:solidFill>
              </a:rPr>
              <a:t>“. Tato poznámka bude zapsána do katastru nemovitostí na základě rozhodnutí podle § 11 odst. 8. </a:t>
            </a:r>
            <a:r>
              <a:rPr lang="cs-CZ" altLang="cs-CZ" sz="1800"/>
              <a:t>Pokud pominuly důvody pro vyznačení poznámky, katastrální úřad zruší poznámku na základě návrhu pozemkového úřadu. Převod těchto pozemků je možný pouze na základě vydání kladného stanoviska pozemkovým úřadem. V případě bezúplatného převodu do vlastnictví obce se stanovisko nevydává (§ 9/13 ZoPÚ) </a:t>
            </a:r>
          </a:p>
          <a:p>
            <a:pPr lvl="2" eaLnBrk="1" hangingPunct="1"/>
            <a:r>
              <a:rPr lang="cs-CZ" altLang="cs-CZ"/>
              <a:t>+ § 23/2 písm.i) KZ: poznámka o  společném zařízení ve veřejném zájmu</a:t>
            </a:r>
          </a:p>
        </p:txBody>
      </p:sp>
      <p:sp>
        <p:nvSpPr>
          <p:cNvPr id="58372" name="Zástupný symbol pro číslo snímku 3">
            <a:extLst>
              <a:ext uri="{FF2B5EF4-FFF2-40B4-BE49-F238E27FC236}">
                <a16:creationId xmlns:a16="http://schemas.microsoft.com/office/drawing/2014/main" id="{CF90E81E-CDFC-44BC-B9F2-A2ACAE028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21474E-093D-4077-BA7A-32A86840F4B0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ACF786C-81DB-4D77-9647-EA637537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Pozemkové úpravy a katastr nemovitostí</a:t>
            </a:r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AC330064-19A7-4900-B773-399142C5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! Pozor</a:t>
            </a:r>
          </a:p>
          <a:p>
            <a:r>
              <a:rPr lang="cs-CZ" altLang="cs-CZ" dirty="0"/>
              <a:t>Výsledek pozemkových úprav/stav podle rozhodnutí pozemkového úřadu</a:t>
            </a:r>
          </a:p>
          <a:p>
            <a:pPr lvl="1"/>
            <a:r>
              <a:rPr lang="cs-CZ" altLang="cs-CZ" dirty="0"/>
              <a:t>SPI i SGI KN zachycuje NOVÝ STAV</a:t>
            </a:r>
          </a:p>
          <a:p>
            <a:pPr lvl="1"/>
            <a:r>
              <a:rPr lang="cs-CZ" altLang="cs-CZ" b="1" dirty="0"/>
              <a:t>Obnova katastrálního operátu na základě výsledků pozemkových úprav</a:t>
            </a:r>
          </a:p>
          <a:p>
            <a:pPr lvl="2"/>
            <a:r>
              <a:rPr lang="cs-CZ" altLang="cs-CZ" b="1" dirty="0"/>
              <a:t>Nový katastrální operát platný ke dni právní moci rozhodnutí č. II (o výměně, přechodu vlastnictví)  </a:t>
            </a:r>
          </a:p>
          <a:p>
            <a:pPr lvl="3"/>
            <a:r>
              <a:rPr lang="cs-CZ" altLang="cs-CZ" b="1" dirty="0"/>
              <a:t>§ 11/10 </a:t>
            </a:r>
            <a:r>
              <a:rPr lang="cs-CZ" altLang="cs-CZ" b="1" dirty="0" err="1"/>
              <a:t>ZoPÚ</a:t>
            </a:r>
            <a:endParaRPr lang="cs-CZ" altLang="cs-CZ" b="1" dirty="0"/>
          </a:p>
          <a:p>
            <a:pPr lvl="1"/>
            <a:r>
              <a:rPr lang="cs-CZ" altLang="cs-CZ" dirty="0"/>
              <a:t>Stav v terénu až do realizace výsledků pozemkových úprav NEODPOVÍDÁ údajům v KN</a:t>
            </a:r>
          </a:p>
          <a:p>
            <a:pPr lvl="2"/>
            <a:r>
              <a:rPr lang="cs-CZ" altLang="cs-CZ" dirty="0"/>
              <a:t>Postupná realizace v terénů – průběžné sladění údajů KN a stavu v terénu</a:t>
            </a:r>
          </a:p>
          <a:p>
            <a:pPr lvl="2"/>
            <a:endParaRPr lang="cs-CZ" altLang="cs-CZ" dirty="0"/>
          </a:p>
          <a:p>
            <a:pPr lvl="2"/>
            <a:r>
              <a:rPr lang="cs-CZ" altLang="cs-CZ" dirty="0"/>
              <a:t>diskuse</a:t>
            </a: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9E163A8-85F3-42B4-93D1-9A2FBF036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3B9169-6E52-4F9B-A24A-323F72CB4F89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>
            <a:extLst>
              <a:ext uri="{FF2B5EF4-FFF2-40B4-BE49-F238E27FC236}">
                <a16:creationId xmlns:a16="http://schemas.microsoft.com/office/drawing/2014/main" id="{6F7B462E-272D-4578-816A-B9826290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17A8ED-DB20-4061-8E4F-EE3872B358FF}" type="slidenum">
              <a:rPr lang="cs-CZ" altLang="cs-CZ" sz="16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11F712B-D82D-4DB7-B962-9FA76E9742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60350"/>
            <a:ext cx="8229600" cy="10810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sz="4000">
                <a:solidFill>
                  <a:schemeClr val="tx1">
                    <a:lumMod val="75000"/>
                    <a:lumOff val="25000"/>
                  </a:schemeClr>
                </a:solidFill>
              </a:rPr>
              <a:t>PÚ a zjednodušená evidence pozemků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610B6899-48CE-4FFF-9FA9-7CAAF7397B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47851" y="1631950"/>
            <a:ext cx="8640763" cy="4605338"/>
          </a:xfrm>
        </p:spPr>
        <p:txBody>
          <a:bodyPr/>
          <a:lstStyle/>
          <a:p>
            <a:pPr eaLnBrk="1" hangingPunct="1"/>
            <a:r>
              <a:rPr lang="cs-CZ" altLang="cs-CZ"/>
              <a:t>vztah k PÚ:</a:t>
            </a:r>
          </a:p>
          <a:p>
            <a:pPr lvl="1" eaLnBrk="1" hangingPunct="1"/>
            <a:r>
              <a:rPr lang="cs-CZ" altLang="cs-CZ" sz="2000"/>
              <a:t>pozemky, jejichž hranice v terénu neexistují a jsou sloučeny do větších půdních celků, se do doby jejich zobrazení v katastrální mapě, </a:t>
            </a:r>
            <a:r>
              <a:rPr lang="cs-CZ" altLang="cs-CZ" sz="2000" b="1"/>
              <a:t>nejpozději však do doby ukončení pozemkových úprav </a:t>
            </a:r>
            <a:r>
              <a:rPr lang="cs-CZ" altLang="cs-CZ" sz="2000"/>
              <a:t>podle jiného právního předpisu (zákona o pozemkových úpravách),  v katastru evidují zjednodušeným způsobem s využitím bývalého pozemkového katastru, pozemkových knih a navazujících operátů přídělového a scelovacího řízení a evidence nemovitostí.</a:t>
            </a:r>
          </a:p>
          <a:p>
            <a:pPr lvl="2" eaLnBrk="1" hangingPunct="1"/>
            <a:r>
              <a:rPr lang="cs-CZ" altLang="cs-CZ"/>
              <a:t> §62 odst. 1 katastrálního zákona</a:t>
            </a:r>
          </a:p>
          <a:p>
            <a:pPr lvl="2" eaLnBrk="1" hangingPunct="1"/>
            <a:endParaRPr lang="cs-CZ" altLang="cs-CZ"/>
          </a:p>
          <a:p>
            <a:pPr lvl="2" eaLnBrk="1" hangingPunct="1"/>
            <a:r>
              <a:rPr lang="cs-CZ" altLang="cs-CZ"/>
              <a:t>! </a:t>
            </a:r>
            <a:r>
              <a:rPr lang="cs-CZ" altLang="cs-CZ">
                <a:solidFill>
                  <a:srgbClr val="FF0000"/>
                </a:solidFill>
              </a:rPr>
              <a:t>v důsledku digitalizace je území ČR BEZ POZEMKŮ VE ZJEDNODUŠENÉ EVIDENCI </a:t>
            </a:r>
            <a:r>
              <a:rPr lang="cs-CZ" altLang="cs-CZ"/>
              <a:t>( výjimky – např. příděly)</a:t>
            </a:r>
          </a:p>
          <a:p>
            <a:pPr lvl="3" eaLnBrk="1" hangingPunct="1"/>
            <a:r>
              <a:rPr lang="cs-CZ" altLang="cs-CZ"/>
              <a:t>Blíže viz též prezentace Katastr nemovitostí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79C04CC-BF30-446B-A84F-5C9FBE2D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Veřejný zájem na pozemkových úpravách: z  judikatury: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1FAD54A2-8E88-40BF-B8FA-5B855BA0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 sz="1600" b="1" i="1"/>
              <a:t>Veřejný zájem je dán kvalitativní rovinou vymezenou účelem pozemkových úprav v §2 zákona. </a:t>
            </a:r>
          </a:p>
          <a:p>
            <a:r>
              <a:rPr lang="cs-CZ" altLang="cs-CZ" sz="1600" b="1" i="1"/>
              <a:t>•Veřejný zájem podle zákona nachází kvantitativní odraz v tom, (A) že pozemkové úpravy musí být provedeny (řízení zahájeno), požadují-li to vlastníci pozemků nadpoloviční výměry zemědělské půdy řešeného katastrálního území (§6 odst. 3 zákona o pozemkových úpravách), (B) a jejich návrh může být schválen, souhlasí-li s navrhovanou úpravou vlastníci (nyní) alespoň 60 % výměry pozemků dotčených pozemkovou úpravou.</a:t>
            </a:r>
          </a:p>
          <a:p>
            <a:r>
              <a:rPr lang="cs-CZ" altLang="cs-CZ" sz="1600" b="1" i="1"/>
              <a:t>• dle NSS 2 As 203/2018 -37 </a:t>
            </a:r>
          </a:p>
          <a:p>
            <a:endParaRPr lang="cs-CZ" altLang="cs-CZ" sz="1600" b="1" i="1"/>
          </a:p>
          <a:p>
            <a:endParaRPr lang="cs-CZ" altLang="cs-CZ" sz="1600" b="1" i="1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FE4DE74F-BC77-403D-A264-000FA9011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DF82B1-6992-4AC3-A776-6EB349C8E021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2CFBAE5C-8FDB-4F5C-972D-0B795A59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Děkuji za pozornost!</a:t>
            </a:r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F80EC39B-8DC8-47EF-8906-E82644F5A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Ivana.Pruchova@law.muni.cz</a:t>
            </a:r>
          </a:p>
          <a:p>
            <a:pPr eaLnBrk="1" hangingPunct="1"/>
            <a:r>
              <a:rPr lang="cs-CZ" altLang="cs-CZ" dirty="0"/>
              <a:t>Katedra práva životního prostředí a pozemkového práva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61444" name="Zástupný symbol pro číslo snímku 1">
            <a:extLst>
              <a:ext uri="{FF2B5EF4-FFF2-40B4-BE49-F238E27FC236}">
                <a16:creationId xmlns:a16="http://schemas.microsoft.com/office/drawing/2014/main" id="{BF0574E5-A3A9-468D-9792-4B5C131B8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7FE09D-E74D-47EF-BD5B-47179A04191E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C7901CCF-9E9F-43AF-9E46-E0516019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6526"/>
            <a:ext cx="7886700" cy="771525"/>
          </a:xfrm>
        </p:spPr>
        <p:txBody>
          <a:bodyPr>
            <a:normAutofit fontScale="90000"/>
          </a:bodyPr>
          <a:lstStyle/>
          <a:p>
            <a:r>
              <a:rPr lang="cs-CZ" altLang="cs-CZ" sz="1800"/>
              <a:t>Pozemkové úpravy: stav „před“ a „po“ pozemkových úpravách</a:t>
            </a:r>
            <a:br>
              <a:rPr lang="cs-CZ" altLang="cs-CZ" sz="1800"/>
            </a:br>
            <a:r>
              <a:rPr lang="cs-CZ" altLang="cs-CZ" sz="1800"/>
              <a:t>zdroj: </a:t>
            </a:r>
            <a:r>
              <a:rPr lang="cs-CZ" altLang="cs-CZ" sz="1800">
                <a:hlinkClick r:id="rId2"/>
              </a:rPr>
              <a:t>https://eagri.cz/public/web/file/103179/Pozemkove_upravy_2_vyd.pdf</a:t>
            </a:r>
            <a:endParaRPr lang="cs-CZ" altLang="cs-CZ" sz="1800"/>
          </a:p>
        </p:txBody>
      </p:sp>
      <p:pic>
        <p:nvPicPr>
          <p:cNvPr id="9219" name="Zástupný symbol pro obsah 4">
            <a:extLst>
              <a:ext uri="{FF2B5EF4-FFF2-40B4-BE49-F238E27FC236}">
                <a16:creationId xmlns:a16="http://schemas.microsoft.com/office/drawing/2014/main" id="{4329720F-90BD-4348-8F77-ADFFFD6BA3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196975"/>
            <a:ext cx="4191000" cy="4979988"/>
          </a:xfrm>
        </p:spPr>
      </p:pic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89D1EEE3-7706-48EA-8532-6549E3CC4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2F0ED2-D7A5-4402-89A1-810FECF7515D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AE5C6695-9E81-49A2-9459-01C04EF1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Státní pozemkový úřad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4E5F6383-2252-4A87-B0FF-12F77553A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 Státní pozemkový úřad:</a:t>
            </a:r>
          </a:p>
          <a:p>
            <a:pPr lvl="1"/>
            <a:endParaRPr lang="cs-CZ" altLang="cs-CZ" b="1"/>
          </a:p>
          <a:p>
            <a:pPr lvl="1"/>
            <a:r>
              <a:rPr lang="cs-CZ" altLang="cs-CZ" b="1"/>
              <a:t>ústředí</a:t>
            </a:r>
            <a:r>
              <a:rPr lang="cs-CZ" altLang="cs-CZ"/>
              <a:t> Státního pozemkového úřadu (dále jen „ústředí“)  </a:t>
            </a:r>
          </a:p>
          <a:p>
            <a:pPr lvl="1"/>
            <a:endParaRPr lang="cs-CZ" altLang="cs-CZ" b="1"/>
          </a:p>
          <a:p>
            <a:pPr lvl="1"/>
            <a:r>
              <a:rPr lang="cs-CZ" altLang="cs-CZ" b="1"/>
              <a:t>krajské pozemkové úřady</a:t>
            </a:r>
          </a:p>
          <a:p>
            <a:pPr lvl="2"/>
            <a:r>
              <a:rPr lang="cs-CZ" altLang="cs-CZ"/>
              <a:t>vykonávají činnost v rámci vyšších územních samosprávných celků </a:t>
            </a:r>
          </a:p>
          <a:p>
            <a:pPr lvl="3"/>
            <a:r>
              <a:rPr lang="cs-CZ" altLang="cs-CZ" b="1"/>
              <a:t>pobočky krajských pozemkových úřadů</a:t>
            </a:r>
          </a:p>
          <a:p>
            <a:pPr lvl="4"/>
            <a:r>
              <a:rPr lang="cs-CZ" altLang="cs-CZ" b="1"/>
              <a:t>jejich   územní působnost odpovídá území jednoho nebo více okresů</a:t>
            </a:r>
            <a:r>
              <a:rPr lang="cs-CZ" altLang="cs-CZ"/>
              <a:t>. </a:t>
            </a:r>
          </a:p>
          <a:p>
            <a:pPr lvl="4"/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67DB633-0299-4E8C-ABB5-9977AEBA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976313"/>
          </a:xfrm>
        </p:spPr>
        <p:txBody>
          <a:bodyPr>
            <a:normAutofit fontScale="90000"/>
          </a:bodyPr>
          <a:lstStyle/>
          <a:p>
            <a:r>
              <a:rPr lang="cs-CZ" altLang="cs-CZ" sz="2000" b="1"/>
              <a:t>Státní pozemkový úřad:</a:t>
            </a:r>
            <a:br>
              <a:rPr lang="cs-CZ" altLang="cs-CZ" sz="2000" b="1"/>
            </a:br>
            <a:r>
              <a:rPr lang="cs-CZ" altLang="cs-CZ" sz="2000" b="1"/>
              <a:t>působnost/základní agenda v oblasti pozemkových úprav</a:t>
            </a:r>
            <a:r>
              <a:rPr lang="cs-CZ" altLang="cs-CZ" sz="2000"/>
              <a:t>(§ 19 ZoPÚ ve spoj. s 1 Zo SPÚ</a:t>
            </a:r>
            <a:r>
              <a:rPr lang="cs-CZ" altLang="cs-CZ" sz="2800"/>
              <a:t>)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8DC70A2E-CD17-4B61-BDF7-33E821C9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1484314"/>
            <a:ext cx="8353425" cy="53736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1400" b="1"/>
              <a:t>rozhoduje o pozemkových úpravách a organizuje jejich provádění, v případě potřeby nezbytnou projektovou činnost sám provádí,</a:t>
            </a:r>
          </a:p>
          <a:p>
            <a:r>
              <a:rPr lang="cs-CZ" altLang="cs-CZ" sz="1400" b="1"/>
              <a:t> zajišťuje vytyčení pozemků a vyhotovení geometrických plánů osobami s odbornou způsobilostí podle zvláštního právního předpisu</a:t>
            </a:r>
            <a:r>
              <a:rPr lang="cs-CZ" altLang="cs-CZ" sz="1400"/>
              <a:t>,</a:t>
            </a:r>
          </a:p>
          <a:p>
            <a:r>
              <a:rPr lang="cs-CZ" altLang="cs-CZ" sz="1400" b="1"/>
              <a:t> koordinuje </a:t>
            </a:r>
            <a:r>
              <a:rPr lang="cs-CZ" altLang="cs-CZ" sz="1400"/>
              <a:t>v součinnosti s orgány územního plánování a s dalšími dotčenými orgány vazbu návrhů pozemkových úprav na sídelní struktury a územně plánovací dokumentaci a tvorbu a ochranu životního prostředí a krajiny; uplatňuje stanoviska k územním plánům a regulačním plánům,</a:t>
            </a:r>
          </a:p>
          <a:p>
            <a:r>
              <a:rPr lang="cs-CZ" altLang="cs-CZ" sz="1400" b="1"/>
              <a:t>předkládá příslušnému katastrálnímu úřadu listiny, na jejichž základě dochází ke změně vlastnických práv k pozemkům,</a:t>
            </a:r>
          </a:p>
          <a:p>
            <a:r>
              <a:rPr lang="cs-CZ" altLang="cs-CZ" sz="1400"/>
              <a:t> zabezpečuje </a:t>
            </a:r>
            <a:r>
              <a:rPr lang="cs-CZ" altLang="cs-CZ" sz="1400" b="1"/>
              <a:t>uložení a zpřístupnění veškeré dokumentace pozemkových úprav</a:t>
            </a:r>
            <a:r>
              <a:rPr lang="cs-CZ" altLang="cs-CZ" sz="1400"/>
              <a:t>,</a:t>
            </a:r>
          </a:p>
          <a:p>
            <a:r>
              <a:rPr lang="cs-CZ" altLang="cs-CZ" sz="1400" b="1"/>
              <a:t> soustřeďuje a poskytuje informační údaje z oblasti pozemkových úprav</a:t>
            </a:r>
            <a:r>
              <a:rPr lang="cs-CZ" altLang="cs-CZ" sz="1400"/>
              <a:t>,</a:t>
            </a:r>
          </a:p>
          <a:p>
            <a:r>
              <a:rPr lang="cs-CZ" altLang="cs-CZ" sz="1400"/>
              <a:t>zabezpečuje v dohodě s krajským úřadem </a:t>
            </a:r>
            <a:r>
              <a:rPr lang="cs-CZ" altLang="cs-CZ" sz="1400" b="1"/>
              <a:t>vazbu pozemkových úprav na zásady územního rozvoje</a:t>
            </a:r>
            <a:r>
              <a:rPr lang="cs-CZ" altLang="cs-CZ" sz="1400"/>
              <a:t>,</a:t>
            </a:r>
          </a:p>
          <a:p>
            <a:r>
              <a:rPr lang="cs-CZ" altLang="cs-CZ" sz="1400"/>
              <a:t> </a:t>
            </a:r>
            <a:r>
              <a:rPr lang="cs-CZ" altLang="cs-CZ" sz="1400" b="1"/>
              <a:t>po vyznačení poznámky o schválení návrhu pozemkových úprav do katastru nemovitostí uděluje souhlas se zatížením nebo zcizením pozemků nebo jejich částí zahrnutých do obvodu pozemkových úprav, a to až do vydání rozhodnutí o výměně nebo přechodu vlastnických práv,</a:t>
            </a:r>
          </a:p>
          <a:p>
            <a:r>
              <a:rPr lang="cs-CZ" altLang="cs-CZ" sz="1400"/>
              <a:t> </a:t>
            </a:r>
            <a:r>
              <a:rPr lang="cs-CZ" altLang="cs-CZ" sz="1400" b="1"/>
              <a:t>uděluje a popřípadě odnímá úřední oprávnění o odborné způsobilosti k projektování pozemkových úprav,</a:t>
            </a:r>
          </a:p>
          <a:p>
            <a:r>
              <a:rPr lang="cs-CZ" altLang="cs-CZ" sz="1400" b="1"/>
              <a:t>podílí se na obnově katastrálního operátu,</a:t>
            </a:r>
          </a:p>
          <a:p>
            <a:r>
              <a:rPr lang="cs-CZ" altLang="cs-CZ" sz="1400"/>
              <a:t> </a:t>
            </a:r>
            <a:r>
              <a:rPr lang="cs-CZ" altLang="cs-CZ" sz="1400" b="1"/>
              <a:t>stanovuje priority pro realizaci společných zařízení.</a:t>
            </a: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0D13B4F9-233D-4991-8BA4-EDDFD017B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99A44D-76BB-42B2-859F-D7FE65E211EB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5231</Words>
  <Application>Microsoft Office PowerPoint</Application>
  <PresentationFormat>Širokoúhlá obrazovka</PresentationFormat>
  <Paragraphs>561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Century Gothic</vt:lpstr>
      <vt:lpstr>Wingdings</vt:lpstr>
      <vt:lpstr>Wingdings 2</vt:lpstr>
      <vt:lpstr>Wingdings 3</vt:lpstr>
      <vt:lpstr>Stébla</vt:lpstr>
      <vt:lpstr>Prezentace aplikace PowerPoint</vt:lpstr>
      <vt:lpstr>Zvláštnosti pozemkového vlastnictví II: Pozemkové úpravy</vt:lpstr>
      <vt:lpstr>Osnova:</vt:lpstr>
      <vt:lpstr>Prameny</vt:lpstr>
      <vt:lpstr>Cíl pozemkových úprav</vt:lpstr>
      <vt:lpstr>Veřejný zájem na pozemkových úpravách: z  judikatury:</vt:lpstr>
      <vt:lpstr>Pozemkové úpravy: stav „před“ a „po“ pozemkových úpravách zdroj: https://eagri.cz/public/web/file/103179/Pozemkove_upravy_2_vyd.pdf</vt:lpstr>
      <vt:lpstr>Státní pozemkový úřad</vt:lpstr>
      <vt:lpstr>Státní pozemkový úřad: působnost/základní agenda v oblasti pozemkových úprav(§ 19 ZoPÚ ve spoj. s 1 Zo SPÚ) </vt:lpstr>
      <vt:lpstr>Zpracování návrhu pozemkových úprav (§ 9 ve spoj. § 18 ZoPÚ)</vt:lpstr>
      <vt:lpstr>Formy pozemkových úprav</vt:lpstr>
      <vt:lpstr>Formy pozemkových úprav</vt:lpstr>
      <vt:lpstr>KPÚ – přehled(zahájené, ukončené, k zahájení) https://eagri.cz/public/app/eagriapp/PU/Prehled/</vt:lpstr>
      <vt:lpstr>JPÚ – přehled (ukončené, zahájené) https://eagri.cz/public/app/eagriapp/PU/Prehled/</vt:lpstr>
      <vt:lpstr>Předmět pozemkových úprav</vt:lpstr>
      <vt:lpstr>Obvod pozemkových úprav</vt:lpstr>
      <vt:lpstr>Řízení o pozemkových úpravách</vt:lpstr>
      <vt:lpstr>Účastníci řízení o pozemkových úpravách</vt:lpstr>
      <vt:lpstr>Sbor zástupců</vt:lpstr>
      <vt:lpstr>Příprava a průběh KPÚ: - ve všech fázích součinnost mezi SPÚ a KÚ - řízení o PÚ = speciální správní řízení</vt:lpstr>
      <vt:lpstr>Úvodní jednání</vt:lpstr>
      <vt:lpstr>Soupis a ocenění nároků vlastníků</vt:lpstr>
      <vt:lpstr>Prezentace aplikace PowerPoint</vt:lpstr>
      <vt:lpstr>Prezentace aplikace PowerPoint</vt:lpstr>
      <vt:lpstr>Prezentace aplikace PowerPoint</vt:lpstr>
      <vt:lpstr>Kriteria přiměřenosti </vt:lpstr>
      <vt:lpstr>Oceňování v pozemkových úpravách</vt:lpstr>
      <vt:lpstr>Společná zařízení</vt:lpstr>
      <vt:lpstr>Společná zařízení</vt:lpstr>
      <vt:lpstr>Společná zařízení zdroj: : https://eagri.cz/public/web/file/103179/Pozemkove_upravy_2_vyd.pdf </vt:lpstr>
      <vt:lpstr>Plán společných zařízení</vt:lpstr>
      <vt:lpstr>Majetkoprávní režim pozemků pro společná zařízení</vt:lpstr>
      <vt:lpstr>Vlastnické právo k realizovaným společným zařízením</vt:lpstr>
      <vt:lpstr>Majetkoprávní režim vybraných pozemků v průběhu pozemkových úprav</vt:lpstr>
      <vt:lpstr>Návrh pozemkových úprav</vt:lpstr>
      <vt:lpstr>Rozhodnutí o schválení návrhu PÚ (rozhodnutí I.)</vt:lpstr>
      <vt:lpstr>Rozhodnutí „navazující“ na rozhodnutí o schválení návrhu pozemkových úprav (rozhodnutí II.) (§ 11/8-10 ZoPÚ)</vt:lpstr>
      <vt:lpstr>Opravné prostředky proti rozhodnutí pozemkového úřadu (shrnutí)</vt:lpstr>
      <vt:lpstr>Majetkoprávní vztahy </vt:lpstr>
      <vt:lpstr>Zcizení a zatížení pozemků v průběhu pozemkových úprav</vt:lpstr>
      <vt:lpstr>Právní osud práv zřízených k pozemku, který je předmětem pozemkových úprav (§ 11/14 ZoPÚ)</vt:lpstr>
      <vt:lpstr>Věcná břemena</vt:lpstr>
      <vt:lpstr>„Stará“ věcná břemena (§ 8/1 ve spoj. § 11/15 ZoPÚ) </vt:lpstr>
      <vt:lpstr>Věcná břemena – zřízená podle schváleného návrhu pozemkových úprav (§ 9/18 ZoPÚ)</vt:lpstr>
      <vt:lpstr>Pozemky zatížené právem stavby</vt:lpstr>
      <vt:lpstr>Užívací vztahy a pozemkové úpravy</vt:lpstr>
      <vt:lpstr>Z judikatury:</vt:lpstr>
      <vt:lpstr>Duplicitní zápis vlastnictví v rámci pozemkových úprav (§ 8a ZoPÚ)</vt:lpstr>
      <vt:lpstr>Provádění/realizace  pozemkových úprav (§ 12 ZoPÚ)</vt:lpstr>
      <vt:lpstr>Změna plánu společných zařízení PO ukončení řízení o pozemkových úpravách</vt:lpstr>
      <vt:lpstr>Vytyčení nového uspořádání pozemků</vt:lpstr>
      <vt:lpstr>Náklady pozemkových úprav (§ 17 ZoPÚ)</vt:lpstr>
      <vt:lpstr>Příprava a průběh KPÚ: - ve všech fázích součinnost mezi SPÚ a KÚ - řízení o PÚ = speciální správní řízení</vt:lpstr>
      <vt:lpstr>Pozemkové úpravy a katastr nemovitostí</vt:lpstr>
      <vt:lpstr>Pozemkové úpravy a katastr nemovitostí</vt:lpstr>
      <vt:lpstr>Pozemkové úpravy a katastr nemovitostí</vt:lpstr>
      <vt:lpstr>Pozemkové úpravy a katastr nemovitostí</vt:lpstr>
      <vt:lpstr>Pozemkové úpravy a katastr nemovitostí</vt:lpstr>
      <vt:lpstr>PÚ a zjednodušená evidence pozemků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Průchová</dc:creator>
  <cp:lastModifiedBy>Ivana Průchová</cp:lastModifiedBy>
  <cp:revision>11</cp:revision>
  <cp:lastPrinted>2022-11-24T09:27:08Z</cp:lastPrinted>
  <dcterms:created xsi:type="dcterms:W3CDTF">2022-11-24T08:27:02Z</dcterms:created>
  <dcterms:modified xsi:type="dcterms:W3CDTF">2022-11-24T10:19:56Z</dcterms:modified>
</cp:coreProperties>
</file>