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1" r:id="rId1"/>
  </p:sldMasterIdLst>
  <p:sldIdLst>
    <p:sldId id="260" r:id="rId2"/>
    <p:sldId id="327" r:id="rId3"/>
    <p:sldId id="272" r:id="rId4"/>
    <p:sldId id="321" r:id="rId5"/>
    <p:sldId id="372" r:id="rId6"/>
    <p:sldId id="322" r:id="rId7"/>
    <p:sldId id="380" r:id="rId8"/>
    <p:sldId id="382" r:id="rId9"/>
    <p:sldId id="385" r:id="rId10"/>
    <p:sldId id="354" r:id="rId11"/>
    <p:sldId id="338" r:id="rId12"/>
    <p:sldId id="375" r:id="rId13"/>
    <p:sldId id="280" r:id="rId14"/>
    <p:sldId id="281" r:id="rId15"/>
    <p:sldId id="383" r:id="rId16"/>
    <p:sldId id="355" r:id="rId17"/>
    <p:sldId id="287" r:id="rId18"/>
    <p:sldId id="313" r:id="rId19"/>
    <p:sldId id="288" r:id="rId20"/>
    <p:sldId id="290" r:id="rId21"/>
    <p:sldId id="291" r:id="rId22"/>
    <p:sldId id="359" r:id="rId23"/>
    <p:sldId id="292" r:id="rId24"/>
    <p:sldId id="295" r:id="rId25"/>
    <p:sldId id="296" r:id="rId26"/>
    <p:sldId id="329" r:id="rId27"/>
    <p:sldId id="330" r:id="rId28"/>
    <p:sldId id="364" r:id="rId29"/>
    <p:sldId id="357" r:id="rId30"/>
    <p:sldId id="358" r:id="rId31"/>
    <p:sldId id="365" r:id="rId32"/>
    <p:sldId id="308" r:id="rId33"/>
    <p:sldId id="310" r:id="rId34"/>
    <p:sldId id="331" r:id="rId35"/>
    <p:sldId id="339" r:id="rId36"/>
    <p:sldId id="269" r:id="rId37"/>
    <p:sldId id="299" r:id="rId38"/>
    <p:sldId id="300" r:id="rId39"/>
    <p:sldId id="301" r:id="rId40"/>
    <p:sldId id="302" r:id="rId41"/>
    <p:sldId id="332" r:id="rId42"/>
    <p:sldId id="333" r:id="rId43"/>
    <p:sldId id="304" r:id="rId44"/>
    <p:sldId id="268" r:id="rId45"/>
    <p:sldId id="367" r:id="rId46"/>
    <p:sldId id="334" r:id="rId47"/>
    <p:sldId id="262" r:id="rId48"/>
    <p:sldId id="263" r:id="rId49"/>
    <p:sldId id="340" r:id="rId50"/>
    <p:sldId id="267" r:id="rId51"/>
    <p:sldId id="384" r:id="rId52"/>
    <p:sldId id="273" r:id="rId53"/>
    <p:sldId id="274" r:id="rId54"/>
    <p:sldId id="376" r:id="rId55"/>
    <p:sldId id="276" r:id="rId56"/>
    <p:sldId id="282" r:id="rId57"/>
    <p:sldId id="337" r:id="rId58"/>
    <p:sldId id="360" r:id="rId59"/>
    <p:sldId id="361" r:id="rId60"/>
    <p:sldId id="341" r:id="rId61"/>
    <p:sldId id="275" r:id="rId62"/>
    <p:sldId id="277" r:id="rId63"/>
    <p:sldId id="285" r:id="rId64"/>
    <p:sldId id="284" r:id="rId65"/>
    <p:sldId id="342" r:id="rId66"/>
    <p:sldId id="369" r:id="rId67"/>
    <p:sldId id="350" r:id="rId68"/>
    <p:sldId id="371" r:id="rId69"/>
    <p:sldId id="312" r:id="rId70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12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9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72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3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256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78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7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8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0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3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E86A4C-8E40-4F87-A4F0-01A0687C5742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1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05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ucr.cz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registr-smluv.aspx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3.uzsvm.cz/2022/06/28/Mapa%20majetku%20st%C3%A1tu%202022.pdf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3.uzsvm.cz/2022/06/28/Mapa%20majetku%20st%C3%A1tu%202022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54596" y="620690"/>
            <a:ext cx="5826719" cy="2308941"/>
          </a:xfrm>
        </p:spPr>
        <p:txBody>
          <a:bodyPr>
            <a:noAutofit/>
          </a:bodyPr>
          <a:lstStyle/>
          <a:p>
            <a:r>
              <a:rPr lang="cs-CZ" sz="3600" dirty="0"/>
              <a:t>Pozemkové vlastnictví státu</a:t>
            </a:r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Pozemkové vlastnictví územně samosprávných celků (obcí</a:t>
            </a:r>
            <a:br>
              <a:rPr lang="cs-CZ" sz="3600" dirty="0"/>
            </a:br>
            <a:r>
              <a:rPr lang="cs-CZ" sz="3600" dirty="0"/>
              <a:t>a krajů)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2951" y="4757699"/>
            <a:ext cx="10058400" cy="1143000"/>
          </a:xfrm>
        </p:spPr>
        <p:txBody>
          <a:bodyPr>
            <a:noAutofit/>
          </a:bodyPr>
          <a:lstStyle/>
          <a:p>
            <a:r>
              <a:rPr lang="cs-CZ" sz="1600" b="1" dirty="0"/>
              <a:t>Pozemkové právo </a:t>
            </a:r>
          </a:p>
          <a:p>
            <a:r>
              <a:rPr lang="cs-CZ" sz="1600" b="1" dirty="0"/>
              <a:t>Podzim 2022</a:t>
            </a:r>
          </a:p>
          <a:p>
            <a:r>
              <a:rPr lang="cs-CZ" sz="1600" b="1" dirty="0"/>
              <a:t>Ivana Průchová</a:t>
            </a:r>
          </a:p>
        </p:txBody>
      </p:sp>
    </p:spTree>
    <p:extLst>
      <p:ext uri="{BB962C8B-B14F-4D97-AF65-F5344CB8AC3E}">
        <p14:creationId xmlns:p14="http://schemas.microsoft.com/office/powerpoint/2010/main" val="1942819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>
                <a:solidFill>
                  <a:srgbClr val="7030A0"/>
                </a:solidFill>
              </a:rPr>
              <a:t>K postavení státu v soukromoprávních vztazích</a:t>
            </a:r>
            <a:br>
              <a:rPr lang="cs-CZ" dirty="0">
                <a:solidFill>
                  <a:srgbClr val="7030A0"/>
                </a:solidFill>
              </a:rPr>
            </a:b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i="1" dirty="0">
                <a:solidFill>
                  <a:srgbClr val="7030A0"/>
                </a:solidFill>
              </a:rPr>
              <a:t>I v případech, kdy </a:t>
            </a:r>
            <a:r>
              <a:rPr lang="cs-CZ" sz="2400" b="1" i="1" dirty="0">
                <a:solidFill>
                  <a:srgbClr val="C00000"/>
                </a:solidFill>
              </a:rPr>
              <a:t>stát vystupuje jako účastník soukromoprávních vztahů</a:t>
            </a:r>
            <a:r>
              <a:rPr lang="cs-CZ" sz="2400" i="1" dirty="0">
                <a:solidFill>
                  <a:srgbClr val="7030A0"/>
                </a:solidFill>
              </a:rPr>
              <a:t>, který se řídí právními předpisy z oblasti soukromého práva, </a:t>
            </a:r>
            <a:r>
              <a:rPr lang="cs-CZ" sz="2400" b="1" i="1" dirty="0">
                <a:solidFill>
                  <a:srgbClr val="C00000"/>
                </a:solidFill>
              </a:rPr>
              <a:t>nelze jeho postavení bez dalšího ztotožňovat s postavením jednotlivce. </a:t>
            </a:r>
          </a:p>
          <a:p>
            <a:r>
              <a:rPr lang="cs-CZ" sz="2400" i="1" dirty="0">
                <a:solidFill>
                  <a:srgbClr val="7030A0"/>
                </a:solidFill>
              </a:rPr>
              <a:t>V takových vztazích stát nedisponuje skutečně autonomní vůlí; jeho jednání se řídí zákonem, i když stát zastupují z jeho pověření jiné subjekty. </a:t>
            </a:r>
          </a:p>
          <a:p>
            <a:r>
              <a:rPr lang="cs-CZ" sz="2400" i="1" dirty="0">
                <a:solidFill>
                  <a:srgbClr val="7030A0"/>
                </a:solidFill>
              </a:rPr>
              <a:t>Při posuzování pozice státu v takových vztazích </a:t>
            </a:r>
            <a:r>
              <a:rPr lang="cs-CZ" sz="2400" b="1" i="1" dirty="0">
                <a:solidFill>
                  <a:srgbClr val="C00000"/>
                </a:solidFill>
              </a:rPr>
              <a:t>nelze proto cele abstrahovat od druhé dimenze státu</a:t>
            </a:r>
            <a:r>
              <a:rPr lang="cs-CZ" sz="2400" i="1" dirty="0">
                <a:solidFill>
                  <a:srgbClr val="7030A0"/>
                </a:solidFill>
              </a:rPr>
              <a:t>, tj. </a:t>
            </a:r>
            <a:r>
              <a:rPr lang="cs-CZ" sz="2400" i="1" dirty="0">
                <a:solidFill>
                  <a:srgbClr val="FF0000"/>
                </a:solidFill>
              </a:rPr>
              <a:t>té, v níž vykonává soud hlavní funkci, tedy státní moc.</a:t>
            </a:r>
          </a:p>
          <a:p>
            <a:endParaRPr lang="cs-CZ" i="1" dirty="0">
              <a:solidFill>
                <a:srgbClr val="7030A0"/>
              </a:solidFill>
            </a:endParaRPr>
          </a:p>
          <a:p>
            <a:r>
              <a:rPr lang="cs-CZ" i="1" dirty="0"/>
              <a:t>Podle NS 28 </a:t>
            </a:r>
            <a:r>
              <a:rPr lang="cs-CZ" i="1" dirty="0" err="1"/>
              <a:t>Cdo</a:t>
            </a:r>
            <a:r>
              <a:rPr lang="cs-CZ" i="1" dirty="0"/>
              <a:t> 3725/2007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89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Nabývání pozemkového vlastnictví státem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468568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smlouva</a:t>
            </a:r>
          </a:p>
          <a:p>
            <a:pPr lvl="1"/>
            <a:r>
              <a:rPr lang="cs-CZ" dirty="0"/>
              <a:t>rozhodnutím orgánu veřejné moci </a:t>
            </a:r>
          </a:p>
          <a:p>
            <a:pPr lvl="1"/>
            <a:r>
              <a:rPr lang="cs-CZ" dirty="0"/>
              <a:t>ze zákona</a:t>
            </a:r>
          </a:p>
          <a:p>
            <a:pPr lvl="1"/>
            <a:r>
              <a:rPr lang="cs-CZ" dirty="0"/>
              <a:t>děděním: ze závěti, odkazem, na základě dědické smlouvy</a:t>
            </a:r>
          </a:p>
          <a:p>
            <a:pPr lvl="1"/>
            <a:r>
              <a:rPr lang="cs-CZ" dirty="0"/>
              <a:t>na základě jiných právních skutečností  </a:t>
            </a:r>
          </a:p>
          <a:p>
            <a:pPr lvl="2"/>
            <a:r>
              <a:rPr lang="cs-CZ" dirty="0"/>
              <a:t>vydržením</a:t>
            </a:r>
          </a:p>
          <a:p>
            <a:pPr lvl="2"/>
            <a:r>
              <a:rPr lang="cs-CZ" dirty="0"/>
              <a:t>odúmrtí</a:t>
            </a:r>
          </a:p>
          <a:p>
            <a:pPr lvl="2"/>
            <a:r>
              <a:rPr lang="cs-CZ" dirty="0" err="1"/>
              <a:t>připadnutím</a:t>
            </a:r>
            <a:r>
              <a:rPr lang="cs-CZ" dirty="0"/>
              <a:t> opuštěné nemovité věci (tj. i pozemku)</a:t>
            </a:r>
          </a:p>
          <a:p>
            <a:pPr lvl="4"/>
            <a:r>
              <a:rPr lang="cs-CZ" sz="1800" dirty="0"/>
              <a:t>§ 1045 OZ ve spoj. 1050 OZ  ve spoj. s 3067 OZ </a:t>
            </a:r>
          </a:p>
          <a:p>
            <a:pPr lvl="4"/>
            <a:r>
              <a:rPr lang="cs-CZ" sz="1800" dirty="0"/>
              <a:t>specifika dle § 64/2 ve 65 KZ (nemovitosti evidované v KN s neúplnými  údaji o vlastníkovi/nedostatečně identifikovaní vlastníci) – lhůta pro přihlášení se vlastníky do 31.12.2023 </a:t>
            </a:r>
          </a:p>
          <a:p>
            <a:r>
              <a:rPr lang="cs-CZ" sz="1800" dirty="0"/>
              <a:t>                  	blíže viz:  https://www.uzsvm.cz/nedostatecne-urcite-identifikovani-vlastnici</a:t>
            </a:r>
          </a:p>
          <a:p>
            <a:pPr lvl="1"/>
            <a:r>
              <a:rPr lang="cs-CZ" dirty="0"/>
              <a:t>mezinárodní smlouva </a:t>
            </a:r>
          </a:p>
        </p:txBody>
      </p:sp>
    </p:spTree>
    <p:extLst>
      <p:ext uri="{BB962C8B-B14F-4D97-AF65-F5344CB8AC3E}">
        <p14:creationId xmlns:p14="http://schemas.microsoft.com/office/powerpoint/2010/main" val="4056311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D0DB60-47DA-46A4-A815-06EA3D23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27512"/>
            <a:ext cx="10058400" cy="1199408"/>
          </a:xfrm>
        </p:spPr>
        <p:txBody>
          <a:bodyPr>
            <a:normAutofit fontScale="90000"/>
          </a:bodyPr>
          <a:lstStyle/>
          <a:p>
            <a:r>
              <a:rPr lang="en-US" sz="3100" b="1" dirty="0" err="1"/>
              <a:t>Přehled</a:t>
            </a:r>
            <a:r>
              <a:rPr lang="en-US" sz="3100" b="1" dirty="0"/>
              <a:t> </a:t>
            </a:r>
            <a:r>
              <a:rPr lang="en-US" sz="3100" b="1" dirty="0" err="1"/>
              <a:t>subjektů</a:t>
            </a:r>
            <a:r>
              <a:rPr lang="en-US" sz="3100" b="1" dirty="0"/>
              <a:t> </a:t>
            </a:r>
            <a:r>
              <a:rPr lang="en-US" sz="3100" b="1" dirty="0" err="1"/>
              <a:t>nakládajících</a:t>
            </a:r>
            <a:r>
              <a:rPr lang="en-US" sz="3100" b="1" dirty="0"/>
              <a:t> s </a:t>
            </a:r>
            <a:r>
              <a:rPr lang="en-US" sz="3100" b="1" dirty="0" err="1"/>
              <a:t>majetkem</a:t>
            </a:r>
            <a:r>
              <a:rPr lang="en-US" sz="3100" b="1" dirty="0"/>
              <a:t> </a:t>
            </a:r>
            <a:r>
              <a:rPr lang="en-US" sz="3100" b="1" dirty="0" err="1"/>
              <a:t>státu</a:t>
            </a:r>
            <a:r>
              <a:rPr lang="cs-CZ" sz="3100" b="1" dirty="0"/>
              <a:t> </a:t>
            </a:r>
            <a:br>
              <a:rPr lang="cs-CZ" sz="3100" b="1" dirty="0"/>
            </a:br>
            <a:r>
              <a:rPr lang="cs-CZ" sz="2000" b="1" dirty="0"/>
              <a:t>(zdroj: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Hanák, J.,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Tkáčiková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Průchová, I., Dudová, J., Pekárek, M. Praktikum z pozemkového práva, Masarykova univerzita, 2018,  1. vydání. Praha: C.H-Beck, 2018,s.47, ISBN 978-80-7400-711-8).</a:t>
            </a:r>
            <a:b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b="1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B6C5D51-E693-471F-A18B-F8C31B786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4888" y="2133929"/>
            <a:ext cx="7102549" cy="344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92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Právní režim dle </a:t>
            </a:r>
            <a:br>
              <a:rPr lang="cs-CZ" sz="2400" dirty="0"/>
            </a:br>
            <a:r>
              <a:rPr lang="cs-CZ" sz="2400" dirty="0"/>
              <a:t>ČR dle zák. č. 219/2000 Sb., o majetku ČR a jejím vystupování v právních vztazích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63711"/>
            <a:ext cx="8391494" cy="4345609"/>
          </a:xfrm>
        </p:spPr>
        <p:txBody>
          <a:bodyPr>
            <a:normAutofit/>
          </a:bodyPr>
          <a:lstStyle/>
          <a:p>
            <a:r>
              <a:rPr lang="cs-CZ" dirty="0"/>
              <a:t>Pozemkového vlastnictví státu se týkají</a:t>
            </a:r>
          </a:p>
          <a:p>
            <a:pPr lvl="1"/>
            <a:r>
              <a:rPr lang="cs-CZ" dirty="0"/>
              <a:t>ustanovení zákona upravující </a:t>
            </a:r>
            <a:r>
              <a:rPr lang="cs-CZ" b="1" u="sng" dirty="0"/>
              <a:t>právní vztahy k hmotným </a:t>
            </a:r>
            <a:r>
              <a:rPr lang="cs-CZ" b="1" u="sng" dirty="0">
                <a:solidFill>
                  <a:schemeClr val="tx1"/>
                </a:solidFill>
              </a:rPr>
              <a:t>nemovitým věcem/tj. </a:t>
            </a:r>
            <a:r>
              <a:rPr lang="cs-CZ" b="1" u="sng" dirty="0" err="1">
                <a:solidFill>
                  <a:schemeClr val="tx1"/>
                </a:solidFill>
              </a:rPr>
              <a:t>vč.pozemkům</a:t>
            </a:r>
            <a:endParaRPr lang="cs-CZ" b="1" u="sng" dirty="0">
              <a:solidFill>
                <a:schemeClr val="tx1"/>
              </a:solidFill>
            </a:endParaRPr>
          </a:p>
          <a:p>
            <a:pPr lvl="1"/>
            <a:r>
              <a:rPr lang="cs-CZ" b="1" u="sng" dirty="0">
                <a:solidFill>
                  <a:schemeClr val="tx1"/>
                </a:solidFill>
              </a:rPr>
              <a:t>OSNOVA</a:t>
            </a:r>
          </a:p>
          <a:p>
            <a:pPr lvl="2"/>
            <a:r>
              <a:rPr lang="cs-CZ" dirty="0"/>
              <a:t>a) subjekty:</a:t>
            </a:r>
          </a:p>
          <a:p>
            <a:pPr lvl="3"/>
            <a:r>
              <a:rPr lang="cs-CZ" dirty="0"/>
              <a:t>organizační složky státu</a:t>
            </a:r>
          </a:p>
          <a:p>
            <a:pPr lvl="3"/>
            <a:r>
              <a:rPr lang="cs-CZ" dirty="0"/>
              <a:t>státní příspěvkové organizace</a:t>
            </a:r>
          </a:p>
          <a:p>
            <a:pPr lvl="3"/>
            <a:r>
              <a:rPr lang="cs-CZ" dirty="0"/>
              <a:t>vybraná ustanovení i pro státní podniky </a:t>
            </a:r>
          </a:p>
          <a:p>
            <a:pPr lvl="2"/>
            <a:r>
              <a:rPr lang="cs-CZ" dirty="0"/>
              <a:t>b) nabývání do vlastnictví ČR </a:t>
            </a:r>
          </a:p>
          <a:p>
            <a:pPr lvl="2"/>
            <a:r>
              <a:rPr lang="cs-CZ" dirty="0"/>
              <a:t>c) hospodaření s majetkem ČR </a:t>
            </a:r>
          </a:p>
          <a:p>
            <a:pPr lvl="2"/>
            <a:r>
              <a:rPr lang="cs-CZ" dirty="0"/>
              <a:t>d) dispozice</a:t>
            </a:r>
          </a:p>
          <a:p>
            <a:pPr lvl="3"/>
            <a:r>
              <a:rPr lang="cs-CZ" dirty="0"/>
              <a:t>převody příslušnosti hospodařit </a:t>
            </a:r>
          </a:p>
          <a:p>
            <a:pPr lvl="3"/>
            <a:r>
              <a:rPr lang="cs-CZ" dirty="0"/>
              <a:t>převody vlastnictví </a:t>
            </a:r>
          </a:p>
          <a:p>
            <a:pPr lvl="3"/>
            <a:r>
              <a:rPr lang="cs-CZ" dirty="0"/>
              <a:t>přenechání do užívání 3. osobám (blíže přednáška Užívací vztahy k pozemkům) </a:t>
            </a:r>
          </a:p>
          <a:p>
            <a:pPr lvl="3"/>
            <a:endParaRPr lang="cs-CZ" dirty="0"/>
          </a:p>
          <a:p>
            <a:pPr lvl="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21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600" y="398585"/>
            <a:ext cx="6347713" cy="726159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Organizační složka státu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7393" y="1703754"/>
            <a:ext cx="9962279" cy="3954096"/>
          </a:xfrm>
        </p:spPr>
        <p:txBody>
          <a:bodyPr>
            <a:noAutofit/>
          </a:bodyPr>
          <a:lstStyle/>
          <a:p>
            <a:r>
              <a:rPr lang="cs-CZ" sz="1400" b="1" dirty="0">
                <a:solidFill>
                  <a:srgbClr val="C00000"/>
                </a:solidFill>
              </a:rPr>
              <a:t>Východiska:</a:t>
            </a:r>
          </a:p>
          <a:p>
            <a:pPr marL="0" indent="0">
              <a:buNone/>
            </a:pPr>
            <a:r>
              <a:rPr lang="cs-CZ" sz="1400" b="1" dirty="0">
                <a:solidFill>
                  <a:schemeClr val="tx1"/>
                </a:solidFill>
              </a:rPr>
              <a:t>Organizační složka státu: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- není právnickou osobou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- nemá vlastní majetek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- majetek nabývá pro stát</a:t>
            </a:r>
          </a:p>
          <a:p>
            <a:pPr marL="0" indent="0">
              <a:buNone/>
            </a:pPr>
            <a:r>
              <a:rPr lang="cs-CZ" sz="1400" b="1" dirty="0">
                <a:solidFill>
                  <a:schemeClr val="tx1"/>
                </a:solidFill>
              </a:rPr>
              <a:t>Příslušnost hospodařit s majetkem státu</a:t>
            </a:r>
          </a:p>
          <a:p>
            <a:pPr lvl="1"/>
            <a:r>
              <a:rPr lang="cs-CZ" sz="1400" dirty="0"/>
              <a:t>Hospodaření s majetkem přísluší organizační složce, která je účetní jednotkou a majetek  </a:t>
            </a:r>
            <a:r>
              <a:rPr lang="cs-CZ" sz="1400" b="1" dirty="0"/>
              <a:t>potřebuje k plnění funkcí státu nebo jiných úkolů v rámci své působnosti nebo stanoveného předmětu činnosti, </a:t>
            </a:r>
          </a:p>
          <a:p>
            <a:pPr lvl="1"/>
            <a:r>
              <a:rPr lang="cs-CZ" sz="1400" b="1" dirty="0"/>
              <a:t>příslušná organizační složka s majetkem rovněž nakládá</a:t>
            </a:r>
            <a:r>
              <a:rPr lang="cs-CZ" sz="1400" dirty="0"/>
              <a:t>, a to způsoby a za podmínek podle tohoto zákona.</a:t>
            </a:r>
          </a:p>
          <a:p>
            <a:pPr lvl="1"/>
            <a:endParaRPr lang="cs-CZ" sz="1400" dirty="0">
              <a:solidFill>
                <a:srgbClr val="C00000"/>
              </a:solidFill>
            </a:endParaRPr>
          </a:p>
          <a:p>
            <a:pPr lvl="1"/>
            <a:r>
              <a:rPr lang="cs-CZ" sz="1400" dirty="0">
                <a:solidFill>
                  <a:srgbClr val="C00000"/>
                </a:solidFill>
              </a:rPr>
              <a:t>Pochybnosti o příslušnosti hospodařit</a:t>
            </a:r>
          </a:p>
          <a:p>
            <a:pPr lvl="2"/>
            <a:r>
              <a:rPr lang="cs-CZ" dirty="0"/>
              <a:t>odstraní tyto pochybnosti na žádost anebo z vlastního podnětu </a:t>
            </a:r>
            <a:r>
              <a:rPr lang="cs-CZ" b="1" dirty="0"/>
              <a:t>Ministerstvo financí svým opatřením </a:t>
            </a:r>
            <a:r>
              <a:rPr lang="cs-CZ" dirty="0"/>
              <a:t>(§ 20). </a:t>
            </a:r>
          </a:p>
          <a:p>
            <a:pPr lvl="1"/>
            <a:endParaRPr lang="cs-CZ" sz="1400" b="1" dirty="0"/>
          </a:p>
          <a:p>
            <a:pPr lvl="1"/>
            <a:endParaRPr lang="cs-CZ" sz="1400" b="1" dirty="0"/>
          </a:p>
          <a:p>
            <a:r>
              <a:rPr lang="cs-CZ" sz="1400" dirty="0">
                <a:solidFill>
                  <a:schemeClr val="tx1"/>
                </a:solidFill>
              </a:rPr>
              <a:t> </a:t>
            </a: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Tzv. „odvozené právo“ dle § 19 katastrálního zákona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Zápis do KN: záznam    </a:t>
            </a:r>
          </a:p>
          <a:p>
            <a:r>
              <a:rPr lang="cs-CZ" sz="1400" dirty="0">
                <a:solidFill>
                  <a:schemeClr val="tx1"/>
                </a:solidFill>
              </a:rPr>
              <a:t>   </a:t>
            </a:r>
            <a:endParaRPr lang="cs-CZ" sz="14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7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0149"/>
          </a:xfrm>
        </p:spPr>
        <p:txBody>
          <a:bodyPr>
            <a:noAutofit/>
          </a:bodyPr>
          <a:lstStyle/>
          <a:p>
            <a:r>
              <a:rPr lang="cs-CZ" sz="2000" b="1" dirty="0"/>
              <a:t>Základní povinnosti organizačních složek </a:t>
            </a:r>
            <a:r>
              <a:rPr lang="cs-CZ" sz="2000" b="1" u="sng" dirty="0"/>
              <a:t>při hospodaření </a:t>
            </a:r>
            <a:r>
              <a:rPr lang="cs-CZ" sz="2000" b="1" dirty="0"/>
              <a:t>s majetkem státu </a:t>
            </a:r>
            <a:br>
              <a:rPr lang="cs-CZ" sz="2000" b="1" dirty="0"/>
            </a:b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7754" y="1727200"/>
            <a:ext cx="10467926" cy="4726136"/>
          </a:xfrm>
        </p:spPr>
        <p:txBody>
          <a:bodyPr>
            <a:noAutofit/>
          </a:bodyPr>
          <a:lstStyle/>
          <a:p>
            <a:r>
              <a:rPr lang="cs-CZ" sz="1600" dirty="0"/>
              <a:t>§ 14 </a:t>
            </a:r>
            <a:r>
              <a:rPr lang="cs-CZ" sz="1600" dirty="0" err="1"/>
              <a:t>ZoMČR</a:t>
            </a:r>
            <a:r>
              <a:rPr lang="cs-CZ" sz="1600" dirty="0"/>
              <a:t>: </a:t>
            </a:r>
          </a:p>
          <a:p>
            <a:r>
              <a:rPr lang="cs-CZ" sz="1600" dirty="0"/>
              <a:t> - m</a:t>
            </a:r>
            <a:r>
              <a:rPr lang="cs-CZ" sz="1800" dirty="0"/>
              <a:t>ajetek musí být </a:t>
            </a:r>
            <a:r>
              <a:rPr lang="cs-CZ" sz="1800" b="1" u="sng" dirty="0"/>
              <a:t>využíván </a:t>
            </a:r>
            <a:r>
              <a:rPr lang="cs-CZ" b="1" u="sng" dirty="0"/>
              <a:t>účelně a hospodárně </a:t>
            </a:r>
            <a:r>
              <a:rPr lang="cs-CZ" b="1" u="sng" dirty="0">
                <a:solidFill>
                  <a:srgbClr val="FF0000"/>
                </a:solidFill>
              </a:rPr>
              <a:t>k plnění funkcí státu a k výkonu stanovených činností;</a:t>
            </a:r>
          </a:p>
          <a:p>
            <a:r>
              <a:rPr lang="cs-CZ" sz="1800" b="1" dirty="0"/>
              <a:t> - </a:t>
            </a:r>
            <a:r>
              <a:rPr lang="cs-CZ" sz="1800" b="1" u="sng" dirty="0">
                <a:solidFill>
                  <a:srgbClr val="FF0000"/>
                </a:solidFill>
              </a:rPr>
              <a:t>jiným způsobem </a:t>
            </a:r>
            <a:r>
              <a:rPr lang="cs-CZ" sz="1800" dirty="0"/>
              <a:t>lze majetek použít nebo s ním naložit </a:t>
            </a:r>
            <a:r>
              <a:rPr lang="cs-CZ" sz="1800" b="1" dirty="0"/>
              <a:t>pouze za podmínek stanovených zvláštním právním předpisem anebo tímto zákonem</a:t>
            </a:r>
            <a:r>
              <a:rPr lang="cs-CZ" sz="1800" dirty="0"/>
              <a:t>. </a:t>
            </a:r>
          </a:p>
          <a:p>
            <a:r>
              <a:rPr lang="cs-CZ" sz="1800" dirty="0"/>
              <a:t>- Organizační složka si počíná tak, aby svým jednáním </a:t>
            </a:r>
            <a:r>
              <a:rPr lang="cs-CZ" sz="1800" b="1" dirty="0">
                <a:solidFill>
                  <a:srgbClr val="FF0000"/>
                </a:solidFill>
              </a:rPr>
              <a:t>majetek nepoškozovala a neodůvodněně nesnižovala jeho rozsah a hodnotu</a:t>
            </a:r>
            <a:r>
              <a:rPr lang="cs-CZ" sz="1800" b="1" dirty="0"/>
              <a:t> anebo výnos z tohoto majetku</a:t>
            </a:r>
            <a:r>
              <a:rPr lang="cs-CZ" sz="1800" dirty="0"/>
              <a:t>.</a:t>
            </a:r>
          </a:p>
          <a:p>
            <a:r>
              <a:rPr lang="cs-CZ" sz="1800" dirty="0"/>
              <a:t> - organizační složka </a:t>
            </a:r>
            <a:r>
              <a:rPr lang="cs-CZ" sz="1800" b="1" dirty="0">
                <a:solidFill>
                  <a:srgbClr val="FF0000"/>
                </a:solidFill>
              </a:rPr>
              <a:t>vede majetek v účetnictví a provádí jeho inventarizace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/>
              <a:t>podle zvláštních právních </a:t>
            </a:r>
          </a:p>
          <a:p>
            <a:r>
              <a:rPr lang="cs-CZ" sz="1800" dirty="0"/>
              <a:t>- organizační složka </a:t>
            </a:r>
            <a:r>
              <a:rPr lang="cs-CZ" sz="1800" b="1" dirty="0">
                <a:solidFill>
                  <a:srgbClr val="FF0000"/>
                </a:solidFill>
              </a:rPr>
              <a:t>pečuje o zachování majetku a jeho údržbu</a:t>
            </a:r>
            <a:r>
              <a:rPr lang="cs-CZ" sz="1800" dirty="0"/>
              <a:t>, a pokud to připouští jeho povaha, i o jeho zlepšení nebo rozmnožení. Chrání jej před poškozením, zničením, ztrátou, odcizením nebo zneužitím.</a:t>
            </a:r>
          </a:p>
          <a:p>
            <a:r>
              <a:rPr lang="cs-CZ" sz="1800" dirty="0"/>
              <a:t>- organizační složka </a:t>
            </a:r>
            <a:r>
              <a:rPr lang="cs-CZ" sz="1800" b="1" dirty="0"/>
              <a:t>důsledně </a:t>
            </a:r>
            <a:r>
              <a:rPr lang="cs-CZ" sz="1800" b="1" u="sng" dirty="0"/>
              <a:t>využívá všechny právní prostředky při uplatňování a hájení práv státu jako vlastníka a při ochraně majetku před neoprávněnými zásahy</a:t>
            </a:r>
            <a:r>
              <a:rPr lang="cs-CZ" sz="1800" b="1" dirty="0"/>
              <a:t> a </a:t>
            </a:r>
            <a:r>
              <a:rPr lang="cs-CZ" sz="1800" b="1" dirty="0">
                <a:solidFill>
                  <a:srgbClr val="FF0000"/>
                </a:solidFill>
              </a:rPr>
              <a:t>včas</a:t>
            </a:r>
            <a:r>
              <a:rPr lang="cs-CZ" sz="1800" b="1" dirty="0"/>
              <a:t> </a:t>
            </a:r>
            <a:r>
              <a:rPr lang="cs-CZ" sz="1800" b="1" u="sng" dirty="0">
                <a:solidFill>
                  <a:srgbClr val="FF0000"/>
                </a:solidFill>
              </a:rPr>
              <a:t>uplatňuje právo na náhradu škody a právo na vydání bezdůvodného obohacení</a:t>
            </a:r>
            <a:r>
              <a:rPr lang="cs-CZ" sz="1800" u="sng" dirty="0">
                <a:solidFill>
                  <a:srgbClr val="FF0000"/>
                </a:solidFill>
              </a:rPr>
              <a:t>. </a:t>
            </a:r>
          </a:p>
          <a:p>
            <a:endParaRPr lang="cs-CZ" sz="1600" u="sng" dirty="0"/>
          </a:p>
        </p:txBody>
      </p:sp>
    </p:spTree>
    <p:extLst>
      <p:ext uri="{BB962C8B-B14F-4D97-AF65-F5344CB8AC3E}">
        <p14:creationId xmlns:p14="http://schemas.microsoft.com/office/powerpoint/2010/main" val="79860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738" y="273538"/>
            <a:ext cx="6480575" cy="1250462"/>
          </a:xfrm>
        </p:spPr>
        <p:txBody>
          <a:bodyPr>
            <a:noAutofit/>
          </a:bodyPr>
          <a:lstStyle/>
          <a:p>
            <a:br>
              <a:rPr lang="cs-CZ" sz="1800" dirty="0">
                <a:solidFill>
                  <a:srgbClr val="7030A0"/>
                </a:solidFill>
              </a:rPr>
            </a:br>
            <a:br>
              <a:rPr lang="cs-CZ" sz="1800" dirty="0">
                <a:solidFill>
                  <a:srgbClr val="7030A0"/>
                </a:solidFill>
              </a:rPr>
            </a:br>
            <a:br>
              <a:rPr lang="cs-CZ" sz="1800" dirty="0">
                <a:solidFill>
                  <a:srgbClr val="7030A0"/>
                </a:solidFill>
              </a:rPr>
            </a:br>
            <a:r>
              <a:rPr lang="cs-CZ" sz="1800" dirty="0">
                <a:solidFill>
                  <a:srgbClr val="7030A0"/>
                </a:solidFill>
              </a:rPr>
              <a:t>Z judikatury: </a:t>
            </a:r>
            <a:br>
              <a:rPr lang="cs-CZ" sz="1800" dirty="0">
                <a:solidFill>
                  <a:srgbClr val="7030A0"/>
                </a:solidFill>
              </a:rPr>
            </a:br>
            <a:r>
              <a:rPr lang="cs-CZ" sz="1800" dirty="0">
                <a:solidFill>
                  <a:srgbClr val="7030A0"/>
                </a:solidFill>
              </a:rPr>
              <a:t>Stát jako účastník řízení, </a:t>
            </a:r>
            <a:br>
              <a:rPr lang="cs-CZ" sz="1800" dirty="0">
                <a:solidFill>
                  <a:srgbClr val="7030A0"/>
                </a:solidFill>
              </a:rPr>
            </a:br>
            <a:r>
              <a:rPr lang="cs-CZ" sz="1800" dirty="0">
                <a:solidFill>
                  <a:srgbClr val="7030A0"/>
                </a:solidFill>
              </a:rPr>
              <a:t>vystupování organizační složky za stát </a:t>
            </a:r>
            <a:br>
              <a:rPr lang="cs-CZ" sz="1800" dirty="0">
                <a:solidFill>
                  <a:srgbClr val="7030A0"/>
                </a:solidFill>
              </a:rPr>
            </a:br>
            <a:r>
              <a:rPr lang="cs-CZ" sz="1800" b="1" i="1" dirty="0"/>
              <a:t>Podle NS 30 </a:t>
            </a:r>
            <a:r>
              <a:rPr lang="cs-CZ" sz="1800" b="1" i="1" dirty="0" err="1"/>
              <a:t>Cdo</a:t>
            </a:r>
            <a:r>
              <a:rPr lang="cs-CZ" sz="1800" b="1" i="1" dirty="0"/>
              <a:t> 1197/2011</a:t>
            </a:r>
            <a:r>
              <a:rPr lang="cs-CZ" sz="1800" i="1" dirty="0"/>
              <a:t>:</a:t>
            </a:r>
            <a:br>
              <a:rPr lang="cs-CZ" sz="1800" dirty="0"/>
            </a:br>
            <a:endParaRPr lang="cs-CZ" sz="18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385" y="1727200"/>
            <a:ext cx="9652000" cy="45821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4800" i="1" dirty="0">
                <a:solidFill>
                  <a:srgbClr val="7030A0"/>
                </a:solidFill>
              </a:rPr>
              <a:t>   </a:t>
            </a:r>
            <a:r>
              <a:rPr lang="cs-CZ" sz="6400" b="1" i="1" dirty="0">
                <a:solidFill>
                  <a:srgbClr val="FF0000"/>
                </a:solidFill>
              </a:rPr>
              <a:t>Způsobilost být účastníkem řízení má rovněž stát (Česká republika). </a:t>
            </a:r>
          </a:p>
          <a:p>
            <a:r>
              <a:rPr lang="cs-CZ" sz="6400" i="1" dirty="0">
                <a:solidFill>
                  <a:srgbClr val="7030A0"/>
                </a:solidFill>
              </a:rPr>
              <a:t>Jak vyplývá z povahy věci, může jako účastník řízení vykonávat svá procesní práva a plnit své procesní povinnosti </a:t>
            </a:r>
            <a:r>
              <a:rPr lang="cs-CZ" sz="6400" b="1" i="1" dirty="0">
                <a:solidFill>
                  <a:srgbClr val="FF0000"/>
                </a:solidFill>
              </a:rPr>
              <a:t>jen tehdy, bude-li určena organizační složka státu, která za něj bude před soudem vystupovat, </a:t>
            </a:r>
            <a:r>
              <a:rPr lang="cs-CZ" sz="6400" i="1" dirty="0">
                <a:solidFill>
                  <a:srgbClr val="7030A0"/>
                </a:solidFill>
              </a:rPr>
              <a:t>a budou-li označeny fyzické osoby, které jsou oprávněny za stát vykonávat v řízení potřebné úkony. </a:t>
            </a:r>
          </a:p>
          <a:p>
            <a:r>
              <a:rPr lang="cs-CZ" sz="6400" b="1" i="1" dirty="0">
                <a:solidFill>
                  <a:srgbClr val="FF0000"/>
                </a:solidFill>
              </a:rPr>
              <a:t>Za stát (Českou republiku) vystupuje před soudem jeho organizační složka, která je k tomu podle zákona příslušná. </a:t>
            </a:r>
          </a:p>
          <a:p>
            <a:r>
              <a:rPr lang="cs-CZ" sz="6400" i="1" dirty="0">
                <a:solidFill>
                  <a:srgbClr val="7030A0"/>
                </a:solidFill>
              </a:rPr>
              <a:t>Příslušnou organizační složkou je v </a:t>
            </a:r>
            <a:r>
              <a:rPr lang="cs-CZ" sz="6400" b="1" i="1" dirty="0">
                <a:solidFill>
                  <a:srgbClr val="7030A0"/>
                </a:solidFill>
              </a:rPr>
              <a:t>první řadě Úřad pro zastupování státu ve věcech majetkových</a:t>
            </a:r>
            <a:r>
              <a:rPr lang="cs-CZ" sz="6400" i="1" dirty="0">
                <a:solidFill>
                  <a:srgbClr val="7030A0"/>
                </a:solidFill>
              </a:rPr>
              <a:t>, který vystupuje za stát ve sporech a jiných právních věcech, nebo ve sporech a jiných právních věcech, v nichž se na tom v souladu se zákonem dohodl s organizační složkou státu, příslušnou podle zákona o majetku České republiky. </a:t>
            </a:r>
          </a:p>
          <a:p>
            <a:r>
              <a:rPr lang="cs-CZ" sz="6400" b="1" i="1" dirty="0">
                <a:solidFill>
                  <a:srgbClr val="7030A0"/>
                </a:solidFill>
              </a:rPr>
              <a:t>Nevystupuje-li za stát Úřad pro zastupování státu ve věcech majetkových</a:t>
            </a:r>
            <a:r>
              <a:rPr lang="cs-CZ" sz="6400" i="1" dirty="0">
                <a:solidFill>
                  <a:srgbClr val="7030A0"/>
                </a:solidFill>
              </a:rPr>
              <a:t>, </a:t>
            </a:r>
            <a:r>
              <a:rPr lang="cs-CZ" sz="6400" b="1" i="1" dirty="0">
                <a:solidFill>
                  <a:srgbClr val="7030A0"/>
                </a:solidFill>
              </a:rPr>
              <a:t>náleží toto oprávnění organizační složce státu, příslušné podle zákona č. 219/2000 Sb., o majetku České republiky. </a:t>
            </a:r>
          </a:p>
          <a:p>
            <a:r>
              <a:rPr lang="cs-CZ" sz="6400" b="1" i="1" dirty="0">
                <a:solidFill>
                  <a:srgbClr val="7030A0"/>
                </a:solidFill>
              </a:rPr>
              <a:t>Organizační složky státu nejsou právnickými osobami a tvoří je úřady, instituce a další útvary. </a:t>
            </a:r>
          </a:p>
          <a:p>
            <a:r>
              <a:rPr lang="cs-CZ" sz="6400" i="1" dirty="0">
                <a:solidFill>
                  <a:srgbClr val="FF0000"/>
                </a:solidFill>
              </a:rPr>
              <a:t>Soud je povinen zjistit, která z organizačních složek je podle zákona č. 201/2002 Sb. nebo zákona č. 219/2000 Sb., příslušná vystupovat za stát v konkrétním sporu nebo jiné právní věci</a:t>
            </a:r>
            <a:r>
              <a:rPr lang="cs-CZ" sz="6400" i="1" dirty="0">
                <a:solidFill>
                  <a:srgbClr val="7030A0"/>
                </a:solidFill>
              </a:rPr>
              <a:t>, a tuto organizační složku přibere (pokud se ho již neúčastní) do řízení. Rozhodnutí o tom se nevydává; závěr soudu </a:t>
            </a:r>
            <a:r>
              <a:rPr lang="cs-CZ" sz="6400" i="1" dirty="0">
                <a:solidFill>
                  <a:srgbClr val="FF0000"/>
                </a:solidFill>
              </a:rPr>
              <a:t>se projeví v tom, že s určitou organizační složkou státu přestane jednat a začne jednat s jinou organizační složkou, která je příslušná za stát vystupovat. </a:t>
            </a:r>
            <a:r>
              <a:rPr lang="cs-CZ" sz="6400" i="1" dirty="0">
                <a:solidFill>
                  <a:srgbClr val="7030A0"/>
                </a:solidFill>
              </a:rPr>
              <a:t>Otázka, která organizační složka státu má za něj s ohledem na obsah a povahu sporu nebo jiné právní věci vystupovat před soudem, není otázkou věcné legitimace. Případný chybný závěr soudu o této otázce se projeví jako vada řízení, která mohla mít za následek nesprávné rozhodnutí ve věci</a:t>
            </a:r>
            <a:endParaRPr lang="cs-CZ" sz="6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5958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Nabývání smlouvou - 1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1737360"/>
            <a:ext cx="8157592" cy="4288302"/>
          </a:xfrm>
        </p:spPr>
        <p:txBody>
          <a:bodyPr>
            <a:noAutofit/>
          </a:bodyPr>
          <a:lstStyle/>
          <a:p>
            <a:r>
              <a:rPr lang="cs-CZ" sz="1800" dirty="0"/>
              <a:t>§ 12 </a:t>
            </a:r>
            <a:r>
              <a:rPr lang="cs-CZ" sz="1800" dirty="0" err="1"/>
              <a:t>ZoMČR</a:t>
            </a:r>
            <a:endParaRPr lang="cs-CZ" sz="1800" dirty="0"/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písemná  forma  </a:t>
            </a:r>
            <a:r>
              <a:rPr lang="cs-CZ" sz="1800" dirty="0"/>
              <a:t>s podpisy na jedné listině </a:t>
            </a:r>
          </a:p>
          <a:p>
            <a:endParaRPr lang="cs-CZ" sz="1800" dirty="0"/>
          </a:p>
          <a:p>
            <a:r>
              <a:rPr lang="cs-CZ" dirty="0"/>
              <a:t>A) specifika při </a:t>
            </a:r>
            <a:r>
              <a:rPr lang="cs-CZ" b="1" u="sng" dirty="0">
                <a:solidFill>
                  <a:srgbClr val="00B050"/>
                </a:solidFill>
              </a:rPr>
              <a:t>bezúplatném naby</a:t>
            </a:r>
            <a:r>
              <a:rPr lang="cs-CZ" b="1" dirty="0">
                <a:solidFill>
                  <a:srgbClr val="00B050"/>
                </a:solidFill>
              </a:rPr>
              <a:t>tí</a:t>
            </a:r>
            <a:r>
              <a:rPr lang="cs-CZ" dirty="0">
                <a:solidFill>
                  <a:srgbClr val="00B050"/>
                </a:solidFill>
              </a:rPr>
              <a:t>:</a:t>
            </a:r>
          </a:p>
          <a:p>
            <a:pPr lvl="2"/>
            <a:r>
              <a:rPr lang="cs-CZ" sz="2000" b="1" i="1" dirty="0">
                <a:solidFill>
                  <a:srgbClr val="C00000"/>
                </a:solidFill>
              </a:rPr>
              <a:t>schválení Ministerstvem financí vyžadují</a:t>
            </a:r>
            <a:r>
              <a:rPr lang="cs-CZ" sz="2000" b="1" dirty="0">
                <a:solidFill>
                  <a:srgbClr val="C00000"/>
                </a:solidFill>
              </a:rPr>
              <a:t>:</a:t>
            </a:r>
          </a:p>
          <a:p>
            <a:pPr marL="594360" lvl="2" indent="0">
              <a:buNone/>
            </a:pPr>
            <a:endParaRPr lang="cs-CZ" sz="2000" dirty="0"/>
          </a:p>
          <a:p>
            <a:pPr lvl="3"/>
            <a:r>
              <a:rPr lang="cs-CZ" sz="2000" dirty="0">
                <a:solidFill>
                  <a:srgbClr val="C00000"/>
                </a:solidFill>
              </a:rPr>
              <a:t>bezúplatný převod hmotné nemovité věci (</a:t>
            </a:r>
            <a:r>
              <a:rPr lang="cs-CZ" sz="2000" i="1" dirty="0">
                <a:solidFill>
                  <a:srgbClr val="C00000"/>
                </a:solidFill>
              </a:rPr>
              <a:t>tj. i pozemku</a:t>
            </a:r>
            <a:r>
              <a:rPr lang="cs-CZ" sz="2000" dirty="0">
                <a:solidFill>
                  <a:srgbClr val="C00000"/>
                </a:solidFill>
              </a:rPr>
              <a:t>), </a:t>
            </a:r>
            <a:r>
              <a:rPr lang="cs-CZ" sz="2000" dirty="0"/>
              <a:t>která se eviduje v katastru nemovitostí, s výjimkou silničního pozemku nabývaného z důvodu změny kategorie nebo třídy pozemní komunikace, </a:t>
            </a:r>
          </a:p>
          <a:p>
            <a:pPr lvl="3"/>
            <a:r>
              <a:rPr lang="cs-CZ" sz="2000" dirty="0">
                <a:solidFill>
                  <a:srgbClr val="C00000"/>
                </a:solidFill>
              </a:rPr>
              <a:t>bezúplatný převod práva stavby </a:t>
            </a:r>
          </a:p>
          <a:p>
            <a:pPr lvl="2"/>
            <a:endParaRPr lang="cs-CZ" sz="2000" dirty="0"/>
          </a:p>
          <a:p>
            <a:pPr lvl="2"/>
            <a:endParaRPr lang="cs-CZ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23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Nabývání smlouvou - 2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737360"/>
            <a:ext cx="8554152" cy="4715976"/>
          </a:xfrm>
        </p:spPr>
        <p:txBody>
          <a:bodyPr>
            <a:normAutofit/>
          </a:bodyPr>
          <a:lstStyle/>
          <a:p>
            <a:r>
              <a:rPr lang="cs-CZ" sz="1800" dirty="0"/>
              <a:t>B) </a:t>
            </a:r>
            <a:r>
              <a:rPr lang="cs-CZ" sz="1800" b="1" u="sng" dirty="0">
                <a:solidFill>
                  <a:srgbClr val="00B050"/>
                </a:solidFill>
              </a:rPr>
              <a:t>úplatné nabytí</a:t>
            </a:r>
          </a:p>
          <a:p>
            <a:pPr lvl="1"/>
            <a:r>
              <a:rPr lang="cs-CZ" dirty="0"/>
              <a:t>pouze majetek, který </a:t>
            </a:r>
            <a:r>
              <a:rPr lang="cs-CZ" b="1" dirty="0">
                <a:solidFill>
                  <a:srgbClr val="C00000"/>
                </a:solidFill>
              </a:rPr>
              <a:t>stát „potřebuje</a:t>
            </a:r>
            <a:r>
              <a:rPr lang="cs-CZ" dirty="0"/>
              <a:t>“ </a:t>
            </a:r>
          </a:p>
          <a:p>
            <a:pPr lvl="2"/>
            <a:r>
              <a:rPr lang="cs-CZ" sz="1800" dirty="0"/>
              <a:t>+	</a:t>
            </a:r>
          </a:p>
          <a:p>
            <a:pPr lvl="1"/>
            <a:r>
              <a:rPr lang="cs-CZ" dirty="0"/>
              <a:t>příslušné organizační složce (§ 9) bude </a:t>
            </a:r>
            <a:r>
              <a:rPr lang="cs-CZ" b="1" dirty="0"/>
              <a:t>sloužit pro zabezpečení výkonu její působnosti anebo její činnosti, pokud nejde o nabytí ve veřejném zájmu.</a:t>
            </a:r>
          </a:p>
          <a:p>
            <a:pPr lvl="1"/>
            <a:endParaRPr lang="cs-CZ" b="1" dirty="0"/>
          </a:p>
          <a:p>
            <a:pPr lvl="1"/>
            <a:r>
              <a:rPr lang="cs-CZ" u="sng" dirty="0"/>
              <a:t>Schvalování</a:t>
            </a:r>
            <a:r>
              <a:rPr lang="cs-CZ" dirty="0"/>
              <a:t> při úplatném převodu</a:t>
            </a:r>
          </a:p>
          <a:p>
            <a:pPr lvl="2"/>
            <a:r>
              <a:rPr lang="cs-CZ" sz="1800" b="1" u="sng" dirty="0">
                <a:solidFill>
                  <a:srgbClr val="00B0F0"/>
                </a:solidFill>
              </a:rPr>
              <a:t>Zřizovate</a:t>
            </a:r>
            <a:r>
              <a:rPr lang="cs-CZ" sz="1800" u="sng" dirty="0">
                <a:solidFill>
                  <a:srgbClr val="00B050"/>
                </a:solidFill>
              </a:rPr>
              <a:t>l </a:t>
            </a:r>
            <a:r>
              <a:rPr lang="cs-CZ" sz="1800" dirty="0"/>
              <a:t>si v případě jím zřízené organizační složky </a:t>
            </a:r>
            <a:r>
              <a:rPr lang="cs-CZ" sz="1800" b="1" dirty="0">
                <a:solidFill>
                  <a:srgbClr val="C00000"/>
                </a:solidFill>
              </a:rPr>
              <a:t>může zcela nebo zčásti vyhradit </a:t>
            </a:r>
            <a:r>
              <a:rPr lang="cs-CZ" sz="1800" dirty="0">
                <a:solidFill>
                  <a:srgbClr val="C00000"/>
                </a:solidFill>
              </a:rPr>
              <a:t>schvalování při úplatném převodu </a:t>
            </a:r>
            <a:r>
              <a:rPr lang="cs-CZ" sz="1800" b="1" dirty="0">
                <a:solidFill>
                  <a:srgbClr val="C00000"/>
                </a:solidFill>
              </a:rPr>
              <a:t>hmotné nemovité věci nebo práva stavby ve prospěch státu</a:t>
            </a:r>
            <a:r>
              <a:rPr lang="cs-CZ" sz="1800" dirty="0">
                <a:solidFill>
                  <a:srgbClr val="C00000"/>
                </a:solidFill>
              </a:rPr>
              <a:t>. </a:t>
            </a:r>
          </a:p>
          <a:p>
            <a:pPr lvl="2"/>
            <a:r>
              <a:rPr lang="cs-CZ" sz="1800" b="1" u="sng" dirty="0">
                <a:solidFill>
                  <a:srgbClr val="C00000"/>
                </a:solidFill>
              </a:rPr>
              <a:t>nemá-li příslušná organizační složka zřizovatele</a:t>
            </a:r>
            <a:r>
              <a:rPr lang="cs-CZ" sz="1800" b="1" dirty="0"/>
              <a:t>, </a:t>
            </a:r>
            <a:r>
              <a:rPr lang="cs-CZ" sz="1800" b="1" dirty="0">
                <a:solidFill>
                  <a:srgbClr val="C00000"/>
                </a:solidFill>
              </a:rPr>
              <a:t>může si schvalování vyhradit</a:t>
            </a:r>
          </a:p>
          <a:p>
            <a:pPr lvl="3"/>
            <a:r>
              <a:rPr lang="cs-CZ" sz="1800" u="sng" dirty="0">
                <a:solidFill>
                  <a:srgbClr val="00B0F0"/>
                </a:solidFill>
              </a:rPr>
              <a:t>věcně příslušný ústřední správní úřad</a:t>
            </a:r>
            <a:r>
              <a:rPr lang="cs-CZ" sz="1800" dirty="0">
                <a:solidFill>
                  <a:srgbClr val="00B0F0"/>
                </a:solidFill>
              </a:rPr>
              <a:t>, </a:t>
            </a:r>
          </a:p>
          <a:p>
            <a:pPr lvl="3"/>
            <a:r>
              <a:rPr lang="cs-CZ" sz="1800" dirty="0"/>
              <a:t>a není-li ho</a:t>
            </a:r>
            <a:r>
              <a:rPr lang="cs-CZ" sz="1800" u="sng" dirty="0"/>
              <a:t>, </a:t>
            </a:r>
            <a:r>
              <a:rPr lang="cs-CZ" sz="1800" u="sng" dirty="0">
                <a:solidFill>
                  <a:srgbClr val="00B0F0"/>
                </a:solidFill>
              </a:rPr>
              <a:t>Ministerstvo financí</a:t>
            </a:r>
          </a:p>
          <a:p>
            <a:pPr lvl="2"/>
            <a:endParaRPr lang="cs-CZ" sz="1800" dirty="0">
              <a:solidFill>
                <a:srgbClr val="C00000"/>
              </a:solidFill>
            </a:endParaRPr>
          </a:p>
          <a:p>
            <a:pPr lvl="1"/>
            <a:endParaRPr lang="cs-CZ" sz="1700" b="1" dirty="0"/>
          </a:p>
          <a:p>
            <a:endParaRPr lang="cs-CZ" sz="1700" b="1" dirty="0"/>
          </a:p>
        </p:txBody>
      </p:sp>
    </p:spTree>
    <p:extLst>
      <p:ext uri="{BB962C8B-B14F-4D97-AF65-F5344CB8AC3E}">
        <p14:creationId xmlns:p14="http://schemas.microsoft.com/office/powerpoint/2010/main" val="1973452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Nabývání smlouvou - 3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37360"/>
            <a:ext cx="9232392" cy="4361688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rgbClr val="FF0000"/>
                </a:solidFill>
              </a:rPr>
              <a:t>Cena:</a:t>
            </a:r>
          </a:p>
          <a:p>
            <a:pPr lvl="1"/>
            <a:r>
              <a:rPr lang="cs-CZ" dirty="0"/>
              <a:t>cenu lze sjednat pouze </a:t>
            </a:r>
            <a:r>
              <a:rPr lang="cs-CZ" b="1" dirty="0"/>
              <a:t>do výše </a:t>
            </a:r>
            <a:r>
              <a:rPr lang="cs-CZ" dirty="0"/>
              <a:t>rovnající se ocenění tohoto majetku </a:t>
            </a:r>
            <a:r>
              <a:rPr lang="cs-CZ" u="sng" dirty="0"/>
              <a:t>podle zvláštního právního předpisu/ZOM.</a:t>
            </a:r>
          </a:p>
          <a:p>
            <a:pPr lvl="1"/>
            <a:endParaRPr lang="cs-CZ" u="sng" dirty="0"/>
          </a:p>
          <a:p>
            <a:pPr lvl="1"/>
            <a:r>
              <a:rPr lang="cs-CZ" u="sng" dirty="0"/>
              <a:t>ve veřejném zájmu </a:t>
            </a:r>
            <a:r>
              <a:rPr lang="cs-CZ" dirty="0"/>
              <a:t>může Ministerstvo financí dát předchozí souhlas ke </a:t>
            </a:r>
            <a:r>
              <a:rPr lang="cs-CZ" u="sng" dirty="0"/>
              <a:t>sjednání ceny vyšší</a:t>
            </a:r>
            <a:r>
              <a:rPr lang="cs-CZ" dirty="0"/>
              <a:t>. To platí obdobně, je-li majetek nabýván v dražbě.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Specifika oceňování pozemků např.: </a:t>
            </a:r>
          </a:p>
          <a:p>
            <a:pPr lvl="2"/>
            <a:r>
              <a:rPr lang="cs-CZ" sz="1800" dirty="0" err="1"/>
              <a:t>zák.č</a:t>
            </a:r>
            <a:r>
              <a:rPr lang="cs-CZ" sz="1800" dirty="0"/>
              <a:t>. 416/2009 Sb., o urychlení výstavby dopravní, vodní a energetické infrastruktury, ve znění pozdějších předpisů </a:t>
            </a:r>
          </a:p>
          <a:p>
            <a:pPr lvl="2"/>
            <a:r>
              <a:rPr lang="cs-CZ" sz="1800" dirty="0"/>
              <a:t> 	</a:t>
            </a:r>
            <a:r>
              <a:rPr lang="cs-CZ" i="1" dirty="0"/>
              <a:t>blíže viz přednášky: </a:t>
            </a:r>
          </a:p>
          <a:p>
            <a:pPr lvl="5"/>
            <a:r>
              <a:rPr lang="cs-CZ" i="1" dirty="0"/>
              <a:t>Oceňování pozemků</a:t>
            </a:r>
          </a:p>
          <a:p>
            <a:pPr lvl="5"/>
            <a:r>
              <a:rPr lang="cs-CZ" i="1" dirty="0"/>
              <a:t>Vyvlastňování pozemků </a:t>
            </a:r>
          </a:p>
          <a:p>
            <a:pPr lvl="2"/>
            <a:endParaRPr lang="cs-CZ" i="1" dirty="0"/>
          </a:p>
          <a:p>
            <a:pPr lvl="2"/>
            <a:endParaRPr lang="cs-CZ" sz="1800" dirty="0"/>
          </a:p>
          <a:p>
            <a:endParaRPr lang="cs-CZ" sz="18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54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2613" y="404664"/>
            <a:ext cx="8758579" cy="648072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Pozemkové vlastnictví státu, obcí a krajů v systému „veřejného pozemkového  vlastnictví</a:t>
            </a:r>
            <a:r>
              <a:rPr lang="cs-CZ" sz="2400" dirty="0"/>
              <a:t>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32613" y="1184654"/>
            <a:ext cx="9627756" cy="513017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939360" y="3080363"/>
            <a:ext cx="1917576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Pozemky ve vlastnictví státu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4844932" y="1326404"/>
            <a:ext cx="20162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„</a:t>
            </a:r>
            <a:r>
              <a:rPr lang="cs-CZ" sz="1400" b="1" dirty="0">
                <a:solidFill>
                  <a:schemeClr val="tx1"/>
                </a:solidFill>
              </a:rPr>
              <a:t>Pozemkový veřejný majetek“</a:t>
            </a:r>
          </a:p>
          <a:p>
            <a:pPr algn="ctr"/>
            <a:r>
              <a:rPr lang="cs-CZ" sz="1400" b="1" dirty="0">
                <a:solidFill>
                  <a:schemeClr val="tx1"/>
                </a:solidFill>
              </a:rPr>
              <a:t>„ veřejné vlastnictví</a:t>
            </a:r>
            <a:r>
              <a:rPr lang="cs-CZ" sz="1400" dirty="0"/>
              <a:t>“</a:t>
            </a:r>
          </a:p>
        </p:txBody>
      </p:sp>
      <p:sp>
        <p:nvSpPr>
          <p:cNvPr id="6" name="Obdélník 5"/>
          <p:cNvSpPr/>
          <p:nvPr/>
        </p:nvSpPr>
        <p:spPr>
          <a:xfrm>
            <a:off x="4001273" y="3122815"/>
            <a:ext cx="2296085" cy="1189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Pozemky ve vlastnictví územně samosprávných celků</a:t>
            </a:r>
          </a:p>
        </p:txBody>
      </p:sp>
      <p:sp>
        <p:nvSpPr>
          <p:cNvPr id="7" name="Obdélník 6"/>
          <p:cNvSpPr/>
          <p:nvPr/>
        </p:nvSpPr>
        <p:spPr>
          <a:xfrm>
            <a:off x="3143672" y="4786663"/>
            <a:ext cx="17064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Pozemky ve vlastnictví obcí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148517" y="4758946"/>
            <a:ext cx="19442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Pozemky ve vlastnictví krajů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5271124" y="2209151"/>
            <a:ext cx="276881" cy="945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3600189" y="2235702"/>
            <a:ext cx="1548328" cy="80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5656410" y="3760148"/>
            <a:ext cx="825616" cy="1104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3627938" y="4089006"/>
            <a:ext cx="864096" cy="11066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507387" y="3193512"/>
            <a:ext cx="1291545" cy="123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Pozemky ve vlastnictví veřejných vysokých škol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8050506" y="3193512"/>
            <a:ext cx="1909828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Pozemky ve vlastnictví dalších subjektů( např. profesní komory, veřejné výzkumné instituce</a:t>
            </a:r>
            <a:r>
              <a:rPr lang="cs-CZ" b="1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6387014" y="2160396"/>
            <a:ext cx="724629" cy="1042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6112722" y="1952750"/>
            <a:ext cx="2728058" cy="1250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184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24782"/>
          </a:xfrm>
        </p:spPr>
        <p:txBody>
          <a:bodyPr/>
          <a:lstStyle/>
          <a:p>
            <a:r>
              <a:rPr lang="cs-CZ" dirty="0"/>
              <a:t>Nepotřebný majetek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750646"/>
            <a:ext cx="8554152" cy="4348402"/>
          </a:xfrm>
        </p:spPr>
        <p:txBody>
          <a:bodyPr>
            <a:normAutofit/>
          </a:bodyPr>
          <a:lstStyle/>
          <a:p>
            <a:r>
              <a:rPr lang="cs-CZ" dirty="0"/>
              <a:t>§ 14 </a:t>
            </a:r>
            <a:r>
              <a:rPr lang="cs-CZ" dirty="0" err="1"/>
              <a:t>ZoMČR</a:t>
            </a:r>
            <a:endParaRPr lang="cs-CZ" dirty="0"/>
          </a:p>
          <a:p>
            <a:endParaRPr lang="cs-CZ" b="1" dirty="0"/>
          </a:p>
          <a:p>
            <a:r>
              <a:rPr lang="cs-CZ" b="1" dirty="0">
                <a:solidFill>
                  <a:srgbClr val="FF0000"/>
                </a:solidFill>
              </a:rPr>
              <a:t>Nepotřebný majetek: </a:t>
            </a:r>
          </a:p>
          <a:p>
            <a:r>
              <a:rPr lang="cs-CZ" dirty="0"/>
              <a:t> zejména</a:t>
            </a:r>
          </a:p>
          <a:p>
            <a:pPr lvl="1"/>
            <a:r>
              <a:rPr lang="cs-CZ" sz="2000" dirty="0"/>
              <a:t>majetek, který </a:t>
            </a:r>
            <a:r>
              <a:rPr lang="cs-CZ" sz="2000" b="1" u="sng" dirty="0"/>
              <a:t>přesahuje potřeby </a:t>
            </a:r>
            <a:r>
              <a:rPr lang="cs-CZ" sz="2000" b="1" dirty="0"/>
              <a:t>příslušné organizační složky</a:t>
            </a:r>
            <a:r>
              <a:rPr lang="cs-CZ" sz="2000" dirty="0"/>
              <a:t>, anebo </a:t>
            </a:r>
          </a:p>
          <a:p>
            <a:pPr lvl="1"/>
            <a:r>
              <a:rPr lang="cs-CZ" sz="2000" dirty="0"/>
              <a:t>majetek, </a:t>
            </a:r>
            <a:r>
              <a:rPr lang="cs-CZ" sz="2000" b="1" u="sng" dirty="0"/>
              <a:t>na jehož ponechání státu přestal být veřejný zájem</a:t>
            </a:r>
            <a:r>
              <a:rPr lang="cs-CZ" sz="2000" dirty="0"/>
              <a:t>, </a:t>
            </a:r>
          </a:p>
          <a:p>
            <a:endParaRPr lang="cs-CZ" dirty="0"/>
          </a:p>
          <a:p>
            <a:r>
              <a:rPr lang="cs-CZ" sz="1900" dirty="0"/>
              <a:t>- rozhodnutí o nepotřebnosti (vedoucí organizační složky)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80572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6347713" cy="625231"/>
          </a:xfrm>
        </p:spPr>
        <p:txBody>
          <a:bodyPr>
            <a:normAutofit fontScale="90000"/>
          </a:bodyPr>
          <a:lstStyle/>
          <a:p>
            <a:r>
              <a:rPr lang="cs-CZ" dirty="0"/>
              <a:t>Nakládání s majetkem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0214" y="1766276"/>
            <a:ext cx="7565293" cy="4471035"/>
          </a:xfrm>
        </p:spPr>
        <p:txBody>
          <a:bodyPr>
            <a:normAutofit/>
          </a:bodyPr>
          <a:lstStyle/>
          <a:p>
            <a:r>
              <a:rPr lang="cs-CZ" sz="1800" b="1" dirty="0"/>
              <a:t>písemná forma</a:t>
            </a:r>
          </a:p>
          <a:p>
            <a:r>
              <a:rPr lang="cs-CZ" sz="2300" b="1" dirty="0">
                <a:solidFill>
                  <a:srgbClr val="C00000"/>
                </a:solidFill>
              </a:rPr>
              <a:t>A. mezi organizačními složkami </a:t>
            </a:r>
            <a:r>
              <a:rPr lang="cs-CZ" sz="1800" b="1" dirty="0"/>
              <a:t>(tj. ČR zůstává vlastníkem)</a:t>
            </a:r>
          </a:p>
          <a:p>
            <a:pPr lvl="1"/>
            <a:r>
              <a:rPr lang="cs-CZ" dirty="0"/>
              <a:t> </a:t>
            </a:r>
            <a:r>
              <a:rPr lang="cs-CZ" u="sng" dirty="0"/>
              <a:t>převod příslušnosti hospodařit</a:t>
            </a:r>
          </a:p>
          <a:p>
            <a:pPr lvl="2"/>
            <a:r>
              <a:rPr lang="cs-CZ" sz="1800" dirty="0"/>
              <a:t> na základě </a:t>
            </a:r>
          </a:p>
          <a:p>
            <a:pPr lvl="3"/>
            <a:r>
              <a:rPr lang="cs-CZ" sz="1800" dirty="0"/>
              <a:t>zápisu</a:t>
            </a:r>
          </a:p>
          <a:p>
            <a:pPr lvl="3"/>
            <a:r>
              <a:rPr lang="cs-CZ" sz="1800" dirty="0"/>
              <a:t>jednostranného opatření </a:t>
            </a:r>
          </a:p>
          <a:p>
            <a:pPr lvl="1"/>
            <a:r>
              <a:rPr lang="cs-CZ" b="1" i="1" dirty="0"/>
              <a:t> zápis do KN:</a:t>
            </a:r>
            <a:r>
              <a:rPr lang="cs-CZ" dirty="0"/>
              <a:t> záznam </a:t>
            </a:r>
          </a:p>
          <a:p>
            <a:pPr lvl="1"/>
            <a:endParaRPr lang="cs-CZ" dirty="0"/>
          </a:p>
          <a:p>
            <a:pPr lvl="1"/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Pozemková služebnost</a:t>
            </a:r>
          </a:p>
          <a:p>
            <a:pPr lvl="2"/>
            <a:r>
              <a:rPr lang="cs-CZ" sz="1600" dirty="0"/>
              <a:t>je-li to účelné zejména pro další nakládání s majetkem, </a:t>
            </a:r>
            <a:r>
              <a:rPr lang="cs-CZ" sz="1600" b="1" dirty="0">
                <a:solidFill>
                  <a:srgbClr val="00B050"/>
                </a:solidFill>
              </a:rPr>
              <a:t>lze pozemek zatížit služebností ve prospěch jiného pozemku, s nímž je </a:t>
            </a:r>
            <a:r>
              <a:rPr lang="cs-CZ" sz="1600" b="1" dirty="0">
                <a:solidFill>
                  <a:srgbClr val="C00000"/>
                </a:solidFill>
              </a:rPr>
              <a:t>táž nebo jiná organizační složka příslušná hospodařit</a:t>
            </a:r>
          </a:p>
          <a:p>
            <a:pPr lvl="1"/>
            <a:r>
              <a:rPr lang="cs-CZ" sz="1500" dirty="0">
                <a:solidFill>
                  <a:srgbClr val="C00000"/>
                </a:solidFill>
              </a:rPr>
              <a:t> </a:t>
            </a:r>
            <a:r>
              <a:rPr lang="cs-CZ" sz="1500" dirty="0">
                <a:solidFill>
                  <a:schemeClr val="tx1"/>
                </a:solidFill>
              </a:rPr>
              <a:t>z</a:t>
            </a:r>
            <a:r>
              <a:rPr lang="cs-CZ" sz="1500" i="1" dirty="0">
                <a:solidFill>
                  <a:schemeClr val="tx1"/>
                </a:solidFill>
              </a:rPr>
              <a:t>ápis do KN:</a:t>
            </a:r>
            <a:r>
              <a:rPr lang="cs-CZ" sz="1500" dirty="0">
                <a:solidFill>
                  <a:schemeClr val="tx1"/>
                </a:solidFill>
              </a:rPr>
              <a:t> </a:t>
            </a:r>
            <a:r>
              <a:rPr lang="cs-CZ" sz="1500" b="1" dirty="0">
                <a:solidFill>
                  <a:schemeClr val="tx1"/>
                </a:solidFill>
              </a:rPr>
              <a:t>vklad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5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i="1" dirty="0"/>
              <a:t>Z judikatury:</a:t>
            </a:r>
            <a:br>
              <a:rPr lang="cs-CZ" sz="2400" i="1" dirty="0"/>
            </a:br>
            <a:r>
              <a:rPr lang="cs-CZ" sz="2400" i="1" dirty="0"/>
              <a:t>Nakládání s majetkem </a:t>
            </a:r>
            <a:r>
              <a:rPr lang="cs-CZ" sz="2400" i="1" dirty="0">
                <a:solidFill>
                  <a:srgbClr val="FF0000"/>
                </a:solidFill>
              </a:rPr>
              <a:t>mezi organizačními složkami</a:t>
            </a:r>
            <a:br>
              <a:rPr lang="cs-CZ" sz="2400" dirty="0"/>
            </a:br>
            <a:r>
              <a:rPr lang="cs-CZ" sz="2400" i="1" dirty="0"/>
              <a:t>Soudní ochrana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8171" y="1930400"/>
            <a:ext cx="6783142" cy="3947886"/>
          </a:xfrm>
        </p:spPr>
        <p:txBody>
          <a:bodyPr>
            <a:normAutofit/>
          </a:bodyPr>
          <a:lstStyle/>
          <a:p>
            <a:r>
              <a:rPr lang="cs-CZ" i="1" dirty="0">
                <a:solidFill>
                  <a:srgbClr val="00B050"/>
                </a:solidFill>
              </a:rPr>
              <a:t>Nakládání s majetkem mezi organizačními složkami </a:t>
            </a:r>
            <a:r>
              <a:rPr lang="cs-CZ" i="1" dirty="0">
                <a:solidFill>
                  <a:srgbClr val="7030A0"/>
                </a:solidFill>
              </a:rPr>
              <a:t>navzájem se uskutečňuje </a:t>
            </a:r>
          </a:p>
          <a:p>
            <a:pPr lvl="1"/>
            <a:r>
              <a:rPr lang="cs-CZ" i="1" dirty="0">
                <a:solidFill>
                  <a:srgbClr val="00B050"/>
                </a:solidFill>
              </a:rPr>
              <a:t>na základě zápisu </a:t>
            </a:r>
            <a:r>
              <a:rPr lang="cs-CZ" i="1" dirty="0">
                <a:solidFill>
                  <a:srgbClr val="7030A0"/>
                </a:solidFill>
              </a:rPr>
              <a:t>(§ 19 ZMČR) nebo</a:t>
            </a:r>
          </a:p>
          <a:p>
            <a:pPr lvl="1"/>
            <a:r>
              <a:rPr lang="cs-CZ" i="1" dirty="0">
                <a:solidFill>
                  <a:srgbClr val="7030A0"/>
                </a:solidFill>
              </a:rPr>
              <a:t>pokud to zákon připouští – </a:t>
            </a:r>
            <a:r>
              <a:rPr lang="cs-CZ" i="1" dirty="0">
                <a:solidFill>
                  <a:srgbClr val="00B050"/>
                </a:solidFill>
              </a:rPr>
              <a:t>jednostranným opatřením</a:t>
            </a:r>
            <a:r>
              <a:rPr lang="cs-CZ" i="1" dirty="0">
                <a:solidFill>
                  <a:srgbClr val="7030A0"/>
                </a:solidFill>
              </a:rPr>
              <a:t>, které má povahu rozhodnutí státního orgánu, na jehož vydání se nevztahují předpisy o správním řízení (§ 20 ZMČR). </a:t>
            </a:r>
          </a:p>
          <a:p>
            <a:endParaRPr lang="cs-CZ" i="1" dirty="0">
              <a:solidFill>
                <a:srgbClr val="7030A0"/>
              </a:solidFill>
            </a:endParaRPr>
          </a:p>
          <a:p>
            <a:r>
              <a:rPr lang="cs-CZ" i="1" dirty="0">
                <a:solidFill>
                  <a:srgbClr val="7030A0"/>
                </a:solidFill>
              </a:rPr>
              <a:t>Orgánem, který je povolán k ochraně práva, včetně sporu mezi organizačními složkami státu, je </a:t>
            </a:r>
            <a:r>
              <a:rPr lang="cs-CZ" i="1" dirty="0">
                <a:solidFill>
                  <a:srgbClr val="00B050"/>
                </a:solidFill>
              </a:rPr>
              <a:t>soud.</a:t>
            </a:r>
            <a:endParaRPr lang="cs-CZ" dirty="0">
              <a:solidFill>
                <a:srgbClr val="00B050"/>
              </a:solidFill>
            </a:endParaRPr>
          </a:p>
          <a:p>
            <a:endParaRPr lang="cs-CZ" i="1" dirty="0">
              <a:solidFill>
                <a:srgbClr val="7030A0"/>
              </a:solidFill>
            </a:endParaRPr>
          </a:p>
          <a:p>
            <a:r>
              <a:rPr lang="cs-CZ" i="1" dirty="0">
                <a:solidFill>
                  <a:srgbClr val="7030A0"/>
                </a:solidFill>
              </a:rPr>
              <a:t>NS 33 </a:t>
            </a:r>
            <a:r>
              <a:rPr lang="cs-CZ" i="1" dirty="0" err="1">
                <a:solidFill>
                  <a:srgbClr val="7030A0"/>
                </a:solidFill>
              </a:rPr>
              <a:t>Cdo</a:t>
            </a:r>
            <a:r>
              <a:rPr lang="cs-CZ" i="1" dirty="0">
                <a:solidFill>
                  <a:srgbClr val="7030A0"/>
                </a:solidFill>
              </a:rPr>
              <a:t> 181/2011</a:t>
            </a:r>
            <a:endParaRPr lang="cs-C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43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Nakládání s majetkem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3477" y="1737360"/>
            <a:ext cx="9831754" cy="4643968"/>
          </a:xfrm>
        </p:spPr>
        <p:txBody>
          <a:bodyPr>
            <a:normAutofit fontScale="32500" lnSpcReduction="20000"/>
          </a:bodyPr>
          <a:lstStyle/>
          <a:p>
            <a:r>
              <a:rPr lang="cs-CZ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Nakládání vůči jiným osobám:</a:t>
            </a:r>
          </a:p>
          <a:p>
            <a:endParaRPr lang="cs-CZ" sz="8000" dirty="0">
              <a:solidFill>
                <a:srgbClr val="C00000"/>
              </a:solidFill>
            </a:endParaRPr>
          </a:p>
          <a:p>
            <a:r>
              <a:rPr lang="cs-CZ" sz="4200" b="1" dirty="0">
                <a:solidFill>
                  <a:srgbClr val="C00000"/>
                </a:solidFill>
              </a:rPr>
              <a:t>1) </a:t>
            </a:r>
            <a:r>
              <a:rPr lang="cs-CZ" sz="6400" b="1" dirty="0">
                <a:solidFill>
                  <a:srgbClr val="C00000"/>
                </a:solidFill>
              </a:rPr>
              <a:t>Převody vlastnického práva k pozemku na 3. osoby </a:t>
            </a:r>
          </a:p>
          <a:p>
            <a:pPr lvl="1"/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sz="5600" dirty="0"/>
              <a:t>věc </a:t>
            </a:r>
            <a:r>
              <a:rPr lang="cs-CZ" sz="5600" b="1" dirty="0"/>
              <a:t>pro stát trvale nepotřebná</a:t>
            </a:r>
          </a:p>
          <a:p>
            <a:pPr lvl="2"/>
            <a:r>
              <a:rPr lang="cs-CZ" sz="5600" dirty="0"/>
              <a:t>ze závažných důvodů a po předchozím vyjádření Ministerstva financí může vláda povolit </a:t>
            </a:r>
            <a:r>
              <a:rPr lang="cs-CZ" sz="5600" b="1" dirty="0"/>
              <a:t>výjimku z podmínky trvalé nepotřebnosti </a:t>
            </a:r>
          </a:p>
          <a:p>
            <a:pPr lvl="3"/>
            <a:r>
              <a:rPr lang="cs-CZ" sz="4300" b="1" i="1" dirty="0"/>
              <a:t>Diskuse ve vztahu k pozemku</a:t>
            </a:r>
          </a:p>
          <a:p>
            <a:pPr lvl="1"/>
            <a:endParaRPr lang="cs-CZ" sz="4300" b="1" u="sng" dirty="0"/>
          </a:p>
          <a:p>
            <a:pPr lvl="1"/>
            <a:r>
              <a:rPr lang="cs-CZ" sz="4300" b="1" u="sng" dirty="0"/>
              <a:t>Úplatný převod</a:t>
            </a:r>
          </a:p>
          <a:p>
            <a:pPr lvl="2"/>
            <a:r>
              <a:rPr lang="cs-CZ" sz="4300" dirty="0"/>
              <a:t>cena  se  sjednává  </a:t>
            </a:r>
            <a:r>
              <a:rPr lang="cs-CZ" sz="4300" b="1" dirty="0"/>
              <a:t>nejméně ve výši, která je v daném místě a čase obvyklá, pokud zvláštní právní předpis nestanoví jinak.</a:t>
            </a:r>
          </a:p>
          <a:p>
            <a:pPr lvl="1"/>
            <a:endParaRPr lang="cs-CZ" sz="4300" b="1" u="sng" dirty="0"/>
          </a:p>
          <a:p>
            <a:pPr lvl="1"/>
            <a:r>
              <a:rPr lang="cs-CZ" sz="4300" b="1" u="sng" dirty="0"/>
              <a:t>Bezúplatný převod</a:t>
            </a:r>
          </a:p>
          <a:p>
            <a:pPr lvl="2"/>
            <a:r>
              <a:rPr lang="cs-CZ" sz="4300" b="1" dirty="0"/>
              <a:t>Pouze: </a:t>
            </a:r>
          </a:p>
          <a:p>
            <a:pPr lvl="3"/>
            <a:r>
              <a:rPr lang="cs-CZ" sz="4300" b="1" dirty="0"/>
              <a:t>ve veřejném zájmu, anebo </a:t>
            </a:r>
          </a:p>
          <a:p>
            <a:pPr lvl="3"/>
            <a:r>
              <a:rPr lang="cs-CZ" sz="4300" b="1" dirty="0"/>
              <a:t>je-li bezúplatný převod hospodárnější než jiný způsob naložení s věcí nebo stanoví-li tak zvláštní právní předpis.</a:t>
            </a:r>
          </a:p>
          <a:p>
            <a:pPr lvl="1"/>
            <a:endParaRPr lang="cs-CZ" sz="4300" b="1" dirty="0"/>
          </a:p>
          <a:p>
            <a:pPr lvl="3"/>
            <a:r>
              <a:rPr lang="cs-CZ" sz="4300" b="1" dirty="0"/>
              <a:t>Schválení Ministerstvem financí</a:t>
            </a:r>
          </a:p>
        </p:txBody>
      </p:sp>
    </p:spTree>
    <p:extLst>
      <p:ext uri="{BB962C8B-B14F-4D97-AF65-F5344CB8AC3E}">
        <p14:creationId xmlns:p14="http://schemas.microsoft.com/office/powerpoint/2010/main" val="3448112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2646" y="609600"/>
            <a:ext cx="7238667" cy="587152"/>
          </a:xfrm>
        </p:spPr>
        <p:txBody>
          <a:bodyPr>
            <a:normAutofit/>
          </a:bodyPr>
          <a:lstStyle/>
          <a:p>
            <a:r>
              <a:rPr lang="cs-CZ" sz="2400" b="1" dirty="0"/>
              <a:t>Speciální případy schvalování převodu na 3. osoby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42646" y="1711568"/>
            <a:ext cx="8968154" cy="4669759"/>
          </a:xfrm>
        </p:spPr>
        <p:txBody>
          <a:bodyPr>
            <a:normAutofit/>
          </a:bodyPr>
          <a:lstStyle/>
          <a:p>
            <a:r>
              <a:rPr lang="cs-CZ" sz="2200" b="1" dirty="0"/>
              <a:t> </a:t>
            </a:r>
            <a:r>
              <a:rPr lang="cs-CZ" sz="1800" b="1" dirty="0">
                <a:solidFill>
                  <a:srgbClr val="C00000"/>
                </a:solidFill>
              </a:rPr>
              <a:t>Schválení Ministerstvem kultury </a:t>
            </a:r>
          </a:p>
          <a:p>
            <a:pPr lvl="1"/>
            <a:r>
              <a:rPr lang="cs-CZ" dirty="0"/>
              <a:t>vyžaduje smlouva o převodu nemovité věci prohlášené za </a:t>
            </a:r>
            <a:r>
              <a:rPr lang="cs-CZ" b="1" u="sng" dirty="0"/>
              <a:t>kulturní památku</a:t>
            </a:r>
          </a:p>
          <a:p>
            <a:pPr lvl="1"/>
            <a:endParaRPr lang="cs-CZ" dirty="0"/>
          </a:p>
          <a:p>
            <a:r>
              <a:rPr lang="cs-CZ" sz="1800" b="1" dirty="0">
                <a:solidFill>
                  <a:srgbClr val="C00000"/>
                </a:solidFill>
              </a:rPr>
              <a:t> Schválení Ministerstvem životního prostředí </a:t>
            </a:r>
          </a:p>
          <a:p>
            <a:pPr lvl="1"/>
            <a:r>
              <a:rPr lang="cs-CZ" dirty="0"/>
              <a:t>vyžaduje </a:t>
            </a:r>
            <a:r>
              <a:rPr lang="cs-CZ" dirty="0">
                <a:solidFill>
                  <a:srgbClr val="00B050"/>
                </a:solidFill>
              </a:rPr>
              <a:t>smlouva o převodu pozemku </a:t>
            </a:r>
            <a:r>
              <a:rPr lang="cs-CZ" dirty="0"/>
              <a:t>ve </a:t>
            </a:r>
            <a:r>
              <a:rPr lang="cs-CZ" b="1" u="sng" dirty="0"/>
              <a:t>zvláště chráněném území a jeho ochranném pásmu</a:t>
            </a:r>
            <a:r>
              <a:rPr lang="cs-CZ" b="1" dirty="0"/>
              <a:t> </a:t>
            </a:r>
            <a:r>
              <a:rPr lang="cs-CZ" dirty="0"/>
              <a:t>s výjimkou silničního pozemku </a:t>
            </a:r>
            <a:r>
              <a:rPr lang="cs-CZ" dirty="0">
                <a:solidFill>
                  <a:srgbClr val="00B050"/>
                </a:solidFill>
              </a:rPr>
              <a:t>a smlouva o </a:t>
            </a:r>
            <a:r>
              <a:rPr lang="cs-CZ" b="1" dirty="0">
                <a:solidFill>
                  <a:srgbClr val="00B050"/>
                </a:solidFill>
              </a:rPr>
              <a:t>převodu stavby</a:t>
            </a:r>
            <a:r>
              <a:rPr lang="cs-CZ" b="1" dirty="0"/>
              <a:t>, která se eviduje v katastru nemovitostí, pokud se nachází na pozemku ve zvláště chráněném území a jeho ochranném pásmu, nejde-li o smlouvu podléhající schválení vládou.</a:t>
            </a:r>
          </a:p>
          <a:p>
            <a:pPr lvl="1"/>
            <a:endParaRPr lang="cs-CZ" b="1" dirty="0"/>
          </a:p>
          <a:p>
            <a:r>
              <a:rPr lang="cs-CZ" sz="1800" b="1" dirty="0">
                <a:solidFill>
                  <a:srgbClr val="C00000"/>
                </a:solidFill>
              </a:rPr>
              <a:t>Schválení vládou</a:t>
            </a:r>
          </a:p>
          <a:p>
            <a:pPr lvl="1"/>
            <a:r>
              <a:rPr lang="cs-CZ" dirty="0"/>
              <a:t>při převodu </a:t>
            </a:r>
            <a:r>
              <a:rPr lang="cs-CZ" b="1" dirty="0"/>
              <a:t>věci </a:t>
            </a:r>
          </a:p>
          <a:p>
            <a:pPr lvl="2"/>
            <a:r>
              <a:rPr lang="cs-CZ" sz="1600" b="1" dirty="0"/>
              <a:t>mající </a:t>
            </a:r>
            <a:r>
              <a:rPr lang="cs-CZ" sz="1600" b="1" u="sng" dirty="0"/>
              <a:t>strategickou povahu nebo značnou peněžitou anebo jinou hodnotu </a:t>
            </a:r>
            <a:r>
              <a:rPr lang="cs-CZ" sz="1600" b="1" u="sng" dirty="0">
                <a:solidFill>
                  <a:srgbClr val="FF0000"/>
                </a:solidFill>
              </a:rPr>
              <a:t>si může schválení  vyhradit vláda.</a:t>
            </a:r>
          </a:p>
          <a:p>
            <a:endParaRPr lang="cs-CZ" sz="1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656492"/>
            <a:ext cx="8534400" cy="672122"/>
          </a:xfrm>
        </p:spPr>
        <p:txBody>
          <a:bodyPr>
            <a:normAutofit/>
          </a:bodyPr>
          <a:lstStyle/>
          <a:p>
            <a:r>
              <a:rPr lang="cs-CZ" sz="2400" dirty="0"/>
              <a:t>Zástavní právo, předkupní právo, výhrada zpětné koupě k pozemku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76301" y="1758462"/>
            <a:ext cx="7455268" cy="4282902"/>
          </a:xfrm>
        </p:spPr>
        <p:txBody>
          <a:bodyPr>
            <a:normAutofit/>
          </a:bodyPr>
          <a:lstStyle/>
          <a:p>
            <a:endParaRPr lang="cs-CZ" b="1" dirty="0"/>
          </a:p>
          <a:p>
            <a:endParaRPr lang="cs-CZ" b="1" dirty="0"/>
          </a:p>
          <a:p>
            <a:r>
              <a:rPr lang="cs-CZ" dirty="0"/>
              <a:t>§ 25 </a:t>
            </a:r>
            <a:r>
              <a:rPr lang="cs-CZ" dirty="0" err="1"/>
              <a:t>ZoMČR</a:t>
            </a:r>
            <a:endParaRPr lang="cs-CZ" dirty="0"/>
          </a:p>
          <a:p>
            <a:pPr lvl="1"/>
            <a:r>
              <a:rPr lang="cs-CZ" sz="2400" u="sng" dirty="0">
                <a:solidFill>
                  <a:srgbClr val="FF0000"/>
                </a:solidFill>
              </a:rPr>
              <a:t>k hmotné věci (tj. i pozemku) ve vlastnictví státu </a:t>
            </a:r>
            <a:r>
              <a:rPr lang="cs-CZ" sz="2400" b="1" u="sng" dirty="0">
                <a:solidFill>
                  <a:srgbClr val="FF0000"/>
                </a:solidFill>
              </a:rPr>
              <a:t>nelze smlouvou zřídit </a:t>
            </a:r>
          </a:p>
          <a:p>
            <a:pPr lvl="2"/>
            <a:r>
              <a:rPr lang="cs-CZ" sz="2400" b="1" dirty="0"/>
              <a:t>předkupní právo</a:t>
            </a:r>
          </a:p>
          <a:p>
            <a:pPr lvl="2"/>
            <a:r>
              <a:rPr lang="cs-CZ" sz="2400" b="1" dirty="0"/>
              <a:t> zástavní právo</a:t>
            </a:r>
          </a:p>
          <a:p>
            <a:pPr lvl="2"/>
            <a:r>
              <a:rPr lang="cs-CZ" sz="2400" b="1" dirty="0"/>
              <a:t> sjednat výhradu zpětné koupě</a:t>
            </a:r>
            <a:endParaRPr lang="cs-CZ" sz="24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668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6347713" cy="659160"/>
          </a:xfrm>
        </p:spPr>
        <p:txBody>
          <a:bodyPr>
            <a:normAutofit fontScale="90000"/>
          </a:bodyPr>
          <a:lstStyle/>
          <a:p>
            <a:r>
              <a:rPr lang="cs-CZ" dirty="0"/>
              <a:t>Právo stavby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5754" y="1719385"/>
            <a:ext cx="9964615" cy="4802100"/>
          </a:xfrm>
        </p:spPr>
        <p:txBody>
          <a:bodyPr>
            <a:noAutofit/>
          </a:bodyPr>
          <a:lstStyle/>
          <a:p>
            <a:r>
              <a:rPr lang="cs-CZ" sz="1400" dirty="0"/>
              <a:t>§ 25a </a:t>
            </a:r>
            <a:r>
              <a:rPr lang="cs-CZ" sz="1400" dirty="0" err="1"/>
              <a:t>ZoMČR</a:t>
            </a:r>
            <a:endParaRPr lang="cs-CZ" sz="1400" dirty="0"/>
          </a:p>
          <a:p>
            <a:r>
              <a:rPr lang="cs-CZ" sz="1600" b="1" dirty="0">
                <a:solidFill>
                  <a:srgbClr val="C00000"/>
                </a:solidFill>
              </a:rPr>
              <a:t>Právo stavby </a:t>
            </a:r>
            <a:r>
              <a:rPr lang="cs-CZ" sz="1600" b="1" u="sng" dirty="0">
                <a:solidFill>
                  <a:srgbClr val="0070C0"/>
                </a:solidFill>
              </a:rPr>
              <a:t>lze k pozemku smluvně zřídit </a:t>
            </a:r>
            <a:r>
              <a:rPr lang="cs-CZ" sz="1600" b="1" dirty="0">
                <a:solidFill>
                  <a:srgbClr val="C00000"/>
                </a:solidFill>
              </a:rPr>
              <a:t>pouze tehdy,  </a:t>
            </a:r>
            <a:r>
              <a:rPr lang="cs-CZ" sz="1600" b="1" i="1" u="sng" dirty="0">
                <a:solidFill>
                  <a:srgbClr val="C00000"/>
                </a:solidFill>
              </a:rPr>
              <a:t>není-li možné nebo účelné vztah k pozemku uspořádat se stavebníkem jinak.</a:t>
            </a:r>
          </a:p>
          <a:p>
            <a:pPr lvl="1"/>
            <a:r>
              <a:rPr lang="cs-CZ" sz="1600" b="1" dirty="0"/>
              <a:t>Smluvní zřízení práva stavby vyžaduje </a:t>
            </a:r>
            <a:r>
              <a:rPr lang="cs-CZ" sz="1600" b="1" dirty="0">
                <a:solidFill>
                  <a:srgbClr val="0070C0"/>
                </a:solidFill>
              </a:rPr>
              <a:t>schválení Ministerstvem financí.</a:t>
            </a:r>
          </a:p>
          <a:p>
            <a:r>
              <a:rPr lang="cs-CZ" sz="1600" dirty="0"/>
              <a:t>Ve smlouvě  musí být vůči stavebníkovi dohodnuta:</a:t>
            </a:r>
          </a:p>
          <a:p>
            <a:pPr lvl="1"/>
            <a:r>
              <a:rPr lang="cs-CZ" sz="1600" dirty="0"/>
              <a:t>výhrada </a:t>
            </a:r>
            <a:r>
              <a:rPr lang="cs-CZ" sz="1600" u="sng" dirty="0"/>
              <a:t>souhlasu k tomu, jak se stavba provede, změní nebo obnoví</a:t>
            </a:r>
            <a:r>
              <a:rPr lang="cs-CZ" sz="1600" dirty="0"/>
              <a:t>, </a:t>
            </a:r>
          </a:p>
          <a:p>
            <a:pPr lvl="1"/>
            <a:r>
              <a:rPr lang="cs-CZ" sz="1600" dirty="0"/>
              <a:t>výhrada </a:t>
            </a:r>
            <a:r>
              <a:rPr lang="cs-CZ" sz="1600" u="sng" dirty="0"/>
              <a:t>souhlasu k užívání, požívání, zcizení nebo zatížení práva stavby</a:t>
            </a:r>
          </a:p>
          <a:p>
            <a:r>
              <a:rPr lang="cs-CZ" sz="1400" dirty="0"/>
              <a:t>Právo stavby se zřizuje </a:t>
            </a:r>
          </a:p>
          <a:p>
            <a:pPr lvl="1"/>
            <a:r>
              <a:rPr lang="cs-CZ" sz="1400" dirty="0"/>
              <a:t>za úplatu </a:t>
            </a:r>
          </a:p>
          <a:p>
            <a:pPr lvl="1"/>
            <a:r>
              <a:rPr lang="cs-CZ" sz="1400" dirty="0"/>
              <a:t>bezúplatně - výjimečně  - jen ve veřejném zájmu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Převod práva stavby </a:t>
            </a:r>
            <a:r>
              <a:rPr lang="cs-CZ" sz="1600" b="1" dirty="0"/>
              <a:t>vyžaduje</a:t>
            </a:r>
            <a:r>
              <a:rPr lang="cs-CZ" sz="1600" dirty="0"/>
              <a:t>:</a:t>
            </a:r>
          </a:p>
          <a:p>
            <a:pPr lvl="1"/>
            <a:r>
              <a:rPr lang="cs-CZ" sz="1400" dirty="0"/>
              <a:t> </a:t>
            </a:r>
            <a:r>
              <a:rPr lang="cs-CZ" sz="1600" dirty="0"/>
              <a:t>schválení Ministerstvem financí</a:t>
            </a:r>
          </a:p>
          <a:p>
            <a:pPr lvl="1"/>
            <a:r>
              <a:rPr lang="cs-CZ" sz="1600" dirty="0"/>
              <a:t> je-li  součástí práva stavby stavba, která je kulturní památkou, vyžaduje převod práva stavby schválení Ministerstvem kultury. </a:t>
            </a:r>
          </a:p>
        </p:txBody>
      </p:sp>
    </p:spTree>
    <p:extLst>
      <p:ext uri="{BB962C8B-B14F-4D97-AF65-F5344CB8AC3E}">
        <p14:creationId xmlns:p14="http://schemas.microsoft.com/office/powerpoint/2010/main" val="1661330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7551"/>
          </a:xfrm>
        </p:spPr>
        <p:txBody>
          <a:bodyPr>
            <a:normAutofit/>
          </a:bodyPr>
          <a:lstStyle/>
          <a:p>
            <a:r>
              <a:rPr lang="cs-CZ" dirty="0"/>
              <a:t>Služebnosti, reálná břemena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711568"/>
            <a:ext cx="10058399" cy="4387479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Služebnost </a:t>
            </a:r>
            <a:r>
              <a:rPr lang="cs-CZ" u="sng" dirty="0">
                <a:solidFill>
                  <a:srgbClr val="0070C0"/>
                </a:solidFill>
              </a:rPr>
              <a:t>lze smluvně sjednat</a:t>
            </a:r>
          </a:p>
          <a:p>
            <a:pPr lvl="1"/>
            <a:r>
              <a:rPr lang="cs-CZ" dirty="0"/>
              <a:t>za úplatu  </a:t>
            </a:r>
          </a:p>
          <a:p>
            <a:pPr lvl="1"/>
            <a:r>
              <a:rPr lang="cs-CZ" dirty="0"/>
              <a:t>pouze v takovém rozsahu, aby organizační složce nebránila ve výkonu její činnosti.</a:t>
            </a:r>
          </a:p>
          <a:p>
            <a:r>
              <a:rPr lang="cs-CZ" dirty="0"/>
              <a:t>Hmotné nemovité věci (tj. i pozemky) lze v nezbytném rozsahu smluvně zatížit služebností pro </a:t>
            </a:r>
            <a:r>
              <a:rPr lang="cs-CZ" dirty="0">
                <a:solidFill>
                  <a:srgbClr val="0070C0"/>
                </a:solidFill>
              </a:rPr>
              <a:t>účely:</a:t>
            </a:r>
          </a:p>
          <a:p>
            <a:pPr lvl="1"/>
            <a:r>
              <a:rPr lang="cs-CZ" dirty="0"/>
              <a:t> zřízení, provozu a údržby </a:t>
            </a:r>
            <a:r>
              <a:rPr lang="cs-CZ" u="sng" dirty="0"/>
              <a:t>sítě technického vybavení </a:t>
            </a:r>
          </a:p>
          <a:p>
            <a:pPr lvl="1"/>
            <a:r>
              <a:rPr lang="cs-CZ" dirty="0"/>
              <a:t> zřízení, provozu a údržby </a:t>
            </a:r>
            <a:r>
              <a:rPr lang="cs-CZ" u="sng" dirty="0"/>
              <a:t>veřejně prospěšné stavby,</a:t>
            </a:r>
          </a:p>
          <a:p>
            <a:pPr lvl="1"/>
            <a:r>
              <a:rPr lang="cs-CZ" dirty="0"/>
              <a:t> </a:t>
            </a:r>
            <a:r>
              <a:rPr lang="cs-CZ" u="sng" dirty="0"/>
              <a:t>služebnosti rozlivu </a:t>
            </a:r>
          </a:p>
          <a:p>
            <a:pPr lvl="1"/>
            <a:r>
              <a:rPr lang="cs-CZ" dirty="0"/>
              <a:t> </a:t>
            </a:r>
            <a:r>
              <a:rPr lang="cs-CZ" u="sng" dirty="0"/>
              <a:t>služebností stezky nebo cesty k zajištění přístupu vlastníka k jeho nemovité věci, může-li takový přístup jako nezbytnou cestu povolit soud</a:t>
            </a:r>
            <a:r>
              <a:rPr lang="cs-CZ" dirty="0"/>
              <a:t>. </a:t>
            </a:r>
          </a:p>
          <a:p>
            <a:pPr lvl="1"/>
            <a:r>
              <a:rPr lang="cs-CZ" u="sng" dirty="0"/>
              <a:t>v ostatních případech </a:t>
            </a:r>
            <a:r>
              <a:rPr lang="cs-CZ" dirty="0"/>
              <a:t>může k zatížení hmotné nemovité věci služebností ze závažných důvodů </a:t>
            </a:r>
            <a:r>
              <a:rPr lang="cs-CZ" u="sng" dirty="0"/>
              <a:t>výjimku povolit Ministerstvo financí.</a:t>
            </a:r>
          </a:p>
          <a:p>
            <a:r>
              <a:rPr lang="cs-CZ" dirty="0">
                <a:solidFill>
                  <a:srgbClr val="0070C0"/>
                </a:solidFill>
              </a:rPr>
              <a:t>Reálná břemena </a:t>
            </a:r>
          </a:p>
          <a:p>
            <a:pPr lvl="1"/>
            <a:r>
              <a:rPr lang="cs-CZ" dirty="0"/>
              <a:t>nemovitou věc, která se eviduje v katastru nemovitostí, </a:t>
            </a:r>
            <a:r>
              <a:rPr lang="cs-CZ" b="1" u="sng" dirty="0">
                <a:solidFill>
                  <a:srgbClr val="C00000"/>
                </a:solidFill>
              </a:rPr>
              <a:t>nelze</a:t>
            </a:r>
            <a:r>
              <a:rPr lang="cs-CZ" u="sng" dirty="0">
                <a:solidFill>
                  <a:srgbClr val="C00000"/>
                </a:solidFill>
              </a:rPr>
              <a:t> </a:t>
            </a:r>
            <a:r>
              <a:rPr lang="cs-CZ" u="sng" dirty="0">
                <a:solidFill>
                  <a:srgbClr val="0070C0"/>
                </a:solidFill>
              </a:rPr>
              <a:t>smluvně zatížit reálným břemenem</a:t>
            </a:r>
          </a:p>
        </p:txBody>
      </p:sp>
    </p:spTree>
    <p:extLst>
      <p:ext uri="{BB962C8B-B14F-4D97-AF65-F5344CB8AC3E}">
        <p14:creationId xmlns:p14="http://schemas.microsoft.com/office/powerpoint/2010/main" val="3599149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Přenechání majetku k užívání jiným osobám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přenechání do nájmu, pachtu, výpůjčky</a:t>
            </a:r>
          </a:p>
          <a:p>
            <a:pPr lvl="1"/>
            <a:r>
              <a:rPr lang="cs-CZ" dirty="0"/>
              <a:t>Blíže viz. Přednáška Užívací vztahy k pozemkům</a:t>
            </a:r>
          </a:p>
        </p:txBody>
      </p:sp>
    </p:spTree>
    <p:extLst>
      <p:ext uri="{BB962C8B-B14F-4D97-AF65-F5344CB8AC3E}">
        <p14:creationId xmlns:p14="http://schemas.microsoft.com/office/powerpoint/2010/main" val="2113176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příspěvkové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Státní příspěvkové organizace (§ 54 a 55 zákona o majetku ČR) </a:t>
            </a:r>
          </a:p>
          <a:p>
            <a:pPr lvl="1"/>
            <a:r>
              <a:rPr lang="cs-CZ" sz="2400" b="1" dirty="0"/>
              <a:t>mají příslušnost hospodařit </a:t>
            </a:r>
            <a:r>
              <a:rPr lang="cs-CZ" sz="2400" dirty="0"/>
              <a:t>s majetkem ČR </a:t>
            </a:r>
          </a:p>
          <a:p>
            <a:pPr lvl="1"/>
            <a:r>
              <a:rPr lang="cs-CZ" sz="2400" dirty="0"/>
              <a:t>za podmínek stanovených zákonem č. 219/2000 Sb., </a:t>
            </a:r>
            <a:r>
              <a:rPr lang="cs-CZ" sz="2400" b="1" dirty="0"/>
              <a:t>nabývají majetek pro stát </a:t>
            </a:r>
          </a:p>
          <a:p>
            <a:pPr lvl="1"/>
            <a:r>
              <a:rPr lang="cs-CZ" sz="2400" b="1" dirty="0"/>
              <a:t>vlastním jménem jednají v právních vztazích </a:t>
            </a:r>
            <a:r>
              <a:rPr lang="cs-CZ" sz="2400" dirty="0"/>
              <a:t>týkajících se majetku a účastní se řízení před soudy a jinými orgány ve věcech týkajících se majetku včetně řízení o určení, zda tu vlastnické nebo jiné obdobné právo státu je, či není.</a:t>
            </a:r>
          </a:p>
          <a:p>
            <a:pPr lvl="1"/>
            <a:r>
              <a:rPr lang="cs-CZ" sz="1600" dirty="0"/>
              <a:t>Např.:</a:t>
            </a:r>
          </a:p>
          <a:p>
            <a:pPr lvl="2"/>
            <a:r>
              <a:rPr lang="cs-CZ" sz="1600" dirty="0"/>
              <a:t>Ředitelství silnic a dálnic, příspěvková organizace MD</a:t>
            </a:r>
          </a:p>
          <a:p>
            <a:pPr lvl="2"/>
            <a:r>
              <a:rPr lang="cs-CZ" sz="1600" dirty="0"/>
              <a:t>Lesní správa Lány, příspěvková organizace Kanceláře prezidenta republiky</a:t>
            </a:r>
          </a:p>
          <a:p>
            <a:pPr lvl="1"/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01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7E8500-13DB-46EB-9B19-E5E25FA2F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20437"/>
            <a:ext cx="8976925" cy="906234"/>
          </a:xfrm>
        </p:spPr>
        <p:txBody>
          <a:bodyPr>
            <a:normAutofit/>
          </a:bodyPr>
          <a:lstStyle/>
          <a:p>
            <a:r>
              <a:rPr lang="cs-CZ" sz="2000" b="1" dirty="0"/>
              <a:t>Pozemkového vlastnictví státu, obcí a krajů </a:t>
            </a:r>
            <a:br>
              <a:rPr lang="cs-CZ" sz="2000" b="1" dirty="0"/>
            </a:br>
            <a:r>
              <a:rPr lang="cs-CZ" sz="2000" b="1" i="1" dirty="0"/>
              <a:t>základní přehled vývojových etap významných pro „pochopení“  SYSTÉMU PRÁVNÍ ÚPRAVY a historickoprávních a </a:t>
            </a:r>
            <a:r>
              <a:rPr lang="cs-CZ" sz="2000" b="1" i="1" dirty="0" err="1"/>
              <a:t>judikatorních</a:t>
            </a:r>
            <a:r>
              <a:rPr lang="cs-CZ" sz="2000" b="1" i="1" dirty="0"/>
              <a:t> souvislostí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DAF39B3-D8BE-493E-845F-992FBE680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9823" y="1804987"/>
            <a:ext cx="3147009" cy="41063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1800" b="1" dirty="0">
                <a:solidFill>
                  <a:srgbClr val="C00000"/>
                </a:solidFill>
              </a:rPr>
              <a:t>Pozemky ve vlastnictví státu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8FBDA93-9B83-476D-B193-0057805715F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61793" y="2215626"/>
            <a:ext cx="3141879" cy="4032773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700" dirty="0"/>
              <a:t>období  před rokem 1989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500" dirty="0"/>
              <a:t>Vznik (mj. „majetkové křivdy“)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500" dirty="0"/>
              <a:t>Specifika  obsahu a výkon pozemkového vlastnictví státu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období po roce 1989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400" dirty="0"/>
              <a:t>transformace (ODSTÁTNĚNÍ ČÁSTI POZEMKOVÉHO VLASTNICTVÍ 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sz="1400" dirty="0"/>
              <a:t>restituce</a:t>
            </a:r>
          </a:p>
          <a:p>
            <a:pPr marL="1543050" lvl="3" indent="-171450">
              <a:buFontTx/>
              <a:buChar char="-"/>
            </a:pPr>
            <a:r>
              <a:rPr lang="cs-CZ" altLang="cs-CZ" sz="1200" dirty="0"/>
              <a:t>Zákon č. 229/1991 Sb.</a:t>
            </a:r>
          </a:p>
          <a:p>
            <a:pPr marL="1543050" lvl="3" indent="-171450">
              <a:buFontTx/>
              <a:buChar char="-"/>
            </a:pPr>
            <a:r>
              <a:rPr lang="cs-CZ" altLang="cs-CZ" sz="1200" dirty="0"/>
              <a:t>Zákon č. 87/1991 Sb.</a:t>
            </a:r>
          </a:p>
          <a:p>
            <a:pPr marL="1543050" lvl="3" indent="-171450">
              <a:buFontTx/>
              <a:buChar char="-"/>
            </a:pPr>
            <a:r>
              <a:rPr lang="cs-CZ" altLang="cs-CZ" sz="1200" dirty="0"/>
              <a:t>Zákon č. 403/1990 Sb.</a:t>
            </a:r>
          </a:p>
          <a:p>
            <a:pPr marL="1543050" lvl="3" indent="-171450">
              <a:buFontTx/>
              <a:buChar char="-"/>
            </a:pPr>
            <a:r>
              <a:rPr lang="cs-CZ" altLang="cs-CZ" sz="1200" dirty="0"/>
              <a:t>Další restituční předpisy</a:t>
            </a:r>
          </a:p>
          <a:p>
            <a:pPr marL="1543050" lvl="3" indent="-171450">
              <a:buFontTx/>
              <a:buChar char="-"/>
            </a:pPr>
            <a:r>
              <a:rPr lang="cs-CZ" altLang="cs-CZ" sz="1200" dirty="0"/>
              <a:t>- restituce TV </a:t>
            </a:r>
            <a:r>
              <a:rPr lang="cs-CZ" altLang="cs-CZ" sz="1200" dirty="0" err="1"/>
              <a:t>orgce</a:t>
            </a:r>
            <a:r>
              <a:rPr lang="cs-CZ" altLang="cs-CZ" sz="1200" dirty="0"/>
              <a:t>, církevního </a:t>
            </a:r>
            <a:r>
              <a:rPr lang="cs-CZ" altLang="cs-CZ" dirty="0"/>
              <a:t>majetku,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sz="1700" dirty="0"/>
              <a:t>privatizace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cs-CZ" altLang="cs-CZ" sz="1300" dirty="0"/>
              <a:t>„blokace“ -  pozemky vyloučené z privatizace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cs-CZ" altLang="cs-CZ" sz="1300" dirty="0"/>
              <a:t> zákon o !velké privatizaci“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altLang="cs-CZ" dirty="0"/>
              <a:t>Další způsoby nabývání pozemkového vlastnictví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cs-CZ" alt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AD2F809-7363-4DE4-A8D9-312DFDFB2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96833" y="1797539"/>
            <a:ext cx="3362898" cy="410639"/>
          </a:xfrm>
        </p:spPr>
        <p:txBody>
          <a:bodyPr/>
          <a:lstStyle/>
          <a:p>
            <a:r>
              <a:rPr lang="cs-CZ" sz="1800" b="1" dirty="0">
                <a:solidFill>
                  <a:srgbClr val="C00000"/>
                </a:solidFill>
              </a:rPr>
              <a:t>Pozemky ve vlastnictví obcí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5E8DEE9B-8ADD-461B-A08C-0A9BB5B45B3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739847" y="2278185"/>
            <a:ext cx="3147009" cy="397021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700" dirty="0"/>
              <a:t>období  před rokem 1989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500" dirty="0"/>
              <a:t>Obce nebyly počínaje 1.1.1950 samostatnými právnickými osobami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období po roce 1989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400" dirty="0"/>
              <a:t>transformace (ODSTÁTNĚNÍ ČÁSTI POZEMKOVÉHO VLASTNICTVÍ)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sz="1400" dirty="0"/>
              <a:t>Restituce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altLang="cs-CZ" sz="1300" dirty="0"/>
              <a:t>“historický majetek obcí“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cs-CZ" altLang="cs-CZ" sz="1300" dirty="0"/>
              <a:t> zákon č. 172/1991 Sb.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sz="1300" dirty="0"/>
              <a:t>Privatizace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altLang="cs-CZ" sz="1300" dirty="0"/>
              <a:t>Zákon č. 172/1991 Sb.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altLang="cs-CZ" sz="1300" dirty="0"/>
              <a:t>Zákon č. 91/1992 Sb. zákon o „velké privatizaci“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300" dirty="0"/>
              <a:t>Další způsoby nabývání pozemkového vlastnictví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altLang="cs-CZ" sz="15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85849C1-7C26-4BF0-9248-4C84AA6A70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8135" y="1867546"/>
            <a:ext cx="3145730" cy="340632"/>
          </a:xfrm>
        </p:spPr>
        <p:txBody>
          <a:bodyPr/>
          <a:lstStyle/>
          <a:p>
            <a:r>
              <a:rPr lang="cs-CZ" sz="1800" b="1" dirty="0">
                <a:solidFill>
                  <a:srgbClr val="C00000"/>
                </a:solidFill>
              </a:rPr>
              <a:t>Pozemky ve vlastnictví krajů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B96912FD-983F-48A5-B88F-1D2A70ED0B6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86856" y="2278185"/>
            <a:ext cx="3145536" cy="37321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období před rokem 1989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Kraje nebyly „nikdy“ samostatnými právnickými osobami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období po roce 1899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Vznik „krajů“ jako samosprávných subjektů (2000)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„majetkoprávní podstata vč. pozemků“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200" dirty="0"/>
              <a:t>Přechod majetku ze státu na kraje (ODSTÁTNĚNÍ)</a:t>
            </a:r>
          </a:p>
          <a:p>
            <a:endParaRPr lang="cs-CZ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altLang="cs-CZ" dirty="0"/>
              <a:t>Další způsoby nabývání pozemkového vlastnictví</a:t>
            </a:r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5FF32F3-88AD-4815-83F1-92EA77B80A8A}"/>
              </a:ext>
            </a:extLst>
          </p:cNvPr>
          <p:cNvSpPr/>
          <p:nvPr/>
        </p:nvSpPr>
        <p:spPr>
          <a:xfrm>
            <a:off x="4726618" y="3275112"/>
            <a:ext cx="819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64814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rgbClr val="7030A0"/>
                </a:solidFill>
              </a:rPr>
              <a:t>K postavení státních příspěvkových organizací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3599" y="2160590"/>
            <a:ext cx="6347714" cy="4436762"/>
          </a:xfrm>
        </p:spPr>
        <p:txBody>
          <a:bodyPr>
            <a:normAutofit/>
          </a:bodyPr>
          <a:lstStyle/>
          <a:p>
            <a:r>
              <a:rPr lang="cs-CZ" i="1" dirty="0">
                <a:solidFill>
                  <a:srgbClr val="7030A0"/>
                </a:solidFill>
              </a:rPr>
              <a:t>Státní příspěvkové organizace jsou </a:t>
            </a:r>
            <a:r>
              <a:rPr lang="cs-CZ" b="1" i="1" dirty="0">
                <a:solidFill>
                  <a:srgbClr val="7030A0"/>
                </a:solidFill>
              </a:rPr>
              <a:t>samostatnými právnickými osobami, </a:t>
            </a:r>
            <a:r>
              <a:rPr lang="cs-CZ" i="1" dirty="0">
                <a:solidFill>
                  <a:srgbClr val="7030A0"/>
                </a:solidFill>
              </a:rPr>
              <a:t>které navenek vystupují samostatně, jednají vlastním jménem a na vlastní odpovědnost. </a:t>
            </a:r>
          </a:p>
          <a:p>
            <a:r>
              <a:rPr lang="cs-CZ" i="1" dirty="0">
                <a:solidFill>
                  <a:srgbClr val="7030A0"/>
                </a:solidFill>
              </a:rPr>
              <a:t>Vztah zřizovatele a příspěvkové organizace je určován zejména její finanční závislostí na zřizovateli, který dokrývá provozním příspěvkem rozdíl mezi provozními náklady a výnosy příspěvkové organizace. </a:t>
            </a:r>
          </a:p>
          <a:p>
            <a:r>
              <a:rPr lang="cs-CZ" i="1" dirty="0">
                <a:solidFill>
                  <a:srgbClr val="7030A0"/>
                </a:solidFill>
              </a:rPr>
              <a:t>Není proto vyloučeno, aby státní příspěvková organizace byla věcně legitimovaným subjektem např. v řízení o určení vlastnického práva k věcem, s nimiž ona hospodaří, případně i v řízení o náhradu škody, za kterou sama odpovídá.</a:t>
            </a:r>
          </a:p>
          <a:p>
            <a:r>
              <a:rPr lang="cs-CZ" i="1" dirty="0"/>
              <a:t>Podle NS 25 </a:t>
            </a:r>
            <a:r>
              <a:rPr lang="cs-CZ" i="1" dirty="0" err="1"/>
              <a:t>Cdo</a:t>
            </a:r>
            <a:r>
              <a:rPr lang="cs-CZ" i="1" dirty="0"/>
              <a:t>/1220/2010</a:t>
            </a:r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810000" y="3090447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cs-CZ" sz="1200" b="1" dirty="0"/>
              <a:t>.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26332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6862" y="181708"/>
            <a:ext cx="8703290" cy="1365738"/>
          </a:xfrm>
        </p:spPr>
        <p:txBody>
          <a:bodyPr>
            <a:normAutofit/>
          </a:bodyPr>
          <a:lstStyle/>
          <a:p>
            <a:r>
              <a:rPr lang="cs-CZ" sz="2400" b="1" dirty="0"/>
              <a:t>Státní podniky </a:t>
            </a:r>
            <a:r>
              <a:rPr lang="cs-CZ" sz="2400" dirty="0"/>
              <a:t>a pozemkové vlastnictví </a:t>
            </a:r>
            <a:br>
              <a:rPr lang="cs-CZ" sz="2400" dirty="0"/>
            </a:br>
            <a:r>
              <a:rPr lang="cs-CZ" sz="2400" dirty="0"/>
              <a:t>Právní režim dle zák. č. 77/1997 Sb. o státním podniku + vztah k dalším předpisům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34831" y="1766277"/>
            <a:ext cx="9980246" cy="4275087"/>
          </a:xfrm>
        </p:spPr>
        <p:txBody>
          <a:bodyPr>
            <a:normAutofit/>
          </a:bodyPr>
          <a:lstStyle/>
          <a:p>
            <a:endParaRPr lang="cs-CZ" sz="1800" dirty="0"/>
          </a:p>
          <a:p>
            <a:r>
              <a:rPr lang="cs-CZ" b="1" dirty="0">
                <a:solidFill>
                  <a:srgbClr val="C00000"/>
                </a:solidFill>
              </a:rPr>
              <a:t>Státní podnik</a:t>
            </a:r>
            <a:r>
              <a:rPr lang="cs-CZ" b="1" dirty="0"/>
              <a:t> (dále „podnik“)</a:t>
            </a:r>
          </a:p>
          <a:p>
            <a:pPr lvl="1"/>
            <a:r>
              <a:rPr lang="cs-CZ" b="1" dirty="0"/>
              <a:t> </a:t>
            </a:r>
            <a:r>
              <a:rPr lang="cs-CZ" b="1" u="sng" dirty="0"/>
              <a:t>je PRÁVNICKOU OSOBOU</a:t>
            </a:r>
            <a:r>
              <a:rPr lang="cs-CZ" b="1" dirty="0"/>
              <a:t> </a:t>
            </a:r>
            <a:r>
              <a:rPr lang="cs-CZ" dirty="0"/>
              <a:t>provozující podnikatelskou činnost s majetkem státu vlastním jménem a na vlastní odpovědnost.</a:t>
            </a:r>
          </a:p>
          <a:p>
            <a:endParaRPr lang="cs-CZ" dirty="0"/>
          </a:p>
          <a:p>
            <a:pPr lvl="1"/>
            <a:r>
              <a:rPr lang="cs-CZ" dirty="0"/>
              <a:t>státní  podniky  jsou zakládány k </a:t>
            </a:r>
            <a:r>
              <a:rPr lang="cs-CZ" b="1" dirty="0"/>
              <a:t>uspokojování významných celospolečenských, strategických nebo veřejně prospěšných zájmů</a:t>
            </a:r>
          </a:p>
          <a:p>
            <a:pPr lvl="1"/>
            <a:endParaRPr lang="cs-CZ" b="1" dirty="0"/>
          </a:p>
          <a:p>
            <a:pPr lvl="1"/>
            <a:r>
              <a:rPr lang="cs-CZ" b="1" dirty="0"/>
              <a:t>zakladatelem podniku je stát</a:t>
            </a:r>
          </a:p>
          <a:p>
            <a:pPr lvl="2"/>
            <a:r>
              <a:rPr lang="cs-CZ" b="1" dirty="0"/>
              <a:t>jménem státu vykonává funkci zakladatele </a:t>
            </a:r>
            <a:r>
              <a:rPr lang="cs-CZ" b="1" dirty="0">
                <a:solidFill>
                  <a:srgbClr val="FF0000"/>
                </a:solidFill>
              </a:rPr>
              <a:t>ministerstvo</a:t>
            </a:r>
            <a:r>
              <a:rPr lang="cs-CZ" dirty="0">
                <a:solidFill>
                  <a:srgbClr val="FF0000"/>
                </a:solidFill>
              </a:rPr>
              <a:t>, do jehož působnosti spadá předmět podnikání podniku</a:t>
            </a:r>
            <a:r>
              <a:rPr lang="cs-CZ" dirty="0"/>
              <a:t>, pokud zákon nestanoví jinak</a:t>
            </a:r>
          </a:p>
          <a:p>
            <a:endParaRPr lang="cs-CZ" sz="1800" b="1" dirty="0"/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184360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6347713" cy="1023815"/>
          </a:xfrm>
        </p:spPr>
        <p:txBody>
          <a:bodyPr>
            <a:normAutofit/>
          </a:bodyPr>
          <a:lstStyle/>
          <a:p>
            <a:r>
              <a:rPr lang="cs-CZ" sz="2400" dirty="0"/>
              <a:t>Státní podnik:</a:t>
            </a:r>
            <a:br>
              <a:rPr lang="cs-CZ" sz="2400" dirty="0"/>
            </a:br>
            <a:r>
              <a:rPr lang="cs-CZ" sz="2400" dirty="0"/>
              <a:t>právo hospodařit s majetkem státu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31816" y="1719385"/>
            <a:ext cx="9675446" cy="414215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/>
              <a:t>Podnik má </a:t>
            </a:r>
            <a:r>
              <a:rPr lang="cs-CZ" b="1" dirty="0">
                <a:solidFill>
                  <a:srgbClr val="FF0000"/>
                </a:solidFill>
              </a:rPr>
              <a:t>právo hospodařit s majetkem státu </a:t>
            </a:r>
            <a:r>
              <a:rPr lang="cs-CZ" b="1" dirty="0"/>
              <a:t>a nemá vlastní majetek</a:t>
            </a:r>
            <a:r>
              <a:rPr lang="cs-CZ" dirty="0"/>
              <a:t> </a:t>
            </a:r>
          </a:p>
          <a:p>
            <a:r>
              <a:rPr lang="cs-CZ" b="1" u="sng" dirty="0"/>
              <a:t>Určený majetek </a:t>
            </a:r>
          </a:p>
          <a:p>
            <a:pPr lvl="1"/>
            <a:r>
              <a:rPr lang="cs-CZ" sz="2000" dirty="0">
                <a:solidFill>
                  <a:srgbClr val="C00000"/>
                </a:solidFill>
              </a:rPr>
              <a:t>je majetek státu, který je vymezen jako určený majetek v zakládací listině </a:t>
            </a:r>
          </a:p>
          <a:p>
            <a:pPr lvl="1"/>
            <a:r>
              <a:rPr lang="cs-CZ" sz="2000" dirty="0"/>
              <a:t>tento majetek se zapisuje do obchodního rejstříku.</a:t>
            </a:r>
          </a:p>
          <a:p>
            <a:pPr lvl="1"/>
            <a:r>
              <a:rPr lang="cs-CZ" sz="2000" dirty="0"/>
              <a:t>zakladatel je oprávněn měnit vymezení určeného majetku v průběhu podnikatelské činnosti podniku, vyžadují-li to naléhavé hospodářské nebo bezpečnostní zájmy státu.</a:t>
            </a:r>
          </a:p>
          <a:p>
            <a:pPr lvl="1"/>
            <a:endParaRPr lang="cs-CZ" sz="2000" dirty="0"/>
          </a:p>
          <a:p>
            <a:pPr lvl="1"/>
            <a:r>
              <a:rPr lang="cs-CZ" sz="2000" b="1" u="sng" dirty="0"/>
              <a:t>s určeným majetkem může podnik nakládat pouze se schválením zakladatele</a:t>
            </a:r>
            <a:r>
              <a:rPr lang="cs-CZ" sz="2000" u="sng" dirty="0"/>
              <a:t>.</a:t>
            </a:r>
          </a:p>
          <a:p>
            <a:pPr lvl="1"/>
            <a:endParaRPr lang="cs-CZ" sz="3400" u="sng" dirty="0"/>
          </a:p>
        </p:txBody>
      </p:sp>
    </p:spTree>
    <p:extLst>
      <p:ext uri="{BB962C8B-B14F-4D97-AF65-F5344CB8AC3E}">
        <p14:creationId xmlns:p14="http://schemas.microsoft.com/office/powerpoint/2010/main" val="798946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Právní režim dle zák. č. 77/1997 Sb. o státním podniku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Státní podnik </a:t>
            </a:r>
          </a:p>
          <a:p>
            <a:endParaRPr lang="cs-CZ" b="1" u="sng" dirty="0"/>
          </a:p>
          <a:p>
            <a:pPr lvl="1"/>
            <a:r>
              <a:rPr lang="cs-CZ" b="1" u="sng" dirty="0"/>
              <a:t>vykonává při hospodaření s majetkem státu práva vlastníka podle zvláštních právních předpisů, </a:t>
            </a:r>
          </a:p>
          <a:p>
            <a:pPr lvl="1"/>
            <a:endParaRPr lang="cs-CZ" b="1" u="sng" dirty="0">
              <a:solidFill>
                <a:srgbClr val="C00000"/>
              </a:solidFill>
            </a:endParaRPr>
          </a:p>
          <a:p>
            <a:pPr lvl="1"/>
            <a:r>
              <a:rPr lang="cs-CZ" b="1" u="sng" dirty="0">
                <a:solidFill>
                  <a:srgbClr val="C00000"/>
                </a:solidFill>
              </a:rPr>
              <a:t>vlastním jménem </a:t>
            </a:r>
            <a:r>
              <a:rPr lang="cs-CZ" b="1" u="sng" dirty="0"/>
              <a:t>jedná v právních vztazích týkajících se majetku státu a účastní se řízení před soudy a jinými orgány ve věcech týkajících se majetku státu včetně řízení o určení, zda tu vlastnické nebo jiné obdobné právo státu je, či není.</a:t>
            </a:r>
          </a:p>
          <a:p>
            <a:pPr lvl="1"/>
            <a:endParaRPr lang="cs-CZ" b="1" u="sng" dirty="0"/>
          </a:p>
          <a:p>
            <a:pPr lvl="1"/>
            <a:r>
              <a:rPr lang="cs-CZ" b="1" u="sng" dirty="0"/>
              <a:t>Např.:</a:t>
            </a:r>
          </a:p>
          <a:p>
            <a:pPr lvl="2"/>
            <a:r>
              <a:rPr lang="cs-CZ" dirty="0"/>
              <a:t>Lesy České republiky, </a:t>
            </a:r>
            <a:r>
              <a:rPr lang="cs-CZ" dirty="0" err="1"/>
              <a:t>s.p</a:t>
            </a:r>
            <a:r>
              <a:rPr lang="cs-CZ" dirty="0"/>
              <a:t>.</a:t>
            </a:r>
          </a:p>
          <a:p>
            <a:pPr lvl="2"/>
            <a:r>
              <a:rPr lang="cs-CZ" dirty="0"/>
              <a:t>Povodí Labe, </a:t>
            </a:r>
            <a:r>
              <a:rPr lang="cs-CZ" dirty="0" err="1"/>
              <a:t>s.p</a:t>
            </a:r>
            <a:r>
              <a:rPr lang="cs-CZ" dirty="0"/>
              <a:t>., Povodí Moravy, </a:t>
            </a:r>
            <a:r>
              <a:rPr lang="cs-CZ" dirty="0" err="1"/>
              <a:t>s.p</a:t>
            </a:r>
            <a:r>
              <a:rPr lang="cs-CZ" dirty="0"/>
              <a:t>., Povodí </a:t>
            </a:r>
            <a:r>
              <a:rPr lang="cs-CZ" dirty="0" err="1"/>
              <a:t>Vltavy,s.p</a:t>
            </a:r>
            <a:r>
              <a:rPr lang="cs-CZ" dirty="0"/>
              <a:t>.,  Povodí Odry, </a:t>
            </a:r>
            <a:r>
              <a:rPr lang="cs-CZ" dirty="0" err="1"/>
              <a:t>s.p</a:t>
            </a:r>
            <a:r>
              <a:rPr lang="cs-CZ" dirty="0"/>
              <a:t>., Povodí Ohře, </a:t>
            </a:r>
            <a:r>
              <a:rPr lang="cs-CZ" dirty="0" err="1"/>
              <a:t>s.p</a:t>
            </a:r>
            <a:r>
              <a:rPr lang="cs-CZ" dirty="0"/>
              <a:t>.</a:t>
            </a:r>
          </a:p>
          <a:p>
            <a:pPr lvl="2"/>
            <a:r>
              <a:rPr lang="cs-CZ" dirty="0"/>
              <a:t>Vojenské lesy a statky, </a:t>
            </a:r>
            <a:r>
              <a:rPr lang="cs-CZ" dirty="0" err="1"/>
              <a:t>s.p</a:t>
            </a:r>
            <a:r>
              <a:rPr lang="cs-CZ" dirty="0"/>
              <a:t>.</a:t>
            </a:r>
          </a:p>
          <a:p>
            <a:pPr lvl="1"/>
            <a:endParaRPr lang="cs-CZ" b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910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5600" y="156308"/>
            <a:ext cx="5985712" cy="896428"/>
          </a:xfrm>
        </p:spPr>
        <p:txBody>
          <a:bodyPr>
            <a:normAutofit/>
          </a:bodyPr>
          <a:lstStyle/>
          <a:p>
            <a:r>
              <a:rPr lang="cs-CZ" dirty="0"/>
              <a:t>Nabývání majetku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6764" y="1783303"/>
            <a:ext cx="11642271" cy="429071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Státní podnik může </a:t>
            </a:r>
            <a:r>
              <a:rPr lang="cs-CZ" dirty="0">
                <a:solidFill>
                  <a:srgbClr val="C00000"/>
                </a:solidFill>
              </a:rPr>
              <a:t>nabývat</a:t>
            </a:r>
            <a:r>
              <a:rPr lang="cs-CZ" dirty="0"/>
              <a:t> majetek </a:t>
            </a:r>
            <a:r>
              <a:rPr lang="cs-CZ" i="1" dirty="0"/>
              <a:t>od </a:t>
            </a:r>
          </a:p>
          <a:p>
            <a:pPr lvl="1"/>
            <a:r>
              <a:rPr lang="cs-CZ" i="1" dirty="0"/>
              <a:t>právnických nebo fyzických osob, </a:t>
            </a:r>
          </a:p>
          <a:p>
            <a:pPr lvl="1"/>
            <a:r>
              <a:rPr lang="cs-CZ" i="1" dirty="0"/>
              <a:t>jiných státních podniků, </a:t>
            </a:r>
          </a:p>
          <a:p>
            <a:pPr lvl="1"/>
            <a:r>
              <a:rPr lang="cs-CZ" i="1" dirty="0"/>
              <a:t>organizačních složek státu nebo jiných státních organizací </a:t>
            </a:r>
          </a:p>
          <a:p>
            <a:r>
              <a:rPr lang="cs-CZ" i="1" dirty="0"/>
              <a:t>pouze věci</a:t>
            </a:r>
            <a:r>
              <a:rPr lang="cs-CZ" dirty="0"/>
              <a:t>, které </a:t>
            </a:r>
            <a:r>
              <a:rPr lang="cs-CZ" u="sng" dirty="0">
                <a:solidFill>
                  <a:srgbClr val="C00000"/>
                </a:solidFill>
              </a:rPr>
              <a:t>potřebuje k provozování činnosti v předmětu jeho podnikání.</a:t>
            </a:r>
          </a:p>
          <a:p>
            <a:pPr lvl="1"/>
            <a:endParaRPr lang="cs-CZ" i="1" dirty="0"/>
          </a:p>
          <a:p>
            <a:r>
              <a:rPr lang="cs-CZ" b="1" u="sng" dirty="0">
                <a:solidFill>
                  <a:srgbClr val="C00000"/>
                </a:solidFill>
              </a:rPr>
              <a:t>Nabývá-li podnik majetek </a:t>
            </a:r>
            <a:r>
              <a:rPr lang="cs-CZ" b="1" u="sng" dirty="0">
                <a:solidFill>
                  <a:schemeClr val="tx1"/>
                </a:solidFill>
              </a:rPr>
              <a:t>od jiné osoby </a:t>
            </a:r>
            <a:r>
              <a:rPr lang="cs-CZ" b="1" u="sng" dirty="0">
                <a:solidFill>
                  <a:srgbClr val="C00000"/>
                </a:solidFill>
              </a:rPr>
              <a:t>než od státu, </a:t>
            </a:r>
            <a:r>
              <a:rPr lang="cs-CZ" b="1" dirty="0">
                <a:solidFill>
                  <a:schemeClr val="tx1"/>
                </a:solidFill>
              </a:rPr>
              <a:t>nabývá jej pro stát a podniku vzniká právo s tímto majetkem hospodařit</a:t>
            </a:r>
            <a:r>
              <a:rPr lang="cs-CZ" dirty="0">
                <a:solidFill>
                  <a:srgbClr val="C00000"/>
                </a:solidFill>
              </a:rPr>
              <a:t>.</a:t>
            </a:r>
          </a:p>
          <a:p>
            <a:r>
              <a:rPr lang="cs-CZ" u="sng" dirty="0">
                <a:solidFill>
                  <a:srgbClr val="C00000"/>
                </a:solidFill>
              </a:rPr>
              <a:t> </a:t>
            </a:r>
          </a:p>
          <a:p>
            <a:r>
              <a:rPr lang="cs-CZ" b="1" u="sng" dirty="0">
                <a:solidFill>
                  <a:srgbClr val="00B050"/>
                </a:solidFill>
              </a:rPr>
              <a:t>Zakladatel ve statutu podniku stanoví:</a:t>
            </a:r>
          </a:p>
          <a:p>
            <a:pPr lvl="1"/>
            <a:r>
              <a:rPr lang="cs-CZ" b="1" u="sng" dirty="0">
                <a:solidFill>
                  <a:srgbClr val="00B050"/>
                </a:solidFill>
              </a:rPr>
              <a:t> ve kterých případech vyžaduje smlouva, kterou podnik nabývá nemovitou věc, jeho předchozí schválení. </a:t>
            </a:r>
          </a:p>
          <a:p>
            <a:pPr lvl="1"/>
            <a:endParaRPr lang="cs-CZ" dirty="0"/>
          </a:p>
          <a:p>
            <a:r>
              <a:rPr lang="cs-CZ" dirty="0"/>
              <a:t>Úplatné nabývání nemovité věci lze cenu sjednat </a:t>
            </a:r>
            <a:endParaRPr lang="cs-CZ" b="1" dirty="0"/>
          </a:p>
          <a:p>
            <a:pPr lvl="1"/>
            <a:r>
              <a:rPr lang="cs-CZ" b="1" dirty="0"/>
              <a:t>podle zákona upravujícího ceny pouze </a:t>
            </a:r>
            <a:r>
              <a:rPr lang="cs-CZ" b="1" u="sng" dirty="0"/>
              <a:t>do výše rovnající se ocenění této nemovité věci </a:t>
            </a:r>
            <a:r>
              <a:rPr lang="cs-CZ" b="1" dirty="0"/>
              <a:t>podle zákona upravujícího oceňování majetku</a:t>
            </a:r>
          </a:p>
          <a:p>
            <a:pPr lvl="1"/>
            <a:endParaRPr lang="cs-CZ" sz="2600" dirty="0"/>
          </a:p>
          <a:p>
            <a:pPr lvl="1"/>
            <a:r>
              <a:rPr lang="cs-CZ" sz="2600" b="1" u="sng" dirty="0"/>
              <a:t>vyšší cenu</a:t>
            </a:r>
            <a:r>
              <a:rPr lang="cs-CZ" b="1" dirty="0"/>
              <a:t> nemovité věci </a:t>
            </a:r>
            <a:r>
              <a:rPr lang="cs-CZ" sz="2300" b="1" dirty="0"/>
              <a:t>může státní podnik sjednat jen po předchozím schválení zakladatele.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1878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Zemědělské pozemky ve vlastnictví státu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844824"/>
            <a:ext cx="4064000" cy="270764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4005064"/>
            <a:ext cx="32004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90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Zemědělské pozemky ve vlastnictví státu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- Zák. č. 503/2012 Sb., o Státním pozemkovém úřadu, </a:t>
            </a:r>
            <a:r>
              <a:rPr lang="cs-CZ" dirty="0"/>
              <a:t>ve znění pozdějších předpisů, </a:t>
            </a:r>
          </a:p>
          <a:p>
            <a:pPr lvl="1"/>
            <a:r>
              <a:rPr lang="cs-CZ" sz="1300" b="1" i="1" dirty="0"/>
              <a:t>zrušil s účinností k 31.12.2012</a:t>
            </a:r>
          </a:p>
          <a:p>
            <a:pPr lvl="2"/>
            <a:r>
              <a:rPr lang="cs-CZ" sz="1500" i="1" dirty="0" err="1"/>
              <a:t>zák.č</a:t>
            </a:r>
            <a:r>
              <a:rPr lang="cs-CZ" sz="1500" i="1" dirty="0"/>
              <a:t>. 569/1991 Sb. o Pozemkovém fondu ČR</a:t>
            </a:r>
          </a:p>
          <a:p>
            <a:pPr lvl="2"/>
            <a:r>
              <a:rPr lang="cs-CZ" sz="1500" i="1" dirty="0" err="1"/>
              <a:t>zák.č</a:t>
            </a:r>
            <a:r>
              <a:rPr lang="cs-CZ" sz="1500" i="1" dirty="0"/>
              <a:t>. 95/1999 Sb., o podmínkách převodu zemědělských a lesních pozemků z vlastnictví státu na jiné osoby</a:t>
            </a:r>
          </a:p>
          <a:p>
            <a:pPr marL="617220" lvl="2" indent="-342900">
              <a:buFont typeface="Arial" pitchFamily="34" charset="0"/>
              <a:buChar char="•"/>
            </a:pPr>
            <a:r>
              <a:rPr lang="cs-CZ" sz="1500" i="1" dirty="0"/>
              <a:t>Vztah k zákonu č. 219/2000 Sb., o majetku ČR</a:t>
            </a:r>
          </a:p>
          <a:p>
            <a:pPr marL="617220" lvl="2" indent="-342900">
              <a:buFont typeface="Arial" pitchFamily="34" charset="0"/>
              <a:buChar char="•"/>
            </a:pPr>
            <a:r>
              <a:rPr lang="cs-CZ" sz="1500" i="1" dirty="0"/>
              <a:t>Vztah k OZ </a:t>
            </a:r>
          </a:p>
          <a:p>
            <a:pPr marL="0" lvl="1" indent="0">
              <a:buNone/>
            </a:pPr>
            <a:r>
              <a:rPr lang="cs-CZ" b="1" dirty="0"/>
              <a:t>- restituční předpisy </a:t>
            </a:r>
            <a:r>
              <a:rPr lang="cs-CZ" dirty="0"/>
              <a:t>(zákon o půdě, zákon č. 428/2012 Sb. „církevní restituce“ a další restituční předpisy)</a:t>
            </a:r>
          </a:p>
          <a:p>
            <a:pPr marL="0" lvl="1" indent="0">
              <a:buNone/>
            </a:pPr>
            <a:r>
              <a:rPr lang="cs-CZ" dirty="0"/>
              <a:t>- Ostatní majetkoprávní předpisy ( OZ, zákon o majetku ČR, zákon o ÚZSVM) – vzájemné vztahy </a:t>
            </a:r>
          </a:p>
          <a:p>
            <a:pPr marL="0" lvl="1" indent="0">
              <a:buNone/>
            </a:pPr>
            <a:r>
              <a:rPr lang="cs-CZ" dirty="0"/>
              <a:t>- Katastrální předpisy </a:t>
            </a:r>
          </a:p>
          <a:p>
            <a:pPr marL="0" lvl="1" indent="0">
              <a:buNone/>
            </a:pPr>
            <a:r>
              <a:rPr lang="cs-CZ" dirty="0"/>
              <a:t>- Další specifika v jiných předpisech: např. zákon o pozemkových úpravách, zákon o ochraně přírody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cs-CZ" dirty="0"/>
              <a:t>blíže viz přednášky, které se týkají těchto „zvláštních“ institutů a režimů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cs-CZ" dirty="0"/>
          </a:p>
          <a:p>
            <a:pPr marL="342900" lvl="1" indent="-342900">
              <a:buFont typeface="Arial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2271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pozemkový úřad </a:t>
            </a:r>
            <a:r>
              <a:rPr lang="cs-CZ" sz="1800" dirty="0">
                <a:hlinkClick r:id="rId2"/>
              </a:rPr>
              <a:t>https://www.spucr.cz/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5501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6B9F2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vznik:</a:t>
            </a:r>
          </a:p>
          <a:p>
            <a:pPr lvl="1"/>
            <a:r>
              <a:rPr lang="cs-CZ" dirty="0" err="1">
                <a:solidFill>
                  <a:srgbClr val="6B9F2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Zák.č</a:t>
            </a:r>
            <a:r>
              <a:rPr lang="cs-CZ" dirty="0">
                <a:solidFill>
                  <a:srgbClr val="6B9F2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503/2012 Sb., o Státním pozemkovém úřadu a o změně souvisejících předpisů</a:t>
            </a:r>
          </a:p>
          <a:p>
            <a:endParaRPr lang="cs-CZ" dirty="0">
              <a:solidFill>
                <a:srgbClr val="6B9F25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cs-CZ" i="1" dirty="0">
                <a:solidFill>
                  <a:srgbClr val="6B9F2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sloučení  agend</a:t>
            </a:r>
            <a:r>
              <a:rPr lang="cs-CZ" dirty="0">
                <a:solidFill>
                  <a:srgbClr val="6B9F2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dříve vykonávaných PF ČR a soustavou pozemkových úřadů</a:t>
            </a:r>
          </a:p>
          <a:p>
            <a:r>
              <a:rPr lang="cs-CZ" sz="14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PŮSOBNOST:</a:t>
            </a:r>
          </a:p>
          <a:p>
            <a:pPr lvl="1"/>
            <a:r>
              <a:rPr lang="cs-CZ" sz="16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pozemkové úpravy, restituční řízení  </a:t>
            </a:r>
          </a:p>
          <a:p>
            <a:pPr lvl="1"/>
            <a:r>
              <a:rPr lang="cs-CZ" sz="16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„hospodářská“ /majetková správa </a:t>
            </a:r>
          </a:p>
          <a:p>
            <a:pPr lvl="1"/>
            <a:r>
              <a:rPr lang="cs-CZ" sz="16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specifika vytváření a správy „rezervy státních pozemků“</a:t>
            </a:r>
          </a:p>
          <a:p>
            <a:pPr lvl="1"/>
            <a:r>
              <a:rPr lang="cs-CZ" sz="16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editace údajů BPEJ (bonitovaných půdně ekologických jednotek) v RÚIAN (Registr územní identifikace adres a nemovitostí) </a:t>
            </a:r>
          </a:p>
          <a:p>
            <a:pPr lvl="3"/>
            <a:r>
              <a:rPr lang="cs-CZ" sz="1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přechodné </a:t>
            </a:r>
            <a:r>
              <a:rPr lang="cs-CZ" sz="1600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ust.č</a:t>
            </a:r>
            <a:r>
              <a:rPr lang="cs-CZ" sz="1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II zákona č. 229/1919 Sb. s úč. k 1.11.2021) </a:t>
            </a:r>
          </a:p>
          <a:p>
            <a:pPr lvl="3"/>
            <a:endParaRPr lang="cs-CZ" sz="1600" dirty="0">
              <a:solidFill>
                <a:srgbClr val="6B9F25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2"/>
            <a:endParaRPr lang="cs-CZ" dirty="0">
              <a:solidFill>
                <a:srgbClr val="6B9F25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688478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pozemkový úřad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sz="2800" dirty="0"/>
              <a:t>Charakteristika:</a:t>
            </a:r>
          </a:p>
          <a:p>
            <a:pPr lvl="1"/>
            <a:r>
              <a:rPr lang="cs-CZ" sz="2800" dirty="0"/>
              <a:t>správní úřad s celostátní působností.</a:t>
            </a:r>
          </a:p>
          <a:p>
            <a:pPr lvl="1"/>
            <a:r>
              <a:rPr lang="cs-CZ" sz="2800" dirty="0"/>
              <a:t>organizační složka státu a účetní jednotkou.</a:t>
            </a:r>
          </a:p>
          <a:p>
            <a:pPr lvl="1"/>
            <a:r>
              <a:rPr lang="cs-CZ" sz="2800" dirty="0"/>
              <a:t> </a:t>
            </a:r>
          </a:p>
          <a:p>
            <a:pPr lvl="1"/>
            <a:r>
              <a:rPr lang="cs-CZ" sz="2800" dirty="0"/>
              <a:t>sídlo: Praha.</a:t>
            </a:r>
          </a:p>
          <a:p>
            <a:pPr lvl="1"/>
            <a:r>
              <a:rPr lang="cs-CZ" sz="2800" dirty="0"/>
              <a:t> v čele Státního pozemkového úřadu je ústřední ředitel Státního pozemkového úřadu (dále jen „ústřední ředitel“), kterého jmenuje a odvolává ministr zemědělství.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6039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pozemkový úřad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cs-CZ" sz="2400" dirty="0"/>
              <a:t>Státní pozemkový úřad:</a:t>
            </a:r>
          </a:p>
          <a:p>
            <a:pPr lvl="1"/>
            <a:endParaRPr lang="cs-CZ" sz="2400" b="1" dirty="0"/>
          </a:p>
          <a:p>
            <a:pPr lvl="1"/>
            <a:r>
              <a:rPr lang="cs-CZ" sz="2400" b="1" dirty="0"/>
              <a:t>ústředí</a:t>
            </a:r>
            <a:r>
              <a:rPr lang="cs-CZ" sz="2400" dirty="0"/>
              <a:t> Státního pozemkového úřadu (dále jen „ústředí“)  </a:t>
            </a:r>
          </a:p>
          <a:p>
            <a:pPr lvl="1"/>
            <a:endParaRPr lang="cs-CZ" sz="2400" b="1" dirty="0"/>
          </a:p>
          <a:p>
            <a:pPr lvl="1"/>
            <a:r>
              <a:rPr lang="cs-CZ" sz="2400" b="1" dirty="0"/>
              <a:t>krajské pozemkové úřady</a:t>
            </a:r>
          </a:p>
          <a:p>
            <a:pPr lvl="2"/>
            <a:r>
              <a:rPr lang="cs-CZ" sz="2400" dirty="0"/>
              <a:t>vykonávají činnost v rámci vyšších územních samosprávných celků </a:t>
            </a:r>
          </a:p>
          <a:p>
            <a:pPr lvl="3"/>
            <a:r>
              <a:rPr lang="cs-CZ" sz="2400" b="1" dirty="0"/>
              <a:t>pobočky krajských pozemkových úřadů</a:t>
            </a:r>
          </a:p>
          <a:p>
            <a:pPr lvl="4"/>
            <a:r>
              <a:rPr lang="cs-CZ" sz="2400" b="1" dirty="0"/>
              <a:t>jejich   územní působnost odpovídá území jednoho nebo více okresů</a:t>
            </a:r>
            <a:r>
              <a:rPr 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526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6347713" cy="731168"/>
          </a:xfrm>
        </p:spPr>
        <p:txBody>
          <a:bodyPr>
            <a:normAutofit/>
          </a:bodyPr>
          <a:lstStyle/>
          <a:p>
            <a:r>
              <a:rPr lang="cs-CZ" sz="2400" dirty="0"/>
              <a:t>Pozemkové vlastnictví státu a územně samosprávných celků (obcí a krajů)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3830" y="1735015"/>
            <a:ext cx="8255520" cy="44419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dirty="0">
              <a:solidFill>
                <a:srgbClr val="FF0000"/>
              </a:solidFill>
            </a:endParaRPr>
          </a:p>
          <a:p>
            <a:r>
              <a:rPr lang="cs-CZ" altLang="cs-CZ" sz="1600" dirty="0">
                <a:solidFill>
                  <a:srgbClr val="FF0000"/>
                </a:solidFill>
              </a:rPr>
              <a:t>Ústavní východiska:</a:t>
            </a:r>
          </a:p>
          <a:p>
            <a:r>
              <a:rPr lang="cs-CZ" altLang="cs-CZ" sz="1600" dirty="0">
                <a:solidFill>
                  <a:srgbClr val="FF0000"/>
                </a:solidFill>
              </a:rPr>
              <a:t>LZPS</a:t>
            </a:r>
          </a:p>
          <a:p>
            <a:pPr lvl="1"/>
            <a:r>
              <a:rPr lang="cs-CZ" altLang="cs-CZ" sz="1600" dirty="0"/>
              <a:t>Čl. 11</a:t>
            </a:r>
          </a:p>
          <a:p>
            <a:pPr lvl="2"/>
            <a:r>
              <a:rPr lang="cs-CZ" altLang="cs-CZ" sz="1600" dirty="0"/>
              <a:t>Odst. 1 –   rovnost vlastnictví</a:t>
            </a:r>
          </a:p>
          <a:p>
            <a:pPr lvl="2"/>
            <a:r>
              <a:rPr lang="cs-CZ" altLang="cs-CZ" sz="1600" b="1" dirty="0"/>
              <a:t>Odst. 2  -  „exkluzivita“ vlastnictví ve vztahu k určitému majetku, stanoví-li tak zvláštní zákon</a:t>
            </a:r>
          </a:p>
          <a:p>
            <a:pPr lvl="3"/>
            <a:r>
              <a:rPr lang="cs-CZ" altLang="cs-CZ" sz="1600" dirty="0"/>
              <a:t> „Zákon stanoví, </a:t>
            </a:r>
            <a:r>
              <a:rPr lang="cs-CZ" altLang="cs-CZ" sz="1600" b="1" dirty="0">
                <a:solidFill>
                  <a:srgbClr val="C00000"/>
                </a:solidFill>
              </a:rPr>
              <a:t>který majetek </a:t>
            </a:r>
            <a:r>
              <a:rPr lang="cs-CZ" altLang="cs-CZ" sz="1600" u="sng" dirty="0"/>
              <a:t>nezbytný k zabezpečování potřeb celé společnosti, rozvoje národního hospodářství a veřejného </a:t>
            </a:r>
            <a:r>
              <a:rPr lang="cs-CZ" altLang="cs-CZ" sz="1600" dirty="0">
                <a:solidFill>
                  <a:srgbClr val="C00000"/>
                </a:solidFill>
              </a:rPr>
              <a:t>zájmu </a:t>
            </a:r>
            <a:r>
              <a:rPr lang="cs-CZ" altLang="cs-CZ" sz="1600" b="1" dirty="0">
                <a:solidFill>
                  <a:srgbClr val="C00000"/>
                </a:solidFill>
              </a:rPr>
              <a:t>smí být jen ve vlastnictví státu, obce</a:t>
            </a:r>
            <a:r>
              <a:rPr lang="cs-CZ" altLang="cs-CZ" sz="1600" dirty="0">
                <a:solidFill>
                  <a:srgbClr val="C00000"/>
                </a:solidFill>
              </a:rPr>
              <a:t> nebo </a:t>
            </a:r>
            <a:r>
              <a:rPr lang="cs-CZ" altLang="cs-CZ" sz="1600" b="1" dirty="0">
                <a:solidFill>
                  <a:srgbClr val="C00000"/>
                </a:solidFill>
              </a:rPr>
              <a:t>určených právnických osob</a:t>
            </a:r>
            <a:r>
              <a:rPr lang="cs-CZ" altLang="cs-CZ" sz="1600" dirty="0"/>
              <a:t>; zákon může také stanovit, že určité věci mohou být pouze ve vlastnictví občanů nebo právnických osob se sídlem v České a Slovenské Federativní</a:t>
            </a:r>
          </a:p>
          <a:p>
            <a:pPr lvl="3"/>
            <a:endParaRPr lang="cs-CZ" altLang="cs-CZ" sz="1600" dirty="0"/>
          </a:p>
          <a:p>
            <a:pPr lvl="2"/>
            <a:r>
              <a:rPr lang="cs-CZ" altLang="cs-CZ" sz="1600" dirty="0"/>
              <a:t>Odst. 3  -  vlastnictví zavazuje, omezení v obecném zájmu</a:t>
            </a:r>
          </a:p>
          <a:p>
            <a:pPr lvl="2"/>
            <a:r>
              <a:rPr lang="cs-CZ" altLang="cs-CZ" sz="1600" dirty="0"/>
              <a:t>Odst.4 –   omezení ve veřejném zájmu </a:t>
            </a:r>
          </a:p>
          <a:p>
            <a:pPr lvl="2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04332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pozemkový úřad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působnost Státní pozemkového úřadu v </a:t>
            </a:r>
            <a:r>
              <a:rPr lang="cs-CZ" b="1" dirty="0">
                <a:solidFill>
                  <a:srgbClr val="C00000"/>
                </a:solidFill>
              </a:rPr>
              <a:t>„majetkové“ oblasti </a:t>
            </a:r>
          </a:p>
          <a:p>
            <a:r>
              <a:rPr lang="cs-CZ" dirty="0"/>
              <a:t>příslušnost hospodařit s majetkem, který byl ve správě PF ČR a ve vlastnictví ČR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rezerva státních pozemků</a:t>
            </a:r>
          </a:p>
          <a:p>
            <a:pPr lvl="2"/>
            <a:r>
              <a:rPr lang="cs-CZ" dirty="0"/>
              <a:t>vytváření: majetkoprávní převody (směna, koupě)</a:t>
            </a:r>
          </a:p>
          <a:p>
            <a:pPr lvl="2"/>
            <a:r>
              <a:rPr lang="cs-CZ" dirty="0"/>
              <a:t>Správa</a:t>
            </a:r>
          </a:p>
          <a:p>
            <a:pPr lvl="2"/>
            <a:r>
              <a:rPr lang="cs-CZ" dirty="0"/>
              <a:t>Vzájemné vztahy mezi rezervou A </a:t>
            </a:r>
            <a:r>
              <a:rPr lang="cs-CZ" dirty="0" err="1"/>
              <a:t>a</a:t>
            </a:r>
            <a:r>
              <a:rPr lang="cs-CZ" dirty="0"/>
              <a:t> B </a:t>
            </a:r>
          </a:p>
          <a:p>
            <a:pPr lvl="3"/>
            <a:r>
              <a:rPr lang="cs-CZ" dirty="0"/>
              <a:t>! Správní řízení dle § 3 odst. 3 zákona o SPÚ o „převodu pozemku z rezervy A do rezervy B)  </a:t>
            </a:r>
          </a:p>
          <a:p>
            <a:pPr lvl="3"/>
            <a:r>
              <a:rPr lang="cs-CZ" dirty="0"/>
              <a:t>Podrobnosti blíže viz: Hanák, Jakub, </a:t>
            </a:r>
            <a:r>
              <a:rPr lang="cs-CZ" dirty="0" err="1"/>
              <a:t>Tkáčiková</a:t>
            </a:r>
            <a:r>
              <a:rPr lang="cs-CZ" dirty="0"/>
              <a:t> Jana: Zákon o Státním pozemkovém úřadu, </a:t>
            </a:r>
            <a:r>
              <a:rPr lang="cs-CZ" dirty="0" err="1"/>
              <a:t>Kometář.Praha:Wolters</a:t>
            </a:r>
            <a:r>
              <a:rPr lang="cs-CZ" dirty="0"/>
              <a:t> </a:t>
            </a:r>
            <a:r>
              <a:rPr lang="cs-CZ" dirty="0" err="1"/>
              <a:t>Kluwer</a:t>
            </a:r>
            <a:r>
              <a:rPr lang="cs-CZ" dirty="0"/>
              <a:t> ČR, 2020, s. 17 a násl.)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převody pozemků do vlastnictví jiným osobám</a:t>
            </a:r>
          </a:p>
          <a:p>
            <a:pPr lvl="2"/>
            <a:r>
              <a:rPr lang="cs-CZ" dirty="0"/>
              <a:t>úplatné</a:t>
            </a:r>
          </a:p>
          <a:p>
            <a:pPr lvl="2"/>
            <a:r>
              <a:rPr lang="cs-CZ" dirty="0"/>
              <a:t>Bezúplatně přenechání do užívání(pachtu, nájmu)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restituce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privatizace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pozemkové úpravy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791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62" y="101600"/>
            <a:ext cx="8406816" cy="919678"/>
          </a:xfrm>
        </p:spPr>
        <p:txBody>
          <a:bodyPr>
            <a:normAutofit/>
          </a:bodyPr>
          <a:lstStyle/>
          <a:p>
            <a:r>
              <a:rPr lang="cs-CZ" sz="3200" dirty="0"/>
              <a:t>Pozemky vyloučené z převodu (§ 6 </a:t>
            </a:r>
            <a:r>
              <a:rPr lang="cs-CZ" sz="3200" dirty="0" err="1"/>
              <a:t>ZoSPÚ</a:t>
            </a:r>
            <a:r>
              <a:rPr lang="cs-CZ" sz="32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4062" y="1195754"/>
            <a:ext cx="10386645" cy="5329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a</a:t>
            </a:r>
            <a:r>
              <a:rPr lang="cs-CZ" sz="1600" b="1" dirty="0"/>
              <a:t>)  zemědělské pozemky, na jejichž vydání bylo uplatněno právo podle jiného právního předpisu a o jejichž vydání nebylo dosud rozhodnuto (</a:t>
            </a:r>
            <a:r>
              <a:rPr lang="cs-CZ" sz="1600" b="1" u="sng" dirty="0">
                <a:solidFill>
                  <a:srgbClr val="C00000"/>
                </a:solidFill>
              </a:rPr>
              <a:t>restituce)</a:t>
            </a:r>
            <a:endParaRPr lang="cs-CZ" sz="1600" b="1" dirty="0"/>
          </a:p>
          <a:p>
            <a:pPr marL="0" indent="0">
              <a:buNone/>
            </a:pPr>
            <a:r>
              <a:rPr lang="cs-CZ" sz="1600" dirty="0"/>
              <a:t>b) </a:t>
            </a:r>
            <a:r>
              <a:rPr lang="cs-CZ" sz="1600" b="1" dirty="0"/>
              <a:t>zemědělské pozemky nebo jejich části určené územním plánem nebo regulačním plánem anebo rozhodnutím o umístění stavby k zastavění </a:t>
            </a:r>
            <a:r>
              <a:rPr lang="cs-CZ" sz="1600" b="1" u="sng" dirty="0">
                <a:solidFill>
                  <a:srgbClr val="C00000"/>
                </a:solidFill>
              </a:rPr>
              <a:t>veřejně prospěšnými stavbami nebo stavbami dopravní infastruktury </a:t>
            </a:r>
            <a:r>
              <a:rPr lang="cs-CZ" sz="1600" b="1" dirty="0"/>
              <a:t>nebo těmito stavbami již zastavěné,  s výjimkou: zemědělských pozemků převáděných podle § 3 odst. 4, § 7 nebo § 10 odst. 1,zemědělských pozemků již využitých ke zřízení technické infrastruktury</a:t>
            </a:r>
          </a:p>
          <a:p>
            <a:pPr marL="0" indent="0">
              <a:buNone/>
            </a:pPr>
            <a:r>
              <a:rPr lang="cs-CZ" sz="1600" dirty="0"/>
              <a:t>c</a:t>
            </a:r>
            <a:r>
              <a:rPr lang="cs-CZ" sz="1600" dirty="0">
                <a:solidFill>
                  <a:srgbClr val="C00000"/>
                </a:solidFill>
              </a:rPr>
              <a:t>) Pozemkové úpravy: </a:t>
            </a:r>
            <a:r>
              <a:rPr lang="cs-CZ" sz="1600" b="1" dirty="0"/>
              <a:t>zemědělské pozemky určené k řešení podle § 2 zákona č. 139/2002 Sb. u kterých je v katastru nemovitostí vyznačena poznámka o zahájení pozemkových úprav</a:t>
            </a:r>
          </a:p>
          <a:p>
            <a:pPr marL="0" indent="0">
              <a:buNone/>
            </a:pPr>
            <a:r>
              <a:rPr lang="cs-CZ" sz="1600" b="1" dirty="0"/>
              <a:t>d) majetek, o jehož převodu na jiné osoby bylo rozhodnuto podle jiného právního předpisu  </a:t>
            </a:r>
            <a:r>
              <a:rPr lang="cs-CZ" sz="1600" b="1" u="sng" dirty="0"/>
              <a:t>(</a:t>
            </a:r>
            <a:r>
              <a:rPr lang="cs-CZ" sz="1600" b="1" u="sng" dirty="0">
                <a:solidFill>
                  <a:srgbClr val="C00000"/>
                </a:solidFill>
              </a:rPr>
              <a:t>privatizace)</a:t>
            </a:r>
            <a:r>
              <a:rPr lang="cs-CZ" sz="1600" b="1" u="sng" dirty="0"/>
              <a:t>,</a:t>
            </a:r>
          </a:p>
          <a:p>
            <a:pPr marL="0" indent="0">
              <a:buNone/>
            </a:pPr>
            <a:r>
              <a:rPr lang="cs-CZ" sz="1600" b="1" dirty="0"/>
              <a:t>e) zemědělské pozemky ve </a:t>
            </a:r>
            <a:r>
              <a:rPr lang="cs-CZ" sz="1600" b="1" u="sng" dirty="0">
                <a:solidFill>
                  <a:srgbClr val="C00000"/>
                </a:solidFill>
              </a:rPr>
              <a:t>vojenských újezdech</a:t>
            </a:r>
            <a:endParaRPr lang="cs-CZ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1600" b="1" dirty="0"/>
              <a:t>f) zemědělské pozemky v </a:t>
            </a:r>
            <a:r>
              <a:rPr lang="cs-CZ" sz="1600" b="1" u="sng" dirty="0">
                <a:solidFill>
                  <a:srgbClr val="C00000"/>
                </a:solidFill>
              </a:rPr>
              <a:t>národních přírodních památkách, národních přírodních rezervacích a na území národních parků, dále nelze převádět zemědělské pozemky v přírodních rezervacích a v přírodních památkách, s výjimkou zemědělských pozemků, k jejichž zcizení vydalo souhlas Ministerstvo životního prostředí podle jiného právního předpisu  </a:t>
            </a:r>
          </a:p>
          <a:p>
            <a:pPr marL="0" indent="0">
              <a:buNone/>
            </a:pPr>
            <a:r>
              <a:rPr lang="cs-CZ" sz="1600" b="1" dirty="0"/>
              <a:t>g) pozemky, u nichž bylo Státním pozemkovým úřadem zahájeno správní řízení podle § 3 odst. 3, do doby vydání pravomocného rozhodnutí, nebo </a:t>
            </a:r>
            <a:r>
              <a:rPr lang="cs-CZ" sz="1600" b="1" dirty="0">
                <a:solidFill>
                  <a:srgbClr val="FF0000"/>
                </a:solidFill>
              </a:rPr>
              <a:t>(rezerva státních pozemků)</a:t>
            </a:r>
          </a:p>
          <a:p>
            <a:pPr marL="0" indent="0">
              <a:buNone/>
            </a:pPr>
            <a:r>
              <a:rPr lang="cs-CZ" sz="1600" b="1" dirty="0"/>
              <a:t>g) pozemky tvořící </a:t>
            </a:r>
            <a:r>
              <a:rPr lang="cs-CZ" sz="1600" b="1" u="sng" dirty="0">
                <a:solidFill>
                  <a:srgbClr val="C00000"/>
                </a:solidFill>
              </a:rPr>
              <a:t>rezervu státních pozemků  pozemky, </a:t>
            </a:r>
            <a:r>
              <a:rPr lang="cs-CZ" sz="1600" dirty="0"/>
              <a:t>podle § 3 odst. 1 písm. b)</a:t>
            </a:r>
          </a:p>
        </p:txBody>
      </p:sp>
    </p:spTree>
    <p:extLst>
      <p:ext uri="{BB962C8B-B14F-4D97-AF65-F5344CB8AC3E}">
        <p14:creationId xmlns:p14="http://schemas.microsoft.com/office/powerpoint/2010/main" val="445307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Rezerva státních pozemků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400" dirty="0"/>
              <a:t>význam institutu, vývoj právní úpravy </a:t>
            </a:r>
          </a:p>
          <a:p>
            <a:r>
              <a:rPr lang="cs-CZ" sz="1400" b="1" dirty="0"/>
              <a:t>Státní pozemkový úřad vytváří a spravuje </a:t>
            </a:r>
            <a:r>
              <a:rPr lang="cs-CZ" sz="1400" b="1" u="sng" dirty="0"/>
              <a:t>rezervu státních pozemků (dále jen "rezerva"), </a:t>
            </a:r>
            <a:r>
              <a:rPr lang="cs-CZ" sz="1400" b="1" dirty="0"/>
              <a:t>která zahrnuje pozemky, s nimiž je Státní pozemkový úřad příslušný hospodařit, a která slouží k</a:t>
            </a:r>
          </a:p>
          <a:p>
            <a:pPr lvl="1"/>
            <a:r>
              <a:rPr lang="cs-CZ" sz="1400" b="1" dirty="0"/>
              <a:t>a) výkonu působnosti Státního pozemkového úřadu  (tzv. rezerva „A“)</a:t>
            </a:r>
          </a:p>
          <a:p>
            <a:pPr lvl="1"/>
            <a:r>
              <a:rPr lang="cs-CZ" sz="1400" b="1" dirty="0"/>
              <a:t>b) uskutečnění rozvojových programů státu schválených vládou (tzv. rezerva „B“)</a:t>
            </a:r>
          </a:p>
          <a:p>
            <a:r>
              <a:rPr lang="cs-CZ" sz="1400" b="1" dirty="0"/>
              <a:t>Agenda SPÚ ve vztahu k rezervě státních pozemků</a:t>
            </a:r>
          </a:p>
          <a:p>
            <a:r>
              <a:rPr lang="cs-CZ" sz="1400" dirty="0"/>
              <a:t>-  vytváření a zachování potřebného rozsahu a složení rezervy zajišťuje Státní pozemkový úřad  zejména směnou a koupí</a:t>
            </a:r>
          </a:p>
          <a:p>
            <a:r>
              <a:rPr lang="cs-CZ" sz="1400" dirty="0"/>
              <a:t>- mechanismus „přesunů“ pozemků mezi rezervami „A“ a „B“</a:t>
            </a:r>
          </a:p>
          <a:p>
            <a:r>
              <a:rPr lang="cs-CZ" sz="1400" dirty="0"/>
              <a:t>- mechanismus převodu pozemků z rezervy „B“ na státní subjekty</a:t>
            </a:r>
          </a:p>
          <a:p>
            <a:r>
              <a:rPr lang="cs-CZ" sz="1400" dirty="0"/>
              <a:t>- oceňování pozemků</a:t>
            </a:r>
          </a:p>
          <a:p>
            <a:r>
              <a:rPr lang="cs-CZ" sz="1400" dirty="0"/>
              <a:t>- vztah ke KN: </a:t>
            </a:r>
          </a:p>
          <a:p>
            <a:pPr lvl="1"/>
            <a:r>
              <a:rPr lang="cs-CZ" sz="1400" dirty="0"/>
              <a:t> zápis poznámky </a:t>
            </a:r>
          </a:p>
          <a:p>
            <a:pPr lvl="2"/>
            <a:r>
              <a:rPr lang="cs-CZ" dirty="0"/>
              <a:t> </a:t>
            </a:r>
          </a:p>
          <a:p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3281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3416" y="609600"/>
            <a:ext cx="6847898" cy="1091208"/>
          </a:xfrm>
        </p:spPr>
        <p:txBody>
          <a:bodyPr>
            <a:normAutofit/>
          </a:bodyPr>
          <a:lstStyle/>
          <a:p>
            <a:r>
              <a:rPr lang="cs-CZ" sz="2800" b="1" dirty="0"/>
              <a:t>Převody státních zemědělských pozemků: základní přehled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532" y="1797538"/>
            <a:ext cx="10004099" cy="3876431"/>
          </a:xfrm>
        </p:spPr>
        <p:txBody>
          <a:bodyPr>
            <a:normAutofit fontScale="85000" lnSpcReduction="20000"/>
          </a:bodyPr>
          <a:lstStyle/>
          <a:p>
            <a:r>
              <a:rPr lang="cs-CZ" sz="1700" b="1" dirty="0"/>
              <a:t>Bezúplatné převody pozemku (na žádost)</a:t>
            </a:r>
          </a:p>
          <a:p>
            <a:pPr lvl="1"/>
            <a:r>
              <a:rPr lang="cs-CZ" sz="1700" b="1" dirty="0"/>
              <a:t>na obce (§ 7 </a:t>
            </a:r>
            <a:r>
              <a:rPr lang="cs-CZ" sz="1700" b="1" dirty="0" err="1"/>
              <a:t>ZoSPÚ</a:t>
            </a:r>
            <a:r>
              <a:rPr lang="cs-CZ" sz="1700" b="1" dirty="0"/>
              <a:t>)</a:t>
            </a:r>
          </a:p>
          <a:p>
            <a:pPr lvl="1"/>
            <a:r>
              <a:rPr lang="cs-CZ" sz="1700" b="1" dirty="0"/>
              <a:t>na kraje (§  7 </a:t>
            </a:r>
            <a:r>
              <a:rPr lang="cs-CZ" sz="1700" b="1" dirty="0" err="1"/>
              <a:t>ZoSPÚ</a:t>
            </a:r>
            <a:r>
              <a:rPr lang="cs-CZ" sz="1700" b="1" dirty="0"/>
              <a:t>)</a:t>
            </a:r>
          </a:p>
          <a:p>
            <a:r>
              <a:rPr lang="cs-CZ" sz="1700" b="1" dirty="0"/>
              <a:t>Úplatné převody (na žádost)</a:t>
            </a:r>
          </a:p>
          <a:p>
            <a:pPr lvl="2"/>
            <a:r>
              <a:rPr lang="cs-CZ" sz="1700" b="1" dirty="0"/>
              <a:t>na obce (§ 10/1 </a:t>
            </a:r>
            <a:r>
              <a:rPr lang="cs-CZ" sz="1700" b="1" dirty="0" err="1"/>
              <a:t>ZoSPÚ</a:t>
            </a:r>
            <a:r>
              <a:rPr lang="cs-CZ" sz="1700" b="1" dirty="0"/>
              <a:t>) </a:t>
            </a:r>
          </a:p>
          <a:p>
            <a:pPr lvl="2"/>
            <a:r>
              <a:rPr lang="cs-CZ" sz="1700" b="1" dirty="0"/>
              <a:t>na kraje (§ 10/2 </a:t>
            </a:r>
            <a:r>
              <a:rPr lang="cs-CZ" sz="1700" b="1" dirty="0" err="1"/>
              <a:t>ZoSPˇU</a:t>
            </a:r>
            <a:r>
              <a:rPr lang="cs-CZ" sz="1700" b="1" dirty="0"/>
              <a:t>)</a:t>
            </a:r>
          </a:p>
          <a:p>
            <a:pPr lvl="2"/>
            <a:r>
              <a:rPr lang="cs-CZ" sz="1700" b="1" dirty="0"/>
              <a:t>na vlastníky příp. spoluvlastníky nemovitých  staveb (§ 10/3,4 </a:t>
            </a:r>
            <a:r>
              <a:rPr lang="cs-CZ" sz="1700" b="1" dirty="0" err="1"/>
              <a:t>ZoSPÚ</a:t>
            </a:r>
            <a:r>
              <a:rPr lang="cs-CZ" sz="1700" b="1" dirty="0"/>
              <a:t>)</a:t>
            </a:r>
          </a:p>
          <a:p>
            <a:pPr lvl="2"/>
            <a:r>
              <a:rPr lang="cs-CZ" sz="1700" b="1" dirty="0"/>
              <a:t>Na vlastníky/spoluvlastníky sousedících pozemků (§10/5 </a:t>
            </a:r>
            <a:r>
              <a:rPr lang="cs-CZ" sz="1700" b="1" dirty="0" err="1"/>
              <a:t>ZoSPÚ</a:t>
            </a:r>
            <a:r>
              <a:rPr lang="cs-CZ" sz="1700" b="1" dirty="0"/>
              <a:t>)</a:t>
            </a:r>
          </a:p>
          <a:p>
            <a:pPr lvl="2"/>
            <a:r>
              <a:rPr lang="cs-CZ" sz="1700" b="1" dirty="0"/>
              <a:t>na zřizovatele trvalého porostu (§ 10a </a:t>
            </a:r>
            <a:r>
              <a:rPr lang="cs-CZ" sz="1700" b="1" dirty="0" err="1"/>
              <a:t>ZoSPÚ</a:t>
            </a:r>
            <a:r>
              <a:rPr lang="cs-CZ" sz="1700" b="1" dirty="0"/>
              <a:t>)</a:t>
            </a:r>
          </a:p>
          <a:p>
            <a:pPr lvl="2"/>
            <a:r>
              <a:rPr lang="cs-CZ" sz="1700" b="1" dirty="0"/>
              <a:t>převod stavby vlastníkovi pozemku (§ 10d)</a:t>
            </a:r>
          </a:p>
          <a:p>
            <a:pPr lvl="2"/>
            <a:r>
              <a:rPr lang="cs-CZ" sz="1700" b="1" i="1" dirty="0"/>
              <a:t>převod v zahrádkových a chatových osadách na oprávněného uživatele (§ 10b </a:t>
            </a:r>
            <a:r>
              <a:rPr lang="cs-CZ" sz="1700" b="1" i="1" dirty="0" err="1"/>
              <a:t>ZoSPÚ</a:t>
            </a:r>
            <a:r>
              <a:rPr lang="cs-CZ" sz="1700" b="1" i="1" dirty="0"/>
              <a:t> – </a:t>
            </a:r>
            <a:r>
              <a:rPr lang="cs-CZ" sz="1700" b="1" i="1" u="sng" dirty="0"/>
              <a:t>žádost do 31.12.2018</a:t>
            </a:r>
            <a:r>
              <a:rPr lang="cs-CZ" sz="1700" b="1" i="1" dirty="0"/>
              <a:t>) </a:t>
            </a:r>
          </a:p>
          <a:p>
            <a:pPr lvl="1"/>
            <a:endParaRPr lang="cs-CZ" sz="1700" b="1" dirty="0"/>
          </a:p>
          <a:p>
            <a:pPr lvl="1"/>
            <a:r>
              <a:rPr lang="cs-CZ" sz="1700" b="1" dirty="0"/>
              <a:t>převod zemědělského pozemku na základě veřejné nabídky (§ 12 </a:t>
            </a:r>
            <a:r>
              <a:rPr lang="cs-CZ" sz="1700" b="1" dirty="0" err="1"/>
              <a:t>ZoSPÚ</a:t>
            </a:r>
            <a:r>
              <a:rPr lang="cs-CZ" sz="1700" b="1" dirty="0"/>
              <a:t>) – </a:t>
            </a:r>
            <a:r>
              <a:rPr lang="cs-CZ" sz="1700" b="1" i="1" dirty="0"/>
              <a:t>aktuálně se neprovádí, diskuse k uplatňování v minulosti</a:t>
            </a:r>
          </a:p>
          <a:p>
            <a:pPr lvl="1"/>
            <a:endParaRPr lang="cs-CZ" sz="1700" b="1" dirty="0"/>
          </a:p>
          <a:p>
            <a:pPr lvl="1"/>
            <a:r>
              <a:rPr lang="cs-CZ" sz="1700" b="1" dirty="0"/>
              <a:t>prodej zemědělského pozemku v obchodní veřejné soutěži (§ 13 </a:t>
            </a:r>
            <a:r>
              <a:rPr lang="cs-CZ" sz="1700" b="1" dirty="0" err="1"/>
              <a:t>ZoSPÚ</a:t>
            </a:r>
            <a:r>
              <a:rPr lang="cs-CZ" sz="1700" b="1" dirty="0"/>
              <a:t>) – </a:t>
            </a:r>
            <a:r>
              <a:rPr lang="cs-CZ" sz="1700" b="1" i="1" dirty="0"/>
              <a:t>aktuálně se neprovádí </a:t>
            </a:r>
          </a:p>
          <a:p>
            <a:pPr lvl="1"/>
            <a:endParaRPr lang="cs-CZ" sz="1700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010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Lesní pozemky ve vlastnictví státu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2060849"/>
            <a:ext cx="2705100" cy="16859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3501008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92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Lesní pozemky ve vlastnictví státu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Stát = vlastník</a:t>
            </a:r>
          </a:p>
          <a:p>
            <a:pPr lvl="1" eaLnBrk="1" hangingPunct="1"/>
            <a:r>
              <a:rPr lang="cs-CZ" altLang="cs-CZ" sz="2000" dirty="0"/>
              <a:t>realizace obsahu vlastnictví k lesním pozemkům ve vlastnictví státu</a:t>
            </a:r>
          </a:p>
          <a:p>
            <a:pPr lvl="2" eaLnBrk="1" hangingPunct="1"/>
            <a:r>
              <a:rPr lang="cs-CZ" altLang="cs-CZ" sz="2000" dirty="0"/>
              <a:t>Lesy České republiky, </a:t>
            </a:r>
            <a:r>
              <a:rPr lang="cs-CZ" altLang="cs-CZ" sz="2000" dirty="0" err="1"/>
              <a:t>s.p</a:t>
            </a:r>
            <a:r>
              <a:rPr lang="cs-CZ" altLang="cs-CZ" sz="2000" dirty="0"/>
              <a:t>.</a:t>
            </a:r>
          </a:p>
          <a:p>
            <a:pPr lvl="2" eaLnBrk="1" hangingPunct="1"/>
            <a:r>
              <a:rPr lang="cs-CZ" altLang="cs-CZ" sz="2000" dirty="0"/>
              <a:t>Vojenské lesy a statky, </a:t>
            </a:r>
            <a:r>
              <a:rPr lang="cs-CZ" altLang="cs-CZ" sz="2000" dirty="0" err="1"/>
              <a:t>s.p</a:t>
            </a:r>
            <a:r>
              <a:rPr lang="cs-CZ" altLang="cs-CZ" sz="2000" dirty="0"/>
              <a:t>.</a:t>
            </a:r>
          </a:p>
          <a:p>
            <a:pPr lvl="2" eaLnBrk="1" hangingPunct="1"/>
            <a:r>
              <a:rPr lang="cs-CZ" altLang="cs-CZ" sz="2000" dirty="0"/>
              <a:t>Správy národních parků </a:t>
            </a:r>
          </a:p>
          <a:p>
            <a:pPr lvl="2" eaLnBrk="1" hangingPunct="1"/>
            <a:r>
              <a:rPr lang="cs-CZ" sz="2000" dirty="0"/>
              <a:t>Lesní správa Lány, příspěvková organizace Kanceláře prezidenta republiky</a:t>
            </a:r>
          </a:p>
          <a:p>
            <a:pPr lvl="2" eaLnBrk="1" hangingPunct="1"/>
            <a:endParaRPr lang="cs-CZ" altLang="cs-CZ" sz="2000" dirty="0"/>
          </a:p>
          <a:p>
            <a:pPr eaLnBrk="1" hangingPunct="1"/>
            <a:endParaRPr lang="cs-CZ" altLang="cs-CZ" dirty="0"/>
          </a:p>
          <a:p>
            <a:pPr lvl="3"/>
            <a:r>
              <a:rPr lang="cs-CZ" altLang="cs-CZ" dirty="0"/>
              <a:t>dle toho i specifika převodu  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59884C-6C2F-4274-ACBF-B3EA386AC6E2}" type="slidenum">
              <a:rPr lang="cs-CZ" altLang="cs-CZ" sz="2600">
                <a:solidFill>
                  <a:schemeClr val="bg1"/>
                </a:solidFill>
              </a:rPr>
              <a:pPr/>
              <a:t>45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056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Lesní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8844" y="1737360"/>
            <a:ext cx="10616836" cy="430400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§ 4 LZ  - „státní lesy“ 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vztah lesního zákona k jiným předpisům (zákon o státním podniku, zákon o majetku ČR, zákon o ochraně přírody a krajiny)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pokud jde o lesy ve vlastnictví státu ("státní lesy"), vztahují se práva a povinnosti vlastníka lesa podle tohoto zákona na právnickou osobu, které je svěřeno nakládání s těmito lesy, pokud tento zákon nestanoví jinak.</a:t>
            </a:r>
          </a:p>
          <a:p>
            <a:pPr lvl="1"/>
            <a:r>
              <a:rPr lang="cs-CZ" dirty="0"/>
              <a:t> </a:t>
            </a:r>
          </a:p>
          <a:p>
            <a:pPr lvl="1"/>
            <a:r>
              <a:rPr lang="cs-CZ" sz="2800" b="1" dirty="0">
                <a:solidFill>
                  <a:srgbClr val="FF0000"/>
                </a:solidFill>
              </a:rPr>
              <a:t>Státní lesy nelze zcizit, pokud tento zákon nestanoví jinak</a:t>
            </a:r>
            <a:r>
              <a:rPr lang="cs-CZ" sz="2800" dirty="0"/>
              <a:t>. </a:t>
            </a:r>
          </a:p>
          <a:p>
            <a:pPr lvl="1"/>
            <a:r>
              <a:rPr lang="cs-CZ" sz="2100" b="1" dirty="0"/>
              <a:t>Výjimky:</a:t>
            </a:r>
          </a:p>
          <a:p>
            <a:pPr lvl="2"/>
            <a:r>
              <a:rPr lang="cs-CZ" sz="2100" b="1" dirty="0"/>
              <a:t>Zákaz zcizení státních lesů se nevztahuje na:</a:t>
            </a:r>
          </a:p>
          <a:p>
            <a:pPr lvl="3"/>
            <a:r>
              <a:rPr lang="cs-CZ" dirty="0"/>
              <a:t>směnu, </a:t>
            </a:r>
          </a:p>
          <a:p>
            <a:pPr lvl="3"/>
            <a:r>
              <a:rPr lang="cs-CZ" dirty="0"/>
              <a:t>prodej spoluvlastnického podílu státu, </a:t>
            </a:r>
          </a:p>
          <a:p>
            <a:pPr lvl="3"/>
            <a:r>
              <a:rPr lang="cs-CZ" dirty="0"/>
              <a:t>prodej odloučeného lesního pozemku,</a:t>
            </a:r>
          </a:p>
          <a:p>
            <a:pPr lvl="3"/>
            <a:r>
              <a:rPr lang="cs-CZ" dirty="0"/>
              <a:t>zcizení ve veřejném zájmu chráněném tímto zákonem nebo jinými právními předpisy,</a:t>
            </a:r>
          </a:p>
          <a:p>
            <a:pPr lvl="3"/>
            <a:r>
              <a:rPr lang="cs-CZ" dirty="0"/>
              <a:t>vydání věci podle právních předpisů upravujících restituci majetku nebo </a:t>
            </a:r>
          </a:p>
          <a:p>
            <a:pPr lvl="3"/>
            <a:r>
              <a:rPr lang="cs-CZ" dirty="0"/>
              <a:t>převod podle § 4 odstavců 3, 6 a 9 Lesního zákona </a:t>
            </a:r>
          </a:p>
          <a:p>
            <a:pPr lvl="1"/>
            <a:r>
              <a:rPr lang="cs-CZ" dirty="0"/>
              <a:t>Právní jednání, kterým se nakládá se státními lesy, vyžaduje ke své platnosti předchozí souhlas Ministerstva zemědělství </a:t>
            </a:r>
          </a:p>
          <a:p>
            <a:pPr lvl="1"/>
            <a:r>
              <a:rPr lang="cs-CZ" dirty="0"/>
              <a:t>Ustanovení jiných právních předpisů tím nejsou dotčena.</a:t>
            </a:r>
          </a:p>
        </p:txBody>
      </p:sp>
    </p:spTree>
    <p:extLst>
      <p:ext uri="{BB962C8B-B14F-4D97-AF65-F5344CB8AC3E}">
        <p14:creationId xmlns:p14="http://schemas.microsoft.com/office/powerpoint/2010/main" val="23152100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/>
              <a:t>Převod lesních pozemků z vlastnictví státu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2135561" y="1916833"/>
            <a:ext cx="7837115" cy="429981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cs-CZ" altLang="cs-CZ" sz="2000" u="sng" dirty="0"/>
              <a:t>Převody dle § 4 odst. 3,6,9 LZ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u="sng" dirty="0"/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b="1" u="sng" dirty="0">
                <a:solidFill>
                  <a:srgbClr val="00B050"/>
                </a:solidFill>
              </a:rPr>
              <a:t>A. Na oprávněné osoby dle </a:t>
            </a:r>
            <a:r>
              <a:rPr lang="cs-CZ" altLang="cs-CZ" sz="1800" b="1" u="sng" dirty="0" err="1">
                <a:solidFill>
                  <a:srgbClr val="00B050"/>
                </a:solidFill>
              </a:rPr>
              <a:t>zák.č</a:t>
            </a:r>
            <a:r>
              <a:rPr lang="cs-CZ" altLang="cs-CZ" sz="1800" b="1" u="sng" dirty="0">
                <a:solidFill>
                  <a:srgbClr val="00B050"/>
                </a:solidFill>
              </a:rPr>
              <a:t>. 229/1991 Sb.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dirty="0"/>
              <a:t>Tj. náhradní pozemky za nevydané pozemky v restituci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b="1" dirty="0"/>
              <a:t>Tzv. odloučené pozemky</a:t>
            </a:r>
          </a:p>
          <a:p>
            <a:pPr lvl="4" eaLnBrk="1" hangingPunct="1">
              <a:lnSpc>
                <a:spcPct val="90000"/>
              </a:lnSpc>
            </a:pPr>
            <a:r>
              <a:rPr lang="cs-CZ" altLang="cs-CZ" sz="2000" b="1" dirty="0"/>
              <a:t>vklíněné</a:t>
            </a:r>
          </a:p>
          <a:p>
            <a:pPr lvl="4" eaLnBrk="1" hangingPunct="1">
              <a:lnSpc>
                <a:spcPct val="90000"/>
              </a:lnSpc>
            </a:pPr>
            <a:r>
              <a:rPr lang="cs-CZ" altLang="cs-CZ" sz="2000" b="1" dirty="0"/>
              <a:t>samostatné</a:t>
            </a:r>
          </a:p>
          <a:p>
            <a:pPr lvl="4" eaLnBrk="1" hangingPunct="1">
              <a:lnSpc>
                <a:spcPct val="90000"/>
              </a:lnSpc>
            </a:pPr>
            <a:endParaRPr lang="cs-CZ" altLang="cs-CZ" dirty="0"/>
          </a:p>
          <a:p>
            <a:pPr lvl="2" eaLnBrk="1" hangingPunct="1">
              <a:lnSpc>
                <a:spcPct val="90000"/>
              </a:lnSpc>
            </a:pPr>
            <a:endParaRPr lang="cs-CZ" altLang="cs-CZ" sz="1800" b="1" u="sng" dirty="0"/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b="1" u="sng" dirty="0">
                <a:solidFill>
                  <a:srgbClr val="00B050"/>
                </a:solidFill>
              </a:rPr>
              <a:t>B. na vlastníky v uznaných farmových chovech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dirty="0"/>
              <a:t>Neplatí zákonná omezení jako u převodů na oprávněné osoby dle § 11a </a:t>
            </a:r>
            <a:r>
              <a:rPr lang="cs-CZ" altLang="cs-CZ" dirty="0" err="1"/>
              <a:t>zák.o</a:t>
            </a:r>
            <a:r>
              <a:rPr lang="cs-CZ" altLang="cs-CZ" dirty="0"/>
              <a:t> půdě</a:t>
            </a:r>
          </a:p>
          <a:p>
            <a:endParaRPr lang="cs-CZ" altLang="cs-CZ" dirty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7C920E-6D3B-44EF-BEC0-855DBC450B35}" type="slidenum">
              <a:rPr lang="cs-CZ" altLang="cs-CZ" sz="2600">
                <a:solidFill>
                  <a:schemeClr val="bg1"/>
                </a:solidFill>
              </a:rPr>
              <a:pPr/>
              <a:t>47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30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/>
              <a:t>Převod lesních pozemků z vlastnictví státu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400" b="1" u="sng" dirty="0">
                <a:solidFill>
                  <a:srgbClr val="00B050"/>
                </a:solidFill>
              </a:rPr>
              <a:t>C. na obec</a:t>
            </a:r>
          </a:p>
          <a:p>
            <a:pPr lvl="1">
              <a:defRPr/>
            </a:pPr>
            <a:r>
              <a:rPr lang="cs-CZ" dirty="0"/>
              <a:t>bezúplatně</a:t>
            </a:r>
          </a:p>
          <a:p>
            <a:pPr lvl="2">
              <a:defRPr/>
            </a:pPr>
            <a:endParaRPr lang="cs-CZ" sz="1600" dirty="0"/>
          </a:p>
          <a:p>
            <a:pPr lvl="1">
              <a:defRPr/>
            </a:pPr>
            <a:r>
              <a:rPr lang="cs-CZ" dirty="0"/>
              <a:t>lesní pozemky:</a:t>
            </a:r>
          </a:p>
          <a:p>
            <a:pPr lvl="2">
              <a:defRPr/>
            </a:pPr>
            <a:endParaRPr lang="cs-CZ" sz="1600" dirty="0"/>
          </a:p>
          <a:p>
            <a:pPr lvl="2">
              <a:defRPr/>
            </a:pPr>
            <a:r>
              <a:rPr lang="cs-CZ" sz="1600" dirty="0"/>
              <a:t>Odloučené lesní pozemky určené územním plánem nebo regulačním plánem nebo územním rozhodnutím k umístění stavby k </a:t>
            </a:r>
            <a:r>
              <a:rPr lang="cs-CZ" sz="1600" b="1" dirty="0"/>
              <a:t>zastavění veřejně prospěšnou stavbou</a:t>
            </a:r>
          </a:p>
          <a:p>
            <a:pPr lvl="2">
              <a:defRPr/>
            </a:pPr>
            <a:endParaRPr lang="cs-CZ" sz="1600" dirty="0"/>
          </a:p>
          <a:p>
            <a:pPr lvl="2">
              <a:defRPr/>
            </a:pPr>
            <a:r>
              <a:rPr lang="cs-CZ" sz="1600" dirty="0"/>
              <a:t>Odloučené lesní pozemky určené vydaným územním plánem nebo regulačním plánem jako </a:t>
            </a:r>
            <a:r>
              <a:rPr lang="cs-CZ" sz="1600" b="1" dirty="0"/>
              <a:t>sportoviště</a:t>
            </a:r>
          </a:p>
          <a:p>
            <a:pPr lvl="2">
              <a:defRPr/>
            </a:pPr>
            <a:endParaRPr lang="cs-CZ" sz="1600" dirty="0"/>
          </a:p>
          <a:p>
            <a:pPr lvl="2">
              <a:defRPr/>
            </a:pPr>
            <a:r>
              <a:rPr lang="cs-CZ" sz="1600" b="1" dirty="0"/>
              <a:t>Spoluvlastnické podíly </a:t>
            </a:r>
            <a:r>
              <a:rPr lang="cs-CZ" sz="1600" dirty="0"/>
              <a:t>státu v případě, je-li obec spoluvlastníkem pozemku</a:t>
            </a:r>
          </a:p>
          <a:p>
            <a:pPr marL="914400" lvl="2" indent="0">
              <a:buNone/>
              <a:defRPr/>
            </a:pPr>
            <a:endParaRPr lang="cs-CZ" sz="1800" dirty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52C125-1FE5-437C-9E45-AB1D3CA8CFB6}" type="slidenum">
              <a:rPr lang="cs-CZ" altLang="cs-CZ" sz="2600">
                <a:solidFill>
                  <a:schemeClr val="bg1"/>
                </a:solidFill>
              </a:rPr>
              <a:pPr/>
              <a:t>48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061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332656"/>
            <a:ext cx="8512624" cy="870920"/>
          </a:xfrm>
        </p:spPr>
        <p:txBody>
          <a:bodyPr>
            <a:normAutofit fontScale="90000"/>
          </a:bodyPr>
          <a:lstStyle/>
          <a:p>
            <a:r>
              <a:rPr lang="cs-CZ" dirty="0"/>
              <a:t>Pozemky v režimu zákona č.114/1992 Sb., o ochraně přírody a krajiny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20" y="3177381"/>
            <a:ext cx="2466975" cy="184785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1340768"/>
            <a:ext cx="4818112" cy="339681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3140969"/>
            <a:ext cx="4320480" cy="328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2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38BD8-CA6B-4B8D-87D4-03D68E08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Pozemkové vlastnictví státu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A9AC13-C988-4BB5-9A6E-86F5E1BCA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17720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2"/>
          <p:cNvSpPr>
            <a:spLocks noGrp="1" noChangeArrowheads="1"/>
          </p:cNvSpPr>
          <p:nvPr>
            <p:ph type="title"/>
          </p:nvPr>
        </p:nvSpPr>
        <p:spPr>
          <a:xfrm>
            <a:off x="302079" y="284970"/>
            <a:ext cx="10804616" cy="99682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/>
              <a:t>NEZCIZITELNOST STÁTNÍCH POZEMKŮ DLE </a:t>
            </a:r>
            <a:r>
              <a:rPr lang="cs-CZ" altLang="cs-CZ" sz="2400" b="1" dirty="0" err="1"/>
              <a:t>zák</a:t>
            </a:r>
            <a:r>
              <a:rPr lang="cs-CZ" altLang="cs-CZ" sz="2400" b="1" dirty="0"/>
              <a:t> .č. 114/1992 Sb. o ochraně přírody a krajiny</a:t>
            </a:r>
            <a:r>
              <a:rPr lang="cs-CZ" altLang="cs-CZ" b="1" dirty="0"/>
              <a:t> 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244929" y="1735810"/>
            <a:ext cx="11748407" cy="457351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600" b="1" dirty="0">
                <a:solidFill>
                  <a:srgbClr val="C00000"/>
                </a:solidFill>
              </a:rPr>
              <a:t>NEZCIZITELNOST/ ZÁKAZ DISPOZIC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b="1" dirty="0">
                <a:solidFill>
                  <a:srgbClr val="C00000"/>
                </a:solidFill>
              </a:rPr>
              <a:t>Národní parky - </a:t>
            </a:r>
            <a:r>
              <a:rPr lang="cs-CZ" altLang="cs-CZ" sz="1600" b="1" dirty="0"/>
              <a:t>§ 23 </a:t>
            </a:r>
            <a:r>
              <a:rPr lang="cs-CZ" altLang="cs-CZ" sz="1600" b="1" dirty="0" err="1"/>
              <a:t>ZoPK</a:t>
            </a:r>
            <a:r>
              <a:rPr lang="cs-CZ" altLang="cs-CZ" sz="1600" b="1" dirty="0"/>
              <a:t>:  </a:t>
            </a:r>
          </a:p>
          <a:p>
            <a:pPr lvl="1">
              <a:lnSpc>
                <a:spcPct val="90000"/>
              </a:lnSpc>
            </a:pPr>
            <a:r>
              <a:rPr lang="cs-CZ" altLang="cs-CZ" sz="1600" b="1" u="sng" dirty="0">
                <a:solidFill>
                  <a:srgbClr val="FF0000"/>
                </a:solidFill>
              </a:rPr>
              <a:t>Na území národních parků nelze zcizit pozemky, které jsou ve vlastnictví státu.</a:t>
            </a:r>
          </a:p>
          <a:p>
            <a:pPr lvl="2"/>
            <a:r>
              <a:rPr lang="cs-CZ" altLang="cs-CZ" sz="1600" b="1" dirty="0">
                <a:solidFill>
                  <a:schemeClr val="tx1"/>
                </a:solidFill>
              </a:rPr>
              <a:t>Tj. bez ohledu na druh a způsob využití</a:t>
            </a:r>
          </a:p>
          <a:p>
            <a:pPr lvl="3"/>
            <a:r>
              <a:rPr lang="cs-CZ" altLang="cs-CZ" sz="1600" dirty="0">
                <a:solidFill>
                  <a:schemeClr val="tx1"/>
                </a:solidFill>
              </a:rPr>
              <a:t>Diskuse</a:t>
            </a:r>
          </a:p>
          <a:p>
            <a:pPr lvl="3"/>
            <a:r>
              <a:rPr lang="cs-CZ" altLang="cs-CZ" sz="1600" dirty="0"/>
              <a:t>Za zcizení se nepovažují směny pozemků odůvodněné zájmy ochrany přírody</a:t>
            </a:r>
          </a:p>
          <a:p>
            <a:r>
              <a:rPr lang="cs-CZ" altLang="cs-CZ" sz="1600" b="1" dirty="0">
                <a:solidFill>
                  <a:srgbClr val="C00000"/>
                </a:solidFill>
              </a:rPr>
              <a:t>Národní přírodní rezervace- </a:t>
            </a:r>
            <a:r>
              <a:rPr lang="cs-CZ" altLang="cs-CZ" sz="1600" b="1" dirty="0"/>
              <a:t> § 32 </a:t>
            </a:r>
            <a:r>
              <a:rPr lang="cs-CZ" altLang="cs-CZ" sz="1600" b="1" dirty="0" err="1"/>
              <a:t>ZoPK</a:t>
            </a:r>
            <a:r>
              <a:rPr lang="cs-CZ" altLang="cs-CZ" sz="1600" b="1" dirty="0"/>
              <a:t> </a:t>
            </a:r>
          </a:p>
          <a:p>
            <a:pPr marL="201168" lvl="1" indent="0">
              <a:lnSpc>
                <a:spcPct val="90000"/>
              </a:lnSpc>
              <a:buNone/>
            </a:pPr>
            <a:r>
              <a:rPr lang="cs-CZ" altLang="cs-CZ" sz="1600" i="1" dirty="0"/>
              <a:t>Lesy, lesní půdní fond, vodní toky, vodní plochy a nezastavěné pozemky </a:t>
            </a:r>
            <a:r>
              <a:rPr lang="cs-CZ" altLang="cs-CZ" sz="1600" dirty="0"/>
              <a:t>na území národních přírodních rezervací, které jsou ke dni nabytí účinnosti tohoto zákona </a:t>
            </a:r>
            <a:r>
              <a:rPr lang="cs-CZ" altLang="cs-CZ" sz="1600" b="1" dirty="0"/>
              <a:t>ve státním vlastni</a:t>
            </a:r>
            <a:r>
              <a:rPr lang="cs-CZ" altLang="cs-CZ" sz="1600" dirty="0"/>
              <a:t>ctví, </a:t>
            </a:r>
            <a:r>
              <a:rPr lang="cs-CZ" altLang="cs-CZ" sz="1600" b="1" dirty="0"/>
              <a:t>nelze zcizit. </a:t>
            </a:r>
            <a:r>
              <a:rPr lang="cs-CZ" altLang="cs-CZ" sz="1600" dirty="0"/>
              <a:t>Tím nejsou dotčena práva fyzických a právnických osob podle předpisů o majetkové restituci.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600" b="1" u="sng" dirty="0">
                <a:solidFill>
                  <a:srgbClr val="C00000"/>
                </a:solidFill>
              </a:rPr>
              <a:t> </a:t>
            </a:r>
            <a:r>
              <a:rPr lang="cs-CZ" altLang="cs-CZ" sz="1600" b="1" dirty="0">
                <a:solidFill>
                  <a:srgbClr val="C00000"/>
                </a:solidFill>
              </a:rPr>
              <a:t>Národní přírodní památka - </a:t>
            </a:r>
            <a:r>
              <a:rPr lang="cs-CZ" altLang="cs-CZ" sz="1600" b="1" dirty="0"/>
              <a:t>§ 35 odst. 3 </a:t>
            </a:r>
            <a:r>
              <a:rPr lang="cs-CZ" altLang="cs-CZ" sz="1600" b="1" dirty="0" err="1"/>
              <a:t>ZoPK</a:t>
            </a:r>
            <a:r>
              <a:rPr lang="cs-CZ" altLang="cs-CZ" sz="1600" b="1" dirty="0"/>
              <a:t>:</a:t>
            </a:r>
          </a:p>
          <a:p>
            <a:pPr>
              <a:lnSpc>
                <a:spcPct val="90000"/>
              </a:lnSpc>
            </a:pPr>
            <a:r>
              <a:rPr lang="cs-CZ" altLang="cs-CZ" sz="1600" i="1" dirty="0"/>
              <a:t>Lesy, lesní půdní fond, vodní toky, vodní plochy a nezastavěné pozemky</a:t>
            </a:r>
            <a:r>
              <a:rPr lang="cs-CZ" altLang="cs-CZ" sz="1600" dirty="0"/>
              <a:t> na území národních přírodních památek, které jsou ke dni nabytí účinnosti tohoto zákona ve státním vlastnictví, nelze zcizit. Tím nejsou dotčena práva fyzických a právnických osob podle předpisů o majetkové restituci.</a:t>
            </a:r>
          </a:p>
          <a:p>
            <a:pPr>
              <a:lnSpc>
                <a:spcPct val="90000"/>
              </a:lnSpc>
            </a:pPr>
            <a:r>
              <a:rPr lang="cs-CZ" altLang="cs-CZ" sz="16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1600" b="1" dirty="0"/>
              <a:t> </a:t>
            </a:r>
            <a:endParaRPr lang="cs-CZ" altLang="cs-CZ" sz="1600" dirty="0"/>
          </a:p>
        </p:txBody>
      </p:sp>
      <p:sp>
        <p:nvSpPr>
          <p:cNvPr id="307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0265783-A64A-464B-B5EB-3ADBF6657745}" type="slidenum">
              <a:rPr lang="cs-CZ" altLang="cs-CZ" sz="2600">
                <a:solidFill>
                  <a:schemeClr val="bg1"/>
                </a:solidFill>
              </a:rPr>
              <a:pPr/>
              <a:t>50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45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124A3-6DBD-4AC9-BF44-A042AE1F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21" y="286604"/>
            <a:ext cx="10657659" cy="701276"/>
          </a:xfrm>
        </p:spPr>
        <p:txBody>
          <a:bodyPr>
            <a:normAutofit/>
          </a:bodyPr>
          <a:lstStyle/>
          <a:p>
            <a:r>
              <a:rPr lang="cs-CZ" altLang="cs-CZ" sz="2800" b="1" dirty="0"/>
              <a:t>Předkupní právo státu </a:t>
            </a:r>
            <a:r>
              <a:rPr lang="cs-CZ" altLang="cs-CZ" sz="2800" dirty="0"/>
              <a:t>a  </a:t>
            </a:r>
            <a:r>
              <a:rPr lang="cs-CZ" altLang="cs-CZ" sz="2800" dirty="0" err="1"/>
              <a:t>zák.č</a:t>
            </a:r>
            <a:r>
              <a:rPr lang="cs-CZ" altLang="cs-CZ" sz="2800" dirty="0"/>
              <a:t>. 114/1992 </a:t>
            </a:r>
            <a:r>
              <a:rPr lang="cs-CZ" altLang="cs-CZ" sz="2800" dirty="0" err="1"/>
              <a:t>Sb.o</a:t>
            </a:r>
            <a:r>
              <a:rPr lang="cs-CZ" altLang="cs-CZ" sz="2800" dirty="0"/>
              <a:t> ochraně přírody a krajiny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CD240F-A4C1-45F7-AA0D-1DBB7AC7E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763486"/>
            <a:ext cx="11789228" cy="464547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§ 61/1 </a:t>
            </a:r>
            <a:r>
              <a:rPr lang="cs-CZ" dirty="0" err="1"/>
              <a:t>ZoOpřKr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b="1" dirty="0"/>
              <a:t>Česká republika </a:t>
            </a:r>
            <a:r>
              <a:rPr lang="cs-CZ" dirty="0"/>
              <a:t>má předkupní právo k </a:t>
            </a:r>
            <a:r>
              <a:rPr lang="cs-CZ" b="1" dirty="0"/>
              <a:t>nezastavěným pozemkům </a:t>
            </a:r>
            <a:r>
              <a:rPr lang="cs-CZ" dirty="0"/>
              <a:t>ležícím </a:t>
            </a:r>
            <a:r>
              <a:rPr lang="cs-CZ" b="1" dirty="0"/>
              <a:t>mimo zastavěná území obcí </a:t>
            </a:r>
            <a:r>
              <a:rPr lang="cs-CZ" dirty="0"/>
              <a:t>na území  národních parků, národních přírodních rezervací, národních přírodních památek a pozemkům souvisejícím s jeskyněmi. </a:t>
            </a:r>
          </a:p>
          <a:p>
            <a:pPr>
              <a:lnSpc>
                <a:spcPct val="120000"/>
              </a:lnSpc>
            </a:pPr>
            <a:r>
              <a:rPr lang="cs-CZ" b="1" dirty="0"/>
              <a:t>Zápis v katastru nemovitostí</a:t>
            </a:r>
          </a:p>
          <a:p>
            <a:pPr>
              <a:lnSpc>
                <a:spcPct val="120000"/>
              </a:lnSpc>
            </a:pPr>
            <a:r>
              <a:rPr lang="cs-CZ" dirty="0"/>
              <a:t>- Ministerstvo životního prostředí podá neprodleně návrh na zápis předkupního práva do katastru nemovitostí na základě potvrzení o vzniku předkupního práva</a:t>
            </a:r>
          </a:p>
          <a:p>
            <a:pPr>
              <a:lnSpc>
                <a:spcPct val="120000"/>
              </a:lnSpc>
            </a:pPr>
            <a:r>
              <a:rPr lang="cs-CZ" i="1" dirty="0"/>
              <a:t>Potvrzení o vzniku předkupního práva</a:t>
            </a:r>
          </a:p>
          <a:p>
            <a:pPr>
              <a:lnSpc>
                <a:spcPct val="120000"/>
              </a:lnSpc>
            </a:pPr>
            <a:r>
              <a:rPr lang="cs-CZ" dirty="0"/>
              <a:t>- vydá Ministerstvo životního prostředí </a:t>
            </a:r>
          </a:p>
          <a:p>
            <a:pPr>
              <a:lnSpc>
                <a:spcPct val="120000"/>
              </a:lnSpc>
            </a:pPr>
            <a:r>
              <a:rPr lang="cs-CZ" dirty="0"/>
              <a:t>- Obsah potvrzení: výčet pozemků označených údaji katastru nemovitostí, ke kterým má Česká republika předkupní právo, podle jednotlivých katastrálních území a důvod vzniku předkupního práva. </a:t>
            </a:r>
          </a:p>
          <a:p>
            <a:pPr>
              <a:lnSpc>
                <a:spcPct val="120000"/>
              </a:lnSpc>
            </a:pPr>
            <a:r>
              <a:rPr lang="cs-CZ" b="1" dirty="0"/>
              <a:t>Zamýšlená dispozice:</a:t>
            </a:r>
          </a:p>
          <a:p>
            <a:pPr>
              <a:lnSpc>
                <a:spcPct val="120000"/>
              </a:lnSpc>
            </a:pPr>
            <a:r>
              <a:rPr lang="cs-CZ" dirty="0"/>
              <a:t>- Vlastníci těchto pozemků jsou povinni v případě jejich zamýšleného prodeje přednostně nabídnout tyto pozemky ke koupi orgánu ochrany přírody, a to i v případě, že se tyto pozemky nacházejí v předmětných územích jen zčásti. Pokud orgán ochrany přírody neprojeví o tyto pozemky do 60 dnů od doručení nabídky pozemku ke koupi písemný zájem, mohou vlastníci zamýšlený prodej uskutečnit.</a:t>
            </a:r>
          </a:p>
        </p:txBody>
      </p:sp>
    </p:spTree>
    <p:extLst>
      <p:ext uri="{BB962C8B-B14F-4D97-AF65-F5344CB8AC3E}">
        <p14:creationId xmlns:p14="http://schemas.microsoft.com/office/powerpoint/2010/main" val="8325413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Pozemkové vlastnictví obcí a krajů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8318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0536" y="274638"/>
            <a:ext cx="9190264" cy="966334"/>
          </a:xfrm>
        </p:spPr>
        <p:txBody>
          <a:bodyPr>
            <a:normAutofit/>
          </a:bodyPr>
          <a:lstStyle/>
          <a:p>
            <a:r>
              <a:rPr lang="cs-CZ" sz="2800" b="1" dirty="0"/>
              <a:t>Pozemkové vlastnictví obcí – prameny právní úpravy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015" y="1750645"/>
            <a:ext cx="11746523" cy="60747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400" dirty="0"/>
              <a:t>Občanský zákoník</a:t>
            </a:r>
          </a:p>
          <a:p>
            <a:pPr>
              <a:lnSpc>
                <a:spcPct val="100000"/>
              </a:lnSpc>
            </a:pPr>
            <a:r>
              <a:rPr lang="cs-CZ" sz="1400" dirty="0" err="1">
                <a:solidFill>
                  <a:schemeClr val="tx1"/>
                </a:solidFill>
              </a:rPr>
              <a:t>Zák.č</a:t>
            </a:r>
            <a:r>
              <a:rPr lang="cs-CZ" sz="1400" dirty="0">
                <a:solidFill>
                  <a:schemeClr val="tx1"/>
                </a:solidFill>
              </a:rPr>
              <a:t>. 128/2000 </a:t>
            </a:r>
            <a:r>
              <a:rPr lang="cs-CZ" sz="1400" dirty="0" err="1">
                <a:solidFill>
                  <a:schemeClr val="tx1"/>
                </a:solidFill>
              </a:rPr>
              <a:t>Sb.,o</a:t>
            </a:r>
            <a:r>
              <a:rPr lang="cs-CZ" sz="1400" dirty="0">
                <a:solidFill>
                  <a:schemeClr val="tx1"/>
                </a:solidFill>
              </a:rPr>
              <a:t> obcích, ve znění pozdějších předpisů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restituční předpisy (</a:t>
            </a:r>
            <a:r>
              <a:rPr lang="cs-CZ" sz="1400" dirty="0" err="1"/>
              <a:t>Zák.č</a:t>
            </a:r>
            <a:r>
              <a:rPr lang="cs-CZ" sz="1400" dirty="0"/>
              <a:t>. 172/1991 Sb., o přechodu některých věci z majetku ČR do vlastnictví obcí, ve znění pozdějších předpisů)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privatizační předpisy (</a:t>
            </a:r>
            <a:r>
              <a:rPr lang="cs-CZ" sz="1400" dirty="0" err="1"/>
              <a:t>Zák.č</a:t>
            </a:r>
            <a:r>
              <a:rPr lang="cs-CZ" sz="1400" dirty="0"/>
              <a:t>. 92/1991 Sb. o velké privatizaci , </a:t>
            </a:r>
            <a:r>
              <a:rPr lang="cs-CZ" sz="1400" dirty="0" err="1"/>
              <a:t>Zák.č</a:t>
            </a:r>
            <a:r>
              <a:rPr lang="cs-CZ" sz="1400" dirty="0"/>
              <a:t>. 290/2002 Sb., o přechodu některých dalších věcí  práv a závazků ČR na kraje a obce)</a:t>
            </a:r>
          </a:p>
          <a:p>
            <a:pPr>
              <a:lnSpc>
                <a:spcPct val="100000"/>
              </a:lnSpc>
            </a:pPr>
            <a:r>
              <a:rPr lang="cs-CZ" sz="1400" dirty="0" err="1"/>
              <a:t>Zák.č</a:t>
            </a:r>
            <a:r>
              <a:rPr lang="cs-CZ" sz="1400" dirty="0"/>
              <a:t>. 503/2012 Sb., o Státním pozemkovém úřadu, ve znění pozdějších předpisů </a:t>
            </a:r>
          </a:p>
          <a:p>
            <a:pPr>
              <a:lnSpc>
                <a:spcPct val="100000"/>
              </a:lnSpc>
            </a:pPr>
            <a:r>
              <a:rPr lang="cs-CZ" sz="1400" dirty="0" err="1"/>
              <a:t>Zák.č</a:t>
            </a:r>
            <a:r>
              <a:rPr lang="cs-CZ" sz="1400" dirty="0"/>
              <a:t>. 289/1996 Sb., o lesích, ve znění pozdějších předpisů</a:t>
            </a:r>
          </a:p>
          <a:p>
            <a:pPr>
              <a:lnSpc>
                <a:spcPct val="100000"/>
              </a:lnSpc>
            </a:pPr>
            <a:r>
              <a:rPr lang="cs-CZ" sz="1400" dirty="0" err="1"/>
              <a:t>Zák.č</a:t>
            </a:r>
            <a:r>
              <a:rPr lang="cs-CZ" sz="1400" dirty="0"/>
              <a:t>. 139/2002 Sb., o pozemkových úpravách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Stavební zákon (předkupní právo)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 katastrální předpisy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 zákon č. 340/2015 Sb. o registru smluv</a:t>
            </a:r>
          </a:p>
          <a:p>
            <a:pPr>
              <a:lnSpc>
                <a:spcPct val="100000"/>
              </a:lnSpc>
            </a:pPr>
            <a:endParaRPr lang="cs-CZ" sz="1400" dirty="0"/>
          </a:p>
          <a:p>
            <a:pPr>
              <a:lnSpc>
                <a:spcPct val="100000"/>
              </a:lnSpc>
            </a:pPr>
            <a:endParaRPr lang="cs-CZ" sz="1400" dirty="0"/>
          </a:p>
          <a:p>
            <a:pPr>
              <a:lnSpc>
                <a:spcPct val="100000"/>
              </a:lnSpc>
            </a:pPr>
            <a:r>
              <a:rPr lang="cs-CZ" sz="1400" dirty="0"/>
              <a:t>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0796187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721F9-977D-4596-A69E-5F9A7C80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dirty="0">
                <a:solidFill>
                  <a:srgbClr val="7030A0"/>
                </a:solidFill>
              </a:rPr>
              <a:t>K postavení obcí v soukromoprávních vztazích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F9DBF6-6C48-46CC-9D14-F4D13EA1C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i="1" dirty="0">
                <a:solidFill>
                  <a:srgbClr val="7030A0"/>
                </a:solidFill>
              </a:rPr>
              <a:t>Je zřejmé, že obec ani jakožto účastníka soukromoprávního vztahu nelze vyjmout z požadavků kladených na správu věcí veřejných. </a:t>
            </a:r>
            <a:r>
              <a:rPr lang="cs-CZ" b="1" i="1" dirty="0">
                <a:solidFill>
                  <a:srgbClr val="C00000"/>
                </a:solidFill>
              </a:rPr>
              <a:t>Obec jakožto veřejnoprávní korporace má při  nakládání se svým majetkem určité zvláštní povinnosti vyplývající  </a:t>
            </a:r>
            <a:r>
              <a:rPr lang="pt-BR" b="1" i="1" dirty="0" err="1">
                <a:solidFill>
                  <a:srgbClr val="C00000"/>
                </a:solidFill>
              </a:rPr>
              <a:t>právě</a:t>
            </a:r>
            <a:r>
              <a:rPr lang="pt-BR" b="1" i="1" dirty="0">
                <a:solidFill>
                  <a:srgbClr val="C00000"/>
                </a:solidFill>
              </a:rPr>
              <a:t> z </a:t>
            </a:r>
            <a:r>
              <a:rPr lang="pt-BR" b="1" i="1" dirty="0" err="1">
                <a:solidFill>
                  <a:srgbClr val="C00000"/>
                </a:solidFill>
              </a:rPr>
              <a:t>jejího</a:t>
            </a:r>
            <a:r>
              <a:rPr lang="pt-BR" b="1" i="1" dirty="0">
                <a:solidFill>
                  <a:srgbClr val="C00000"/>
                </a:solidFill>
              </a:rPr>
              <a:t> </a:t>
            </a:r>
            <a:r>
              <a:rPr lang="pt-BR" b="1" i="1" dirty="0" err="1">
                <a:solidFill>
                  <a:srgbClr val="C00000"/>
                </a:solidFill>
              </a:rPr>
              <a:t>postavení</a:t>
            </a:r>
            <a:r>
              <a:rPr lang="pt-BR" b="1" i="1" dirty="0">
                <a:solidFill>
                  <a:srgbClr val="C00000"/>
                </a:solidFill>
              </a:rPr>
              <a:t> </a:t>
            </a:r>
            <a:r>
              <a:rPr lang="pt-BR" b="1" i="1" dirty="0" err="1">
                <a:solidFill>
                  <a:srgbClr val="C00000"/>
                </a:solidFill>
              </a:rPr>
              <a:t>jakožto</a:t>
            </a:r>
            <a:r>
              <a:rPr lang="pt-BR" b="1" i="1" dirty="0">
                <a:solidFill>
                  <a:srgbClr val="C00000"/>
                </a:solidFill>
              </a:rPr>
              <a:t> </a:t>
            </a:r>
            <a:r>
              <a:rPr lang="pt-BR" b="1" i="1" dirty="0" err="1">
                <a:solidFill>
                  <a:srgbClr val="C00000"/>
                </a:solidFill>
              </a:rPr>
              <a:t>subjektu</a:t>
            </a:r>
            <a:r>
              <a:rPr lang="pt-BR" b="1" i="1" dirty="0">
                <a:solidFill>
                  <a:srgbClr val="C00000"/>
                </a:solidFill>
              </a:rPr>
              <a:t> </a:t>
            </a:r>
            <a:r>
              <a:rPr lang="pt-BR" b="1" i="1" dirty="0" err="1">
                <a:solidFill>
                  <a:srgbClr val="C00000"/>
                </a:solidFill>
              </a:rPr>
              <a:t>veřejného</a:t>
            </a:r>
            <a:r>
              <a:rPr lang="pt-BR" b="1" i="1" dirty="0">
                <a:solidFill>
                  <a:srgbClr val="C00000"/>
                </a:solidFill>
              </a:rPr>
              <a:t> </a:t>
            </a:r>
            <a:r>
              <a:rPr lang="pt-BR" b="1" i="1" dirty="0" err="1">
                <a:solidFill>
                  <a:srgbClr val="C00000"/>
                </a:solidFill>
              </a:rPr>
              <a:t>práva</a:t>
            </a:r>
            <a:r>
              <a:rPr lang="pt-BR" i="1" dirty="0">
                <a:solidFill>
                  <a:srgbClr val="C00000"/>
                </a:solidFill>
              </a:rPr>
              <a:t>. </a:t>
            </a:r>
            <a:r>
              <a:rPr lang="pt-BR" i="1" dirty="0" err="1">
                <a:solidFill>
                  <a:srgbClr val="7030A0"/>
                </a:solidFill>
              </a:rPr>
              <a:t>Proto</a:t>
            </a:r>
            <a:r>
              <a:rPr lang="pt-BR" i="1" dirty="0">
                <a:solidFill>
                  <a:srgbClr val="7030A0"/>
                </a:solidFill>
              </a:rPr>
              <a:t> i</a:t>
            </a:r>
            <a:r>
              <a:rPr lang="cs-CZ" i="1" dirty="0">
                <a:solidFill>
                  <a:srgbClr val="7030A0"/>
                </a:solidFill>
              </a:rPr>
              <a:t> zde platí, že hospodaření s majetkem obce musí být maximálně průhledné, účelné a veřejnosti přístupné. </a:t>
            </a:r>
          </a:p>
          <a:p>
            <a:endParaRPr lang="cs-CZ" dirty="0"/>
          </a:p>
          <a:p>
            <a:r>
              <a:rPr lang="cs-CZ" dirty="0"/>
              <a:t>Podle NS 28 </a:t>
            </a:r>
            <a:r>
              <a:rPr lang="cs-CZ" dirty="0" err="1"/>
              <a:t>Cdo</a:t>
            </a:r>
            <a:r>
              <a:rPr lang="cs-CZ" dirty="0"/>
              <a:t> 3297/2008</a:t>
            </a:r>
          </a:p>
        </p:txBody>
      </p:sp>
    </p:spTree>
    <p:extLst>
      <p:ext uri="{BB962C8B-B14F-4D97-AF65-F5344CB8AC3E}">
        <p14:creationId xmlns:p14="http://schemas.microsoft.com/office/powerpoint/2010/main" val="6653794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Nabývání  pozemkového vlastnictví obcí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sz="2000" dirty="0"/>
          </a:p>
          <a:p>
            <a:pPr lvl="1"/>
            <a:r>
              <a:rPr lang="cs-CZ" sz="2000" dirty="0"/>
              <a:t>smlouva</a:t>
            </a:r>
          </a:p>
          <a:p>
            <a:pPr lvl="1"/>
            <a:r>
              <a:rPr lang="cs-CZ" sz="2000" dirty="0"/>
              <a:t>rozhodnutí orgánu veřejné moci </a:t>
            </a:r>
          </a:p>
          <a:p>
            <a:pPr lvl="1"/>
            <a:r>
              <a:rPr lang="cs-CZ" sz="2000" dirty="0"/>
              <a:t>ze zákona</a:t>
            </a:r>
          </a:p>
          <a:p>
            <a:pPr lvl="1"/>
            <a:r>
              <a:rPr lang="cs-CZ" sz="2000" dirty="0"/>
              <a:t>dědění </a:t>
            </a:r>
          </a:p>
          <a:p>
            <a:pPr lvl="2"/>
            <a:r>
              <a:rPr lang="cs-CZ" sz="1600" dirty="0"/>
              <a:t>ze závěti,</a:t>
            </a:r>
          </a:p>
          <a:p>
            <a:pPr lvl="2"/>
            <a:r>
              <a:rPr lang="cs-CZ" sz="1600" dirty="0"/>
              <a:t>odkazem, </a:t>
            </a:r>
          </a:p>
          <a:p>
            <a:pPr lvl="2"/>
            <a:r>
              <a:rPr lang="cs-CZ" sz="1600" dirty="0"/>
              <a:t>na základě dědické smlouvy</a:t>
            </a:r>
          </a:p>
          <a:p>
            <a:pPr lvl="1"/>
            <a:r>
              <a:rPr lang="cs-CZ" sz="2000" dirty="0"/>
              <a:t>na základě jiných právních skutečností  </a:t>
            </a:r>
          </a:p>
          <a:p>
            <a:pPr lvl="2"/>
            <a:r>
              <a:rPr lang="cs-CZ" sz="2000" dirty="0"/>
              <a:t>vydržení</a:t>
            </a:r>
          </a:p>
          <a:p>
            <a:pPr lvl="2"/>
            <a:r>
              <a:rPr lang="cs-CZ" sz="2000" dirty="0"/>
              <a:t>přírůstek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9796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Základní pravidla při hospodaření s majetkem (vč. pozemků) ve vlastnictví obcí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Povinnosti obce (§ 38 zákona o obcích):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majetek(tj. vč. pozemků)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účelně a hospodárně využívat v souladu se  zájmy a úkoly obce  </a:t>
            </a:r>
          </a:p>
          <a:p>
            <a:pPr lvl="2"/>
            <a:r>
              <a:rPr lang="cs-CZ" sz="1800" dirty="0"/>
              <a:t>pečovat o zachování a rozvoj svého majetku.</a:t>
            </a:r>
          </a:p>
          <a:p>
            <a:pPr lvl="2"/>
            <a:r>
              <a:rPr lang="cs-CZ" sz="1800" dirty="0"/>
              <a:t>vést účetnictví</a:t>
            </a:r>
          </a:p>
          <a:p>
            <a:pPr lvl="2"/>
            <a:r>
              <a:rPr lang="cs-CZ" sz="1800" dirty="0"/>
              <a:t>chránit  před zničením, poškozením, odcizením nebo zneužitím</a:t>
            </a:r>
          </a:p>
          <a:p>
            <a:pPr lvl="2"/>
            <a:r>
              <a:rPr lang="cs-CZ" sz="1800" dirty="0"/>
              <a:t>chránit před neoprávněnými zásahy a včas uplatňovat právo na náhradu škody a právo na vydání bezdůvodného obohacení.</a:t>
            </a:r>
          </a:p>
          <a:p>
            <a:pPr lvl="2"/>
            <a:r>
              <a:rPr lang="cs-CZ" sz="1800" dirty="0"/>
              <a:t>povinnosti při nakládání s nepotřebným majetkem obec </a:t>
            </a:r>
          </a:p>
          <a:p>
            <a:pPr lvl="2"/>
            <a:r>
              <a:rPr lang="cs-CZ" sz="1800" dirty="0"/>
              <a:t>naložit způsoby a za podmínek stanovených „zvláštními předpisy“ </a:t>
            </a:r>
          </a:p>
          <a:p>
            <a:pPr lvl="2"/>
            <a:endParaRPr lang="cs-CZ" sz="1800" dirty="0"/>
          </a:p>
          <a:p>
            <a:pPr lvl="2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721652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2809"/>
          </a:xfrm>
        </p:spPr>
        <p:txBody>
          <a:bodyPr>
            <a:normAutofit/>
          </a:bodyPr>
          <a:lstStyle/>
          <a:p>
            <a:r>
              <a:rPr lang="cs-CZ" dirty="0"/>
              <a:t>Nakládání s majetkem obcí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2664" y="1743559"/>
            <a:ext cx="10807653" cy="4355488"/>
          </a:xfrm>
        </p:spPr>
        <p:txBody>
          <a:bodyPr>
            <a:normAutofit fontScale="77500" lnSpcReduction="20000"/>
          </a:bodyPr>
          <a:lstStyle/>
          <a:p>
            <a:endParaRPr lang="cs-CZ" sz="1600" dirty="0"/>
          </a:p>
          <a:p>
            <a:r>
              <a:rPr lang="cs-CZ" sz="1600" dirty="0"/>
              <a:t>§ 39 ZÁKONA O OBCÍCH: </a:t>
            </a:r>
          </a:p>
          <a:p>
            <a:r>
              <a:rPr lang="cs-CZ" sz="2200" b="1" u="sng" dirty="0"/>
              <a:t>Záměr obce </a:t>
            </a:r>
            <a:r>
              <a:rPr lang="cs-CZ" sz="2200" b="1" dirty="0">
                <a:solidFill>
                  <a:srgbClr val="C00000"/>
                </a:solidFill>
              </a:rPr>
              <a:t>prodat, směnit, darovat</a:t>
            </a:r>
            <a:r>
              <a:rPr lang="cs-CZ" sz="2200" b="1" dirty="0"/>
              <a:t>, </a:t>
            </a:r>
            <a:r>
              <a:rPr lang="cs-CZ" sz="2200" b="1" dirty="0">
                <a:solidFill>
                  <a:srgbClr val="C00000"/>
                </a:solidFill>
              </a:rPr>
              <a:t>pronajmout, propachtovat nebo vypůjčit </a:t>
            </a:r>
            <a:r>
              <a:rPr lang="cs-CZ" sz="2200" b="1" dirty="0"/>
              <a:t>hmotnou nemovitou věc nebo </a:t>
            </a:r>
            <a:r>
              <a:rPr lang="cs-CZ" sz="2200" b="1" dirty="0">
                <a:solidFill>
                  <a:schemeClr val="tx1"/>
                </a:solidFill>
              </a:rPr>
              <a:t>právo stavby </a:t>
            </a:r>
            <a:r>
              <a:rPr lang="cs-CZ" sz="2200" b="1" dirty="0"/>
              <a:t>anebo je přenechat jako </a:t>
            </a:r>
            <a:r>
              <a:rPr lang="cs-CZ" sz="2200" b="1" dirty="0">
                <a:solidFill>
                  <a:srgbClr val="C00000"/>
                </a:solidFill>
              </a:rPr>
              <a:t>výprosu</a:t>
            </a:r>
            <a:r>
              <a:rPr lang="cs-CZ" sz="2200" b="1" dirty="0"/>
              <a:t> a záměr obce smluvně zřídit </a:t>
            </a:r>
            <a:r>
              <a:rPr lang="cs-CZ" sz="2200" b="1" dirty="0">
                <a:solidFill>
                  <a:srgbClr val="C00000"/>
                </a:solidFill>
              </a:rPr>
              <a:t>právo stavby </a:t>
            </a:r>
            <a:r>
              <a:rPr lang="cs-CZ" sz="2200" b="1" dirty="0"/>
              <a:t>k pozemku ve vlastnictví obce </a:t>
            </a:r>
          </a:p>
          <a:p>
            <a:pPr lvl="1"/>
            <a:endParaRPr lang="cs-CZ" sz="1600" dirty="0"/>
          </a:p>
          <a:p>
            <a:pPr lvl="1"/>
            <a:r>
              <a:rPr lang="cs-CZ" b="1" dirty="0"/>
              <a:t>obec zveřejní po dobu nejméně 15 dnů před rozhodnutím v příslušném orgánu obce vyvěšením na úřední desce obecního úřadu, aby se k němu mohli zájemci vyjádřit a předložit své nabídky. </a:t>
            </a:r>
          </a:p>
          <a:p>
            <a:pPr lvl="1"/>
            <a:r>
              <a:rPr lang="cs-CZ" b="1" dirty="0"/>
              <a:t>Záměr může obec též zveřejnit způsobem v místě obvyklým. </a:t>
            </a:r>
          </a:p>
          <a:p>
            <a:pPr lvl="1"/>
            <a:r>
              <a:rPr lang="cs-CZ" b="1" dirty="0"/>
              <a:t>Pokud obec záměr nezveřejní, je právní jednání neplatné. </a:t>
            </a:r>
          </a:p>
          <a:p>
            <a:pPr lvl="1"/>
            <a:r>
              <a:rPr lang="cs-CZ" b="1" dirty="0"/>
              <a:t>Nemovitá věc se v záměru označí údaji podle zvláštního zákona (katastrální zákon) platnými ke dni zveřejnění záměru.</a:t>
            </a:r>
          </a:p>
          <a:p>
            <a:pPr lvl="1"/>
            <a:endParaRPr lang="cs-CZ" sz="1600" dirty="0"/>
          </a:p>
          <a:p>
            <a:r>
              <a:rPr lang="cs-CZ" sz="2100" dirty="0"/>
              <a:t>Úplatný převod majetku </a:t>
            </a:r>
          </a:p>
          <a:p>
            <a:pPr lvl="1"/>
            <a:r>
              <a:rPr lang="cs-CZ" sz="1600" dirty="0"/>
              <a:t>cena se sjednává zpravidla </a:t>
            </a:r>
            <a:r>
              <a:rPr lang="cs-CZ" sz="1600" b="1" dirty="0"/>
              <a:t>ve výši, která je v daném místě a čase obvyklá</a:t>
            </a:r>
            <a:r>
              <a:rPr lang="cs-CZ" sz="1600" dirty="0"/>
              <a:t>, nejde-li o cenu regulovanou státem. </a:t>
            </a:r>
          </a:p>
          <a:p>
            <a:pPr lvl="1"/>
            <a:r>
              <a:rPr lang="cs-CZ" sz="1600" b="1" dirty="0"/>
              <a:t>Odchylka od ceny obvyklé musí být zdůvodněna</a:t>
            </a:r>
            <a:r>
              <a:rPr lang="cs-CZ" sz="1600" dirty="0"/>
              <a:t>, jde-li o cenu nižší než obvyklou. Není-li odchylka od ceny obvyklé zdůvodněna, je právní jednání neplatné.</a:t>
            </a:r>
          </a:p>
          <a:p>
            <a:r>
              <a:rPr lang="cs-CZ" dirty="0"/>
              <a:t>proces</a:t>
            </a:r>
          </a:p>
          <a:p>
            <a:r>
              <a:rPr lang="cs-CZ" dirty="0"/>
              <a:t>§ § 41  zákona o obcích – „doložka“ </a:t>
            </a:r>
          </a:p>
          <a:p>
            <a:r>
              <a:rPr lang="cs-CZ" dirty="0"/>
              <a:t>§ 85/1 a) </a:t>
            </a:r>
            <a:r>
              <a:rPr lang="cs-CZ" dirty="0" err="1"/>
              <a:t>ZoObcích</a:t>
            </a:r>
            <a:r>
              <a:rPr lang="cs-CZ" dirty="0"/>
              <a:t> – rozhoduje zastupitelstvo obce</a:t>
            </a:r>
          </a:p>
        </p:txBody>
      </p:sp>
    </p:spTree>
    <p:extLst>
      <p:ext uri="{BB962C8B-B14F-4D97-AF65-F5344CB8AC3E}">
        <p14:creationId xmlns:p14="http://schemas.microsoft.com/office/powerpoint/2010/main" val="5125556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i="1" dirty="0">
                <a:solidFill>
                  <a:srgbClr val="7030A0"/>
                </a:solidFill>
              </a:rPr>
              <a:t>Zveřejnění záměru obce o nakládání s pozemky </a:t>
            </a:r>
            <a:br>
              <a:rPr lang="cs-CZ" sz="3200" dirty="0">
                <a:solidFill>
                  <a:srgbClr val="7030A0"/>
                </a:solidFill>
              </a:rPr>
            </a:br>
            <a:endParaRPr lang="cs-CZ" sz="32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>
                <a:solidFill>
                  <a:srgbClr val="7030A0"/>
                </a:solidFill>
              </a:rPr>
              <a:t>Podmínka publikace záměru obce o nakládání s majetkem je splněna, je-li zachována časová kontinuita mezi zveřejněním záměru a realizací zamýšleného právního úkonu. </a:t>
            </a:r>
          </a:p>
          <a:p>
            <a:r>
              <a:rPr lang="cs-CZ" i="1" dirty="0">
                <a:solidFill>
                  <a:srgbClr val="FF0000"/>
                </a:solidFill>
              </a:rPr>
              <a:t>Není vyloučeno, aby mezi publikací záměru a rozhodnutím obce uplynula delší doba, avšak nesmí být s ohledem na konkrétní povahu zamyšlené dispozice nepřiměřeně dlouhá. </a:t>
            </a:r>
            <a:r>
              <a:rPr lang="cs-CZ" i="1" dirty="0">
                <a:solidFill>
                  <a:srgbClr val="7030A0"/>
                </a:solidFill>
              </a:rPr>
              <a:t>Uplynuly-li však mezi zveřejněním záměru (jeho sejmutím z úřední desky) a projednáním tohoto záměru v orgánech obce </a:t>
            </a:r>
            <a:r>
              <a:rPr lang="cs-CZ" i="1" dirty="0">
                <a:solidFill>
                  <a:srgbClr val="FF0000"/>
                </a:solidFill>
              </a:rPr>
              <a:t>více než dva roky, jde o dobu obecně nepřijatelnou.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i="1" dirty="0"/>
              <a:t>NS 26 </a:t>
            </a:r>
            <a:r>
              <a:rPr lang="cs-CZ" i="1" dirty="0" err="1"/>
              <a:t>Cdo</a:t>
            </a:r>
            <a:r>
              <a:rPr lang="cs-CZ" i="1" dirty="0"/>
              <a:t> 4198/2011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5244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>
                <a:solidFill>
                  <a:srgbClr val="7030A0"/>
                </a:solidFill>
              </a:rPr>
              <a:t>Identifikace pozemku při zveřejnění záměru</a:t>
            </a:r>
            <a:br>
              <a:rPr lang="cs-CZ" dirty="0">
                <a:solidFill>
                  <a:srgbClr val="7030A0"/>
                </a:solidFill>
              </a:rPr>
            </a:b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i="1" dirty="0"/>
          </a:p>
          <a:p>
            <a:r>
              <a:rPr lang="cs-CZ" i="1" dirty="0">
                <a:solidFill>
                  <a:srgbClr val="7030A0"/>
                </a:solidFill>
              </a:rPr>
              <a:t>Zamýšlí-li obec prodat </a:t>
            </a:r>
            <a:r>
              <a:rPr lang="cs-CZ" i="1" u="sng" dirty="0">
                <a:solidFill>
                  <a:srgbClr val="7030A0"/>
                </a:solidFill>
              </a:rPr>
              <a:t>část svého pozemku</a:t>
            </a:r>
            <a:r>
              <a:rPr lang="cs-CZ" i="1" dirty="0">
                <a:solidFill>
                  <a:srgbClr val="7030A0"/>
                </a:solidFill>
              </a:rPr>
              <a:t>, je nezbytné, aby ve zveřejněném záměru byl uvedený pozemek, resp. jeho (k prodeji nabízená) část náležitým způsobem identifikována. Zveřejnění záměru obce o „prodeji části pozemku p. č. XY v k. </a:t>
            </a:r>
            <a:r>
              <a:rPr lang="cs-CZ" i="1" dirty="0" err="1">
                <a:solidFill>
                  <a:srgbClr val="7030A0"/>
                </a:solidFill>
              </a:rPr>
              <a:t>ú.</a:t>
            </a:r>
            <a:r>
              <a:rPr lang="cs-CZ" i="1" dirty="0">
                <a:solidFill>
                  <a:srgbClr val="7030A0"/>
                </a:solidFill>
              </a:rPr>
              <a:t> XY“ dostatečnou identifikací části pozemku není.</a:t>
            </a:r>
            <a:endParaRPr lang="cs-CZ" dirty="0">
              <a:solidFill>
                <a:srgbClr val="7030A0"/>
              </a:solidFill>
            </a:endParaRPr>
          </a:p>
          <a:p>
            <a:endParaRPr lang="cs-CZ" dirty="0"/>
          </a:p>
          <a:p>
            <a:r>
              <a:rPr lang="cs-CZ" i="1" dirty="0"/>
              <a:t>NS 30 </a:t>
            </a:r>
            <a:r>
              <a:rPr lang="cs-CZ" i="1" dirty="0" err="1"/>
              <a:t>Cdo</a:t>
            </a:r>
            <a:r>
              <a:rPr lang="cs-CZ" i="1" dirty="0"/>
              <a:t> 1250/2009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09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6043"/>
          </a:xfrm>
        </p:spPr>
        <p:txBody>
          <a:bodyPr>
            <a:normAutofit/>
          </a:bodyPr>
          <a:lstStyle/>
          <a:p>
            <a:r>
              <a:rPr lang="cs-CZ" sz="3200" b="1" dirty="0"/>
              <a:t>Pozemkové vlastnictví státu </a:t>
            </a:r>
            <a:br>
              <a:rPr lang="cs-CZ" sz="3200" b="1" dirty="0"/>
            </a:br>
            <a:r>
              <a:rPr lang="cs-CZ" sz="3200" b="1" dirty="0"/>
              <a:t>prameny právní úpravy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63486"/>
            <a:ext cx="10058400" cy="4531178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cs-CZ" sz="2000" b="1" dirty="0"/>
              <a:t>občanský zákoník</a:t>
            </a:r>
          </a:p>
          <a:p>
            <a:pPr lvl="1"/>
            <a:r>
              <a:rPr lang="cs-CZ" sz="2000" dirty="0"/>
              <a:t> </a:t>
            </a:r>
            <a:r>
              <a:rPr lang="cs-CZ" sz="2000" b="1" dirty="0"/>
              <a:t>speciální úprava týkající se pozemkového vlastnictví státu </a:t>
            </a:r>
            <a:r>
              <a:rPr lang="cs-CZ" sz="2000" dirty="0"/>
              <a:t>-  zejména:</a:t>
            </a:r>
          </a:p>
          <a:p>
            <a:pPr lvl="2"/>
            <a:r>
              <a:rPr lang="cs-CZ" sz="2000" dirty="0" err="1"/>
              <a:t>Zák.č</a:t>
            </a:r>
            <a:r>
              <a:rPr lang="cs-CZ" sz="2000" dirty="0"/>
              <a:t>. 219/2000 Sb. o majetku České republiky, vez znění pozdějších předpisů, </a:t>
            </a:r>
          </a:p>
          <a:p>
            <a:pPr lvl="2"/>
            <a:r>
              <a:rPr lang="cs-CZ" sz="2000" dirty="0" err="1"/>
              <a:t>Zák.č</a:t>
            </a:r>
            <a:r>
              <a:rPr lang="cs-CZ" sz="2000" dirty="0"/>
              <a:t>. 201/2002 Sb.  o  Úřadu pro zastupování státu ve věcech majetkových, ve znění pozdějších předpisů   </a:t>
            </a:r>
          </a:p>
          <a:p>
            <a:pPr lvl="2"/>
            <a:r>
              <a:rPr lang="cs-CZ" sz="2000" dirty="0" err="1"/>
              <a:t>Zák.č</a:t>
            </a:r>
            <a:r>
              <a:rPr lang="cs-CZ" sz="2000" dirty="0"/>
              <a:t>. 77/1997 Sb. o státním podniku, ve znění pozdějších předpisů</a:t>
            </a:r>
          </a:p>
          <a:p>
            <a:pPr lvl="2"/>
            <a:r>
              <a:rPr lang="cs-CZ" sz="2000" dirty="0" err="1"/>
              <a:t>Zák.č</a:t>
            </a:r>
            <a:r>
              <a:rPr lang="cs-CZ" sz="2000" dirty="0"/>
              <a:t>. 503/2012 Sb., o Státním pozemkovém úřadu (zrušil </a:t>
            </a:r>
            <a:r>
              <a:rPr lang="cs-CZ" sz="2000" dirty="0" err="1"/>
              <a:t>zák.č</a:t>
            </a:r>
            <a:r>
              <a:rPr lang="cs-CZ" sz="2000" dirty="0"/>
              <a:t>. 569/1991 Sb., o Pozemkovém fondu České republiky</a:t>
            </a:r>
            <a:r>
              <a:rPr lang="cs-CZ" sz="2000" i="1" dirty="0"/>
              <a:t>), </a:t>
            </a:r>
            <a:r>
              <a:rPr lang="cs-CZ" sz="2000" dirty="0"/>
              <a:t>ve znění pozdějších předpisů</a:t>
            </a:r>
          </a:p>
          <a:p>
            <a:pPr lvl="2"/>
            <a:r>
              <a:rPr lang="cs-CZ" sz="2000" dirty="0"/>
              <a:t>Zák. č. 289/1995 Sb., lesní zákon, ve znění pozdějších předpisů</a:t>
            </a:r>
            <a:endParaRPr lang="cs-CZ" sz="2000" i="1" dirty="0"/>
          </a:p>
          <a:p>
            <a:pPr lvl="2"/>
            <a:r>
              <a:rPr lang="cs-CZ" sz="2000" dirty="0" err="1"/>
              <a:t>Zák.č</a:t>
            </a:r>
            <a:r>
              <a:rPr lang="cs-CZ" sz="2000" dirty="0"/>
              <a:t>. 114/1992 Sb., o ochraně přírody a krajiny, ve znění pozdějších předpisů</a:t>
            </a:r>
          </a:p>
          <a:p>
            <a:pPr lvl="2"/>
            <a:r>
              <a:rPr lang="cs-CZ" sz="2000" dirty="0" err="1"/>
              <a:t>Zák.č</a:t>
            </a:r>
            <a:r>
              <a:rPr lang="cs-CZ" sz="2000" dirty="0"/>
              <a:t>. 139/2002 Sb., o pozemkových úpravách, ve znění pozdějších předpisů</a:t>
            </a:r>
            <a:endParaRPr lang="cs-CZ" sz="2000" i="1" dirty="0"/>
          </a:p>
          <a:p>
            <a:pPr lvl="2"/>
            <a:r>
              <a:rPr lang="cs-CZ" sz="2000" dirty="0" err="1"/>
              <a:t>Zák.č</a:t>
            </a:r>
            <a:r>
              <a:rPr lang="cs-CZ" sz="2000" dirty="0"/>
              <a:t>. 44/1988 Sb., horní zákon, ve znění pozdějších předpisů</a:t>
            </a:r>
          </a:p>
          <a:p>
            <a:pPr lvl="2"/>
            <a:r>
              <a:rPr lang="cs-CZ" sz="2000" dirty="0" err="1"/>
              <a:t>Zák.č</a:t>
            </a:r>
            <a:r>
              <a:rPr lang="cs-CZ" sz="2000" dirty="0"/>
              <a:t>. 222/1999 Sb., o zajišťování obrany státu, ve znění pozdějších předpisů</a:t>
            </a:r>
          </a:p>
          <a:p>
            <a:pPr lvl="2"/>
            <a:r>
              <a:rPr lang="cs-CZ" sz="2100" dirty="0"/>
              <a:t>stavební zákon (předkupní právo státu)</a:t>
            </a:r>
          </a:p>
          <a:p>
            <a:pPr lvl="2"/>
            <a:r>
              <a:rPr lang="cs-CZ" sz="2100" dirty="0"/>
              <a:t>restituční, privatizační předpisy</a:t>
            </a:r>
          </a:p>
          <a:p>
            <a:pPr lvl="1"/>
            <a:r>
              <a:rPr lang="cs-CZ" sz="2100" dirty="0"/>
              <a:t>Katastrální předpisy</a:t>
            </a:r>
          </a:p>
          <a:p>
            <a:pPr lvl="1"/>
            <a:r>
              <a:rPr lang="cs-CZ" sz="2100" dirty="0"/>
              <a:t>Zákon č. 340/2015 Sb. o zvláštních podmínkách účinnosti některých smluv a o registru smluv (zákon o registru a smluv), ve znění pozdějších předpisů</a:t>
            </a:r>
          </a:p>
          <a:p>
            <a:pPr lvl="1"/>
            <a:r>
              <a:rPr lang="cs-CZ" sz="2100" dirty="0"/>
              <a:t>Oceňovací právní předpisy</a:t>
            </a:r>
          </a:p>
          <a:p>
            <a:pPr lvl="1"/>
            <a:endParaRPr lang="cs-CZ" sz="21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378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v listinách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41 </a:t>
            </a:r>
            <a:r>
              <a:rPr lang="cs-CZ" dirty="0" err="1"/>
              <a:t>Zoobcích</a:t>
            </a:r>
            <a:endParaRPr lang="cs-CZ" dirty="0"/>
          </a:p>
          <a:p>
            <a:pPr lvl="1"/>
            <a:r>
              <a:rPr lang="cs-CZ" dirty="0"/>
              <a:t>doložka v listinách</a:t>
            </a:r>
          </a:p>
          <a:p>
            <a:pPr lvl="2"/>
            <a:r>
              <a:rPr lang="cs-CZ" sz="2000" dirty="0"/>
              <a:t>Podmiňuje-li tento zákon platnost právního jednání obce předchozím </a:t>
            </a:r>
            <a:r>
              <a:rPr lang="cs-CZ" sz="2000" u="sng" dirty="0"/>
              <a:t>zveřejněním</a:t>
            </a:r>
            <a:r>
              <a:rPr lang="cs-CZ" sz="2000" dirty="0"/>
              <a:t>, schválením nebo </a:t>
            </a:r>
            <a:r>
              <a:rPr lang="cs-CZ" sz="2000" u="sng" dirty="0"/>
              <a:t>souhlasem</a:t>
            </a:r>
            <a:r>
              <a:rPr lang="cs-CZ" sz="2000" dirty="0"/>
              <a:t>, </a:t>
            </a:r>
            <a:r>
              <a:rPr lang="cs-CZ" sz="2000" u="sng" dirty="0"/>
              <a:t>opatří se listina o tomto právním jednání </a:t>
            </a:r>
            <a:r>
              <a:rPr lang="cs-CZ" sz="2000" b="1" u="sng" dirty="0"/>
              <a:t>doložkou</a:t>
            </a:r>
            <a:r>
              <a:rPr lang="cs-CZ" sz="2000" u="sng" dirty="0"/>
              <a:t>, jíž bude potvrzeno, že tyto podmínky jsou splněny. </a:t>
            </a:r>
          </a:p>
          <a:p>
            <a:pPr lvl="2"/>
            <a:endParaRPr lang="cs-CZ" sz="2000" u="sng" dirty="0"/>
          </a:p>
          <a:p>
            <a:pPr lvl="2"/>
            <a:r>
              <a:rPr lang="cs-CZ" sz="2000" dirty="0"/>
              <a:t>Je-li listina touto </a:t>
            </a:r>
            <a:r>
              <a:rPr lang="cs-CZ" sz="2000" b="1" dirty="0"/>
              <a:t>doložkou obcí opatřena, má se za to, že povinnost předchozího zveřejnění, schválení nebo souhlasu byla splněna.</a:t>
            </a:r>
          </a:p>
        </p:txBody>
      </p:sp>
    </p:spTree>
    <p:extLst>
      <p:ext uri="{BB962C8B-B14F-4D97-AF65-F5344CB8AC3E}">
        <p14:creationId xmlns:p14="http://schemas.microsoft.com/office/powerpoint/2010/main" val="30224128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5464" y="495946"/>
            <a:ext cx="10128472" cy="751668"/>
          </a:xfrm>
        </p:spPr>
        <p:txBody>
          <a:bodyPr>
            <a:normAutofit/>
          </a:bodyPr>
          <a:lstStyle/>
          <a:p>
            <a:r>
              <a:rPr lang="cs-CZ" sz="2400" b="1" dirty="0"/>
              <a:t>Pozemkové vlastnictví krajů – PRAMENY PRÁVNÍ ÚPRAVY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441" y="1728061"/>
            <a:ext cx="11033718" cy="39518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200" b="1" dirty="0"/>
              <a:t>Občanský zákoník</a:t>
            </a:r>
          </a:p>
          <a:p>
            <a:pPr>
              <a:lnSpc>
                <a:spcPct val="100000"/>
              </a:lnSpc>
            </a:pPr>
            <a:r>
              <a:rPr lang="cs-CZ" sz="1200" b="1" dirty="0" err="1"/>
              <a:t>Zák.č</a:t>
            </a:r>
            <a:r>
              <a:rPr lang="cs-CZ" sz="1200" b="1" dirty="0"/>
              <a:t>. 129/2000 </a:t>
            </a:r>
            <a:r>
              <a:rPr lang="cs-CZ" sz="1200" b="1" dirty="0" err="1"/>
              <a:t>Sb.,o</a:t>
            </a:r>
            <a:r>
              <a:rPr lang="cs-CZ" sz="1200" b="1" dirty="0"/>
              <a:t> krajích, ve znění pozdějších předpisů</a:t>
            </a:r>
          </a:p>
          <a:p>
            <a:pPr>
              <a:lnSpc>
                <a:spcPct val="100000"/>
              </a:lnSpc>
            </a:pPr>
            <a:r>
              <a:rPr lang="cs-CZ" sz="1200" b="1" dirty="0" err="1"/>
              <a:t>Zák.č</a:t>
            </a:r>
            <a:r>
              <a:rPr lang="cs-CZ" sz="1200" b="1" dirty="0"/>
              <a:t>. 503/2012 Sb., o Státním pozemkovém úřadu, ve znění pozdějších předpisů</a:t>
            </a:r>
          </a:p>
          <a:p>
            <a:pPr>
              <a:lnSpc>
                <a:spcPct val="100000"/>
              </a:lnSpc>
            </a:pPr>
            <a:r>
              <a:rPr lang="cs-CZ" sz="1200" b="1" dirty="0" err="1"/>
              <a:t>Zák.č</a:t>
            </a:r>
            <a:r>
              <a:rPr lang="cs-CZ" sz="1200" b="1" dirty="0"/>
              <a:t>. 289/1996 Sb., o lesích, ve znění pozdějších předpisů</a:t>
            </a:r>
          </a:p>
          <a:p>
            <a:pPr>
              <a:lnSpc>
                <a:spcPct val="100000"/>
              </a:lnSpc>
            </a:pPr>
            <a:r>
              <a:rPr lang="cs-CZ" sz="1200" b="1" dirty="0" err="1"/>
              <a:t>Zák.č</a:t>
            </a:r>
            <a:r>
              <a:rPr lang="cs-CZ" sz="1200" b="1" dirty="0"/>
              <a:t>. 139/2002 Sb., o pozemkových úpravách</a:t>
            </a:r>
          </a:p>
          <a:p>
            <a:pPr>
              <a:lnSpc>
                <a:spcPct val="100000"/>
              </a:lnSpc>
            </a:pPr>
            <a:r>
              <a:rPr lang="cs-CZ" sz="1200" b="1" dirty="0"/>
              <a:t>Stavební zákon (předkupní právo)</a:t>
            </a:r>
          </a:p>
          <a:p>
            <a:pPr>
              <a:lnSpc>
                <a:spcPct val="100000"/>
              </a:lnSpc>
            </a:pPr>
            <a:r>
              <a:rPr lang="cs-CZ" sz="1200" b="1" dirty="0" err="1"/>
              <a:t>Zák.č</a:t>
            </a:r>
            <a:r>
              <a:rPr lang="cs-CZ" sz="1200" b="1" dirty="0"/>
              <a:t>. 157/2000 Sb., o přechodu některých věcí, práv a závazků z majetku ČR do  majetku krajů</a:t>
            </a:r>
          </a:p>
          <a:p>
            <a:pPr>
              <a:lnSpc>
                <a:spcPct val="100000"/>
              </a:lnSpc>
            </a:pPr>
            <a:r>
              <a:rPr lang="cs-CZ" sz="1200" b="1" dirty="0" err="1"/>
              <a:t>Zák.č</a:t>
            </a:r>
            <a:r>
              <a:rPr lang="cs-CZ" sz="1200" b="1" dirty="0"/>
              <a:t>. 290/2002 Sb., o přechodu některých dalších věcí  práv a závazků ČR na kraje a obce</a:t>
            </a:r>
          </a:p>
          <a:p>
            <a:pPr>
              <a:lnSpc>
                <a:spcPct val="100000"/>
              </a:lnSpc>
            </a:pPr>
            <a:r>
              <a:rPr lang="cs-CZ" sz="1200" b="1" dirty="0" err="1"/>
              <a:t>Zák.č</a:t>
            </a:r>
            <a:r>
              <a:rPr lang="cs-CZ" sz="1200" b="1" dirty="0"/>
              <a:t>. 13/1997 Sb., o pozemních komunikacích</a:t>
            </a:r>
          </a:p>
          <a:p>
            <a:pPr>
              <a:lnSpc>
                <a:spcPct val="100000"/>
              </a:lnSpc>
            </a:pPr>
            <a:r>
              <a:rPr lang="cs-CZ" sz="1200" b="1" dirty="0"/>
              <a:t>katastrální předpisy</a:t>
            </a:r>
          </a:p>
          <a:p>
            <a:pPr>
              <a:lnSpc>
                <a:spcPct val="100000"/>
              </a:lnSpc>
            </a:pPr>
            <a:r>
              <a:rPr lang="cs-CZ" sz="1200" b="1" dirty="0"/>
              <a:t>zákon č. 340/2015 Sb., o registru smluv </a:t>
            </a:r>
          </a:p>
          <a:p>
            <a:endParaRPr lang="cs-CZ" sz="17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4608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Nabývání pozemkového vlastnictví kraji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000" dirty="0"/>
              <a:t>smlouva</a:t>
            </a:r>
          </a:p>
          <a:p>
            <a:pPr lvl="1"/>
            <a:r>
              <a:rPr lang="cs-CZ" sz="2000" dirty="0"/>
              <a:t>rozhodnutí orgánu veřejné moci </a:t>
            </a:r>
          </a:p>
          <a:p>
            <a:pPr lvl="1"/>
            <a:r>
              <a:rPr lang="cs-CZ" sz="2000" dirty="0"/>
              <a:t>ze zákona</a:t>
            </a:r>
          </a:p>
          <a:p>
            <a:pPr lvl="1"/>
            <a:r>
              <a:rPr lang="cs-CZ" sz="2000" dirty="0"/>
              <a:t>dědění:</a:t>
            </a:r>
          </a:p>
          <a:p>
            <a:pPr lvl="2"/>
            <a:r>
              <a:rPr lang="cs-CZ" sz="1600" dirty="0"/>
              <a:t> ze závěti, </a:t>
            </a:r>
          </a:p>
          <a:p>
            <a:pPr lvl="2"/>
            <a:r>
              <a:rPr lang="cs-CZ" sz="1600" dirty="0"/>
              <a:t>odkazem, </a:t>
            </a:r>
          </a:p>
          <a:p>
            <a:pPr lvl="2"/>
            <a:r>
              <a:rPr lang="cs-CZ" sz="1600" dirty="0"/>
              <a:t>na základě dědické smlouvy</a:t>
            </a:r>
          </a:p>
          <a:p>
            <a:pPr lvl="1"/>
            <a:r>
              <a:rPr lang="cs-CZ" sz="2000" dirty="0"/>
              <a:t>na základě jiných právních skutečností  </a:t>
            </a:r>
          </a:p>
          <a:p>
            <a:pPr lvl="2"/>
            <a:r>
              <a:rPr lang="cs-CZ" sz="2000" dirty="0"/>
              <a:t>vydržení</a:t>
            </a:r>
          </a:p>
          <a:p>
            <a:pPr lvl="2"/>
            <a:r>
              <a:rPr lang="cs-CZ" sz="2000" dirty="0"/>
              <a:t>přírůstek</a:t>
            </a:r>
          </a:p>
          <a:p>
            <a:pPr lvl="2"/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9325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Základní pravidla při hospodaření s majetkem (vč. pozemků) ve vlastnictví krajů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Povinnosti kraje: (§  17 zákona o krajích):</a:t>
            </a:r>
          </a:p>
          <a:p>
            <a:endParaRPr lang="cs-CZ" sz="2400" dirty="0"/>
          </a:p>
          <a:p>
            <a:pPr lvl="1"/>
            <a:r>
              <a:rPr lang="cs-CZ" sz="2000" dirty="0"/>
              <a:t>majetek využívat  účelně a hospodárně v souladu se  zájmy a úkoly kraje</a:t>
            </a:r>
          </a:p>
          <a:p>
            <a:pPr lvl="1"/>
            <a:r>
              <a:rPr lang="cs-CZ" sz="2000" dirty="0"/>
              <a:t>pečovat o zachování a rozvoj majetku. </a:t>
            </a:r>
          </a:p>
          <a:p>
            <a:pPr lvl="1"/>
            <a:r>
              <a:rPr lang="cs-CZ" sz="2000" dirty="0"/>
              <a:t>povinnost  vést  účetnictví podle zákona o účetnictví.</a:t>
            </a:r>
          </a:p>
          <a:p>
            <a:pPr lvl="1"/>
            <a:r>
              <a:rPr lang="cs-CZ" sz="2000" dirty="0"/>
              <a:t>chránit majetek před zničením, poškozením, odcizením nebo zneužitím. </a:t>
            </a:r>
          </a:p>
          <a:p>
            <a:pPr lvl="1"/>
            <a:r>
              <a:rPr lang="cs-CZ" sz="2000" dirty="0"/>
              <a:t>povinnosti při nakládání s nepotřebným majetkem</a:t>
            </a:r>
          </a:p>
          <a:p>
            <a:pPr lvl="1"/>
            <a:r>
              <a:rPr lang="cs-CZ" sz="2000" dirty="0"/>
              <a:t>chránit svůj majetek před neoprávněnými zásahy a včas uplatňovat právo na náhradu škody a právo na vydání bezdůvodného obohacení.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645019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6347713" cy="587152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 Nakládání s majetkem kraje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5662" y="1781908"/>
            <a:ext cx="10019323" cy="425945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§ 18 zákona o krajích </a:t>
            </a:r>
          </a:p>
          <a:p>
            <a:pPr lvl="1"/>
            <a:r>
              <a:rPr lang="cs-CZ" sz="2600" b="1" u="sng" dirty="0">
                <a:solidFill>
                  <a:schemeClr val="tx1"/>
                </a:solidFill>
              </a:rPr>
              <a:t>Záměr kraje </a:t>
            </a:r>
            <a:r>
              <a:rPr lang="cs-CZ" sz="2600" b="1" dirty="0">
                <a:solidFill>
                  <a:srgbClr val="C00000"/>
                </a:solidFill>
              </a:rPr>
              <a:t>prodat, směnit, darovat, pronajmout, propachtovat nebo vypůjčit </a:t>
            </a:r>
            <a:r>
              <a:rPr lang="cs-CZ" sz="2600" b="1" dirty="0">
                <a:solidFill>
                  <a:schemeClr val="tx1"/>
                </a:solidFill>
              </a:rPr>
              <a:t>hmotnou nemovitou věc nebo </a:t>
            </a:r>
            <a:r>
              <a:rPr lang="cs-CZ" sz="2600" b="1" dirty="0">
                <a:solidFill>
                  <a:srgbClr val="C00000"/>
                </a:solidFill>
              </a:rPr>
              <a:t>právo stavby </a:t>
            </a:r>
            <a:r>
              <a:rPr lang="cs-CZ" sz="2600" b="1" dirty="0">
                <a:solidFill>
                  <a:schemeClr val="tx1"/>
                </a:solidFill>
              </a:rPr>
              <a:t>anebo je přenechat jako </a:t>
            </a:r>
            <a:r>
              <a:rPr lang="cs-CZ" sz="2600" b="1" dirty="0">
                <a:solidFill>
                  <a:srgbClr val="C00000"/>
                </a:solidFill>
              </a:rPr>
              <a:t>výprosu</a:t>
            </a:r>
            <a:r>
              <a:rPr lang="cs-CZ" sz="2600" b="1" dirty="0">
                <a:solidFill>
                  <a:schemeClr val="tx1"/>
                </a:solidFill>
              </a:rPr>
              <a:t> a záměr kraje smluvně </a:t>
            </a:r>
            <a:r>
              <a:rPr lang="cs-CZ" sz="2600" b="1" dirty="0">
                <a:solidFill>
                  <a:srgbClr val="C00000"/>
                </a:solidFill>
              </a:rPr>
              <a:t>zřídit právo stavby </a:t>
            </a:r>
            <a:r>
              <a:rPr lang="cs-CZ" sz="2600" b="1" dirty="0">
                <a:solidFill>
                  <a:schemeClr val="tx1"/>
                </a:solidFill>
              </a:rPr>
              <a:t>k pozemku ve vlastnictví kraje </a:t>
            </a:r>
          </a:p>
          <a:p>
            <a:pPr lvl="2"/>
            <a:r>
              <a:rPr lang="cs-CZ" sz="1900" b="1" dirty="0"/>
              <a:t>kraj zveřejní po dobu nejméně 30 dnů před rozhodnutím v příslušném orgánu kraje vyvěšením na úřední desce, aby se k němu mohli zájemci vyjádřit a předložit své nabídky. </a:t>
            </a:r>
          </a:p>
          <a:p>
            <a:pPr lvl="2"/>
            <a:r>
              <a:rPr lang="cs-CZ" sz="1900" b="1" dirty="0"/>
              <a:t>Nemovitá věc se v záměru označí údaji podle zvláštního zákona platnými ke dni zveřejnění záměru. </a:t>
            </a:r>
          </a:p>
          <a:p>
            <a:pPr lvl="2"/>
            <a:r>
              <a:rPr lang="cs-CZ" sz="1900" b="1" dirty="0"/>
              <a:t>Pokud kraj záměr po uvedenou dobu nezveřejní, je právní jednání neplatné.</a:t>
            </a:r>
          </a:p>
          <a:p>
            <a:pPr lvl="2"/>
            <a:endParaRPr lang="cs-CZ" sz="1900" b="1" dirty="0"/>
          </a:p>
          <a:p>
            <a:r>
              <a:rPr lang="cs-CZ" b="1" dirty="0"/>
              <a:t>Úplatný převod majetku </a:t>
            </a:r>
          </a:p>
          <a:p>
            <a:pPr lvl="1"/>
            <a:r>
              <a:rPr lang="cs-CZ" dirty="0"/>
              <a:t>cena se sjednává </a:t>
            </a:r>
            <a:r>
              <a:rPr lang="cs-CZ" b="1" dirty="0"/>
              <a:t>zpravidla ve výši, která je v daném místě a čase obvyklá</a:t>
            </a:r>
            <a:r>
              <a:rPr lang="cs-CZ" dirty="0"/>
              <a:t>, nejde-li o cenu regulovanou státem. 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Odchylka od ceny obvyklé musí být zdůvodněna</a:t>
            </a:r>
            <a:r>
              <a:rPr lang="cs-CZ" dirty="0"/>
              <a:t>, jde-li o cenu nižší než obvyklou. Není-li odchylka od ceny obvyklé zdůvodněna, je právní jednání neplatné.</a:t>
            </a:r>
          </a:p>
          <a:p>
            <a:pPr lvl="2"/>
            <a:endParaRPr lang="cs-CZ" dirty="0"/>
          </a:p>
          <a:p>
            <a:r>
              <a:rPr lang="cs-CZ" dirty="0"/>
              <a:t>§  36 zákona o krajích: </a:t>
            </a:r>
          </a:p>
          <a:p>
            <a:pPr lvl="1"/>
            <a:r>
              <a:rPr lang="cs-CZ" dirty="0"/>
              <a:t>o převodu nemovitých věcí rozhoduje zastupitelstvo kraje</a:t>
            </a:r>
          </a:p>
        </p:txBody>
      </p:sp>
    </p:spTree>
    <p:extLst>
      <p:ext uri="{BB962C8B-B14F-4D97-AF65-F5344CB8AC3E}">
        <p14:creationId xmlns:p14="http://schemas.microsoft.com/office/powerpoint/2010/main" val="3241682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v listinách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§ 23 </a:t>
            </a:r>
            <a:r>
              <a:rPr lang="cs-CZ" dirty="0" err="1"/>
              <a:t>Zokrajích</a:t>
            </a:r>
            <a:endParaRPr lang="cs-CZ" dirty="0"/>
          </a:p>
          <a:p>
            <a:r>
              <a:rPr lang="cs-CZ" dirty="0"/>
              <a:t>Doložka v listinách</a:t>
            </a:r>
          </a:p>
          <a:p>
            <a:pPr lvl="1"/>
            <a:r>
              <a:rPr lang="cs-CZ" dirty="0"/>
              <a:t>podmiňuje-li zákon o krajích platnost právního jednání kraje předchozím zveřejněním, schválením nebo souhlasem, </a:t>
            </a:r>
            <a:r>
              <a:rPr lang="cs-CZ" u="sng" dirty="0"/>
              <a:t>opatří se listina o tomto právním jednání </a:t>
            </a:r>
            <a:r>
              <a:rPr lang="cs-CZ" b="1" u="sng" dirty="0"/>
              <a:t>doložkou</a:t>
            </a:r>
            <a:r>
              <a:rPr lang="cs-CZ" dirty="0"/>
              <a:t>, v níž bude potvrzeno, že tyto podmínky jsou splněny. </a:t>
            </a:r>
          </a:p>
          <a:p>
            <a:pPr lvl="1"/>
            <a:endParaRPr lang="cs-CZ" dirty="0"/>
          </a:p>
          <a:p>
            <a:pPr lvl="1"/>
            <a:r>
              <a:rPr lang="cs-CZ" dirty="0">
                <a:solidFill>
                  <a:srgbClr val="C00000"/>
                </a:solidFill>
              </a:rPr>
              <a:t>je-li listina touto doložkou krajem opatřena, má se za to, že povinnost předchozího zveřejnění, schválení nebo souhlasu byla splněna.</a:t>
            </a:r>
          </a:p>
        </p:txBody>
      </p:sp>
    </p:spTree>
    <p:extLst>
      <p:ext uri="{BB962C8B-B14F-4D97-AF65-F5344CB8AC3E}">
        <p14:creationId xmlns:p14="http://schemas.microsoft.com/office/powerpoint/2010/main" val="31227209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62112"/>
            <a:ext cx="10058400" cy="8700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/>
              <a:t>Předkupní právo (§ 101 </a:t>
            </a:r>
            <a:r>
              <a:rPr lang="cs-CZ" sz="2800" dirty="0" err="1"/>
              <a:t>StZ</a:t>
            </a:r>
            <a:r>
              <a:rPr lang="cs-CZ" sz="2800" dirty="0"/>
              <a:t>) – „připomenutí“ – blíže viz přednáška č. 3 Územní plánování</a:t>
            </a:r>
          </a:p>
        </p:txBody>
      </p:sp>
      <p:sp>
        <p:nvSpPr>
          <p:cNvPr id="83971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42830"/>
            <a:ext cx="9391208" cy="4566489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/>
              <a:t> </a:t>
            </a:r>
            <a:r>
              <a:rPr lang="cs-CZ" altLang="cs-CZ" b="1" dirty="0">
                <a:solidFill>
                  <a:srgbClr val="C00000"/>
                </a:solidFill>
              </a:rPr>
              <a:t>k pozemku určenému </a:t>
            </a:r>
            <a:r>
              <a:rPr lang="cs-CZ" altLang="cs-CZ" sz="1800" dirty="0"/>
              <a:t>:</a:t>
            </a:r>
          </a:p>
          <a:p>
            <a:pPr lvl="1"/>
            <a:r>
              <a:rPr lang="cs-CZ" altLang="cs-CZ" b="1" dirty="0">
                <a:solidFill>
                  <a:srgbClr val="00B050"/>
                </a:solidFill>
              </a:rPr>
              <a:t>územním plánem nebo regulačním plánem </a:t>
            </a:r>
            <a:r>
              <a:rPr lang="cs-CZ" altLang="cs-CZ" dirty="0">
                <a:solidFill>
                  <a:srgbClr val="C00000"/>
                </a:solidFill>
              </a:rPr>
              <a:t>pro veřejně prospěšnou stavbu nebo veřejné prostranství a ke stavbě na tomto pozemku </a:t>
            </a:r>
          </a:p>
          <a:p>
            <a:pPr lvl="1"/>
            <a:endParaRPr lang="cs-CZ" altLang="cs-CZ" dirty="0"/>
          </a:p>
          <a:p>
            <a:pPr lvl="1"/>
            <a:r>
              <a:rPr lang="cs-CZ" altLang="cs-CZ" b="1" dirty="0"/>
              <a:t>Oprávněná osoba</a:t>
            </a:r>
            <a:r>
              <a:rPr lang="cs-CZ" altLang="cs-CZ" dirty="0"/>
              <a:t>:</a:t>
            </a:r>
          </a:p>
          <a:p>
            <a:pPr lvl="2"/>
            <a:r>
              <a:rPr lang="cs-CZ" altLang="cs-CZ" sz="1800" b="1" dirty="0"/>
              <a:t>obec </a:t>
            </a:r>
            <a:r>
              <a:rPr lang="cs-CZ" altLang="cs-CZ" sz="1800" dirty="0"/>
              <a:t>nebo </a:t>
            </a:r>
            <a:r>
              <a:rPr lang="cs-CZ" altLang="cs-CZ" sz="1800" b="1" dirty="0"/>
              <a:t>kraj</a:t>
            </a:r>
            <a:r>
              <a:rPr lang="cs-CZ" altLang="cs-CZ" sz="1800" dirty="0"/>
              <a:t> anebo </a:t>
            </a:r>
            <a:r>
              <a:rPr lang="cs-CZ" altLang="cs-CZ" sz="1800" b="1" dirty="0"/>
              <a:t>stát</a:t>
            </a:r>
            <a:r>
              <a:rPr lang="cs-CZ" altLang="cs-CZ" sz="1800" dirty="0"/>
              <a:t>  v rozsahu vymezeném touto územně plánovací dokumentací </a:t>
            </a:r>
          </a:p>
          <a:p>
            <a:r>
              <a:rPr lang="cs-CZ" altLang="cs-CZ" sz="2100" dirty="0">
                <a:solidFill>
                  <a:srgbClr val="C00000"/>
                </a:solidFill>
              </a:rPr>
              <a:t>vznik předkupního práva</a:t>
            </a:r>
            <a:r>
              <a:rPr lang="cs-CZ" altLang="cs-CZ" sz="2100" dirty="0"/>
              <a:t>:</a:t>
            </a:r>
          </a:p>
          <a:p>
            <a:pPr lvl="1"/>
            <a:r>
              <a:rPr lang="cs-CZ" altLang="cs-CZ" b="1" dirty="0"/>
              <a:t>nabytím účinnosti územního plánu nebo regulačního plánu </a:t>
            </a:r>
          </a:p>
          <a:p>
            <a:pPr lvl="1"/>
            <a:r>
              <a:rPr lang="cs-CZ" altLang="cs-CZ" b="1" dirty="0"/>
              <a:t>předkupní právo  má účinky věcného práva.</a:t>
            </a:r>
          </a:p>
          <a:p>
            <a:endParaRPr lang="cs-CZ" altLang="cs-CZ" dirty="0"/>
          </a:p>
          <a:p>
            <a:r>
              <a:rPr lang="cs-CZ" altLang="cs-CZ" dirty="0"/>
              <a:t>neuplatní se,  pokud pro veřejně prospěšnou stavbu postačí zřízení věcného břemene. </a:t>
            </a:r>
          </a:p>
          <a:p>
            <a:endParaRPr lang="cs-CZ" altLang="cs-CZ" dirty="0"/>
          </a:p>
          <a:p>
            <a:r>
              <a:rPr lang="cs-CZ" altLang="cs-CZ" dirty="0"/>
              <a:t>katastr nemovitostí</a:t>
            </a:r>
          </a:p>
          <a:p>
            <a:endParaRPr lang="cs-CZ" altLang="cs-CZ" dirty="0"/>
          </a:p>
        </p:txBody>
      </p:sp>
      <p:sp>
        <p:nvSpPr>
          <p:cNvPr id="83972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C7D91-48C1-475B-A24E-3FA93FAE8733}" type="slidenum">
              <a:rPr lang="cs-CZ" smtClean="0"/>
              <a:pPr>
                <a:defRPr/>
              </a:pPr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6019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6347713" cy="1019200"/>
          </a:xfrm>
        </p:spPr>
        <p:txBody>
          <a:bodyPr>
            <a:normAutofit fontScale="90000"/>
          </a:bodyPr>
          <a:lstStyle/>
          <a:p>
            <a:r>
              <a:rPr lang="cs-CZ" dirty="0"/>
              <a:t>Registr smluv a pozemkové vlastnictví státu a ÚSC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507" y="1755321"/>
            <a:ext cx="10025743" cy="462600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Zákon č. 340/2015 Sb. o zvláštních podmínkách účinnosti některých smluv a o registru smluv (zákon o registru a smluv), </a:t>
            </a:r>
            <a:r>
              <a:rPr lang="cs-CZ" dirty="0"/>
              <a:t>ve znění pozdějších předpisů</a:t>
            </a:r>
          </a:p>
          <a:p>
            <a:r>
              <a:rPr lang="cs-CZ" dirty="0"/>
              <a:t>Předmět úpravy:</a:t>
            </a:r>
          </a:p>
          <a:p>
            <a:pPr lvl="1"/>
            <a:r>
              <a:rPr lang="cs-CZ" sz="1500" b="1" dirty="0"/>
              <a:t>registr smluv</a:t>
            </a:r>
          </a:p>
          <a:p>
            <a:pPr lvl="1"/>
            <a:r>
              <a:rPr lang="cs-CZ" sz="1600" b="1" dirty="0"/>
              <a:t>povinnost uveřejnění vybraných</a:t>
            </a:r>
            <a:r>
              <a:rPr lang="cs-CZ" sz="1600" dirty="0"/>
              <a:t> smluv prostřednictvím registru </a:t>
            </a:r>
          </a:p>
          <a:p>
            <a:pPr lvl="1"/>
            <a:r>
              <a:rPr lang="cs-CZ" sz="1600" b="1" dirty="0"/>
              <a:t>následky uveřejnění (§ 6)</a:t>
            </a:r>
          </a:p>
          <a:p>
            <a:pPr lvl="2"/>
            <a:r>
              <a:rPr lang="cs-CZ" dirty="0"/>
              <a:t>Účinnost smlouvy</a:t>
            </a:r>
          </a:p>
          <a:p>
            <a:pPr lvl="3"/>
            <a:r>
              <a:rPr lang="cs-CZ" dirty="0"/>
              <a:t>poprvé pro smlouvy uzavřené 1.7.2017</a:t>
            </a:r>
          </a:p>
          <a:p>
            <a:pPr lvl="1"/>
            <a:r>
              <a:rPr lang="cs-CZ" sz="1600" b="1" dirty="0"/>
              <a:t>následky nesplnění povinnosti uveřejnění (§7)   </a:t>
            </a:r>
          </a:p>
          <a:p>
            <a:pPr lvl="2"/>
            <a:r>
              <a:rPr lang="cs-CZ" b="1" dirty="0"/>
              <a:t>„</a:t>
            </a:r>
            <a:r>
              <a:rPr lang="cs-CZ" b="1" i="1" dirty="0"/>
              <a:t>Nebyla-li smlouva, na níž se vztahuje povinnost uveřejnění prostřednictvím registru smluv, uveřejněna prostřednictvím registru </a:t>
            </a:r>
            <a:r>
              <a:rPr lang="cs-CZ" b="1" dirty="0">
                <a:solidFill>
                  <a:srgbClr val="C00000"/>
                </a:solidFill>
              </a:rPr>
              <a:t>smluv ani do 3 měsíců ode dne, kdy byla uzavřena, platí, že je zrušena od počátku“ (§ 7/1)  </a:t>
            </a:r>
          </a:p>
          <a:p>
            <a:pPr lvl="2"/>
            <a:r>
              <a:rPr lang="cs-CZ" b="1" dirty="0"/>
              <a:t>- výjimky - § 7/2</a:t>
            </a:r>
          </a:p>
          <a:p>
            <a:r>
              <a:rPr lang="cs-CZ" sz="1600" dirty="0"/>
              <a:t>K registru smluv - viz též blíže </a:t>
            </a:r>
            <a:r>
              <a:rPr lang="cs-CZ" sz="1600" dirty="0">
                <a:hlinkClick r:id="rId2"/>
              </a:rPr>
              <a:t>zde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046457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0CEB2-8A2D-484A-BCB3-BB7AF812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1120D5-3283-43F2-B898-B8594FB7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1737360"/>
            <a:ext cx="11299372" cy="4131734"/>
          </a:xfrm>
        </p:spPr>
        <p:txBody>
          <a:bodyPr>
            <a:normAutofit fontScale="55000" lnSpcReduction="20000"/>
          </a:bodyPr>
          <a:lstStyle/>
          <a:p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Pekárek, Milan a kolektiv. Pozemkové právo, Masarykova univerzita , 2015, ISBN: 978-80-210-7750-8,</a:t>
            </a:r>
          </a:p>
          <a:p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Franková, Martina a kol.: Úvod do pozemkového práva, vyd. Roztoková, 2014, ISBN 9788087488195</a:t>
            </a:r>
            <a:b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Hanák, J., </a:t>
            </a:r>
            <a:r>
              <a:rPr lang="cs-CZ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Tkáčiková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Průchová, I., Dudová, J., Pekárek, M. Praktikum z pozemkového práva, Masarykova univerzita, 2018,  1. vydání. Praha: C.H-Beck, 2018, 306 s. ISBN 978-80-7400-711-8.</a:t>
            </a:r>
          </a:p>
          <a:p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Hanák, Jakub, </a:t>
            </a:r>
            <a:r>
              <a:rPr lang="cs-CZ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Tkáčiková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Jana: Zákon o Státním pozemkovém úřadu, </a:t>
            </a:r>
            <a:r>
              <a:rPr lang="cs-CZ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Kometář.Praha:Wolters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Kluwer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ČR, 2020, s. 17 a násl.)</a:t>
            </a:r>
          </a:p>
          <a:p>
            <a:r>
              <a:rPr lang="cs-CZ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Havlan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Petr: Veřejný majetek, MUNI, 2017</a:t>
            </a:r>
          </a:p>
          <a:p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Hana Adamová, Luboš </a:t>
            </a:r>
            <a:r>
              <a:rPr lang="cs-CZ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Brim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Petr Coufalík, Eva Dobrovolná, Jakub Hanák, Anna Pekařová: Pozemkové vlastnictví, </a:t>
            </a:r>
            <a:r>
              <a:rPr lang="cs-CZ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Wolters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Kluwer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ČR, Praha 2020, 832 stran</a:t>
            </a:r>
            <a:r>
              <a:rPr lang="cs-CZ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ISBN:</a:t>
            </a:r>
            <a:r>
              <a:rPr lang="cs-CZ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978-80-7598-690-0 </a:t>
            </a:r>
            <a:r>
              <a:rPr lang="cs-CZ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Havlan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Petr: Veřejný majetek, MUNI, 2017</a:t>
            </a:r>
          </a:p>
          <a:p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Komentáře k zákonu o státním podniku, zákonu o majetku, České republiky, zákonu o obcích, zákonu o lesích, zákonu o ochraně přírody a krajiny, stavebnímu zákonu, katastrálním předpisům</a:t>
            </a:r>
            <a:endParaRPr lang="cs-CZ" sz="2900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sz="29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BACHURA,Pavel</a:t>
            </a:r>
            <a:r>
              <a:rPr lang="cs-CZ" sz="29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cs-CZ" sz="29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Průcvodce</a:t>
            </a:r>
            <a:r>
              <a:rPr lang="cs-CZ" sz="29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majetkoprávními problémy obcí s dopadem do katastru nemovitostí s praktickými vzory a </a:t>
            </a:r>
            <a:r>
              <a:rPr lang="cs-CZ" sz="29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ukázkami.Praha</a:t>
            </a:r>
            <a:r>
              <a:rPr lang="cs-CZ" sz="29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cs-CZ" sz="29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Wolters</a:t>
            </a:r>
            <a:r>
              <a:rPr lang="cs-CZ" sz="29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29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Kluwer</a:t>
            </a:r>
            <a:r>
              <a:rPr lang="cs-CZ" sz="29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ČR, 2022,128 </a:t>
            </a:r>
            <a:r>
              <a:rPr lang="cs-CZ" sz="29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s.ISBN</a:t>
            </a:r>
            <a:r>
              <a:rPr lang="cs-CZ" sz="29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978-80-7676-320-3(brož.), ISBN 978-80-7676-320-0 (e-pub)</a:t>
            </a:r>
            <a:r>
              <a:rPr lang="cs-CZ" sz="29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Mapa majetku státu 2022.pdf (uzsvm.cz)</a:t>
            </a:r>
            <a:endParaRPr lang="cs-CZ" sz="2900" dirty="0">
              <a:solidFill>
                <a:schemeClr val="tx1"/>
              </a:solidFill>
            </a:endParaRPr>
          </a:p>
          <a:p>
            <a:r>
              <a:rPr lang="cs-CZ" sz="2900" dirty="0"/>
              <a:t>blíže viz průběžně v IO a jednotlivých prezentacích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9081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38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ECA858B-B39B-43EB-AAF7-945419C14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74" y="217211"/>
            <a:ext cx="5810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6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300BA-B7F4-472A-99FD-00C09E87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Nemovitosti ve vlastnictví státu: struktura vlastnictví/</a:t>
            </a:r>
            <a:r>
              <a:rPr lang="cs-CZ" sz="2000" dirty="0"/>
              <a:t>BLIŽŠÍ INFORMACE VIZ</a:t>
            </a:r>
            <a:r>
              <a:rPr lang="cs-CZ" dirty="0"/>
              <a:t>:  </a:t>
            </a:r>
            <a:r>
              <a:rPr lang="cs-CZ" sz="20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Mapa majetku státu 2022.pdf (uzsvm.cz)</a:t>
            </a: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9BE58E-859F-4EF3-882C-3264F4C0F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0" i="0" dirty="0">
                <a:solidFill>
                  <a:srgbClr val="C00000"/>
                </a:solidFill>
                <a:effectLst/>
                <a:latin typeface="Myriad Pro"/>
              </a:rPr>
              <a:t>DLE KATASTRU NEMOVITOSTÍ:</a:t>
            </a:r>
          </a:p>
          <a:p>
            <a:r>
              <a:rPr lang="cs-CZ" b="1" i="0" dirty="0">
                <a:solidFill>
                  <a:srgbClr val="212529"/>
                </a:solidFill>
                <a:effectLst/>
                <a:latin typeface="Myriad Pro"/>
              </a:rPr>
              <a:t>K 1. lednu 2022 </a:t>
            </a:r>
            <a:r>
              <a:rPr lang="cs-CZ" b="0" i="0" dirty="0">
                <a:solidFill>
                  <a:srgbClr val="212529"/>
                </a:solidFill>
                <a:effectLst/>
                <a:latin typeface="Myriad Pro"/>
              </a:rPr>
              <a:t>bylo v katastru nemovitostí vedeno celkem </a:t>
            </a:r>
            <a:r>
              <a:rPr lang="cs-CZ" b="1" i="0" dirty="0">
                <a:solidFill>
                  <a:srgbClr val="C00000"/>
                </a:solidFill>
                <a:effectLst/>
                <a:latin typeface="Myriad Pro"/>
              </a:rPr>
              <a:t>771 subjektů </a:t>
            </a:r>
            <a:r>
              <a:rPr lang="cs-CZ" b="0" i="0" dirty="0">
                <a:solidFill>
                  <a:srgbClr val="212529"/>
                </a:solidFill>
                <a:effectLst/>
                <a:latin typeface="Myriad Pro"/>
              </a:rPr>
              <a:t>hospodařících s přibližně </a:t>
            </a:r>
          </a:p>
          <a:p>
            <a:r>
              <a:rPr lang="cs-CZ" dirty="0">
                <a:solidFill>
                  <a:srgbClr val="212529"/>
                </a:solidFill>
                <a:latin typeface="Myriad Pro"/>
              </a:rPr>
              <a:t>-  </a:t>
            </a:r>
            <a:r>
              <a:rPr lang="cs-CZ" b="1" i="0" dirty="0">
                <a:solidFill>
                  <a:srgbClr val="C00000"/>
                </a:solidFill>
                <a:effectLst/>
                <a:latin typeface="Myriad Pro"/>
              </a:rPr>
              <a:t>1,47 miliony státních nemovitostí</a:t>
            </a:r>
            <a:r>
              <a:rPr lang="cs-CZ" b="0" i="0" dirty="0">
                <a:solidFill>
                  <a:srgbClr val="212529"/>
                </a:solidFill>
                <a:effectLst/>
                <a:latin typeface="Myriad Pro"/>
              </a:rPr>
              <a:t>, které tvoří </a:t>
            </a:r>
          </a:p>
          <a:p>
            <a:pPr lvl="1"/>
            <a:r>
              <a:rPr lang="cs-CZ" b="1" i="0" dirty="0">
                <a:solidFill>
                  <a:srgbClr val="212529"/>
                </a:solidFill>
                <a:effectLst/>
                <a:latin typeface="Myriad Pro"/>
              </a:rPr>
              <a:t>1 431 299 pozemků </a:t>
            </a:r>
            <a:r>
              <a:rPr lang="cs-CZ" b="1" i="0" dirty="0">
                <a:solidFill>
                  <a:srgbClr val="C00000"/>
                </a:solidFill>
                <a:effectLst/>
                <a:latin typeface="Myriad Pro"/>
              </a:rPr>
              <a:t>o celkové výměře 1,8 milionu hektarů, </a:t>
            </a:r>
          </a:p>
          <a:p>
            <a:pPr lvl="1"/>
            <a:r>
              <a:rPr lang="cs-CZ" b="0" i="0" dirty="0">
                <a:solidFill>
                  <a:srgbClr val="212529"/>
                </a:solidFill>
                <a:effectLst/>
                <a:latin typeface="Myriad Pro"/>
              </a:rPr>
              <a:t>40 990 staveb a </a:t>
            </a:r>
          </a:p>
          <a:p>
            <a:pPr lvl="1"/>
            <a:r>
              <a:rPr lang="cs-CZ" b="0" i="0" dirty="0">
                <a:solidFill>
                  <a:srgbClr val="212529"/>
                </a:solidFill>
                <a:effectLst/>
                <a:latin typeface="Myriad Pro"/>
              </a:rPr>
              <a:t>781 jednotek (bytových a nebytových). Nejvíce nemovitostí státu poprvé spravuje státní podnik </a:t>
            </a:r>
          </a:p>
          <a:p>
            <a:r>
              <a:rPr lang="cs-CZ" b="1" i="0" dirty="0">
                <a:solidFill>
                  <a:srgbClr val="212529"/>
                </a:solidFill>
                <a:effectLst/>
                <a:latin typeface="Myriad Pro"/>
              </a:rPr>
              <a:t>PODÍL VYBRANÝCH SUBJEKTŮ na celkovém počtu státních nemovitostí:</a:t>
            </a:r>
          </a:p>
          <a:p>
            <a:r>
              <a:rPr lang="cs-CZ" b="0" i="0" dirty="0">
                <a:solidFill>
                  <a:srgbClr val="212529"/>
                </a:solidFill>
                <a:effectLst/>
                <a:latin typeface="Myriad Pro"/>
              </a:rPr>
              <a:t>- </a:t>
            </a:r>
            <a:r>
              <a:rPr lang="cs-CZ" b="1" i="0" dirty="0">
                <a:solidFill>
                  <a:srgbClr val="212529"/>
                </a:solidFill>
                <a:effectLst/>
                <a:latin typeface="Myriad Pro"/>
              </a:rPr>
              <a:t>Lesy České republiky</a:t>
            </a:r>
            <a:r>
              <a:rPr lang="cs-CZ" b="0" i="0" dirty="0">
                <a:solidFill>
                  <a:srgbClr val="212529"/>
                </a:solidFill>
                <a:effectLst/>
                <a:latin typeface="Myriad Pro"/>
              </a:rPr>
              <a:t>: 458 666 nemovitostí, tj. </a:t>
            </a:r>
            <a:r>
              <a:rPr lang="cs-CZ" b="1" i="0" dirty="0">
                <a:solidFill>
                  <a:srgbClr val="212529"/>
                </a:solidFill>
                <a:effectLst/>
                <a:latin typeface="Myriad Pro"/>
              </a:rPr>
              <a:t>31,14% </a:t>
            </a:r>
            <a:r>
              <a:rPr lang="cs-CZ" b="0" i="0" dirty="0">
                <a:solidFill>
                  <a:srgbClr val="212529"/>
                </a:solidFill>
                <a:effectLst/>
                <a:latin typeface="Myriad Pro"/>
              </a:rPr>
              <a:t>podíl na státních nemovitostech). </a:t>
            </a:r>
          </a:p>
          <a:p>
            <a:r>
              <a:rPr lang="cs-CZ" b="0" i="0" dirty="0">
                <a:solidFill>
                  <a:srgbClr val="212529"/>
                </a:solidFill>
                <a:effectLst/>
                <a:latin typeface="Myriad Pro"/>
              </a:rPr>
              <a:t>- </a:t>
            </a:r>
            <a:r>
              <a:rPr lang="cs-CZ" b="1" i="0" dirty="0">
                <a:solidFill>
                  <a:srgbClr val="212529"/>
                </a:solidFill>
                <a:effectLst/>
                <a:latin typeface="Myriad Pro"/>
              </a:rPr>
              <a:t>Státní pozemkový úřad: </a:t>
            </a:r>
            <a:r>
              <a:rPr lang="cs-CZ" b="0" i="0" dirty="0">
                <a:solidFill>
                  <a:srgbClr val="212529"/>
                </a:solidFill>
                <a:effectLst/>
                <a:latin typeface="Myriad Pro"/>
              </a:rPr>
              <a:t>456 314 , </a:t>
            </a:r>
            <a:r>
              <a:rPr lang="cs-CZ" b="1" i="0" dirty="0">
                <a:solidFill>
                  <a:srgbClr val="212529"/>
                </a:solidFill>
                <a:effectLst/>
                <a:latin typeface="Myriad Pro"/>
              </a:rPr>
              <a:t>31%</a:t>
            </a:r>
            <a:r>
              <a:rPr lang="cs-CZ" b="0" i="0" dirty="0">
                <a:solidFill>
                  <a:srgbClr val="212529"/>
                </a:solidFill>
                <a:effectLst/>
                <a:latin typeface="Myriad Pro"/>
              </a:rPr>
              <a:t> podíl na státních nemovitostech. </a:t>
            </a:r>
          </a:p>
          <a:p>
            <a:r>
              <a:rPr lang="cs-CZ" dirty="0">
                <a:solidFill>
                  <a:srgbClr val="212529"/>
                </a:solidFill>
                <a:latin typeface="Myriad Pro"/>
              </a:rPr>
              <a:t>- </a:t>
            </a:r>
            <a:r>
              <a:rPr lang="cs-CZ" b="0" i="0" dirty="0">
                <a:solidFill>
                  <a:srgbClr val="212529"/>
                </a:solidFill>
                <a:effectLst/>
                <a:latin typeface="Myriad Pro"/>
              </a:rPr>
              <a:t>státní podniky </a:t>
            </a:r>
            <a:r>
              <a:rPr lang="cs-CZ" b="1" i="0" dirty="0">
                <a:solidFill>
                  <a:srgbClr val="212529"/>
                </a:solidFill>
                <a:effectLst/>
                <a:latin typeface="Myriad Pro"/>
              </a:rPr>
              <a:t>Povodí (</a:t>
            </a:r>
            <a:r>
              <a:rPr lang="cs-CZ" b="0" i="0" dirty="0">
                <a:solidFill>
                  <a:srgbClr val="212529"/>
                </a:solidFill>
                <a:effectLst/>
                <a:latin typeface="Myriad Pro"/>
              </a:rPr>
              <a:t>Labe, Moravy, Vltavy, Odry):  které dohromady hospodaří s 150 445 nemovitostmi, tj. více než </a:t>
            </a:r>
            <a:r>
              <a:rPr lang="cs-CZ" b="1" i="0" dirty="0">
                <a:solidFill>
                  <a:srgbClr val="212529"/>
                </a:solidFill>
                <a:effectLst/>
                <a:latin typeface="Myriad Pro"/>
              </a:rPr>
              <a:t>10% </a:t>
            </a:r>
            <a:r>
              <a:rPr lang="cs-CZ" b="0" i="0" dirty="0">
                <a:solidFill>
                  <a:srgbClr val="212529"/>
                </a:solidFill>
                <a:effectLst/>
                <a:latin typeface="Myriad Pro"/>
              </a:rPr>
              <a:t>podíl na státních nemovitostech</a:t>
            </a:r>
          </a:p>
          <a:p>
            <a:r>
              <a:rPr lang="cs-CZ" b="0" i="0" dirty="0">
                <a:solidFill>
                  <a:srgbClr val="212529"/>
                </a:solidFill>
                <a:effectLst/>
                <a:latin typeface="Myriad Pro"/>
              </a:rPr>
              <a:t>-  </a:t>
            </a:r>
            <a:r>
              <a:rPr lang="cs-CZ" b="1" i="0" dirty="0">
                <a:solidFill>
                  <a:srgbClr val="212529"/>
                </a:solidFill>
                <a:effectLst/>
                <a:latin typeface="Myriad Pro"/>
              </a:rPr>
              <a:t>Ředitelství silnic a dálnic</a:t>
            </a:r>
            <a:r>
              <a:rPr lang="cs-CZ" b="0" i="0" dirty="0">
                <a:solidFill>
                  <a:srgbClr val="212529"/>
                </a:solidFill>
                <a:effectLst/>
                <a:latin typeface="Myriad Pro"/>
              </a:rPr>
              <a:t>:  105 840 nemovitostí, tj. </a:t>
            </a:r>
            <a:r>
              <a:rPr lang="cs-CZ" b="1" i="0" dirty="0">
                <a:solidFill>
                  <a:srgbClr val="212529"/>
                </a:solidFill>
                <a:effectLst/>
                <a:latin typeface="Myriad Pro"/>
              </a:rPr>
              <a:t>7%</a:t>
            </a:r>
            <a:r>
              <a:rPr lang="cs-CZ" b="0" i="0" dirty="0">
                <a:solidFill>
                  <a:srgbClr val="212529"/>
                </a:solidFill>
                <a:effectLst/>
                <a:latin typeface="Myriad Pro"/>
              </a:rPr>
              <a:t> podíl na státních nemovitostech. </a:t>
            </a:r>
          </a:p>
          <a:p>
            <a:r>
              <a:rPr lang="cs-CZ" b="1" i="0" dirty="0">
                <a:solidFill>
                  <a:srgbClr val="212529"/>
                </a:solidFill>
                <a:effectLst/>
                <a:latin typeface="Myriad Pro"/>
              </a:rPr>
              <a:t>- ÚZSVM</a:t>
            </a:r>
            <a:r>
              <a:rPr lang="cs-CZ" b="0" i="0" dirty="0">
                <a:solidFill>
                  <a:srgbClr val="212529"/>
                </a:solidFill>
                <a:effectLst/>
                <a:latin typeface="Myriad Pro"/>
              </a:rPr>
              <a:t>:  86 114 nemovitostí, tj.</a:t>
            </a:r>
            <a:r>
              <a:rPr lang="cs-CZ" b="1" i="0" dirty="0">
                <a:solidFill>
                  <a:srgbClr val="212529"/>
                </a:solidFill>
                <a:effectLst/>
                <a:latin typeface="Myriad Pro"/>
              </a:rPr>
              <a:t>6%</a:t>
            </a:r>
            <a:r>
              <a:rPr lang="cs-CZ" b="0" i="0" dirty="0">
                <a:solidFill>
                  <a:srgbClr val="212529"/>
                </a:solidFill>
                <a:effectLst/>
                <a:latin typeface="Myriad Pro"/>
              </a:rPr>
              <a:t> podíl na státním majetku.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477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6ABB3-B3E8-44BD-88AB-C3F6380A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41458"/>
          </a:xfrm>
        </p:spPr>
        <p:txBody>
          <a:bodyPr/>
          <a:lstStyle/>
          <a:p>
            <a:r>
              <a:rPr lang="cs-CZ" dirty="0"/>
              <a:t>Pozemky ve vlastnictví státu/státní pozemky/státní majetek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4C813D-5D3F-4BF8-B2FF-5B96E5798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81" y="1845734"/>
            <a:ext cx="12021519" cy="402336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2D12EBF-C4D4-4425-9FAE-67E33EEF98E3}"/>
              </a:ext>
            </a:extLst>
          </p:cNvPr>
          <p:cNvSpPr/>
          <p:nvPr/>
        </p:nvSpPr>
        <p:spPr>
          <a:xfrm>
            <a:off x="255855" y="1906292"/>
            <a:ext cx="11863236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Státní pozemky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BD07B54-FADD-4C0D-A11A-D819870A93C7}"/>
              </a:ext>
            </a:extLst>
          </p:cNvPr>
          <p:cNvSpPr/>
          <p:nvPr/>
        </p:nvSpPr>
        <p:spPr>
          <a:xfrm>
            <a:off x="240224" y="3107410"/>
            <a:ext cx="35576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Výlučný /výhradní majetek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93486AF-7BEF-44C1-9CFF-3686E82439FB}"/>
              </a:ext>
            </a:extLst>
          </p:cNvPr>
          <p:cNvSpPr/>
          <p:nvPr/>
        </p:nvSpPr>
        <p:spPr>
          <a:xfrm>
            <a:off x="255854" y="4136495"/>
            <a:ext cx="105388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Pozemky letiště Praha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2343575-B025-4F1E-AA59-BB95A0001533}"/>
              </a:ext>
            </a:extLst>
          </p:cNvPr>
          <p:cNvSpPr/>
          <p:nvPr/>
        </p:nvSpPr>
        <p:spPr>
          <a:xfrm>
            <a:off x="1405900" y="4145737"/>
            <a:ext cx="11960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Pozemky na  území vojenských újezdů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C0E77B4-E64F-4659-BEB6-626039AB2C06}"/>
              </a:ext>
            </a:extLst>
          </p:cNvPr>
          <p:cNvSpPr/>
          <p:nvPr/>
        </p:nvSpPr>
        <p:spPr>
          <a:xfrm>
            <a:off x="2701481" y="4136495"/>
            <a:ext cx="11481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Nerostné bohatství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6C7F2CC-9FB6-4405-B332-8AE8F003450C}"/>
              </a:ext>
            </a:extLst>
          </p:cNvPr>
          <p:cNvSpPr/>
          <p:nvPr/>
        </p:nvSpPr>
        <p:spPr>
          <a:xfrm>
            <a:off x="4133647" y="3107410"/>
            <a:ext cx="4365624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Nezcizitelný majetek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(příp. zcizitelnost za splnění zákonné výjimky)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9A9EF80-E5D7-4158-9F8E-EF56C8938752}"/>
              </a:ext>
            </a:extLst>
          </p:cNvPr>
          <p:cNvSpPr/>
          <p:nvPr/>
        </p:nvSpPr>
        <p:spPr>
          <a:xfrm>
            <a:off x="4133647" y="4136494"/>
            <a:ext cx="914400" cy="14786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Rezerva státní půdy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D0A015A-6F92-4E39-B1C9-814C6C575613}"/>
              </a:ext>
            </a:extLst>
          </p:cNvPr>
          <p:cNvSpPr/>
          <p:nvPr/>
        </p:nvSpPr>
        <p:spPr>
          <a:xfrm>
            <a:off x="5181600" y="4136494"/>
            <a:ext cx="914400" cy="14786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Státní lesy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63EB1CD-A24B-4A57-B435-E794E168510E}"/>
              </a:ext>
            </a:extLst>
          </p:cNvPr>
          <p:cNvSpPr/>
          <p:nvPr/>
        </p:nvSpPr>
        <p:spPr>
          <a:xfrm>
            <a:off x="6229553" y="4136495"/>
            <a:ext cx="2269718" cy="14786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Pozemky na území vybraných zvláště </a:t>
            </a:r>
            <a:r>
              <a:rPr lang="cs-CZ" sz="1200">
                <a:solidFill>
                  <a:schemeClr val="tx1"/>
                </a:solidFill>
              </a:rPr>
              <a:t>chráněných území:</a:t>
            </a:r>
            <a:endParaRPr lang="cs-CZ" sz="1200" dirty="0">
              <a:solidFill>
                <a:schemeClr val="tx1"/>
              </a:solidFill>
            </a:endParaRP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Národní parky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Národní přírodní rezervace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Národní přírodní památky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17C9719-2630-4B21-9991-152505FDCACB}"/>
              </a:ext>
            </a:extLst>
          </p:cNvPr>
          <p:cNvSpPr/>
          <p:nvPr/>
        </p:nvSpPr>
        <p:spPr>
          <a:xfrm>
            <a:off x="8549509" y="3107410"/>
            <a:ext cx="160226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Potřebný majetek 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098B77B-9FD8-432C-AE9E-CF628025B176}"/>
              </a:ext>
            </a:extLst>
          </p:cNvPr>
          <p:cNvSpPr/>
          <p:nvPr/>
        </p:nvSpPr>
        <p:spPr>
          <a:xfrm>
            <a:off x="10224683" y="3119034"/>
            <a:ext cx="1894408" cy="8911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Nepotřebný majetek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5A20110-1FE1-43B2-BA42-E3F9160803C5}"/>
              </a:ext>
            </a:extLst>
          </p:cNvPr>
          <p:cNvSpPr/>
          <p:nvPr/>
        </p:nvSpPr>
        <p:spPr>
          <a:xfrm>
            <a:off x="10217382" y="4145737"/>
            <a:ext cx="91440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Dočasná nepotřebnost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5BE5466-835F-456A-A64B-607D6ED1B631}"/>
              </a:ext>
            </a:extLst>
          </p:cNvPr>
          <p:cNvSpPr/>
          <p:nvPr/>
        </p:nvSpPr>
        <p:spPr>
          <a:xfrm>
            <a:off x="11204691" y="4145737"/>
            <a:ext cx="91440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Trvalá nepotřebnost</a:t>
            </a:r>
          </a:p>
        </p:txBody>
      </p:sp>
    </p:spTree>
    <p:extLst>
      <p:ext uri="{BB962C8B-B14F-4D97-AF65-F5344CB8AC3E}">
        <p14:creationId xmlns:p14="http://schemas.microsoft.com/office/powerpoint/2010/main" val="23338929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3889</TotalTime>
  <Words>6866</Words>
  <Application>Microsoft Office PowerPoint</Application>
  <PresentationFormat>Širokoúhlá obrazovka</PresentationFormat>
  <Paragraphs>708</Paragraphs>
  <Slides>69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7" baseType="lpstr">
      <vt:lpstr>Arial</vt:lpstr>
      <vt:lpstr>Calibri</vt:lpstr>
      <vt:lpstr>Calibri Light</vt:lpstr>
      <vt:lpstr>Myriad Pro</vt:lpstr>
      <vt:lpstr>Open Sans</vt:lpstr>
      <vt:lpstr>Tahoma</vt:lpstr>
      <vt:lpstr>Times New Roman</vt:lpstr>
      <vt:lpstr>Retrospektiva</vt:lpstr>
      <vt:lpstr>Pozemkové vlastnictví státu  Pozemkové vlastnictví územně samosprávných celků (obcí a krajů)</vt:lpstr>
      <vt:lpstr>Pozemkové vlastnictví státu, obcí a krajů v systému „veřejného pozemkového  vlastnictví“</vt:lpstr>
      <vt:lpstr>Pozemkového vlastnictví státu, obcí a krajů  základní přehled vývojových etap významných pro „pochopení“  SYSTÉMU PRÁVNÍ ÚPRAVY a historickoprávních a judikatorních souvislostí</vt:lpstr>
      <vt:lpstr>Pozemkové vlastnictví státu a územně samosprávných celků (obcí a krajů)</vt:lpstr>
      <vt:lpstr>Pozemkové vlastnictví státu</vt:lpstr>
      <vt:lpstr>Pozemkové vlastnictví státu  prameny právní úpravy</vt:lpstr>
      <vt:lpstr>Prezentace aplikace PowerPoint</vt:lpstr>
      <vt:lpstr>Nemovitosti ve vlastnictví státu: struktura vlastnictví/BLIŽŠÍ INFORMACE VIZ:  Mapa majetku státu 2022.pdf (uzsvm.cz)</vt:lpstr>
      <vt:lpstr>Pozemky ve vlastnictví státu/státní pozemky/státní majetek</vt:lpstr>
      <vt:lpstr>K postavení státu v soukromoprávních vztazích </vt:lpstr>
      <vt:lpstr>Nabývání pozemkového vlastnictví státem</vt:lpstr>
      <vt:lpstr>Přehled subjektů nakládajících s majetkem státu  (zdroj: Hanák, J., Tkáčiková, J., Průchová, I., Dudová, J., Pekárek, M. Praktikum z pozemkového práva, Masarykova univerzita, 2018,  1. vydání. Praha: C.H-Beck, 2018,s.47, ISBN 978-80-7400-711-8). </vt:lpstr>
      <vt:lpstr>Právní režim dle  ČR dle zák. č. 219/2000 Sb., o majetku ČR a jejím vystupování v právních vztazích </vt:lpstr>
      <vt:lpstr> Organizační složka státu</vt:lpstr>
      <vt:lpstr>Základní povinnosti organizačních složek při hospodaření s majetkem státu  </vt:lpstr>
      <vt:lpstr>   Z judikatury:  Stát jako účastník řízení,  vystupování organizační složky za stát  Podle NS 30 Cdo 1197/2011: </vt:lpstr>
      <vt:lpstr>Nabývání smlouvou - 1</vt:lpstr>
      <vt:lpstr>Nabývání smlouvou - 2</vt:lpstr>
      <vt:lpstr>Nabývání smlouvou - 3</vt:lpstr>
      <vt:lpstr>Nepotřebný majetek</vt:lpstr>
      <vt:lpstr>Nakládání s majetkem</vt:lpstr>
      <vt:lpstr>Z judikatury: Nakládání s majetkem mezi organizačními složkami Soudní ochrana </vt:lpstr>
      <vt:lpstr>Nakládání s majetkem</vt:lpstr>
      <vt:lpstr>Speciální případy schvalování převodu na 3. osoby</vt:lpstr>
      <vt:lpstr>Zástavní právo, předkupní právo, výhrada zpětné koupě k pozemku </vt:lpstr>
      <vt:lpstr>Právo stavby</vt:lpstr>
      <vt:lpstr>Služebnosti, reálná břemena </vt:lpstr>
      <vt:lpstr>Přenechání majetku k užívání jiným osobám </vt:lpstr>
      <vt:lpstr>Státní příspěvkové organizace</vt:lpstr>
      <vt:lpstr>K postavení státních příspěvkových organizací</vt:lpstr>
      <vt:lpstr>Státní podniky a pozemkové vlastnictví  Právní režim dle zák. č. 77/1997 Sb. o státním podniku + vztah k dalším předpisům</vt:lpstr>
      <vt:lpstr>Státní podnik: právo hospodařit s majetkem státu </vt:lpstr>
      <vt:lpstr>Právní režim dle zák. č. 77/1997 Sb. o státním podniku</vt:lpstr>
      <vt:lpstr>Nabývání majetku</vt:lpstr>
      <vt:lpstr>Zemědělské pozemky ve vlastnictví státu</vt:lpstr>
      <vt:lpstr>Zemědělské pozemky ve vlastnictví státu </vt:lpstr>
      <vt:lpstr>Státní pozemkový úřad https://www.spucr.cz/</vt:lpstr>
      <vt:lpstr>Státní pozemkový úřad</vt:lpstr>
      <vt:lpstr>Státní pozemkový úřad</vt:lpstr>
      <vt:lpstr>Státní pozemkový úřad</vt:lpstr>
      <vt:lpstr>Pozemky vyloučené z převodu (§ 6 ZoSPÚ)</vt:lpstr>
      <vt:lpstr>Rezerva státních pozemků</vt:lpstr>
      <vt:lpstr>Převody státních zemědělských pozemků: základní přehled </vt:lpstr>
      <vt:lpstr>Lesní pozemky ve vlastnictví státu</vt:lpstr>
      <vt:lpstr>Lesní pozemky ve vlastnictví státu</vt:lpstr>
      <vt:lpstr>Lesní zákon</vt:lpstr>
      <vt:lpstr>Převod lesních pozemků z vlastnictví státu</vt:lpstr>
      <vt:lpstr>Převod lesních pozemků z vlastnictví státu</vt:lpstr>
      <vt:lpstr>Pozemky v režimu zákona č.114/1992 Sb., o ochraně přírody a krajiny </vt:lpstr>
      <vt:lpstr>NEZCIZITELNOST STÁTNÍCH POZEMKŮ DLE zák .č. 114/1992 Sb. o ochraně přírody a krajiny </vt:lpstr>
      <vt:lpstr>Předkupní právo státu a  zák.č. 114/1992 Sb.o ochraně přírody a krajiny</vt:lpstr>
      <vt:lpstr>Pozemkové vlastnictví obcí a krajů</vt:lpstr>
      <vt:lpstr>Pozemkové vlastnictví obcí – prameny právní úpravy </vt:lpstr>
      <vt:lpstr>K postavení obcí v soukromoprávních vztazích</vt:lpstr>
      <vt:lpstr>Nabývání  pozemkového vlastnictví obcí</vt:lpstr>
      <vt:lpstr>Základní pravidla při hospodaření s majetkem (vč. pozemků) ve vlastnictví obcí </vt:lpstr>
      <vt:lpstr>Nakládání s majetkem obcí  </vt:lpstr>
      <vt:lpstr>Zveřejnění záměru obce o nakládání s pozemky  </vt:lpstr>
      <vt:lpstr>Identifikace pozemku při zveřejnění záměru </vt:lpstr>
      <vt:lpstr>Doložka v listinách</vt:lpstr>
      <vt:lpstr>Pozemkové vlastnictví krajů – PRAMENY PRÁVNÍ ÚPRAVY </vt:lpstr>
      <vt:lpstr>Nabývání pozemkového vlastnictví kraji</vt:lpstr>
      <vt:lpstr>Základní pravidla při hospodaření s majetkem (vč. pozemků) ve vlastnictví krajů </vt:lpstr>
      <vt:lpstr>  Nakládání s majetkem kraje</vt:lpstr>
      <vt:lpstr>Doložka v listinách </vt:lpstr>
      <vt:lpstr>Předkupní právo (§ 101 StZ) – „připomenutí“ – blíže viz přednáška č. 3 Územní plánování</vt:lpstr>
      <vt:lpstr>Registr smluv a pozemkové vlastnictví státu a ÚSC </vt:lpstr>
      <vt:lpstr>Prameny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Pozemkové vlastnictví státu Pozemkové vlastnictví obcí Pozemkové vlastnictví  krajů</dc:title>
  <dc:creator>Hewlett-Packard Company</dc:creator>
  <cp:lastModifiedBy>Ivana Průchová</cp:lastModifiedBy>
  <cp:revision>98</cp:revision>
  <cp:lastPrinted>2022-10-27T08:50:01Z</cp:lastPrinted>
  <dcterms:created xsi:type="dcterms:W3CDTF">2020-10-09T15:27:13Z</dcterms:created>
  <dcterms:modified xsi:type="dcterms:W3CDTF">2022-11-08T09:45:03Z</dcterms:modified>
</cp:coreProperties>
</file>