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handoutMasterIdLst>
    <p:handoutMasterId r:id="rId42"/>
  </p:handoutMasterIdLst>
  <p:sldIdLst>
    <p:sldId id="325" r:id="rId2"/>
    <p:sldId id="336" r:id="rId3"/>
    <p:sldId id="372" r:id="rId4"/>
    <p:sldId id="327" r:id="rId5"/>
    <p:sldId id="337" r:id="rId6"/>
    <p:sldId id="376" r:id="rId7"/>
    <p:sldId id="329" r:id="rId8"/>
    <p:sldId id="330" r:id="rId9"/>
    <p:sldId id="333" r:id="rId10"/>
    <p:sldId id="334" r:id="rId11"/>
    <p:sldId id="377" r:id="rId12"/>
    <p:sldId id="335" r:id="rId13"/>
    <p:sldId id="352" r:id="rId14"/>
    <p:sldId id="380" r:id="rId15"/>
    <p:sldId id="378" r:id="rId16"/>
    <p:sldId id="379" r:id="rId17"/>
    <p:sldId id="360" r:id="rId18"/>
    <p:sldId id="375" r:id="rId19"/>
    <p:sldId id="363" r:id="rId20"/>
    <p:sldId id="361" r:id="rId21"/>
    <p:sldId id="362" r:id="rId22"/>
    <p:sldId id="364" r:id="rId23"/>
    <p:sldId id="366" r:id="rId24"/>
    <p:sldId id="350" r:id="rId25"/>
    <p:sldId id="349" r:id="rId26"/>
    <p:sldId id="359" r:id="rId27"/>
    <p:sldId id="274" r:id="rId28"/>
    <p:sldId id="275" r:id="rId29"/>
    <p:sldId id="340" r:id="rId30"/>
    <p:sldId id="354" r:id="rId31"/>
    <p:sldId id="338" r:id="rId32"/>
    <p:sldId id="278" r:id="rId33"/>
    <p:sldId id="341" r:id="rId34"/>
    <p:sldId id="294" r:id="rId35"/>
    <p:sldId id="321" r:id="rId36"/>
    <p:sldId id="343" r:id="rId37"/>
    <p:sldId id="344" r:id="rId38"/>
    <p:sldId id="374" r:id="rId39"/>
    <p:sldId id="367" r:id="rId40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660"/>
  </p:normalViewPr>
  <p:slideViewPr>
    <p:cSldViewPr>
      <p:cViewPr varScale="1">
        <p:scale>
          <a:sx n="59" d="100"/>
          <a:sy n="59" d="100"/>
        </p:scale>
        <p:origin x="148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 fontScale="90000"/>
          </a:bodyPr>
          <a:lstStyle/>
          <a:p>
            <a:r>
              <a:rPr lang="cs-CZ" sz="2700" dirty="0">
                <a:latin typeface="+mn-lt"/>
              </a:rPr>
              <a:t>Správní právo II</a:t>
            </a:r>
            <a:br>
              <a:rPr lang="cs-CZ" sz="2700" dirty="0">
                <a:latin typeface="+mn-lt"/>
              </a:rPr>
            </a:br>
            <a:r>
              <a:rPr lang="cs-CZ" sz="2700" dirty="0">
                <a:latin typeface="+mn-lt"/>
              </a:rPr>
              <a:t>6. přednáška 25.10.2022</a:t>
            </a: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br>
              <a:rPr lang="cs-CZ" sz="2800" dirty="0">
                <a:latin typeface="+mn-lt"/>
              </a:rPr>
            </a:br>
            <a:r>
              <a:rPr lang="cs-CZ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I.</a:t>
            </a:r>
            <a:r>
              <a:rPr lang="cs-CZ" sz="3100" dirty="0">
                <a:latin typeface="+mn-lt"/>
              </a:rPr>
              <a:t> </a:t>
            </a:r>
            <a:r>
              <a:rPr lang="cs-CZ" sz="3100" b="1" dirty="0">
                <a:latin typeface="+mn-lt"/>
              </a:rPr>
              <a:t>Charakteristika a znaky hlavních forem realizace</a:t>
            </a:r>
            <a:r>
              <a:rPr lang="cs-CZ" sz="3100" dirty="0">
                <a:latin typeface="+mn-lt"/>
              </a:rPr>
              <a:t> </a:t>
            </a:r>
            <a:r>
              <a:rPr lang="cs-CZ" sz="3100" b="1" dirty="0">
                <a:latin typeface="+mn-lt"/>
              </a:rPr>
              <a:t>veřejné správy</a:t>
            </a:r>
            <a:r>
              <a:rPr lang="cs-CZ" sz="3100" dirty="0">
                <a:latin typeface="+mn-lt"/>
              </a:rPr>
              <a:t> (3. část - </a:t>
            </a:r>
            <a:r>
              <a:rPr lang="cs-CZ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dokončení</a:t>
            </a:r>
            <a:r>
              <a:rPr lang="cs-CZ" sz="3100" dirty="0">
                <a:latin typeface="+mn-lt"/>
              </a:rPr>
              <a:t>):</a:t>
            </a:r>
            <a:br>
              <a:rPr lang="cs-CZ" sz="3100" dirty="0">
                <a:latin typeface="+mn-lt"/>
              </a:rPr>
            </a:br>
            <a:r>
              <a:rPr lang="cs-CZ" dirty="0">
                <a:latin typeface="+mn-lt"/>
              </a:rPr>
              <a:t>    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  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Administrativní dozor. Kontrolní řád.</a:t>
            </a:r>
            <a:br>
              <a:rPr lang="cs-CZ" b="1" dirty="0">
                <a:latin typeface="+mn-lt"/>
              </a:rPr>
            </a:b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II. Diskreční pravomoc veřejné správy </a:t>
            </a:r>
            <a:br>
              <a:rPr lang="cs-CZ" b="1" dirty="0">
                <a:latin typeface="+mn-lt"/>
              </a:rPr>
            </a:b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-315415"/>
            <a:ext cx="7886700" cy="1584176"/>
          </a:xfrm>
        </p:spPr>
        <p:txBody>
          <a:bodyPr/>
          <a:lstStyle/>
          <a:p>
            <a:pPr algn="l">
              <a:defRPr/>
            </a:pPr>
            <a:br>
              <a:rPr lang="cs-CZ" sz="2800" b="1" i="1" dirty="0"/>
            </a:br>
            <a:r>
              <a:rPr lang="cs-CZ" sz="2400" b="1" dirty="0">
                <a:latin typeface="+mn-lt"/>
              </a:rPr>
              <a:t>Kontrolní řád upravuje: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760640"/>
          </a:xfrm>
        </p:spPr>
        <p:txBody>
          <a:bodyPr>
            <a:normAutofit fontScale="85000" lnSpcReduction="10000"/>
          </a:bodyPr>
          <a:lstStyle/>
          <a:p>
            <a:pPr lvl="2">
              <a:defRPr/>
            </a:pPr>
            <a:r>
              <a:rPr lang="cs-CZ" sz="2400" b="1" dirty="0"/>
              <a:t> osoby pověřené výkonem kontrolní činnosti (</a:t>
            </a:r>
            <a:r>
              <a:rPr lang="cs-CZ" sz="2400" b="1" dirty="0">
                <a:solidFill>
                  <a:srgbClr val="7030A0"/>
                </a:solidFill>
              </a:rPr>
              <a:t>„kontrolující“</a:t>
            </a:r>
            <a:r>
              <a:rPr lang="cs-CZ" sz="2400" b="1" dirty="0"/>
              <a:t>):</a:t>
            </a:r>
          </a:p>
          <a:p>
            <a:pPr lvl="2" algn="just">
              <a:buNone/>
              <a:defRPr/>
            </a:pPr>
            <a:r>
              <a:rPr lang="cs-CZ" sz="2400" b="1" dirty="0"/>
              <a:t>   </a:t>
            </a:r>
            <a:r>
              <a:rPr lang="cs-CZ" sz="2400" dirty="0"/>
              <a:t>(pověření ke kontrole), včetně  vyloučení kontrolních pracovníků   (podjatost),</a:t>
            </a:r>
          </a:p>
          <a:p>
            <a:pPr lvl="2" algn="just">
              <a:defRPr/>
            </a:pPr>
            <a:r>
              <a:rPr lang="cs-CZ" sz="2400" b="1" dirty="0">
                <a:solidFill>
                  <a:srgbClr val="7030A0"/>
                </a:solidFill>
              </a:rPr>
              <a:t>oprávnění</a:t>
            </a:r>
            <a:r>
              <a:rPr lang="cs-CZ" sz="2400" b="1" dirty="0"/>
              <a:t> kontrolních pracovníků </a:t>
            </a:r>
            <a:r>
              <a:rPr lang="cs-CZ" sz="2400" dirty="0"/>
              <a:t>(mj. přizvat třetí nestrannou   osobu) + korespondující </a:t>
            </a:r>
            <a:r>
              <a:rPr lang="cs-CZ" sz="2400" b="1" dirty="0"/>
              <a:t>povinnosti kontrolovaných subjektů,	</a:t>
            </a:r>
          </a:p>
          <a:p>
            <a:pPr lvl="2">
              <a:defRPr/>
            </a:pPr>
            <a:r>
              <a:rPr lang="cs-CZ" sz="2400" b="1" dirty="0">
                <a:solidFill>
                  <a:srgbClr val="7030A0"/>
                </a:solidFill>
              </a:rPr>
              <a:t>povinnosti</a:t>
            </a:r>
            <a:r>
              <a:rPr lang="cs-CZ" sz="2400" b="1" dirty="0"/>
              <a:t> kontrolních pracovníků,</a:t>
            </a:r>
          </a:p>
          <a:p>
            <a:pPr lvl="2">
              <a:defRPr/>
            </a:pPr>
            <a:r>
              <a:rPr lang="cs-CZ" sz="2400" b="1" dirty="0">
                <a:solidFill>
                  <a:srgbClr val="7030A0"/>
                </a:solidFill>
              </a:rPr>
              <a:t>protokol </a:t>
            </a:r>
            <a:r>
              <a:rPr lang="cs-CZ" sz="2400" b="1" dirty="0"/>
              <a:t>o kontrole,</a:t>
            </a:r>
          </a:p>
          <a:p>
            <a:pPr lvl="2">
              <a:defRPr/>
            </a:pPr>
            <a:r>
              <a:rPr lang="cs-CZ" sz="2400" b="1" dirty="0">
                <a:solidFill>
                  <a:srgbClr val="7030A0"/>
                </a:solidFill>
              </a:rPr>
              <a:t>řízení o námitkách</a:t>
            </a:r>
            <a:r>
              <a:rPr lang="cs-CZ" sz="2400" b="1" dirty="0"/>
              <a:t> proti kontrolnímu protokolu .</a:t>
            </a:r>
          </a:p>
          <a:p>
            <a:pPr lvl="2">
              <a:defRPr/>
            </a:pPr>
            <a:r>
              <a:rPr lang="cs-CZ" sz="2400" b="1" dirty="0"/>
              <a:t>            a také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přestupky</a:t>
            </a:r>
            <a:r>
              <a:rPr lang="cs-CZ" sz="2400" b="1" dirty="0"/>
              <a:t> </a:t>
            </a:r>
            <a:r>
              <a:rPr lang="cs-CZ" sz="2400" dirty="0"/>
              <a:t>(za „nesoučinnost“).</a:t>
            </a:r>
            <a:r>
              <a:rPr lang="cs-CZ" sz="2400" b="1" dirty="0"/>
              <a:t> </a:t>
            </a:r>
          </a:p>
          <a:p>
            <a:pPr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 protokolu o kontrole:</a:t>
            </a:r>
          </a:p>
          <a:p>
            <a:pPr algn="just">
              <a:defRPr/>
            </a:pPr>
            <a:r>
              <a:rPr lang="cs-CZ" sz="2400" dirty="0"/>
              <a:t>do 30 dnů ode dne  posledního kontrolního úkonu, ve zvláště složitých případech do 60 dnů.</a:t>
            </a:r>
          </a:p>
          <a:p>
            <a:pPr>
              <a:defRPr/>
            </a:pPr>
            <a:r>
              <a:rPr lang="cs-CZ" sz="2400" dirty="0"/>
              <a:t>Stejnopis protokolu se doručuje kontrolované osobě.</a:t>
            </a:r>
          </a:p>
          <a:p>
            <a:pPr algn="just">
              <a:defRPr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Námitky</a:t>
            </a:r>
            <a:r>
              <a:rPr lang="cs-CZ" sz="2400" dirty="0"/>
              <a:t> lze podat </a:t>
            </a:r>
            <a:r>
              <a:rPr lang="cs-CZ" sz="2400" dirty="0">
                <a:solidFill>
                  <a:srgbClr val="7030A0"/>
                </a:solidFill>
              </a:rPr>
              <a:t>ke kontrolnímu orgánu</a:t>
            </a:r>
            <a:r>
              <a:rPr lang="cs-CZ" sz="2400" dirty="0"/>
              <a:t> do 15 dnů ode dne doručení protokolu.</a:t>
            </a:r>
          </a:p>
          <a:p>
            <a:pPr>
              <a:defRPr/>
            </a:pPr>
            <a:r>
              <a:rPr lang="cs-CZ" sz="2400" dirty="0"/>
              <a:t>Nevyhoví-li námitkám kontrolující do 7 dnů po jejich doručení, vyřídí je </a:t>
            </a:r>
            <a:r>
              <a:rPr lang="cs-CZ" sz="2400" dirty="0">
                <a:solidFill>
                  <a:srgbClr val="7030A0"/>
                </a:solidFill>
              </a:rPr>
              <a:t>nadřízená osoba </a:t>
            </a:r>
            <a:r>
              <a:rPr lang="cs-CZ" sz="2400" dirty="0"/>
              <a:t>kontrolujícího do 30 dnů ode dne jejich doručení.</a:t>
            </a:r>
          </a:p>
          <a:p>
            <a:pPr>
              <a:defRPr/>
            </a:pPr>
            <a:endParaRPr lang="cs-CZ" dirty="0"/>
          </a:p>
          <a:p>
            <a:pPr lvl="2">
              <a:defRPr/>
            </a:pPr>
            <a:endParaRPr lang="cs-CZ" sz="2400" b="1" dirty="0"/>
          </a:p>
          <a:p>
            <a:pPr>
              <a:defRPr/>
            </a:pPr>
            <a:endParaRPr lang="cs-CZ" dirty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27448-E3E3-436D-9AD6-CD007EF52A8C}" type="slidenum">
              <a:rPr lang="cs-CZ" altLang="cs-CZ">
                <a:latin typeface="Tahoma" panose="020B0604030504040204" pitchFamily="34" charset="0"/>
              </a:rPr>
              <a:pPr/>
              <a:t>10</a:t>
            </a:fld>
            <a:endParaRPr lang="cs-CZ" altLang="cs-CZ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0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03237"/>
            <a:ext cx="7886700" cy="1325563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Kontrolní řád: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185" y="1628800"/>
            <a:ext cx="7886700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dirty="0"/>
              <a:t>Uplatňuje se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podpůrná působnost správního řádu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endParaRPr lang="cs-CZ" dirty="0"/>
          </a:p>
          <a:p>
            <a:pPr marL="685800" lvl="2" indent="0" algn="just">
              <a:buNone/>
              <a:defRPr/>
            </a:pPr>
            <a:r>
              <a:rPr lang="cs-CZ" sz="2000" b="1" dirty="0">
                <a:solidFill>
                  <a:srgbClr val="7030A0"/>
                </a:solidFill>
              </a:rPr>
              <a:t>Odlišnosti a specifika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postupů</a:t>
            </a:r>
            <a:r>
              <a:rPr lang="cs-CZ" sz="2000" dirty="0"/>
              <a:t>, kontrolované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skutečnosti</a:t>
            </a:r>
            <a:r>
              <a:rPr lang="cs-CZ" sz="2000" dirty="0"/>
              <a:t>, apod. </a:t>
            </a:r>
          </a:p>
          <a:p>
            <a:pPr marL="685800" lvl="2" indent="0" algn="just">
              <a:buNone/>
              <a:defRPr/>
            </a:pPr>
            <a:r>
              <a:rPr lang="cs-CZ" sz="2000" dirty="0"/>
              <a:t>+  režim </a:t>
            </a:r>
            <a:r>
              <a:rPr lang="cs-CZ" sz="2000" b="1" dirty="0">
                <a:solidFill>
                  <a:srgbClr val="7030A0"/>
                </a:solidFill>
              </a:rPr>
              <a:t>vyvození následků </a:t>
            </a:r>
            <a:r>
              <a:rPr lang="cs-CZ" sz="2000" b="1" dirty="0"/>
              <a:t>kontrolních zjištění </a:t>
            </a:r>
            <a:r>
              <a:rPr lang="cs-CZ" sz="2000" dirty="0"/>
              <a:t>(porušení povinností) </a:t>
            </a:r>
          </a:p>
          <a:p>
            <a:pPr marL="685800" lvl="2" indent="0" algn="just">
              <a:buNone/>
              <a:defRPr/>
            </a:pPr>
            <a:r>
              <a:rPr lang="cs-CZ" sz="2000" dirty="0"/>
              <a:t>       – upraveny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zvláštních zákonech.</a:t>
            </a:r>
          </a:p>
          <a:p>
            <a:pPr marL="685800" lvl="2" indent="0" algn="just">
              <a:buNone/>
              <a:defRPr/>
            </a:pPr>
            <a:endParaRPr lang="cs-CZ" sz="2000" b="1" dirty="0"/>
          </a:p>
          <a:p>
            <a:pPr marL="685800" lvl="2" indent="0" algn="just">
              <a:buNone/>
              <a:defRPr/>
            </a:pPr>
            <a:r>
              <a:rPr lang="cs-CZ" sz="2000" b="1" dirty="0"/>
              <a:t>POZN.:</a:t>
            </a:r>
            <a:r>
              <a:rPr lang="cs-CZ" sz="2000" dirty="0"/>
              <a:t> Odraz také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správním řádu </a:t>
            </a:r>
            <a:r>
              <a:rPr lang="cs-CZ" sz="2000" dirty="0"/>
              <a:t>– viz úprava „řízení /na místě/ navazující na výkon dozoru“ (§ 143), „příkaz“, „příkaz na místě“ (§ 150 odst. 2, 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532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-387424"/>
            <a:ext cx="7886700" cy="309634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Téma:</a:t>
            </a:r>
            <a:b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Diskreční pravomoc veřejné správy.</a:t>
            </a:r>
            <a:endParaRPr lang="cs-CZ" sz="2800" b="1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3543662" cy="4680520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00" y="2276872"/>
            <a:ext cx="4852348" cy="3600400"/>
          </a:xfrm>
        </p:spPr>
      </p:pic>
    </p:spTree>
    <p:extLst>
      <p:ext uri="{BB962C8B-B14F-4D97-AF65-F5344CB8AC3E}">
        <p14:creationId xmlns:p14="http://schemas.microsoft.com/office/powerpoint/2010/main" val="36222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Obsah ( a zároveň i možné otázky):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cs-CZ" sz="2000" dirty="0"/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Problém vázanosti vs. „volnosti“ v činnosti veřejné 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Správní uvážení jako projev pravomoci správního orgánu.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problém tzv. „absolutního volného 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Meze a  hlediska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Neurčité pojmy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70244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>
                <a:latin typeface="+mn-lt"/>
              </a:rPr>
              <a:t>Pojem „diskrece“: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Obecně - slovníkový význam: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„Uvážlivost, rozvážnost, volnost jednání a rozhodování, vlastní úsudek, volné uvážení, úvaha.“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(ale také taktnost, zdrženlivost, rezervovanost).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956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000" b="1" dirty="0"/>
              <a:t>ve 2. přednášce </a:t>
            </a:r>
            <a:r>
              <a:rPr lang="cs-CZ" sz="2000" dirty="0"/>
              <a:t>– rozlišili jsme složky pravomoci správních orgánů dle obsahu a zaměření. Dotkli jsme se – </a:t>
            </a:r>
            <a:r>
              <a:rPr lang="cs-CZ" sz="2000" b="1" i="1" dirty="0">
                <a:solidFill>
                  <a:srgbClr val="7030A0"/>
                </a:solidFill>
              </a:rPr>
              <a:t>otázky vázanosti a volnosti </a:t>
            </a:r>
            <a:r>
              <a:rPr lang="cs-CZ" sz="2000" i="1" dirty="0"/>
              <a:t>výkonu pravomoci.</a:t>
            </a:r>
          </a:p>
          <a:p>
            <a:pPr algn="just"/>
            <a:r>
              <a:rPr lang="cs-CZ" sz="2000" dirty="0"/>
              <a:t>Rovněž otázka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a jejich struktura </a:t>
            </a:r>
            <a:r>
              <a:rPr lang="cs-CZ" sz="2000" i="1" dirty="0"/>
              <a:t>(„pětice“: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souhlasu, právo 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VS, právo 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 zásahů</a:t>
            </a:r>
            <a:r>
              <a:rPr lang="cs-CZ" sz="2000" dirty="0"/>
              <a:t> či zákroků, 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práva,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/>
              <a:t>VS)  - již jsme nanesli </a:t>
            </a:r>
            <a:r>
              <a:rPr lang="cs-CZ" sz="2000" b="1" i="1" dirty="0">
                <a:solidFill>
                  <a:srgbClr val="7030A0"/>
                </a:solidFill>
              </a:rPr>
              <a:t>otázku jejich ne/</a:t>
            </a:r>
            <a:r>
              <a:rPr lang="cs-CZ" sz="2000" b="1" i="1" dirty="0" err="1">
                <a:solidFill>
                  <a:srgbClr val="7030A0"/>
                </a:solidFill>
              </a:rPr>
              <a:t>nárokovosti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(resp.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000" dirty="0"/>
              <a:t>).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Otázka</a:t>
            </a:r>
            <a:r>
              <a:rPr lang="cs-CZ" sz="2000" dirty="0">
                <a:solidFill>
                  <a:srgbClr val="FF0000"/>
                </a:solidFill>
              </a:rPr>
              <a:t> : 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vždy odpověď ANO – NE ?</a:t>
            </a:r>
          </a:p>
          <a:p>
            <a:r>
              <a:rPr lang="cs-CZ" sz="2000" b="1" dirty="0"/>
              <a:t>Otázka</a:t>
            </a:r>
            <a:r>
              <a:rPr lang="cs-CZ" sz="2000" dirty="0"/>
              <a:t>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rozhoduje ? Jaké faktory zde působí ?</a:t>
            </a:r>
          </a:p>
          <a:p>
            <a:r>
              <a:rPr lang="cs-CZ" sz="2000" dirty="0"/>
              <a:t>Ve 2. přednášce jsem prezentovali </a:t>
            </a:r>
            <a:r>
              <a:rPr lang="cs-CZ" sz="2000" b="1" i="1" dirty="0">
                <a:solidFill>
                  <a:srgbClr val="7030A0"/>
                </a:solidFill>
              </a:rPr>
              <a:t>základní zásady činnosti </a:t>
            </a:r>
            <a:r>
              <a:rPr lang="cs-CZ" sz="2000" dirty="0"/>
              <a:t>– a jejich specifickou úlohu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 – diskreční pravomoci.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mezi nimi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–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r>
              <a:rPr lang="cs-CZ" sz="2000" dirty="0"/>
              <a:t>Sama o sobě, úzce chápaná (výslovná ustanovení) – odpovědi vždy nedává. Naopak – nastoluje problém povahy pravomoci ( viz níže </a:t>
            </a:r>
            <a:r>
              <a:rPr lang="cs-CZ" sz="2000" b="1" dirty="0"/>
              <a:t>příklad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Co víme dál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 současného působení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požadavků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</a:rPr>
              <a:t>veřejných zájmů  </a:t>
            </a:r>
            <a:r>
              <a:rPr lang="cs-CZ" sz="2400" dirty="0"/>
              <a:t>vs. (veřejných) </a:t>
            </a:r>
            <a:r>
              <a:rPr lang="cs-CZ" sz="2400" dirty="0">
                <a:solidFill>
                  <a:srgbClr val="7030A0"/>
                </a:solidFill>
              </a:rPr>
              <a:t>subjektivních práv </a:t>
            </a:r>
            <a:r>
              <a:rPr lang="cs-CZ" sz="2400" dirty="0"/>
              <a:t>( a někdy mezi nimi v rámci obou kategorií). </a:t>
            </a:r>
          </a:p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poskytují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vodítka</a:t>
            </a:r>
            <a:r>
              <a:rPr lang="cs-CZ" sz="2400" dirty="0">
                <a:solidFill>
                  <a:srgbClr val="7030A0"/>
                </a:solidFill>
              </a:rPr>
              <a:t>: - </a:t>
            </a:r>
            <a:r>
              <a:rPr lang="cs-CZ" sz="2400" dirty="0"/>
              <a:t>jednání ve veřejném zájmu, ochrana práv, zákaz zneužití pravomoci, proporcionalita ( vyváženost), vztah k věcnému základu,  legitimní očekávání, (+ odůvodnění).  </a:t>
            </a:r>
          </a:p>
          <a:p>
            <a:pPr marL="0" indent="0">
              <a:buNone/>
            </a:pPr>
            <a:r>
              <a:rPr lang="cs-CZ" sz="2400" dirty="0"/>
              <a:t>      </a:t>
            </a:r>
            <a:r>
              <a:rPr lang="cs-CZ" sz="2200" dirty="0"/>
              <a:t>(Pozn.: u VP smluv – také zásada účelnosti, VS jako služba - § 159 o.2 a 3 </a:t>
            </a:r>
            <a:r>
              <a:rPr lang="cs-CZ" sz="2200" dirty="0" err="1"/>
              <a:t>s.ř</a:t>
            </a:r>
            <a:r>
              <a:rPr lang="cs-CZ" sz="2200" dirty="0"/>
              <a:t>.).</a:t>
            </a:r>
          </a:p>
          <a:p>
            <a:r>
              <a:rPr lang="cs-CZ" sz="2400" b="1" dirty="0"/>
              <a:t>Ve 3. přednášce </a:t>
            </a:r>
            <a:r>
              <a:rPr lang="cs-CZ" sz="2400" dirty="0"/>
              <a:t>–  </a:t>
            </a:r>
            <a:r>
              <a:rPr lang="cs-CZ" sz="2400" b="1" i="1" dirty="0">
                <a:solidFill>
                  <a:srgbClr val="7030A0"/>
                </a:solidFill>
              </a:rPr>
              <a:t>cíle a úkoly</a:t>
            </a:r>
            <a:r>
              <a:rPr lang="cs-CZ" sz="2400" b="1" i="1" dirty="0"/>
              <a:t> </a:t>
            </a:r>
            <a:r>
              <a:rPr lang="cs-CZ" sz="2400" dirty="0"/>
              <a:t>veřejné správy.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Jakou úlohu </a:t>
            </a:r>
            <a:r>
              <a:rPr lang="cs-CZ" sz="2400" dirty="0"/>
              <a:t>mají při rozhodování dle konkrétních zákonných ustanovení ? Je zde souvislost </a:t>
            </a:r>
            <a:r>
              <a:rPr lang="cs-CZ" sz="2400" i="1" dirty="0"/>
              <a:t>s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 </a:t>
            </a:r>
            <a:r>
              <a:rPr lang="cs-CZ" sz="2400" i="1" dirty="0"/>
              <a:t>? </a:t>
            </a:r>
          </a:p>
          <a:p>
            <a:pPr algn="just"/>
            <a:r>
              <a:rPr lang="cs-CZ" sz="2400" b="1" dirty="0"/>
              <a:t>Ve 4. a 5. přednášce </a:t>
            </a:r>
            <a:r>
              <a:rPr lang="cs-CZ" sz="2400" dirty="0"/>
              <a:t>–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forem veřejné správy </a:t>
            </a:r>
            <a:r>
              <a:rPr lang="cs-CZ" sz="2400" dirty="0"/>
              <a:t>- dotkli jste se </a:t>
            </a:r>
            <a:r>
              <a:rPr lang="cs-CZ" sz="2400" b="1" i="1" dirty="0">
                <a:solidFill>
                  <a:srgbClr val="7030A0"/>
                </a:solidFill>
              </a:rPr>
              <a:t>otázky zákonnosti a (věcné) správnosti </a:t>
            </a:r>
            <a:r>
              <a:rPr lang="cs-CZ" sz="2400" i="1" dirty="0"/>
              <a:t>výsledku </a:t>
            </a:r>
            <a:r>
              <a:rPr lang="cs-CZ" sz="2400" dirty="0"/>
              <a:t> (rozhodnutí), tedy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obsahové stránky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400" dirty="0"/>
              <a:t>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postupu.  </a:t>
            </a:r>
          </a:p>
          <a:p>
            <a:r>
              <a:rPr lang="cs-CZ" b="1" dirty="0"/>
              <a:t>Otázka: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předepisuje právo </a:t>
            </a:r>
            <a:r>
              <a:rPr lang="cs-CZ" dirty="0"/>
              <a:t>vždy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</a:t>
            </a:r>
            <a:r>
              <a:rPr lang="cs-CZ" dirty="0"/>
              <a:t> konkrétního výsledku, tedy věcného řešení ?</a:t>
            </a:r>
          </a:p>
          <a:p>
            <a:r>
              <a:rPr lang="cs-CZ" b="1" dirty="0"/>
              <a:t>Otázka:</a:t>
            </a:r>
            <a:r>
              <a:rPr lang="cs-CZ" dirty="0"/>
              <a:t> A týkají se položené otázky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pouze procesních forem </a:t>
            </a:r>
            <a:r>
              <a:rPr lang="cs-CZ" dirty="0"/>
              <a:t>činnosti ?  </a:t>
            </a:r>
          </a:p>
        </p:txBody>
      </p:sp>
    </p:spTree>
    <p:extLst>
      <p:ext uri="{BB962C8B-B14F-4D97-AF65-F5344CB8AC3E}">
        <p14:creationId xmlns:p14="http://schemas.microsoft.com/office/powerpoint/2010/main" val="879745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effectLst/>
                <a:latin typeface="+mn-lt"/>
              </a:rPr>
              <a:t>1) Otázka vztahu </a:t>
            </a:r>
            <a:r>
              <a:rPr lang="cs-CZ" sz="2700" b="1" dirty="0">
                <a:latin typeface="+mn-lt"/>
              </a:rPr>
              <a:t>vázanosti vs</a:t>
            </a:r>
            <a:r>
              <a:rPr lang="cs-CZ" sz="2700" b="1" dirty="0">
                <a:effectLst/>
                <a:latin typeface="+mn-lt"/>
              </a:rPr>
              <a:t>. volnosti při výkonu pravomoci správních orgánů</a:t>
            </a:r>
            <a:b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r>
              <a:rPr lang="cs-CZ" sz="2700" b="1" dirty="0">
                <a:effectLst/>
                <a:latin typeface="+mn-lt"/>
              </a:rPr>
              <a:t>Základní problém</a:t>
            </a:r>
            <a:r>
              <a:rPr lang="cs-CZ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b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200" b="1" dirty="0"/>
              <a:t> </a:t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/>
              <a:t> - s ohledem na povahu a rozmanitost úkolů a forem  veřejné správy:</a:t>
            </a:r>
          </a:p>
          <a:p>
            <a:pPr marL="0" indent="0">
              <a:buNone/>
            </a:pPr>
            <a:r>
              <a:rPr lang="cs-CZ" sz="2400" dirty="0"/>
              <a:t>a)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/>
              <a:t>veřejné správy, resp. správních orgánů („SO“), tedy  pro všechny případy a situace, resp.</a:t>
            </a:r>
            <a:br>
              <a:rPr lang="cs-CZ" sz="2400" dirty="0"/>
            </a:br>
            <a:r>
              <a:rPr lang="cs-CZ" sz="2400" dirty="0"/>
              <a:t>    - lze požadovat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veřejné správy? </a:t>
            </a:r>
          </a:p>
          <a:p>
            <a:pPr marL="0" indent="0">
              <a:buNone/>
            </a:pPr>
            <a:r>
              <a:rPr lang="cs-CZ" sz="2400" dirty="0"/>
              <a:t>A na druhé straně </a:t>
            </a:r>
          </a:p>
          <a:p>
            <a:pPr marL="0" indent="0">
              <a:buNone/>
            </a:pPr>
            <a:r>
              <a:rPr lang="cs-CZ" sz="2400" dirty="0"/>
              <a:t>b) pro situace, kde nejsou dána konkrétní a přesná pravidla, resp. hlediska pro rozhodování,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rozhodovací volnost</a:t>
            </a:r>
            <a:r>
              <a:rPr lang="cs-CZ" sz="2400" dirty="0"/>
              <a:t>, tedy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/>
              <a:t> správních orgánů ?</a:t>
            </a:r>
            <a:r>
              <a:rPr lang="cs-CZ" sz="2400" b="1" dirty="0"/>
              <a:t>  </a:t>
            </a:r>
          </a:p>
          <a:p>
            <a:pPr marL="0" indent="0">
              <a:buNone/>
            </a:pPr>
            <a:r>
              <a:rPr lang="cs-CZ" sz="2000" dirty="0"/>
              <a:t>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rgbClr val="7030A0"/>
                </a:solidFill>
                <a:latin typeface="+mn-lt"/>
              </a:rPr>
              <a:t>Nastavení vztahu vázanosti a volnosti </a:t>
            </a:r>
            <a:r>
              <a:rPr lang="cs-CZ" sz="2400" b="1" dirty="0">
                <a:latin typeface="+mn-lt"/>
              </a:rPr>
              <a:t>v  činnosti veřejné správy 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/>
              <a:t>Řešením: 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 výzva  pro legislativu</a:t>
            </a:r>
            <a:r>
              <a:rPr lang="cs-CZ" sz="2400" dirty="0"/>
              <a:t>: </a:t>
            </a:r>
            <a:r>
              <a:rPr lang="cs-CZ" sz="2400" i="1" dirty="0"/>
              <a:t>Míra určitosti a přesnosti právních úprav měla by být adekvátní významu upravované věci.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Následně - náročný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interpretační, a také aplikační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Přičemž – otázka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/>
              <a:t> vykonávajících VS („úřední osoby“). </a:t>
            </a:r>
          </a:p>
          <a:p>
            <a:pPr>
              <a:buNone/>
            </a:pPr>
            <a:r>
              <a:rPr lang="cs-CZ" sz="2400" dirty="0"/>
              <a:t>Pro ilustraci – příklad z právní úpravy přestupků: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493937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125c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361/2000 Sb., o 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Fyzická osoba se dopustí přestupku tím, že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 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při řízení vozidla:…..</a:t>
            </a:r>
          </a:p>
          <a:p>
            <a:pPr marL="0" indent="0" algn="just">
              <a:buNone/>
            </a:pPr>
            <a:r>
              <a:rPr lang="cs-CZ" dirty="0"/>
              <a:t>7. předjíždí vozidlo v případech, kdy je to obecnou, místní nebo přechodnou úpravou provozu na pozemních komunikacích zakázáno,…</a:t>
            </a:r>
          </a:p>
          <a:p>
            <a:pPr marL="0" indent="0">
              <a:buNone/>
            </a:pPr>
            <a:endParaRPr lang="pl-PL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l-PL" b="1" dirty="0"/>
              <a:t>(5)</a:t>
            </a:r>
            <a:r>
              <a:rPr lang="pl-PL" dirty="0"/>
              <a:t> </a:t>
            </a:r>
            <a:r>
              <a:rPr lang="pl-PL" b="1" dirty="0"/>
              <a:t>Za přestupek </a:t>
            </a:r>
            <a:r>
              <a:rPr lang="pl-PL" b="1" dirty="0">
                <a:solidFill>
                  <a:srgbClr val="7030A0"/>
                </a:solidFill>
              </a:rPr>
              <a:t>se uloží </a:t>
            </a:r>
            <a:r>
              <a:rPr lang="pl-PL" b="1" dirty="0"/>
              <a:t>pokuta:...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</a:t>
            </a:r>
            <a:r>
              <a:rPr lang="cs-CZ" dirty="0">
                <a:solidFill>
                  <a:srgbClr val="7030A0"/>
                </a:solidFill>
              </a:rPr>
              <a:t>od 5000 Kč do 10000 Kč</a:t>
            </a:r>
            <a:r>
              <a:rPr lang="cs-CZ" dirty="0"/>
              <a:t>, jde-li o přestupek podle odstavce 1 …. písm. f) bodu …7…</a:t>
            </a:r>
          </a:p>
          <a:p>
            <a:pPr marL="0" indent="0">
              <a:buNone/>
            </a:pPr>
            <a:r>
              <a:rPr lang="cs-CZ" b="1" dirty="0"/>
              <a:t>(9)</a:t>
            </a:r>
            <a:r>
              <a:rPr lang="cs-CZ" dirty="0"/>
              <a:t> Za přestupek podle odstavců 1 až 4 </a:t>
            </a:r>
            <a:r>
              <a:rPr lang="cs-CZ" dirty="0">
                <a:solidFill>
                  <a:srgbClr val="7030A0"/>
                </a:solidFill>
              </a:rPr>
              <a:t>nelze uložit napomenutí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Od uložení správního trestu podle odstavců 5 a 6 </a:t>
            </a:r>
            <a:r>
              <a:rPr lang="cs-CZ" dirty="0">
                <a:solidFill>
                  <a:srgbClr val="7030A0"/>
                </a:solidFill>
              </a:rPr>
              <a:t>nelze v rozhodnutí o přestupku upustit.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b="1" dirty="0"/>
              <a:t>Otázka obecná: Jak pro neukázněného řidiče může případ dopadnout?</a:t>
            </a:r>
            <a:r>
              <a:rPr lang="cs-CZ" dirty="0">
                <a:solidFill>
                  <a:srgbClr val="7030A0"/>
                </a:solidFill>
              </a:rPr>
              <a:t>  </a:t>
            </a:r>
            <a:r>
              <a:rPr lang="cs-CZ" dirty="0">
                <a:solidFill>
                  <a:srgbClr val="C00000"/>
                </a:solidFill>
              </a:rPr>
              <a:t>K tomu otázky dílčí:</a:t>
            </a:r>
          </a:p>
        </p:txBody>
      </p:sp>
    </p:spTree>
    <p:extLst>
      <p:ext uri="{BB962C8B-B14F-4D97-AF65-F5344CB8AC3E}">
        <p14:creationId xmlns:p14="http://schemas.microsoft.com/office/powerpoint/2010/main" val="175201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2376264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I. Téma: </a:t>
            </a:r>
            <a:b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800" b="1" dirty="0"/>
              <a:t>Administrativní dozor jako forma realizace veřejné správy. </a:t>
            </a:r>
            <a:br>
              <a:rPr lang="cs-CZ" sz="2800" b="1" dirty="0"/>
            </a:br>
            <a:r>
              <a:rPr lang="cs-CZ" sz="2800" b="1" dirty="0"/>
              <a:t>Kontrolní řád</a:t>
            </a:r>
            <a:br>
              <a:rPr lang="cs-CZ" sz="2800" b="1" dirty="0"/>
            </a:br>
            <a:r>
              <a:rPr lang="cs-CZ" sz="2800" b="1" dirty="0"/>
              <a:t>----------------------------------------------------------------------------</a:t>
            </a: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dirty="0"/>
            </a:br>
            <a:b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800" dirty="0">
                <a:latin typeface="+mn-lt"/>
              </a:rPr>
              <a:t>   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886700" cy="46921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Kontrolní, resp. dozorová činnost</a:t>
            </a:r>
          </a:p>
          <a:p>
            <a:pPr>
              <a:buFontTx/>
              <a:buChar char="-"/>
            </a:pP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/>
              <a:t>nezbytně </a:t>
            </a:r>
            <a:r>
              <a:rPr lang="cs-CZ" sz="2600" b="1" dirty="0"/>
              <a:t>spojena s výkonem veřejné správy</a:t>
            </a:r>
            <a:r>
              <a:rPr lang="cs-CZ" sz="2600" dirty="0"/>
              <a:t>.</a:t>
            </a:r>
          </a:p>
          <a:p>
            <a:pPr>
              <a:buFontTx/>
              <a:buChar char="-"/>
            </a:pPr>
            <a:endParaRPr lang="cs-CZ" sz="2600" dirty="0"/>
          </a:p>
          <a:p>
            <a:pPr>
              <a:buFontTx/>
              <a:buChar char="-"/>
            </a:pPr>
            <a:r>
              <a:rPr lang="cs-CZ" sz="2600" dirty="0"/>
              <a:t>Vyplývá to z nutnosti zajisti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naplňování cílů </a:t>
            </a:r>
            <a:r>
              <a:rPr lang="cs-CZ" sz="2600" dirty="0"/>
              <a:t>veřejné správy, a také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zajistit potřebné standardy </a:t>
            </a:r>
            <a:r>
              <a:rPr lang="cs-CZ" sz="2600" dirty="0"/>
              <a:t>v činnosti veřejné správy. </a:t>
            </a:r>
          </a:p>
          <a:p>
            <a:pPr>
              <a:buFontTx/>
              <a:buChar char="-"/>
            </a:pPr>
            <a:endParaRPr lang="cs-CZ" sz="2600" b="1" dirty="0"/>
          </a:p>
          <a:p>
            <a:pPr marL="0" indent="0">
              <a:buNone/>
            </a:pPr>
            <a:r>
              <a:rPr lang="cs-CZ" sz="2600" dirty="0"/>
              <a:t>Obecně:</a:t>
            </a:r>
          </a:p>
          <a:p>
            <a:pPr marL="0" indent="0" algn="just">
              <a:buNone/>
            </a:pPr>
            <a:r>
              <a:rPr lang="cs-CZ" sz="2600" b="1" dirty="0">
                <a:solidFill>
                  <a:srgbClr val="7030A0"/>
                </a:solidFill>
              </a:rPr>
              <a:t>kontrolní činnost </a:t>
            </a:r>
            <a:r>
              <a:rPr lang="cs-CZ" sz="2600" b="1" dirty="0"/>
              <a:t>=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pozorování či zjišťování </a:t>
            </a:r>
            <a:r>
              <a:rPr lang="cs-CZ" sz="2600" dirty="0"/>
              <a:t>vymezeného stavu nebo činnosti u kontrolovaného objektu,  a jejich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porovnání </a:t>
            </a:r>
            <a:r>
              <a:rPr lang="cs-CZ" sz="2600" dirty="0"/>
              <a:t>se stavem žádoucím,  resp. právem předvídaným.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</a:t>
            </a:r>
            <a:r>
              <a:rPr lang="cs-CZ" sz="2600" dirty="0"/>
              <a:t>může být jak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objektem  kontroly </a:t>
            </a:r>
            <a:r>
              <a:rPr lang="cs-CZ" sz="2600" dirty="0"/>
              <a:t>(je kontrolována – v rámci systému záruk zákonnosti veřejné správy),</a:t>
            </a:r>
          </a:p>
          <a:p>
            <a:pPr marL="0" indent="0">
              <a:buNone/>
            </a:pPr>
            <a:r>
              <a:rPr lang="cs-CZ" sz="2600" dirty="0"/>
              <a:t>nebo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subjektem kontroly </a:t>
            </a:r>
            <a:r>
              <a:rPr lang="cs-CZ" sz="2600" dirty="0"/>
              <a:t>- tedy sama vykonává kontrolní činnost.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25803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  </a:t>
            </a:r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i="1" dirty="0" err="1">
                <a:solidFill>
                  <a:srgbClr val="C00000"/>
                </a:solidFill>
                <a:latin typeface="+mn-lt"/>
              </a:rPr>
              <a:t>I.otázka</a:t>
            </a:r>
            <a:r>
              <a:rPr lang="cs-CZ" sz="2400" b="1" i="1" dirty="0">
                <a:solidFill>
                  <a:schemeClr val="tx1"/>
                </a:solidFill>
                <a:latin typeface="+mn-lt"/>
              </a:rPr>
              <a:t>: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latin typeface="+mn-lt"/>
              </a:rPr>
              <a:t>Kdy jde </a:t>
            </a:r>
            <a:r>
              <a:rPr lang="cs-CZ" sz="2400" b="1" dirty="0">
                <a:latin typeface="+mn-lt"/>
              </a:rPr>
              <a:t>v právní úpravě</a:t>
            </a:r>
            <a:r>
              <a:rPr lang="cs-CZ" sz="2400" dirty="0">
                <a:latin typeface="+mn-lt"/>
              </a:rPr>
              <a:t> přestupků o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rozhodnutí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vázané</a:t>
            </a:r>
            <a:r>
              <a:rPr lang="cs-CZ" sz="2400" dirty="0">
                <a:latin typeface="+mn-lt"/>
              </a:rPr>
              <a:t>, kdy jde o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 uvážení</a:t>
            </a:r>
            <a:r>
              <a:rPr lang="cs-CZ" sz="2400" dirty="0">
                <a:latin typeface="+mn-lt"/>
              </a:rPr>
              <a:t> ?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                              </a:t>
            </a:r>
            <a:endParaRPr lang="cs-CZ" sz="240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40768"/>
            <a:ext cx="82296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č. 250/2016 Sb., o odpovědnosti za přestupky  a řízení o nich,  v platném znění (výňatky):</a:t>
            </a:r>
          </a:p>
          <a:p>
            <a:pPr marL="0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78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Zahájení řízení z moci úřední</a:t>
            </a: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1) Správní orgán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zahájí řízení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každém přestupku, který zjistí, a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postupuje v řízení z moci úřední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i="1" dirty="0"/>
              <a:t>                                              </a:t>
            </a:r>
            <a:r>
              <a:rPr lang="cs-CZ" sz="2000" b="1" i="1" dirty="0">
                <a:solidFill>
                  <a:srgbClr val="C00000"/>
                </a:solidFill>
              </a:rPr>
              <a:t>II. otázka</a:t>
            </a:r>
            <a:r>
              <a:rPr lang="cs-CZ" sz="2000" i="1" dirty="0"/>
              <a:t>: Může SO postupovat odlišně?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cs-CZ" sz="2000" dirty="0"/>
              <a:t>§ 35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 správních trestů</a:t>
            </a:r>
          </a:p>
          <a:p>
            <a:pPr marL="457200" lvl="0" indent="-457200" algn="just">
              <a:buAutoNum type="arabicParenR"/>
            </a:pPr>
            <a:r>
              <a:rPr lang="cs-CZ" sz="2000" dirty="0"/>
              <a:t>Za přestupek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uložit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/>
              <a:t>a)</a:t>
            </a:r>
            <a:r>
              <a:rPr lang="cs-CZ" sz="2000" i="1" dirty="0"/>
              <a:t> </a:t>
            </a:r>
            <a:r>
              <a:rPr lang="cs-CZ" sz="2000" dirty="0"/>
              <a:t>napomenutí, b) pokutu, c) zákaz činnosti, d) propadnutí věci nebo náhradní hodnoty, e) zveřejnění rozhodnutí o přestupku. </a:t>
            </a:r>
          </a:p>
          <a:p>
            <a:pPr marL="0" lvl="0" indent="0" algn="just">
              <a:buNone/>
            </a:pPr>
            <a:r>
              <a:rPr lang="cs-CZ" sz="2000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 III: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Musí být trest uložen vždy, pokud je přestupek spolehlivě zjištěn a obviněnému prokázán ? </a:t>
            </a:r>
          </a:p>
          <a:p>
            <a:pPr marL="0" lvl="0" indent="0" algn="just">
              <a:buNone/>
            </a:pPr>
            <a:r>
              <a:rPr lang="cs-CZ" sz="2000" b="1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</a:t>
            </a:r>
            <a:r>
              <a:rPr lang="cs-CZ" sz="2000" b="1" i="1" dirty="0"/>
              <a:t> </a:t>
            </a:r>
            <a:r>
              <a:rPr lang="cs-CZ" sz="2000" b="1" i="1" dirty="0">
                <a:solidFill>
                  <a:srgbClr val="C00000"/>
                </a:solidFill>
              </a:rPr>
              <a:t>IV.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Dle čeho se bude druh, resp. výměra trestu určovat ?</a:t>
            </a:r>
            <a:endParaRPr lang="cs-CZ" sz="2000" dirty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80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201622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+mn-lt"/>
              </a:rPr>
              <a:t>                     </a:t>
            </a: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37 Určení druhu a výměry správního trestu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Při určení druhu správního trestu a jeho výměry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přihlédne zejména</a:t>
            </a:r>
          </a:p>
          <a:p>
            <a:pPr marL="0" indent="0">
              <a:buNone/>
            </a:pPr>
            <a:r>
              <a:rPr lang="cs-CZ" sz="2000" dirty="0"/>
              <a:t>a)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a závažnosti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přestupku, …….</a:t>
            </a:r>
          </a:p>
          <a:p>
            <a:pPr marL="0" indent="0">
              <a:buNone/>
            </a:pPr>
            <a:r>
              <a:rPr lang="cs-CZ" sz="2000" dirty="0"/>
              <a:t>c)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přitěžujícím a polehčujícím okolnostem</a:t>
            </a:r>
            <a:r>
              <a:rPr lang="cs-CZ" sz="2000" dirty="0"/>
              <a:t>, ….</a:t>
            </a:r>
          </a:p>
          <a:p>
            <a:pPr marL="0" indent="0" algn="just">
              <a:buNone/>
            </a:pPr>
            <a:r>
              <a:rPr lang="cs-CZ" sz="2000" dirty="0"/>
              <a:t>f) u fyzické osoby k jejím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osobním poměrům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a k tomu, zda a jakým způsobem byla pro totéž protiprávní jednání potrestána v jiném řízení před správním orgánem než v řízení o přestupku,</a:t>
            </a:r>
          </a:p>
          <a:p>
            <a:pPr marL="0" indent="0">
              <a:buNone/>
            </a:pPr>
            <a:r>
              <a:rPr lang="cs-CZ" sz="2000" dirty="0"/>
              <a:t>g) u právnické nebo podnikající fyzické osoby 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její činnosti</a:t>
            </a:r>
            <a:r>
              <a:rPr lang="cs-CZ" sz="2000" dirty="0"/>
              <a:t>, .….</a:t>
            </a:r>
          </a:p>
          <a:p>
            <a:pPr marL="0" indent="0" algn="just">
              <a:buNone/>
            </a:pPr>
            <a:endParaRPr lang="cs-CZ" sz="2000" b="1" i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Otázka V</a:t>
            </a:r>
            <a:r>
              <a:rPr lang="cs-CZ" sz="2000" dirty="0"/>
              <a:t>: </a:t>
            </a:r>
            <a:r>
              <a:rPr lang="cs-CZ" sz="2000" i="1" dirty="0"/>
              <a:t>Jsou hlediska pro uložení trestu a jeho výměry zcela konkrétní ?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VI.</a:t>
            </a:r>
            <a:r>
              <a:rPr lang="cs-CZ" sz="2000" i="1" dirty="0"/>
              <a:t> Lze přihlédnout k jiným hlediskům, než výslovně uvedeným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Jakýmkoliv hlediskům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VIII.</a:t>
            </a:r>
            <a:r>
              <a:rPr lang="cs-CZ" sz="2000" i="1" dirty="0"/>
              <a:t> Jaký je celkový právní rámec pro rozhodování SO o uložení trestu, resp. ukládání trestů v rámci celkového výkonu jeho pravomoci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803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Vývoj</a:t>
            </a:r>
            <a:r>
              <a:rPr lang="cs-CZ" sz="2400" b="1" dirty="0"/>
              <a:t> </a:t>
            </a:r>
            <a:r>
              <a:rPr lang="cs-CZ" sz="2400" b="1" dirty="0">
                <a:latin typeface="+mn-lt"/>
              </a:rPr>
              <a:t>řešení otázky vázanosti vs. volnost v rozhodování veřejné správy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600" dirty="0"/>
              <a:t>                 – od plné (absolutní) vůle panovníka (státu)</a:t>
            </a:r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    	-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vázanosti veřejné správy ústavou a zákony</a:t>
            </a:r>
            <a:r>
              <a:rPr lang="cs-CZ" sz="2600" b="1" i="1" dirty="0"/>
              <a:t>  </a:t>
            </a:r>
          </a:p>
          <a:p>
            <a:pPr marL="0" indent="0">
              <a:buNone/>
            </a:pPr>
            <a:r>
              <a:rPr lang="cs-CZ" sz="2600" b="1" i="1" dirty="0"/>
              <a:t>	</a:t>
            </a:r>
            <a:r>
              <a:rPr lang="cs-CZ" sz="2600" dirty="0"/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b="1" dirty="0"/>
              <a:t>    - </a:t>
            </a:r>
            <a:r>
              <a:rPr lang="cs-CZ" sz="2600" dirty="0"/>
              <a:t>až po současnou</a:t>
            </a:r>
            <a:r>
              <a:rPr lang="cs-CZ" sz="2600" b="1" dirty="0"/>
              <a:t> </a:t>
            </a:r>
            <a:r>
              <a:rPr lang="cs-CZ" sz="2600" b="1" i="1" dirty="0"/>
              <a:t>vázanost celým právním řádem, resp.  principem legality 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     (srov. § 2 odst. 1 </a:t>
            </a:r>
            <a:r>
              <a:rPr lang="cs-CZ" sz="2600" dirty="0" err="1"/>
              <a:t>s.ř</a:t>
            </a:r>
            <a:r>
              <a:rPr lang="cs-CZ" sz="2600" dirty="0"/>
              <a:t>.), a to v podmínkách moderního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 </a:t>
            </a:r>
            <a:r>
              <a:rPr lang="cs-CZ" sz="2600" dirty="0"/>
              <a:t>(tj. s příslušným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hodnotovým  rámcem</a:t>
            </a:r>
            <a:r>
              <a:rPr lang="cs-CZ" sz="2600" dirty="0"/>
              <a:t>,  a působením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</a:t>
            </a:r>
            <a:r>
              <a:rPr lang="cs-CZ" sz="2600" dirty="0"/>
              <a:t> – obecných, právního </a:t>
            </a:r>
            <a:r>
              <a:rPr lang="cs-CZ" sz="2600" dirty="0" err="1"/>
              <a:t>odvětní</a:t>
            </a:r>
            <a:r>
              <a:rPr lang="cs-CZ" sz="2600" dirty="0"/>
              <a:t>).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600" i="1" dirty="0">
                <a:solidFill>
                  <a:srgbClr val="7030A0"/>
                </a:solidFill>
              </a:rPr>
              <a:t>„Státní moc slouží všem občanům, a lze ji uplatňovat </a:t>
            </a:r>
            <a:r>
              <a:rPr lang="cs-CZ" sz="2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případech, v mezích a způsoby, které  stanoví zákon</a:t>
            </a:r>
            <a:r>
              <a:rPr lang="cs-CZ" sz="2600" i="1" dirty="0">
                <a:solidFill>
                  <a:srgbClr val="7030A0"/>
                </a:solidFill>
              </a:rPr>
              <a:t>.“ </a:t>
            </a:r>
            <a:r>
              <a:rPr lang="cs-CZ" sz="2600" dirty="0">
                <a:solidFill>
                  <a:srgbClr val="7030A0"/>
                </a:solidFill>
              </a:rPr>
              <a:t>(čl. 2 odst. 3 Ústavy, čl.2 odst. 2 LZPS).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</a:rPr>
              <a:t>	   </a:t>
            </a:r>
          </a:p>
          <a:p>
            <a:pPr marL="0" indent="0">
              <a:buNone/>
            </a:pPr>
            <a:r>
              <a:rPr lang="cs-CZ" sz="2600" dirty="0"/>
              <a:t> +  respekt k ZPS, a ochrana (</a:t>
            </a:r>
            <a:r>
              <a:rPr lang="cs-CZ" sz="2600" i="1" dirty="0"/>
              <a:t>veřejných) </a:t>
            </a:r>
            <a:r>
              <a:rPr lang="cs-CZ" sz="2600" b="1" i="1" dirty="0"/>
              <a:t>subjektivních práv</a:t>
            </a:r>
            <a:r>
              <a:rPr lang="cs-CZ" sz="2600" dirty="0"/>
              <a:t> osob,  včetně práva na </a:t>
            </a:r>
            <a:r>
              <a:rPr lang="cs-CZ" sz="2600" b="1" i="1" dirty="0"/>
              <a:t>soudní ochranu</a:t>
            </a:r>
            <a:r>
              <a:rPr lang="cs-CZ" sz="2600" dirty="0"/>
              <a:t>. 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latin typeface="+mn-lt"/>
              </a:rPr>
              <a:t>Legislativní  řešení problému nastavení „volnosti vs. vázanosti“ veřejné správy: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 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dirty="0"/>
              <a:t>      (= na mnoha místech v předpisech správního práva):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   </a:t>
            </a:r>
            <a:r>
              <a:rPr lang="cs-CZ" dirty="0"/>
              <a:t> </a:t>
            </a:r>
            <a:r>
              <a:rPr lang="cs-CZ" b="1" dirty="0"/>
              <a:t>I</a:t>
            </a:r>
            <a:r>
              <a:rPr lang="cs-CZ" b="1" dirty="0">
                <a:solidFill>
                  <a:srgbClr val="7030A0"/>
                </a:solidFill>
              </a:rPr>
              <a:t>. Správní uvážení, resp. diskreční pravomoc.</a:t>
            </a:r>
            <a:r>
              <a:rPr lang="cs-CZ" dirty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/>
              <a:t>II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. Neurčité pojmy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Mohou  býti v právní úpravě </a:t>
            </a:r>
            <a:r>
              <a:rPr lang="cs-CZ" sz="1900" b="1" dirty="0"/>
              <a:t>kombinovány</a:t>
            </a:r>
            <a:r>
              <a:rPr lang="cs-CZ" sz="1900" dirty="0"/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přitom o mezery v právu.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------------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000" b="1" dirty="0"/>
              <a:t>POZN.: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pojmem je „volné hodnocení důkazů“.</a:t>
            </a:r>
            <a:r>
              <a:rPr lang="cs-CZ" sz="2000" dirty="0"/>
              <a:t> Procesní zásada - slouží ke správnému posouzení skutkové stránky věci (srov. zejm. § 50 odst. 4). Volnost i zde  jen relativní – existují také závazné podklady, jimiž je SO vázán.  </a:t>
            </a:r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dirty="0">
                <a:solidFill>
                  <a:schemeClr val="tx1"/>
                </a:solidFill>
                <a:latin typeface="+mn-lt"/>
              </a:rPr>
              <a:t>2) Definice</a:t>
            </a: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400" dirty="0">
                <a:latin typeface="+mn-lt"/>
              </a:rPr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400" dirty="0">
                <a:latin typeface="+mn-lt"/>
              </a:rPr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situace, kdy s naplněním 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= Aplikujícímu správnímu orgánu je  ponechána </a:t>
            </a:r>
            <a:r>
              <a:rPr lang="cs-CZ" b="1" dirty="0"/>
              <a:t>možnost výběru</a:t>
            </a:r>
            <a:r>
              <a:rPr lang="cs-CZ" dirty="0"/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Fakticky = ponechání </a:t>
            </a:r>
            <a:r>
              <a:rPr lang="cs-CZ" b="1" i="1" dirty="0">
                <a:solidFill>
                  <a:srgbClr val="7030A0"/>
                </a:solidFill>
              </a:rPr>
              <a:t>zákonem předvídaného prostoru</a:t>
            </a:r>
            <a:r>
              <a:rPr lang="cs-CZ" dirty="0"/>
              <a:t> k vlastní úvaze správního orgánu.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Pozn.</a:t>
            </a:r>
            <a:r>
              <a:rPr lang="cs-CZ" dirty="0"/>
              <a:t>: </a:t>
            </a:r>
            <a:r>
              <a:rPr lang="cs-CZ" i="1" dirty="0"/>
              <a:t>ve správním řádu </a:t>
            </a:r>
            <a:r>
              <a:rPr lang="cs-CZ" dirty="0"/>
              <a:t>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SU nevyskytuje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Použit </a:t>
            </a:r>
            <a:r>
              <a:rPr lang="cs-CZ" i="1" dirty="0"/>
              <a:t>pro soudní přezkum </a:t>
            </a:r>
            <a:r>
              <a:rPr lang="cs-CZ" dirty="0"/>
              <a:t>– srov. § 78 odst. 1 </a:t>
            </a:r>
            <a:r>
              <a:rPr lang="cs-CZ" dirty="0" err="1"/>
              <a:t>s.ř.s</a:t>
            </a:r>
            <a:r>
              <a:rPr lang="cs-CZ" dirty="0"/>
              <a:t>. (nezákonnost spočívající v </a:t>
            </a:r>
            <a:r>
              <a:rPr lang="cs-CZ" i="1" dirty="0"/>
              <a:t>překročení zákonných mezí správního uvážení</a:t>
            </a:r>
            <a:r>
              <a:rPr lang="cs-CZ" dirty="0"/>
              <a:t>, nebo jeho </a:t>
            </a:r>
            <a:r>
              <a:rPr lang="cs-CZ" i="1" dirty="0"/>
              <a:t>zneužití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Pojmy: správní uvážení - diskreční pravomoc: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>
                <a:solidFill>
                  <a:srgbClr val="7030A0"/>
                </a:solidFill>
              </a:rPr>
              <a:t>Správní uvážení /“SU“/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(tradičně </a:t>
            </a:r>
            <a:r>
              <a:rPr lang="cs-CZ" b="1" dirty="0"/>
              <a:t>tzv. </a:t>
            </a:r>
            <a:r>
              <a:rPr lang="cs-CZ" b="1" i="1" dirty="0"/>
              <a:t>volná úvaha</a:t>
            </a:r>
            <a:r>
              <a:rPr lang="cs-CZ" dirty="0"/>
              <a:t> správního orgánu) -  zpravidla zařazena </a:t>
            </a:r>
            <a:r>
              <a:rPr lang="cs-CZ" b="1" dirty="0"/>
              <a:t>v dispozici</a:t>
            </a:r>
            <a:r>
              <a:rPr lang="cs-CZ" dirty="0"/>
              <a:t> (resp. sankci) právní normy (v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konkrétní věci)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/>
              <a:t>(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r>
              <a:rPr lang="cs-CZ" i="1" dirty="0"/>
              <a:t>), resp. v</a:t>
            </a: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(legislativně) technickém 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Pojem </a:t>
            </a:r>
            <a:r>
              <a:rPr lang="cs-CZ" b="1" i="1" dirty="0">
                <a:solidFill>
                  <a:srgbClr val="7030A0"/>
                </a:solidFill>
              </a:rPr>
              <a:t>„diskreční pravomoc“</a:t>
            </a:r>
            <a:r>
              <a:rPr lang="cs-CZ" dirty="0">
                <a:solidFill>
                  <a:srgbClr val="7030A0"/>
                </a:solidFill>
              </a:rPr>
              <a:t>  - </a:t>
            </a:r>
            <a:r>
              <a:rPr lang="cs-CZ" dirty="0"/>
              <a:t>obsahově širší:</a:t>
            </a:r>
          </a:p>
          <a:p>
            <a:pPr marL="0" indent="0">
              <a:buNone/>
            </a:pPr>
            <a:r>
              <a:rPr lang="cs-CZ" dirty="0"/>
              <a:t>Zahrnuje: - shora uvedené </a:t>
            </a:r>
            <a:r>
              <a:rPr lang="cs-CZ" b="1" dirty="0"/>
              <a:t>správní uvážení </a:t>
            </a:r>
            <a:r>
              <a:rPr lang="cs-CZ" dirty="0"/>
              <a:t>/klasické/</a:t>
            </a:r>
          </a:p>
          <a:p>
            <a:pPr marL="0" indent="0">
              <a:buNone/>
            </a:pPr>
            <a:r>
              <a:rPr lang="cs-CZ" i="1" dirty="0"/>
              <a:t>                   + zmocnění SO </a:t>
            </a:r>
            <a:r>
              <a:rPr lang="cs-CZ" b="1" i="1" dirty="0"/>
              <a:t>k normotvorné činnosti.</a:t>
            </a:r>
            <a:endParaRPr lang="cs-CZ" b="1" dirty="0"/>
          </a:p>
          <a:p>
            <a:endParaRPr lang="cs-CZ" dirty="0"/>
          </a:p>
          <a:p>
            <a:r>
              <a:rPr lang="cs-CZ" i="1" dirty="0"/>
              <a:t>Nicméně - pro SU se používá také označení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„diskrece“, „diskreční pravomoc“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b="1" dirty="0"/>
              <a:t>jako  vyjádření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</a:t>
            </a:r>
            <a:r>
              <a:rPr lang="cs-CZ" b="1" dirty="0"/>
              <a:t> rozhodování tzv. vázaného.</a:t>
            </a:r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Varianty</a:t>
            </a:r>
            <a:r>
              <a:rPr lang="cs-CZ" sz="2700" b="1" dirty="0">
                <a:effectLst/>
                <a:latin typeface="+mn-lt"/>
              </a:rPr>
              <a:t> správního uvážení: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 </a:t>
            </a:r>
            <a:br>
              <a:rPr lang="cs-CZ" sz="2700" dirty="0">
                <a:solidFill>
                  <a:srgbClr val="7030A0"/>
                </a:solidFill>
                <a:effectLst/>
                <a:latin typeface="+mn-lt"/>
              </a:rPr>
            </a:br>
            <a:endParaRPr lang="cs-CZ" sz="27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200" dirty="0"/>
              <a:t>- dle toho, zda právní norma </a:t>
            </a:r>
            <a:r>
              <a:rPr lang="cs-CZ" sz="2200" b="1" dirty="0"/>
              <a:t>zakládá pravomoc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342900" lvl="1" indent="0" algn="just">
              <a:buNone/>
            </a:pPr>
            <a:r>
              <a:rPr lang="cs-CZ" sz="2200" b="1" dirty="0"/>
              <a:t>A.</a:t>
            </a:r>
            <a:r>
              <a:rPr lang="cs-CZ" sz="2200" dirty="0"/>
              <a:t>  - danou  normu </a:t>
            </a:r>
            <a:r>
              <a:rPr lang="cs-CZ" sz="2200" b="1" i="1" dirty="0"/>
              <a:t>aplikovat </a:t>
            </a:r>
            <a:r>
              <a:rPr lang="cs-CZ" sz="2200" dirty="0"/>
              <a:t>či</a:t>
            </a:r>
            <a:r>
              <a:rPr lang="cs-CZ" sz="2200" b="1" i="1" dirty="0"/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/>
              <a:t>       </a:t>
            </a:r>
            <a:r>
              <a:rPr lang="cs-CZ" sz="2200" b="1" dirty="0"/>
              <a:t>(= „uvážení jednání“)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         (Např.:</a:t>
            </a:r>
            <a:r>
              <a:rPr lang="cs-CZ" sz="2200" i="1" dirty="0"/>
              <a:t> SO může uložit pořádkovou pokutu - § 62 </a:t>
            </a:r>
            <a:r>
              <a:rPr lang="cs-CZ" sz="2200" i="1" dirty="0" err="1"/>
              <a:t>s.ř</a:t>
            </a:r>
            <a:r>
              <a:rPr lang="cs-CZ" sz="2200" i="1" dirty="0"/>
              <a:t>.</a:t>
            </a:r>
            <a:r>
              <a:rPr lang="cs-CZ" sz="2200" dirty="0"/>
              <a:t>),</a:t>
            </a:r>
          </a:p>
          <a:p>
            <a:pPr marL="0" indent="0">
              <a:buNone/>
            </a:pPr>
            <a:endParaRPr lang="cs-CZ" sz="2200" b="1" i="1" dirty="0"/>
          </a:p>
          <a:p>
            <a:pPr marL="0" indent="0">
              <a:buNone/>
            </a:pPr>
            <a:r>
              <a:rPr lang="cs-CZ" sz="2200" b="1" i="1" dirty="0"/>
              <a:t>      </a:t>
            </a:r>
            <a:r>
              <a:rPr lang="cs-CZ" sz="2200" b="1" dirty="0"/>
              <a:t>B. </a:t>
            </a:r>
            <a:r>
              <a:rPr lang="cs-CZ" sz="2200" b="1" i="1" dirty="0"/>
              <a:t>volby některého z více </a:t>
            </a:r>
            <a:r>
              <a:rPr lang="cs-CZ" sz="2200" dirty="0"/>
              <a:t>nabízených konkrétních </a:t>
            </a:r>
            <a:r>
              <a:rPr lang="cs-CZ" sz="2200" b="1" i="1" dirty="0"/>
              <a:t>řešení</a:t>
            </a:r>
            <a:r>
              <a:rPr lang="cs-CZ" sz="2200" dirty="0"/>
              <a:t> dané věci  </a:t>
            </a:r>
          </a:p>
          <a:p>
            <a:pPr marL="0" indent="0">
              <a:buNone/>
            </a:pPr>
            <a:r>
              <a:rPr lang="cs-CZ" sz="2200" b="1" dirty="0"/>
              <a:t>             </a:t>
            </a:r>
            <a:r>
              <a:rPr lang="cs-CZ" sz="2200" dirty="0"/>
              <a:t>(</a:t>
            </a:r>
            <a:r>
              <a:rPr lang="cs-CZ" sz="2200" b="1" dirty="0"/>
              <a:t>=    „uvážení volby“</a:t>
            </a:r>
            <a:r>
              <a:rPr lang="cs-CZ" sz="2200" dirty="0"/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/>
          </a:p>
          <a:p>
            <a:pPr lvl="1" algn="just">
              <a:buNone/>
            </a:pPr>
            <a:r>
              <a:rPr lang="cs-CZ" sz="2200" dirty="0"/>
              <a:t>(Např.:</a:t>
            </a:r>
            <a:r>
              <a:rPr lang="cs-CZ" sz="2200" i="1" dirty="0"/>
              <a:t> SO může uložit pořádkovou pokutu do výše 50  tis Kč – </a:t>
            </a:r>
            <a:r>
              <a:rPr lang="cs-CZ" sz="2200" i="1" dirty="0" err="1"/>
              <a:t>ibid</a:t>
            </a:r>
            <a:r>
              <a:rPr lang="cs-CZ" sz="2200" i="1" dirty="0"/>
              <a:t>, a může ji také snížit či prominout – odst. 6</a:t>
            </a:r>
            <a:r>
              <a:rPr lang="cs-CZ" sz="2200" dirty="0"/>
              <a:t>)</a:t>
            </a:r>
            <a:r>
              <a:rPr lang="cs-CZ" sz="2200" i="1" dirty="0"/>
              <a:t>. </a:t>
            </a:r>
          </a:p>
          <a:p>
            <a:pPr lvl="1" algn="just">
              <a:buNone/>
            </a:pPr>
            <a:endParaRPr lang="cs-CZ" sz="2200" i="1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i="1" dirty="0"/>
              <a:t> </a:t>
            </a:r>
            <a:r>
              <a:rPr lang="cs-CZ" sz="2200" dirty="0"/>
              <a:t>Varianty mohou být </a:t>
            </a:r>
            <a:r>
              <a:rPr lang="cs-CZ" sz="2200" b="1" dirty="0"/>
              <a:t>kombinovány</a:t>
            </a:r>
            <a:r>
              <a:rPr lang="cs-CZ" sz="2200" dirty="0"/>
              <a:t>, resp. na sebe navazovat, jak je tomu v uvedeném příkladu z oblasti přestupkové.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 algn="ctr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3) </a:t>
            </a:r>
            <a:r>
              <a:rPr lang="cs-CZ" sz="2700" b="1" dirty="0">
                <a:effectLst/>
                <a:latin typeface="+mn-lt"/>
              </a:rPr>
              <a:t>Správní uvážení 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jako specifická součást, resp. projev pravomoci</a:t>
            </a:r>
            <a:r>
              <a:rPr lang="cs-CZ" sz="2700" b="1" dirty="0">
                <a:solidFill>
                  <a:srgbClr val="00B050"/>
                </a:solidFill>
                <a:effectLst/>
                <a:latin typeface="+mn-lt"/>
              </a:rPr>
              <a:t> </a:t>
            </a:r>
            <a:r>
              <a:rPr lang="cs-CZ" sz="2700" b="1" dirty="0">
                <a:effectLst/>
                <a:latin typeface="+mn-lt"/>
              </a:rPr>
              <a:t>správního orgánu:</a:t>
            </a:r>
            <a:br>
              <a:rPr lang="cs-CZ" sz="2700" b="1" dirty="0"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Účel diskreční pravomoci (SU):  </a:t>
            </a:r>
            <a:r>
              <a:rPr lang="cs-CZ" sz="2000" dirty="0"/>
              <a:t>poskytnout SO prostor pro nalezení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správných, vhodných řešení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000" dirty="0"/>
              <a:t> v konkrétním případě </a:t>
            </a:r>
          </a:p>
          <a:p>
            <a:pPr marL="0" indent="0" algn="just">
              <a:buNone/>
            </a:pPr>
            <a:r>
              <a:rPr lang="cs-CZ" sz="2200" dirty="0"/>
              <a:t>                    =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potřebnou flexibilitu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ovšem při 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rozhodování (právní jistota,  předvídatelnost činnosti VS).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Správní orgán může využívat svou …</a:t>
            </a:r>
            <a:r>
              <a:rPr lang="cs-CZ" sz="2200" i="1" dirty="0"/>
              <a:t>“</a:t>
            </a:r>
            <a:r>
              <a:rPr lang="cs-CZ" sz="2200" b="1" i="1" dirty="0"/>
              <a:t>odbornost,  zkušenost, přizpůsobivost</a:t>
            </a:r>
            <a:r>
              <a:rPr lang="cs-CZ" sz="2200" i="1" dirty="0"/>
              <a:t> nastalým a těžko předvídatelným situacím, a to i z hlediska důsledků zásahu.</a:t>
            </a:r>
            <a:r>
              <a:rPr lang="cs-CZ" sz="2200" dirty="0"/>
              <a:t> (</a:t>
            </a:r>
            <a:r>
              <a:rPr lang="cs-CZ" sz="2200" i="1" dirty="0" err="1"/>
              <a:t>V.Vopálka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200" b="1" dirty="0"/>
              <a:t>Zda a jaký prostor pro volnou úvahu</a:t>
            </a:r>
            <a:r>
              <a:rPr lang="cs-CZ" sz="2200" dirty="0"/>
              <a:t> bude správě ponechán - svěřeno především do </a:t>
            </a:r>
            <a:r>
              <a:rPr lang="cs-CZ" sz="2200" b="1" dirty="0"/>
              <a:t>pravomoci zákonodárce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pPr algn="just"/>
            <a:r>
              <a:rPr lang="cs-CZ" sz="2200" b="1" dirty="0"/>
              <a:t>Zákonodárce  nemá, co do úpravy volné úvahy veřejné správy,  vlastní volnou úvahu </a:t>
            </a:r>
            <a:r>
              <a:rPr lang="cs-CZ" sz="2200" dirty="0"/>
              <a:t>(</a:t>
            </a:r>
            <a:r>
              <a:rPr lang="cs-CZ" sz="2200" i="1" dirty="0"/>
              <a:t>…zákonodárce je vázán určitými základními hodnotami, jež  Ústava prohlašuje za nedotknutelné.“ </a:t>
            </a:r>
            <a:r>
              <a:rPr lang="cs-CZ" sz="2200" dirty="0"/>
              <a:t>( </a:t>
            </a:r>
            <a:r>
              <a:rPr lang="cs-CZ" sz="2200" dirty="0" err="1"/>
              <a:t>Pl</a:t>
            </a:r>
            <a:r>
              <a:rPr lang="cs-CZ" sz="2200" dirty="0"/>
              <a:t>. ÚS 19/93).</a:t>
            </a:r>
          </a:p>
          <a:p>
            <a:pPr algn="just"/>
            <a:endParaRPr lang="cs-CZ" sz="2200" dirty="0"/>
          </a:p>
          <a:p>
            <a:pPr marL="0" indent="0" algn="just">
              <a:buNone/>
            </a:pPr>
            <a:r>
              <a:rPr lang="cs-CZ" sz="2200" b="1" dirty="0"/>
              <a:t>K tomu klasik:</a:t>
            </a:r>
          </a:p>
          <a:p>
            <a:pPr marL="0" indent="0" algn="just">
              <a:buNone/>
            </a:pPr>
            <a:r>
              <a:rPr lang="cs-CZ" sz="2200" dirty="0"/>
              <a:t>Legislativně-politickým </a:t>
            </a:r>
            <a:r>
              <a:rPr lang="cs-CZ" sz="2200" b="1" dirty="0"/>
              <a:t>důvodem </a:t>
            </a:r>
            <a:r>
              <a:rPr lang="cs-CZ" sz="2200" dirty="0"/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</a:rPr>
              <a:t>není</a:t>
            </a:r>
            <a:r>
              <a:rPr lang="cs-CZ" sz="2200" dirty="0"/>
              <a:t>, aby byla </a:t>
            </a:r>
            <a:r>
              <a:rPr lang="cs-CZ" sz="2200" b="1" dirty="0">
                <a:solidFill>
                  <a:srgbClr val="7030A0"/>
                </a:solidFill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/>
              <a:t>„…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</a:rPr>
              <a:t>aby 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2200" dirty="0"/>
              <a:t>" (</a:t>
            </a:r>
            <a:r>
              <a:rPr lang="cs-CZ" sz="2200" i="1" dirty="0" err="1"/>
              <a:t>A.Merkl</a:t>
            </a:r>
            <a:r>
              <a:rPr lang="cs-CZ" sz="2200" dirty="0"/>
              <a:t>)</a:t>
            </a:r>
          </a:p>
          <a:p>
            <a:pPr algn="just"/>
            <a:endParaRPr lang="cs-CZ" sz="2200" dirty="0"/>
          </a:p>
          <a:p>
            <a:pPr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+mn-lt"/>
              </a:rPr>
              <a:t>4) K problému tzv. „absolutního volného uvážení“</a:t>
            </a:r>
            <a:br>
              <a:rPr lang="cs-CZ" sz="2400" b="1" dirty="0">
                <a:latin typeface="+mn-lt"/>
              </a:rPr>
            </a:b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dirty="0"/>
              <a:t>a/resp. kde </a:t>
            </a:r>
            <a:r>
              <a:rPr lang="cs-CZ" sz="2000" b="1" dirty="0"/>
              <a:t>zákon nestanoví zcela přesná kritéria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udělení státního občanství, azylu, vysílací licence, a d.</a:t>
            </a:r>
            <a:r>
              <a:rPr lang="cs-CZ" sz="20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i="1" dirty="0"/>
              <a:t>AVŠAK: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Každá pravomoc </a:t>
            </a:r>
            <a:r>
              <a:rPr lang="cs-CZ" sz="2000" i="1" dirty="0"/>
              <a:t>má právní limity, a to bez ohledu na to, jak široce je formulován zákon, který ji zakládá.“</a:t>
            </a:r>
            <a:endParaRPr lang="cs-CZ" sz="2000" dirty="0"/>
          </a:p>
          <a:p>
            <a:pPr algn="just"/>
            <a:r>
              <a:rPr lang="cs-CZ" sz="2000" i="1" dirty="0"/>
              <a:t> „Tam, kde panuje vláda práva</a:t>
            </a:r>
            <a:r>
              <a:rPr lang="cs-CZ" sz="2000" b="1" i="1" dirty="0"/>
              <a:t>, nemůže existovat neomezená diskreční pravomoc.</a:t>
            </a:r>
            <a:r>
              <a:rPr lang="cs-CZ" sz="2000" i="1" dirty="0"/>
              <a:t>“</a:t>
            </a:r>
            <a:r>
              <a:rPr lang="cs-CZ" sz="2000" dirty="0"/>
              <a:t>    (</a:t>
            </a:r>
            <a:r>
              <a:rPr lang="cs-CZ" sz="2000" i="1" dirty="0" err="1"/>
              <a:t>H.W.R.Wade</a:t>
            </a:r>
            <a:r>
              <a:rPr lang="cs-CZ" sz="2000" dirty="0"/>
              <a:t>)</a:t>
            </a:r>
          </a:p>
          <a:p>
            <a:pPr>
              <a:buNone/>
            </a:pPr>
            <a:r>
              <a:rPr lang="cs-CZ" sz="2000" dirty="0"/>
              <a:t>TEDY uvedené případy:</a:t>
            </a:r>
          </a:p>
          <a:p>
            <a:pPr algn="just"/>
            <a:r>
              <a:rPr lang="cs-CZ" sz="2000" b="1" dirty="0"/>
              <a:t>jsou variantou SU</a:t>
            </a:r>
            <a:r>
              <a:rPr lang="cs-CZ" sz="2000" dirty="0"/>
              <a:t>, minimálně jsou případem „úvahy jednání“, </a:t>
            </a:r>
          </a:p>
          <a:p>
            <a:pPr algn="just"/>
            <a:r>
              <a:rPr lang="cs-CZ" sz="2000" dirty="0"/>
              <a:t>vztahují se na ně </a:t>
            </a:r>
            <a:r>
              <a:rPr lang="cs-CZ" sz="2000" b="1" dirty="0"/>
              <a:t>obecně požadavky kladené na řádný výkon pravomoci SU</a:t>
            </a:r>
            <a:r>
              <a:rPr lang="cs-CZ" sz="2000" dirty="0"/>
              <a:t>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nemůže jít o libovůli</a:t>
            </a:r>
            <a:r>
              <a:rPr lang="cs-CZ" sz="2000" dirty="0"/>
              <a:t>,</a:t>
            </a:r>
          </a:p>
          <a:p>
            <a:pPr algn="just"/>
            <a:r>
              <a:rPr lang="cs-CZ" sz="2000" b="1" dirty="0"/>
              <a:t>nejsou obecně vyňaty ze soudního přezkumu</a:t>
            </a:r>
            <a:r>
              <a:rPr lang="cs-CZ" sz="2000" dirty="0"/>
              <a:t> (jde minimálně o kontrolu nepřekročení mezí SU, nezneužití), 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Kontrolní a 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dozorová činnost </a:t>
            </a:r>
            <a:r>
              <a:rPr lang="cs-CZ" sz="2400" b="1" dirty="0">
                <a:latin typeface="+mn-lt"/>
              </a:rPr>
              <a:t>veřejné správy 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6"/>
            <a:ext cx="7886700" cy="547260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000" b="1" dirty="0"/>
              <a:t>Administrativní dozor  </a:t>
            </a:r>
            <a:r>
              <a:rPr lang="cs-CZ" sz="2000" dirty="0"/>
              <a:t>lze označit za </a:t>
            </a:r>
            <a:r>
              <a:rPr lang="cs-CZ" sz="2000" b="1" dirty="0">
                <a:solidFill>
                  <a:srgbClr val="7030A0"/>
                </a:solidFill>
              </a:rPr>
              <a:t>kontrolní činnost  </a:t>
            </a:r>
            <a:r>
              <a:rPr lang="cs-CZ" sz="2000" dirty="0"/>
              <a:t>správních orgánů</a:t>
            </a:r>
            <a:r>
              <a:rPr lang="cs-CZ" sz="2000" b="1" dirty="0">
                <a:solidFill>
                  <a:srgbClr val="7030A0"/>
                </a:solidFill>
              </a:rPr>
              <a:t>  v širším smyslu.</a:t>
            </a:r>
          </a:p>
          <a:p>
            <a:pPr marL="0" indent="0" algn="just">
              <a:buNone/>
              <a:defRPr/>
            </a:pPr>
            <a:r>
              <a:rPr lang="cs-CZ" sz="2000" dirty="0"/>
              <a:t>         Vedle shora vymezené kontrolní činnosti (zjišťování, </a:t>
            </a:r>
            <a:r>
              <a:rPr lang="cs-CZ" sz="2000" dirty="0" err="1"/>
              <a:t>srovnánání</a:t>
            </a:r>
            <a:r>
              <a:rPr lang="cs-CZ" sz="2000" dirty="0"/>
              <a:t>, hodnocení):</a:t>
            </a:r>
          </a:p>
          <a:p>
            <a:pPr algn="just">
              <a:buFontTx/>
              <a:buChar char="-"/>
              <a:defRPr/>
            </a:pPr>
            <a:r>
              <a:rPr lang="cs-CZ" sz="2000" b="1" dirty="0"/>
              <a:t> dozor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7030A0"/>
                </a:solidFill>
              </a:rPr>
              <a:t>zahrnuje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rovněž </a:t>
            </a:r>
            <a:r>
              <a:rPr lang="cs-CZ" sz="2000" b="1" dirty="0"/>
              <a:t>činnost vedoucí ke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zjednání nápravy </a:t>
            </a:r>
            <a:r>
              <a:rPr lang="cs-CZ" sz="2000" dirty="0"/>
              <a:t>zjištěných nedostatků, tj. </a:t>
            </a:r>
            <a:r>
              <a:rPr lang="cs-CZ" sz="2000" b="1" dirty="0"/>
              <a:t>uplatnění právem předvídaných</a:t>
            </a:r>
            <a:r>
              <a:rPr lang="cs-CZ" sz="2000" dirty="0"/>
              <a:t> </a:t>
            </a:r>
            <a:r>
              <a:rPr lang="cs-CZ" sz="2000" b="1" dirty="0"/>
              <a:t>opatření </a:t>
            </a:r>
            <a:r>
              <a:rPr lang="cs-CZ" sz="2000" dirty="0"/>
              <a:t>vůči dozorovaným subjektům (obvykle - uložení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nápravných opatření</a:t>
            </a:r>
            <a:r>
              <a:rPr lang="cs-CZ" sz="2000" dirty="0"/>
              <a:t>, vydání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pokynů</a:t>
            </a:r>
            <a:r>
              <a:rPr lang="cs-CZ" sz="2000" dirty="0"/>
              <a:t>, či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přímá realizace </a:t>
            </a:r>
            <a:r>
              <a:rPr lang="cs-CZ" sz="2000" dirty="0"/>
              <a:t>určitých úkonů).  	</a:t>
            </a:r>
          </a:p>
          <a:p>
            <a:pPr algn="just">
              <a:buFontTx/>
              <a:buChar char="-"/>
              <a:defRPr/>
            </a:pPr>
            <a:endParaRPr lang="cs-CZ" sz="2000" dirty="0"/>
          </a:p>
          <a:p>
            <a:pPr marL="0" indent="0" algn="just">
              <a:buNone/>
              <a:defRPr/>
            </a:pPr>
            <a:r>
              <a:rPr lang="cs-CZ" sz="2000" b="1" dirty="0"/>
              <a:t>POZN.:</a:t>
            </a:r>
            <a:r>
              <a:rPr lang="cs-CZ" sz="2000" dirty="0"/>
              <a:t> Mohou následovat </a:t>
            </a:r>
            <a:r>
              <a:rPr lang="cs-CZ" sz="2000" b="1" dirty="0"/>
              <a:t>sankce za zjištěné porušení povinností </a:t>
            </a:r>
            <a:r>
              <a:rPr lang="cs-CZ" sz="2000" dirty="0"/>
              <a:t>(např.  v rámci odpovědnosti za přestupky, či odnětí oprávnění, ad. -  dle zvláštních zákonů)</a:t>
            </a:r>
            <a:r>
              <a:rPr lang="cs-CZ" sz="2400" dirty="0"/>
              <a:t>.</a:t>
            </a:r>
          </a:p>
          <a:p>
            <a:pPr marL="0" indent="0" algn="just">
              <a:buNone/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otázka </a:t>
            </a:r>
            <a:r>
              <a:rPr lang="cs-CZ" sz="2400" dirty="0"/>
              <a:t>– vztah ukládání nápravných opatření a/nebo sankcí – vývoj, nekoncepčnost.</a:t>
            </a:r>
          </a:p>
        </p:txBody>
      </p:sp>
    </p:spTree>
    <p:extLst>
      <p:ext uri="{BB962C8B-B14F-4D97-AF65-F5344CB8AC3E}">
        <p14:creationId xmlns:p14="http://schemas.microsoft.com/office/powerpoint/2010/main" val="2006605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000" b="1" dirty="0">
                <a:latin typeface="+mn-lt"/>
              </a:rPr>
            </a:b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     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91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sz="2000" dirty="0"/>
              <a:t>ÚS i NSS: </a:t>
            </a:r>
            <a:r>
              <a:rPr lang="cs-CZ" sz="2000" i="1" dirty="0"/>
              <a:t>„V právním státě je </a:t>
            </a:r>
            <a:r>
              <a:rPr lang="cs-CZ" sz="2000" b="1" i="1" dirty="0"/>
              <a:t>libovůle nepřípustná</a:t>
            </a:r>
            <a:r>
              <a:rPr lang="cs-CZ" sz="2000" i="1" dirty="0"/>
              <a:t>.“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000" i="1" dirty="0"/>
              <a:t>NSS – 906 </a:t>
            </a:r>
            <a:r>
              <a:rPr lang="cs-CZ" sz="2000" i="1" dirty="0" err="1"/>
              <a:t>Sb.NSS</a:t>
            </a:r>
            <a:r>
              <a:rPr lang="cs-CZ" sz="2000" i="1" dirty="0"/>
              <a:t> – 6 A 25/2002-42 ( + RS NSS č.950 </a:t>
            </a:r>
            <a:r>
              <a:rPr lang="cs-CZ" sz="2000" i="1" dirty="0" err="1"/>
              <a:t>Sb.NSS</a:t>
            </a:r>
            <a:r>
              <a:rPr lang="cs-CZ" sz="2000" i="1" dirty="0"/>
              <a:t>):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  <a:r>
              <a:rPr lang="cs-CZ" sz="2000" i="1" dirty="0"/>
              <a:t>“Absolutní či neomezené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 </a:t>
            </a:r>
            <a:r>
              <a:rPr lang="cs-CZ" sz="2000" i="1" dirty="0"/>
              <a:t>v moderním právním státě neexistuje. Každé správní uvážení má své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</a:t>
            </a:r>
            <a:r>
              <a:rPr lang="cs-CZ" sz="2000" i="1" dirty="0"/>
              <a:t>, vyplývající v prvé řadě z ústavních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</a:t>
            </a:r>
            <a:r>
              <a:rPr lang="cs-CZ" sz="2000" i="1" dirty="0"/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podléhá soudnímu přezkumu.</a:t>
            </a:r>
            <a:r>
              <a:rPr lang="cs-CZ" sz="2000" i="1" dirty="0"/>
              <a:t>“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r>
              <a:rPr lang="cs-CZ" sz="2000" dirty="0">
                <a:solidFill>
                  <a:srgbClr val="7030A0"/>
                </a:solidFill>
              </a:rPr>
              <a:t> </a:t>
            </a:r>
          </a:p>
          <a:p>
            <a:pPr marL="0" indent="0">
              <a:buNone/>
            </a:pPr>
            <a:endParaRPr lang="cs-CZ" sz="2600" b="1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41" y="492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/>
              <a:t>NSS č. 905 Sb. NSS, </a:t>
            </a:r>
            <a:r>
              <a:rPr lang="cs-CZ" b="1" i="1" dirty="0" err="1"/>
              <a:t>č.j</a:t>
            </a:r>
            <a:r>
              <a:rPr lang="cs-CZ" b="1" i="1" dirty="0"/>
              <a:t>. 4 </a:t>
            </a:r>
            <a:r>
              <a:rPr lang="cs-CZ" b="1" i="1" dirty="0" err="1"/>
              <a:t>Aps</a:t>
            </a:r>
            <a:r>
              <a:rPr lang="cs-CZ" b="1" i="1" dirty="0"/>
              <a:t> 3/2005-35:</a:t>
            </a:r>
          </a:p>
          <a:p>
            <a:pPr algn="just"/>
            <a:r>
              <a:rPr lang="cs-CZ" i="1" dirty="0"/>
              <a:t>I. Pravomoc prezidenta republiky jmenovat soudce [čl. 63 odst. 1 písm. i) Ústavy] je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/>
              <a:t> 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i="1" dirty="0"/>
              <a:t>.</a:t>
            </a:r>
          </a:p>
          <a:p>
            <a:pPr algn="just"/>
            <a:r>
              <a:rPr lang="cs-CZ" i="1" dirty="0"/>
              <a:t>II. Na jmenování soudcem </a:t>
            </a:r>
            <a:r>
              <a:rPr lang="cs-CZ" b="1" i="1" dirty="0"/>
              <a:t>není právní nárok</a:t>
            </a:r>
            <a:r>
              <a:rPr lang="cs-CZ" i="1" dirty="0"/>
              <a:t>. Funkce soudce je ovšem veřejnou funkcí a justiční čekatel nejmenovaný prezidentem republiky do funkce soudce je oprávněn dovolávat se </a:t>
            </a:r>
            <a:r>
              <a:rPr lang="cs-CZ" b="1" i="1" dirty="0"/>
              <a:t>práva na rovné podmínky přístupu</a:t>
            </a:r>
            <a:r>
              <a:rPr lang="cs-CZ" i="1" dirty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/>
              <a:t>dovolávat se</a:t>
            </a:r>
            <a:r>
              <a:rPr lang="cs-CZ" i="1" dirty="0"/>
              <a:t> toho, </a:t>
            </a:r>
            <a:r>
              <a:rPr lang="cs-CZ" b="1" i="1" dirty="0"/>
              <a:t>aby nebyl na tomto právu diskriminován</a:t>
            </a:r>
            <a:r>
              <a:rPr lang="cs-CZ" i="1" dirty="0"/>
              <a:t> (čl. 1, čl. 3 odst. 1 Listiny), stejně jako je oprávněn</a:t>
            </a:r>
            <a:r>
              <a:rPr lang="cs-CZ" b="1" i="1" dirty="0"/>
              <a:t> i k tomu</a:t>
            </a:r>
            <a:r>
              <a:rPr lang="cs-CZ" i="1" dirty="0"/>
              <a:t>, dovolávat se práva na </a:t>
            </a:r>
            <a:r>
              <a:rPr lang="cs-CZ" b="1" i="1" dirty="0"/>
              <a:t>projednání věci bez zbytečných průtahů</a:t>
            </a:r>
            <a:r>
              <a:rPr lang="cs-CZ" i="1" dirty="0"/>
              <a:t> (čl. 38 odst. 2 Listiny), a to i když sám návrh na projednání věci podat nemohl.</a:t>
            </a:r>
          </a:p>
          <a:p>
            <a:pPr algn="just"/>
            <a:r>
              <a:rPr lang="cs-CZ" i="1" dirty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/>
              <a:t>není s ohledem na znění čl. 36 Listiny</a:t>
            </a:r>
            <a:r>
              <a:rPr lang="cs-CZ" i="1" dirty="0"/>
              <a:t>, a to i ve spojení se zákonem č. 6/2002 Sb., o soudech a soudcích, </a:t>
            </a:r>
            <a:r>
              <a:rPr lang="cs-CZ" b="1" i="1" dirty="0"/>
              <a:t>ze soudního přezkoumání vyloučeno</a:t>
            </a:r>
            <a:r>
              <a:rPr lang="cs-CZ" i="1" dirty="0"/>
              <a:t>. Akty či úkony prezidenta republiky při výkonu jeho pravomoci jmenovat soudce jsou ve spojení s uvedenými právy přezkoumatelné ve správním soudnictví.</a:t>
            </a:r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285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5) Problém identifikace 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=  které případy  jsou správním uvážením, a které nikoliv.</a:t>
            </a:r>
          </a:p>
          <a:p>
            <a:pPr marL="0" indent="0" algn="just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/>
              <a:t>Ne vždy </a:t>
            </a:r>
            <a:r>
              <a:rPr lang="cs-CZ" dirty="0"/>
              <a:t>jde o případ </a:t>
            </a:r>
            <a:r>
              <a:rPr lang="cs-CZ" b="1" dirty="0"/>
              <a:t>SU</a:t>
            </a:r>
            <a:r>
              <a:rPr lang="cs-CZ" dirty="0"/>
              <a:t>, pokud zákon stanoví, že správní orgán něco učinit </a:t>
            </a:r>
            <a:r>
              <a:rPr lang="cs-CZ" b="1" dirty="0"/>
              <a:t>„může“</a:t>
            </a:r>
            <a:r>
              <a:rPr lang="cs-CZ" dirty="0"/>
              <a:t>, resp. že z jeho strany něco učinit</a:t>
            </a:r>
            <a:r>
              <a:rPr lang="cs-CZ" b="1" i="1" dirty="0"/>
              <a:t>  </a:t>
            </a:r>
            <a:r>
              <a:rPr lang="cs-CZ" b="1" dirty="0"/>
              <a:t>„lze“.</a:t>
            </a:r>
          </a:p>
          <a:p>
            <a:pPr marL="0" indent="0" algn="just">
              <a:buNone/>
            </a:pPr>
            <a:r>
              <a:rPr lang="cs-CZ" dirty="0"/>
              <a:t>Může jít o </a:t>
            </a:r>
            <a:r>
              <a:rPr lang="cs-CZ" b="1" dirty="0"/>
              <a:t>povinnost</a:t>
            </a:r>
            <a:r>
              <a:rPr lang="cs-CZ" dirty="0"/>
              <a:t> správního orgánu jednat určitým způsobem - tzv.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„norma kompetenční“</a:t>
            </a:r>
            <a:r>
              <a:rPr lang="cs-CZ" dirty="0"/>
              <a:t>, jež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svým zněním </a:t>
            </a:r>
            <a:r>
              <a:rPr lang="cs-CZ" dirty="0"/>
              <a:t>zakládá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SO vůči adresátům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Vždy proto nutno brát v úvahu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širší právní kontext</a:t>
            </a:r>
            <a:r>
              <a:rPr lang="cs-CZ" dirty="0"/>
              <a:t>, včetně nastavení, resp.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účelu pravomoci</a:t>
            </a:r>
            <a:r>
              <a:rPr lang="cs-CZ" dirty="0"/>
              <a:t> správního orgánu (srov. § 2 odst. 2 </a:t>
            </a:r>
            <a:r>
              <a:rPr lang="cs-CZ" dirty="0" err="1"/>
              <a:t>s.ř</a:t>
            </a:r>
            <a:r>
              <a:rPr lang="cs-CZ" dirty="0"/>
              <a:t>.).</a:t>
            </a:r>
          </a:p>
          <a:p>
            <a:pPr marL="0" indent="0">
              <a:buNone/>
            </a:pPr>
            <a:r>
              <a:rPr lang="cs-CZ" dirty="0"/>
              <a:t>Nutný tedy  také 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systematický</a:t>
            </a:r>
            <a:r>
              <a:rPr lang="cs-CZ" dirty="0"/>
              <a:t>, resp.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teleologický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Zajištění legality správního uvážení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4"/>
            <a:ext cx="7886700" cy="498021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/>
              <a:t>Obsah a rozsah pravomoci</a:t>
            </a:r>
            <a:r>
              <a:rPr lang="cs-CZ" dirty="0"/>
              <a:t> SO by měly být </a:t>
            </a:r>
            <a:r>
              <a:rPr lang="cs-CZ" i="1" dirty="0"/>
              <a:t>dostatečně určitě </a:t>
            </a:r>
            <a:r>
              <a:rPr lang="cs-CZ" b="1" dirty="0"/>
              <a:t>zákonem stanoveny.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 mezí a způsobu výkonu státní moci zákonem</a:t>
            </a:r>
            <a:r>
              <a:rPr lang="cs-CZ" i="1" dirty="0"/>
              <a:t> / čl. 2 odst. 3 Ústavy/).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b="1" dirty="0"/>
              <a:t>ESLP:</a:t>
            </a:r>
            <a:r>
              <a:rPr lang="cs-CZ" dirty="0"/>
              <a:t> </a:t>
            </a:r>
            <a:r>
              <a:rPr lang="cs-CZ" i="1" dirty="0"/>
              <a:t>Silver  et al</a:t>
            </a:r>
            <a:r>
              <a:rPr lang="cs-CZ" dirty="0"/>
              <a:t>. V. Spojené království, 1983: </a:t>
            </a:r>
            <a:r>
              <a:rPr lang="cs-CZ" i="1" dirty="0"/>
              <a:t>„Zákon, který svěřuje diskreční pravomoc, musí stanovit rozsah takové diskrece“…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/>
              <a:t>Metody: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limitů (mezí</a:t>
            </a:r>
            <a:r>
              <a:rPr lang="cs-CZ" b="1" dirty="0"/>
              <a:t>) </a:t>
            </a:r>
            <a:r>
              <a:rPr lang="cs-CZ" dirty="0"/>
              <a:t>= ROZSAHU SU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hledisek (kritérií)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OBSAHU, KVALITY SU</a:t>
            </a: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přezkum </a:t>
            </a:r>
            <a:r>
              <a:rPr lang="cs-CZ" b="1" dirty="0"/>
              <a:t>respektování  hledisek</a:t>
            </a:r>
            <a:r>
              <a:rPr lang="cs-CZ" dirty="0"/>
              <a:t> SU ad 1) a 2)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800" b="1" dirty="0"/>
              <a:t>POZN.:</a:t>
            </a:r>
            <a:r>
              <a:rPr lang="cs-CZ" sz="1800" i="1" dirty="0"/>
              <a:t>  P</a:t>
            </a:r>
            <a:r>
              <a:rPr lang="cs-CZ" sz="2000" i="1" dirty="0"/>
              <a:t>ojem </a:t>
            </a:r>
            <a:r>
              <a:rPr lang="cs-CZ" sz="2000" b="1" i="1" dirty="0"/>
              <a:t>„</a:t>
            </a:r>
            <a:r>
              <a:rPr lang="cs-CZ" sz="2000" b="1" i="1" dirty="0" err="1"/>
              <a:t>zákonnost“a</a:t>
            </a:r>
            <a:r>
              <a:rPr lang="cs-CZ" sz="2000" b="1" i="1" dirty="0"/>
              <a:t> „správnost“</a:t>
            </a:r>
            <a:r>
              <a:rPr lang="cs-CZ" sz="2000" i="1" dirty="0"/>
              <a:t> rozhodnutí a postupů /§ 89 odst. 2 </a:t>
            </a:r>
            <a:r>
              <a:rPr lang="cs-CZ" sz="2000" i="1" dirty="0" err="1"/>
              <a:t>s.ř</a:t>
            </a:r>
            <a:r>
              <a:rPr lang="cs-CZ" sz="2000" i="1" dirty="0"/>
              <a:t>./,  soudní přezkum správního uvážení /§ 78 odst. 1 druhá věta, odst. 2 </a:t>
            </a:r>
            <a:r>
              <a:rPr lang="cs-CZ" sz="2000" i="1" dirty="0" err="1"/>
              <a:t>s.ř.s</a:t>
            </a:r>
            <a:r>
              <a:rPr lang="cs-CZ" sz="2000" i="1" dirty="0"/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latin typeface="+mn-lt"/>
              </a:rPr>
              <a:t>6. Hlediska (kritéria) pro aplikaci správního uvážení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600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sz="2000" dirty="0"/>
              <a:t>Vedle</a:t>
            </a:r>
          </a:p>
          <a:p>
            <a:pPr marL="514350" lvl="0" indent="-514350">
              <a:buAutoNum type="romanUcPeriod"/>
            </a:pPr>
            <a:r>
              <a:rPr lang="cs-CZ" sz="2000" b="1" dirty="0">
                <a:solidFill>
                  <a:srgbClr val="7030A0"/>
                </a:solidFill>
              </a:rPr>
              <a:t>konkrétních hledisek</a:t>
            </a:r>
            <a:r>
              <a:rPr lang="cs-CZ" sz="2000" dirty="0"/>
              <a:t> (a mezí)  stanovených zákonem – specifických pro danou oblast, resp. činnost,</a:t>
            </a:r>
          </a:p>
          <a:p>
            <a:pPr marL="0" lvl="0" indent="0">
              <a:buNone/>
            </a:pPr>
            <a:r>
              <a:rPr lang="cs-CZ" sz="2000" dirty="0"/>
              <a:t>                            pak  </a:t>
            </a:r>
            <a:r>
              <a:rPr lang="cs-CZ" sz="2000" b="1" dirty="0"/>
              <a:t>hlediska obecnější:</a:t>
            </a:r>
            <a:r>
              <a:rPr lang="cs-CZ" sz="2000" dirty="0"/>
              <a:t> </a:t>
            </a:r>
          </a:p>
          <a:p>
            <a:pPr marL="0" lvl="0" indent="0">
              <a:buNone/>
            </a:pPr>
            <a:r>
              <a:rPr lang="cs-CZ" sz="2000" b="1" dirty="0"/>
              <a:t>II.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7030A0"/>
                </a:solidFill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/>
              <a:t>      Pro SO  </a:t>
            </a:r>
            <a:r>
              <a:rPr lang="cs-CZ" sz="2000" b="1" i="1" dirty="0"/>
              <a:t>koncentrovaně vyjádřeny</a:t>
            </a:r>
            <a:r>
              <a:rPr lang="cs-CZ" sz="2000" i="1" dirty="0"/>
              <a:t> ve správním řádu ve formě: </a:t>
            </a:r>
          </a:p>
          <a:p>
            <a:pPr lvl="0">
              <a:buNone/>
            </a:pPr>
            <a:r>
              <a:rPr lang="cs-CZ" sz="2000" b="1" i="1" dirty="0"/>
              <a:t>     „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správních orgánů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i="1" dirty="0"/>
              <a:t> </a:t>
            </a:r>
            <a:r>
              <a:rPr lang="cs-CZ" sz="2000" b="1" dirty="0"/>
              <a:t>(§§ 2 – 8 </a:t>
            </a:r>
            <a:r>
              <a:rPr lang="cs-CZ" sz="2000" b="1" dirty="0" err="1"/>
              <a:t>s.ř</a:t>
            </a:r>
            <a:r>
              <a:rPr lang="cs-CZ" sz="2000" b="1" dirty="0"/>
              <a:t>.)</a:t>
            </a:r>
          </a:p>
          <a:p>
            <a:pPr lvl="0" algn="just"/>
            <a:r>
              <a:rPr lang="cs-CZ" sz="2000" dirty="0"/>
              <a:t>Z nich</a:t>
            </a:r>
            <a:r>
              <a:rPr lang="cs-CZ" sz="2000" i="1" dirty="0"/>
              <a:t> </a:t>
            </a:r>
            <a:r>
              <a:rPr lang="cs-CZ" sz="2000" dirty="0"/>
              <a:t>zejména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zařazené  v § 2</a:t>
            </a:r>
            <a:r>
              <a:rPr lang="cs-CZ" sz="2000" dirty="0"/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proporcionalita, jednání ve veřejném zájmu, předvídatelnost - legitimní očekávání </a:t>
            </a:r>
            <a:r>
              <a:rPr lang="cs-CZ" sz="2000" dirty="0"/>
              <a:t>(včetně ustálené praxe),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zákaz zneužití správního uvážení, resp. pravomoci SO, šetření práv nabytých v dobré víře, zásahy jen v nezbytném rozsahu,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smírné řešení rozporů).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000" dirty="0"/>
              <a:t>   Přitom </a:t>
            </a:r>
            <a:r>
              <a:rPr lang="cs-CZ" sz="2000" b="1" i="1" dirty="0"/>
              <a:t>působnost zásad obecná</a:t>
            </a:r>
            <a:r>
              <a:rPr lang="cs-CZ" sz="2000" dirty="0"/>
              <a:t> – při „výkonu veřejné správy“  (§ 177 odst. 1 správního řádu),</a:t>
            </a:r>
          </a:p>
          <a:p>
            <a:pPr lvl="0" algn="just">
              <a:buNone/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+ další zásady </a:t>
            </a:r>
            <a:r>
              <a:rPr lang="cs-CZ" sz="2000" dirty="0"/>
              <a:t>(výslovně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nezařazené</a:t>
            </a:r>
            <a:r>
              <a:rPr lang="cs-CZ" sz="2000" dirty="0"/>
              <a:t> /např.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řádného odůvodnění, transparentnosti</a:t>
            </a:r>
            <a:r>
              <a:rPr lang="cs-CZ" sz="2000" dirty="0"/>
              <a:t>/</a:t>
            </a:r>
            <a:r>
              <a:rPr lang="cs-CZ" sz="2000" b="1" dirty="0"/>
              <a:t>,  </a:t>
            </a:r>
            <a:r>
              <a:rPr lang="cs-CZ" sz="2000" dirty="0"/>
              <a:t>či zásady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nepsané</a:t>
            </a:r>
            <a:r>
              <a:rPr lang="cs-CZ" sz="2000" dirty="0"/>
              <a:t> /</a:t>
            </a:r>
            <a:r>
              <a:rPr lang="cs-CZ" sz="2000" i="1" dirty="0" err="1"/>
              <a:t>neminem</a:t>
            </a:r>
            <a:r>
              <a:rPr lang="cs-CZ" sz="2000" i="1" dirty="0"/>
              <a:t> </a:t>
            </a:r>
            <a:r>
              <a:rPr lang="cs-CZ" sz="2000" i="1" dirty="0" err="1"/>
              <a:t>laedere</a:t>
            </a:r>
            <a:r>
              <a:rPr lang="cs-CZ" sz="2000" i="1" dirty="0"/>
              <a:t>/</a:t>
            </a:r>
            <a:r>
              <a:rPr lang="cs-CZ" sz="2000" dirty="0"/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Hlediska ( kritéria) pro aplikaci správního uvážení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626469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dirty="0"/>
              <a:t>Dále také:</a:t>
            </a:r>
            <a:r>
              <a:rPr lang="cs-CZ" b="1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lvl="0" indent="0" algn="just">
              <a:lnSpc>
                <a:spcPct val="120000"/>
              </a:lnSpc>
              <a:buNone/>
            </a:pPr>
            <a:r>
              <a:rPr lang="cs-CZ" sz="2400" b="1" dirty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/>
              <a:t> </a:t>
            </a:r>
            <a:r>
              <a:rPr lang="cs-CZ" sz="2400" dirty="0"/>
              <a:t>(jež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/>
              <a:t>, či jsou 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(etické</a:t>
            </a:r>
            <a:r>
              <a:rPr lang="cs-CZ" sz="2400" dirty="0"/>
              <a:t>, či směřující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/>
              <a:t> veřejné správy – srov. např.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/>
              <a:t> </a:t>
            </a:r>
            <a:r>
              <a:rPr lang="cs-CZ" sz="2400" dirty="0" err="1"/>
              <a:t>s.ř</a:t>
            </a:r>
            <a:r>
              <a:rPr lang="cs-CZ" sz="2400" dirty="0"/>
              <a:t>.).</a:t>
            </a:r>
            <a:r>
              <a:rPr lang="cs-CZ" sz="2400" b="1" dirty="0"/>
              <a:t> </a:t>
            </a:r>
          </a:p>
          <a:p>
            <a:pPr lvl="0" algn="just">
              <a:lnSpc>
                <a:spcPct val="120000"/>
              </a:lnSpc>
              <a:buNone/>
            </a:pPr>
            <a:r>
              <a:rPr lang="cs-CZ" sz="2400" dirty="0"/>
              <a:t>	K tomu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/>
              <a:t>, nebo Evropským ombudsmanem vydaný 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/>
              <a:t> (2001), čl. 41 LZPEU (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/>
              <a:t>),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/>
              <a:t> Výboru ministrů  Rady Evropy  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o dobré správě</a:t>
            </a:r>
            <a:r>
              <a:rPr lang="cs-CZ" sz="2400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Doporučení Výboru ministrů RE (80)2 </a:t>
            </a:r>
            <a:r>
              <a:rPr lang="cs-CZ" sz="2400" dirty="0"/>
              <a:t>z 11.3.1980, které se týká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/>
              <a:t>-------------------------------------------------------------------------------------------------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Pozn.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Viz 2. přednáška v předmětu </a:t>
            </a:r>
            <a:r>
              <a:rPr lang="cs-CZ" sz="2400" dirty="0">
                <a:solidFill>
                  <a:srgbClr val="FF0000"/>
                </a:solidFill>
              </a:rPr>
              <a:t>Úvod do studia VS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zde </a:t>
            </a:r>
            <a:r>
              <a:rPr lang="cs-CZ" sz="2400" dirty="0">
                <a:solidFill>
                  <a:srgbClr val="FF0000"/>
                </a:solidFill>
              </a:rPr>
              <a:t>navazujeme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</a:t>
            </a:r>
          </a:p>
          <a:p>
            <a:pPr lvl="0" algn="just">
              <a:buNone/>
            </a:pPr>
            <a:r>
              <a:rPr lang="cs-CZ" sz="2400" dirty="0"/>
              <a:t>---------------------------------------------------------------------------------------------------</a:t>
            </a:r>
          </a:p>
          <a:p>
            <a:pPr>
              <a:buNone/>
            </a:pPr>
            <a:r>
              <a:rPr lang="cs-CZ" sz="2400" b="1" dirty="0"/>
              <a:t>Závěr k hlediskům pro SU:</a:t>
            </a:r>
          </a:p>
          <a:p>
            <a:pPr algn="just">
              <a:buNone/>
            </a:pPr>
            <a:r>
              <a:rPr lang="cs-CZ" sz="2400" dirty="0"/>
              <a:t>V souhrnu jde o strukturu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obsahovou stránku</a:t>
            </a:r>
            <a:r>
              <a:rPr lang="cs-CZ" sz="2400" i="1" dirty="0"/>
              <a:t> </a:t>
            </a:r>
            <a:r>
              <a:rPr lang="cs-CZ" sz="2400" dirty="0"/>
              <a:t>správního uvážení.</a:t>
            </a:r>
          </a:p>
          <a:p>
            <a:pPr marL="0" indent="0" algn="just">
              <a:buNone/>
            </a:pPr>
            <a:r>
              <a:rPr lang="cs-CZ" sz="2400" dirty="0"/>
              <a:t>V </a:t>
            </a:r>
            <a:r>
              <a:rPr lang="cs-CZ" sz="2400" i="1" dirty="0"/>
              <a:t>prostoru vymezeném </a:t>
            </a:r>
            <a:r>
              <a:rPr lang="cs-CZ" sz="2400" dirty="0"/>
              <a:t>jak po stránce hranic (limitů), tak co do závazných hledisek se rozhodování s volnou úvahou musí pohybovat.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 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latin typeface="+mn-lt"/>
              </a:rPr>
              <a:t>7) Neurčité pojmy (NP):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 -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pojem, vyskytující se v právní normě, přičemž jehož obsah a význam není přesně a úplně 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dirty="0"/>
              <a:t>Ve správním právu hojný výskyt </a:t>
            </a:r>
            <a:r>
              <a:rPr lang="cs-CZ" i="1" dirty="0"/>
              <a:t>(„veřejný pořádek“, „noční klid</a:t>
            </a:r>
            <a:r>
              <a:rPr lang="cs-CZ" dirty="0"/>
              <a:t>“, </a:t>
            </a:r>
            <a:r>
              <a:rPr lang="cs-CZ" i="1" dirty="0"/>
              <a:t>„bezúhonnost“,...).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Při 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NP vyložit, definovat</a:t>
            </a:r>
            <a:r>
              <a:rPr lang="cs-CZ" dirty="0"/>
              <a:t>, 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dirty="0"/>
              <a:t> zkoumaný </a:t>
            </a:r>
            <a:r>
              <a:rPr lang="cs-CZ" b="1" dirty="0"/>
              <a:t>jev</a:t>
            </a:r>
            <a:r>
              <a:rPr lang="cs-CZ" dirty="0"/>
              <a:t> </a:t>
            </a:r>
            <a:r>
              <a:rPr lang="cs-CZ" b="1" dirty="0"/>
              <a:t>či situace</a:t>
            </a:r>
            <a:r>
              <a:rPr lang="cs-CZ" dirty="0"/>
              <a:t> odpovídá vymezeným znakům, 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</a:t>
            </a:r>
            <a:r>
              <a:rPr lang="cs-CZ" dirty="0"/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podřadit.  Poté lze normu aplikovat.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Nutno použít 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36" y="-171400"/>
            <a:ext cx="7467600" cy="1143000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Neurčité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Míra neurčitosti se může </a:t>
            </a:r>
            <a:r>
              <a:rPr lang="cs-CZ" b="1" i="1" dirty="0"/>
              <a:t>v čase i místě měnit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Míru neurčitosti snižují</a:t>
            </a:r>
            <a:r>
              <a:rPr lang="cs-CZ" dirty="0"/>
              <a:t>:</a:t>
            </a:r>
          </a:p>
          <a:p>
            <a:r>
              <a:rPr lang="cs-CZ" dirty="0"/>
              <a:t> </a:t>
            </a:r>
            <a:r>
              <a:rPr lang="cs-CZ" i="1" dirty="0"/>
              <a:t>legální definice</a:t>
            </a:r>
            <a:r>
              <a:rPr lang="cs-CZ" dirty="0"/>
              <a:t> pojmu</a:t>
            </a:r>
          </a:p>
          <a:p>
            <a:r>
              <a:rPr lang="cs-CZ" dirty="0"/>
              <a:t> </a:t>
            </a:r>
            <a:r>
              <a:rPr lang="cs-CZ" i="1" dirty="0" err="1"/>
              <a:t>příkladmé</a:t>
            </a:r>
            <a:r>
              <a:rPr lang="cs-CZ" i="1" dirty="0"/>
              <a:t> výčty </a:t>
            </a:r>
            <a:r>
              <a:rPr lang="cs-CZ" dirty="0"/>
              <a:t>znaků pojmu v zákoně,</a:t>
            </a:r>
          </a:p>
          <a:p>
            <a:r>
              <a:rPr lang="cs-CZ" i="1" dirty="0"/>
              <a:t> prováděcí (podzákonné) předpisy</a:t>
            </a:r>
            <a:r>
              <a:rPr lang="cs-CZ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	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ustálená rozhodovací praxe 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	</a:t>
            </a:r>
            <a:r>
              <a:rPr lang="cs-CZ" i="1" dirty="0"/>
              <a:t>tradice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Literatura ke studiu základní: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r>
              <a:rPr lang="cs-CZ" dirty="0"/>
              <a:t>Průcha, P.: </a:t>
            </a:r>
            <a:r>
              <a:rPr lang="cs-CZ" i="1" dirty="0"/>
              <a:t>Správní právo. Obecná část</a:t>
            </a:r>
            <a:r>
              <a:rPr lang="cs-CZ" dirty="0"/>
              <a:t>. 8. vydání. Brno: MU, 2012.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Další prameny: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Kopecký, M.: </a:t>
            </a:r>
            <a:r>
              <a:rPr lang="cs-CZ" i="1" dirty="0"/>
              <a:t>Správní právo. Obecná část. 2. vydání </a:t>
            </a:r>
            <a:r>
              <a:rPr lang="cs-CZ" dirty="0"/>
              <a:t>Praha: </a:t>
            </a:r>
            <a:r>
              <a:rPr lang="cs-CZ" dirty="0" err="1"/>
              <a:t>C.H.Beck</a:t>
            </a:r>
            <a:r>
              <a:rPr lang="cs-CZ" dirty="0"/>
              <a:t>, 2021</a:t>
            </a:r>
          </a:p>
          <a:p>
            <a:endParaRPr lang="cs-CZ" dirty="0"/>
          </a:p>
          <a:p>
            <a:r>
              <a:rPr lang="cs-CZ" dirty="0"/>
              <a:t>Skulová, S.: </a:t>
            </a:r>
            <a:r>
              <a:rPr lang="cs-CZ" i="1" dirty="0"/>
              <a:t>Správní uvážení – základní charakteristika a souvislosti pojmu.</a:t>
            </a:r>
            <a:r>
              <a:rPr lang="cs-CZ" dirty="0"/>
              <a:t> Brno: MU, 2003. </a:t>
            </a:r>
            <a:r>
              <a:rPr lang="cs-CZ" i="1" dirty="0"/>
              <a:t>(https://science.law.muni.cz/knihy/skulova_spravni_uvazeni.pdf)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Mates, P.: </a:t>
            </a:r>
            <a:r>
              <a:rPr lang="cs-CZ" i="1" dirty="0"/>
              <a:t>Správní uvážení</a:t>
            </a:r>
            <a:r>
              <a:rPr lang="cs-CZ" dirty="0"/>
              <a:t>. Plzeň: Vydavatelství </a:t>
            </a:r>
            <a:r>
              <a:rPr lang="cs-CZ" dirty="0" err="1"/>
              <a:t>A.Čeněk</a:t>
            </a:r>
            <a:r>
              <a:rPr lang="cs-CZ" dirty="0"/>
              <a:t>, 2013.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cs-CZ" i="1" dirty="0"/>
              <a:t>Toť vše pro dnešek……</a:t>
            </a:r>
            <a:br>
              <a:rPr lang="cs-CZ" i="1" dirty="0"/>
            </a:br>
            <a:br>
              <a:rPr lang="cs-CZ" i="1" dirty="0"/>
            </a:br>
            <a:r>
              <a:rPr lang="cs-CZ" i="1" dirty="0"/>
              <a:t>Děkuji za pozornost.</a:t>
            </a:r>
            <a:br>
              <a:rPr lang="cs-CZ" i="1" dirty="0"/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AA4435-7A76-45D9-A9B7-F7034D461670}" type="slidenum">
              <a:rPr lang="cs-CZ" altLang="cs-CZ">
                <a:latin typeface="Tahoma" panose="020B0604030504040204" pitchFamily="34" charset="0"/>
              </a:rPr>
              <a:pPr/>
              <a:t>4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541338" y="-531439"/>
            <a:ext cx="9685338" cy="1584175"/>
          </a:xfrm>
        </p:spPr>
        <p:txBody>
          <a:bodyPr>
            <a:noAutofit/>
          </a:bodyPr>
          <a:lstStyle/>
          <a:p>
            <a:pPr marL="1117600" indent="-1117600" algn="l" eaLnBrk="1" hangingPunct="1">
              <a:defRPr/>
            </a:pPr>
            <a:r>
              <a:rPr lang="cs-CZ" sz="2400" b="1" dirty="0">
                <a:latin typeface="+mn-lt"/>
              </a:rPr>
              <a:t>	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Dozorová činnost veřejné správy.</a:t>
            </a:r>
            <a:r>
              <a:rPr lang="cs-CZ" sz="2400" b="1" dirty="0">
                <a:latin typeface="+mn-lt"/>
              </a:rPr>
              <a:t>      	 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908720"/>
            <a:ext cx="7886700" cy="612068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cs-CZ" sz="2600" b="1" dirty="0">
                <a:solidFill>
                  <a:srgbClr val="7030A0"/>
                </a:solidFill>
              </a:rPr>
              <a:t>Správní (administrativní) dozor </a:t>
            </a:r>
            <a:r>
              <a:rPr lang="cs-CZ" sz="2600" b="1" dirty="0"/>
              <a:t>-</a:t>
            </a:r>
            <a:endParaRPr lang="cs-CZ" sz="2600" dirty="0">
              <a:solidFill>
                <a:srgbClr val="7030A0"/>
              </a:solidFill>
            </a:endParaRPr>
          </a:p>
          <a:p>
            <a:pPr marL="0" indent="0" algn="just">
              <a:buNone/>
              <a:defRPr/>
            </a:pPr>
            <a:endParaRPr lang="cs-CZ" sz="2600" dirty="0"/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/>
              <a:t> vykonáván v rámci </a:t>
            </a:r>
            <a:r>
              <a:rPr lang="cs-CZ" sz="2600" b="1" dirty="0"/>
              <a:t>vnějších vztahů</a:t>
            </a:r>
            <a:r>
              <a:rPr lang="cs-CZ" sz="2600" dirty="0"/>
              <a:t> veřejné správy, </a:t>
            </a:r>
            <a:r>
              <a:rPr lang="cs-CZ" sz="2600" b="1" dirty="0">
                <a:solidFill>
                  <a:srgbClr val="7030A0"/>
                </a:solidFill>
              </a:rPr>
              <a:t>vůči nepodřízeným </a:t>
            </a:r>
            <a:r>
              <a:rPr lang="cs-CZ" sz="2600" b="1" dirty="0"/>
              <a:t>subjektům</a:t>
            </a:r>
            <a:r>
              <a:rPr lang="cs-CZ" sz="2600" dirty="0"/>
              <a:t> </a:t>
            </a:r>
          </a:p>
          <a:p>
            <a:pPr marL="0" indent="0" algn="just">
              <a:buNone/>
              <a:defRPr/>
            </a:pPr>
            <a:r>
              <a:rPr lang="cs-CZ" sz="2600" dirty="0"/>
              <a:t>                                     nezbytnost </a:t>
            </a:r>
            <a:r>
              <a:rPr lang="cs-CZ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zákonného základu </a:t>
            </a:r>
          </a:p>
          <a:p>
            <a:pPr marL="0" indent="0" algn="just">
              <a:buNone/>
              <a:defRPr/>
            </a:pPr>
            <a:r>
              <a:rPr lang="cs-CZ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r>
              <a:rPr lang="cs-CZ" sz="2600" dirty="0"/>
              <a:t>(součást pravomoci SO - ve zvláštních zákonech).</a:t>
            </a:r>
          </a:p>
          <a:p>
            <a:pPr marL="0" indent="0" algn="just">
              <a:buNone/>
              <a:defRPr/>
            </a:pPr>
            <a:endParaRPr lang="cs-CZ" sz="2600" dirty="0"/>
          </a:p>
          <a:p>
            <a:pPr marL="0" indent="0" algn="just">
              <a:buNone/>
              <a:defRPr/>
            </a:pPr>
            <a:r>
              <a:rPr lang="cs-CZ" sz="2600" dirty="0"/>
              <a:t>Vztah mezi kontrolujícím a kontrolovaným = právní vztah.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o interní vztahy</a:t>
            </a:r>
            <a:r>
              <a:rPr lang="cs-CZ" sz="2600" dirty="0"/>
              <a:t> uvnitř veřejné správy.</a:t>
            </a:r>
          </a:p>
          <a:p>
            <a:pPr marL="0" indent="0" algn="just">
              <a:buNone/>
              <a:defRPr/>
            </a:pPr>
            <a:endParaRPr lang="cs-CZ" sz="2600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Dozorová pravomoc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není svěřena všem správním orgánům.</a:t>
            </a:r>
            <a:r>
              <a:rPr lang="cs-CZ" sz="2600" dirty="0"/>
              <a:t> 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cs-CZ" sz="2600" b="1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600" b="1" dirty="0">
                <a:solidFill>
                  <a:srgbClr val="7030A0"/>
                </a:solidFill>
              </a:rPr>
              <a:t>Dozorčí orgán</a:t>
            </a:r>
            <a:r>
              <a:rPr lang="cs-CZ" sz="2600" dirty="0">
                <a:solidFill>
                  <a:srgbClr val="7030A0"/>
                </a:solidFill>
              </a:rPr>
              <a:t> </a:t>
            </a:r>
            <a:r>
              <a:rPr lang="cs-CZ" sz="2600" dirty="0"/>
              <a:t>= vykonavatel veřejné správy, jemuž </a:t>
            </a:r>
            <a:r>
              <a:rPr lang="cs-CZ" sz="2600" b="1" dirty="0"/>
              <a:t>zákon </a:t>
            </a:r>
            <a:r>
              <a:rPr lang="cs-CZ" sz="2600" dirty="0"/>
              <a:t>(či na jeho základě autorizace) </a:t>
            </a:r>
            <a:r>
              <a:rPr lang="cs-CZ" sz="2600" b="1" dirty="0"/>
              <a:t>svěřuje</a:t>
            </a:r>
            <a:r>
              <a:rPr lang="cs-CZ" sz="2600" dirty="0"/>
              <a:t> tuto působnost (s</a:t>
            </a:r>
            <a:r>
              <a:rPr lang="cs-CZ" sz="2600" dirty="0">
                <a:solidFill>
                  <a:srgbClr val="7030A0"/>
                </a:solidFill>
              </a:rPr>
              <a:t>právní orgán, úřední osoba </a:t>
            </a:r>
            <a:r>
              <a:rPr lang="cs-CZ" sz="2600" dirty="0"/>
              <a:t>/“inspektor“/, ale i </a:t>
            </a:r>
            <a:r>
              <a:rPr lang="cs-CZ" sz="2600" dirty="0">
                <a:solidFill>
                  <a:srgbClr val="7030A0"/>
                </a:solidFill>
              </a:rPr>
              <a:t>osoba právnická či fyzická</a:t>
            </a:r>
            <a:r>
              <a:rPr lang="cs-CZ" sz="2600" dirty="0"/>
              <a:t>/“veřejné stráže“/).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i="1" dirty="0"/>
              <a:t> </a:t>
            </a:r>
            <a:endParaRPr lang="cs-CZ" sz="2000" dirty="0"/>
          </a:p>
        </p:txBody>
      </p:sp>
      <p:sp>
        <p:nvSpPr>
          <p:cNvPr id="2" name="Šipka doprava 1"/>
          <p:cNvSpPr/>
          <p:nvPr/>
        </p:nvSpPr>
        <p:spPr>
          <a:xfrm>
            <a:off x="1835696" y="2276871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1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Dozorová činnost veřejné správy 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6"/>
            <a:ext cx="7886700" cy="505221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/>
              <a:t>vykonávána:</a:t>
            </a:r>
          </a:p>
          <a:p>
            <a:pPr marL="0" indent="0" algn="just">
              <a:buNone/>
              <a:defRPr/>
            </a:pPr>
            <a:r>
              <a:rPr lang="cs-CZ" sz="2400" dirty="0"/>
              <a:t>-   Jednak </a:t>
            </a:r>
            <a:r>
              <a:rPr lang="cs-CZ" sz="2400" b="1" dirty="0"/>
              <a:t>v rámci širšího spektra </a:t>
            </a:r>
            <a:r>
              <a:rPr lang="cs-CZ" sz="2400" dirty="0"/>
              <a:t>činnosti (např. živnostenská kontrola – živnostenskými úřady),</a:t>
            </a:r>
          </a:p>
          <a:p>
            <a:pPr marL="0" indent="0" algn="just">
              <a:buNone/>
              <a:defRPr/>
            </a:pPr>
            <a:r>
              <a:rPr lang="cs-CZ" sz="2400" dirty="0"/>
              <a:t>- nebo jako činnost </a:t>
            </a:r>
            <a:r>
              <a:rPr lang="cs-CZ" sz="2400" b="1" dirty="0"/>
              <a:t>hlavní či výlučná - </a:t>
            </a:r>
            <a:r>
              <a:rPr lang="cs-CZ" sz="2400" dirty="0"/>
              <a:t>zejména tzv. specializované    	„inspekce“ (např. Česká obchodní inspekce). </a:t>
            </a:r>
          </a:p>
          <a:p>
            <a:pPr algn="just">
              <a:buFontTx/>
              <a:buChar char="-"/>
              <a:defRPr/>
            </a:pPr>
            <a:endParaRPr lang="cs-CZ" sz="2400" dirty="0"/>
          </a:p>
          <a:p>
            <a:pPr algn="just">
              <a:buFontTx/>
              <a:buChar char="-"/>
              <a:defRPr/>
            </a:pPr>
            <a:r>
              <a:rPr lang="cs-CZ" sz="2400" b="1" dirty="0"/>
              <a:t>není </a:t>
            </a:r>
            <a:r>
              <a:rPr lang="cs-CZ" sz="2400" dirty="0"/>
              <a:t>v zákonech </a:t>
            </a:r>
            <a:r>
              <a:rPr lang="cs-CZ" sz="2400" b="1" dirty="0"/>
              <a:t>označována jednotně </a:t>
            </a:r>
            <a:r>
              <a:rPr lang="cs-CZ" sz="2400" dirty="0"/>
              <a:t>(</a:t>
            </a:r>
            <a:r>
              <a:rPr lang="cs-CZ" sz="2400" i="1" dirty="0"/>
              <a:t>dohled, dozor, kontrola, revize, inspekce</a:t>
            </a:r>
            <a:r>
              <a:rPr lang="cs-CZ" sz="2400" dirty="0"/>
              <a:t>). </a:t>
            </a:r>
          </a:p>
          <a:p>
            <a:pPr algn="just">
              <a:buFontTx/>
              <a:buChar char="-"/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/>
              <a:t>Řadíme sem také </a:t>
            </a:r>
            <a:r>
              <a:rPr lang="cs-CZ" sz="2400" i="1" dirty="0"/>
              <a:t>„pořádkový dozor“ </a:t>
            </a:r>
            <a:r>
              <a:rPr lang="cs-CZ" sz="2400" dirty="0"/>
              <a:t>– ze strany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bezpečnostních sborů </a:t>
            </a:r>
            <a:r>
              <a:rPr lang="cs-CZ" sz="2400" dirty="0"/>
              <a:t>(Police ČR, Vojenská policie, Celní správa) či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obecní policie </a:t>
            </a:r>
            <a:r>
              <a:rPr lang="cs-CZ" sz="2400" dirty="0"/>
              <a:t>– obecně nad bezpečností a veřejným pořádkem jako součást bezpečnostní (policejní) správy.</a:t>
            </a:r>
          </a:p>
        </p:txBody>
      </p:sp>
    </p:spTree>
    <p:extLst>
      <p:ext uri="{BB962C8B-B14F-4D97-AF65-F5344CB8AC3E}">
        <p14:creationId xmlns:p14="http://schemas.microsoft.com/office/powerpoint/2010/main" val="393068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4CCA43-5155-493C-878E-6A4129F014C1}" type="slidenum">
              <a:rPr lang="cs-CZ" altLang="cs-CZ">
                <a:latin typeface="Tahoma" panose="020B0604030504040204" pitchFamily="34" charset="0"/>
              </a:rPr>
              <a:pPr/>
              <a:t>6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"/>
            <a:ext cx="7886700" cy="1412776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br>
              <a:rPr lang="cs-CZ" sz="2400" b="1" i="1" dirty="0"/>
            </a:br>
            <a:br>
              <a:rPr lang="cs-CZ" sz="2400" b="1" i="1" dirty="0"/>
            </a:br>
            <a:r>
              <a:rPr lang="cs-CZ" sz="2400" b="1" dirty="0">
                <a:latin typeface="+mn-lt"/>
              </a:rPr>
              <a:t>Funkce dozorové činnosti veřejné správy: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68313" y="1412776"/>
            <a:ext cx="9288463" cy="4718149"/>
          </a:xfrm>
        </p:spPr>
        <p:txBody>
          <a:bodyPr>
            <a:normAutofit fontScale="92500" lnSpcReduction="10000"/>
          </a:bodyPr>
          <a:lstStyle/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sz="2000" i="1" dirty="0"/>
              <a:t>   </a:t>
            </a:r>
            <a:r>
              <a:rPr lang="cs-CZ" sz="2400" b="1" dirty="0"/>
              <a:t>Funkce </a:t>
            </a:r>
          </a:p>
          <a:p>
            <a:pPr lvl="3" eaLnBrk="1" hangingPunct="1">
              <a:defRPr/>
            </a:pPr>
            <a:r>
              <a:rPr lang="cs-CZ" sz="2400" i="1" dirty="0"/>
              <a:t> 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zjišťovací </a:t>
            </a:r>
          </a:p>
          <a:p>
            <a:pPr lvl="3" eaLnBrk="1" hangingPunct="1"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porovnávací či hodnotící  </a:t>
            </a:r>
          </a:p>
          <a:p>
            <a:pPr lvl="3" eaLnBrk="1" hangingPunct="1"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nápravná </a:t>
            </a:r>
          </a:p>
          <a:p>
            <a:pPr marL="1028700" lvl="3" indent="0" eaLnBrk="1" hangingPunct="1"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poznávací (poznatky využitelné pro další činnost veřejné správy) </a:t>
            </a:r>
          </a:p>
          <a:p>
            <a:pPr lvl="3" eaLnBrk="1" hangingPunct="1">
              <a:defRPr/>
            </a:pPr>
            <a:endParaRPr lang="cs-CZ" sz="2400" i="1" dirty="0"/>
          </a:p>
          <a:p>
            <a:pPr lvl="3" eaLnBrk="1" hangingPunct="1">
              <a:buFont typeface="Wingdings" panose="05000000000000000000" pitchFamily="2" charset="2"/>
              <a:buChar char="§"/>
              <a:defRPr/>
            </a:pPr>
            <a:r>
              <a:rPr lang="cs-CZ" sz="2400" dirty="0"/>
              <a:t>S ohledem na uvedené funkce je administrativní dozor řazen </a:t>
            </a:r>
            <a:r>
              <a:rPr lang="cs-CZ" sz="2400" b="1" dirty="0">
                <a:solidFill>
                  <a:srgbClr val="7030A0"/>
                </a:solidFill>
              </a:rPr>
              <a:t>mezi záruky legality veřejné správy. </a:t>
            </a:r>
          </a:p>
          <a:p>
            <a:pPr marL="1028700" lvl="3" indent="0" eaLnBrk="1" hangingPunct="1">
              <a:buNone/>
              <a:defRPr/>
            </a:pPr>
            <a:endParaRPr lang="cs-CZ" sz="2400" b="1" dirty="0">
              <a:solidFill>
                <a:srgbClr val="7030A0"/>
              </a:solidFill>
            </a:endParaRPr>
          </a:p>
          <a:p>
            <a:pPr marL="1028700" lvl="3" indent="0" eaLnBrk="1" hangingPunct="1">
              <a:buNone/>
              <a:defRPr/>
            </a:pPr>
            <a:r>
              <a:rPr lang="cs-CZ" sz="2400" dirty="0"/>
              <a:t>Jde 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záruku plnění povinností na straně adresátů </a:t>
            </a:r>
            <a:r>
              <a:rPr lang="cs-CZ" sz="2400" dirty="0"/>
              <a:t>působení veřejné správy.</a:t>
            </a:r>
            <a:r>
              <a:rPr lang="cs-CZ" sz="2400" b="1" dirty="0">
                <a:solidFill>
                  <a:srgbClr val="7030A0"/>
                </a:solidFill>
              </a:rPr>
              <a:t> </a:t>
            </a:r>
          </a:p>
          <a:p>
            <a:pPr marL="1028700" lvl="3" indent="0" eaLnBrk="1" hangingPunct="1">
              <a:buNone/>
              <a:defRPr/>
            </a:pPr>
            <a:endParaRPr lang="cs-CZ" sz="2400" b="1" dirty="0">
              <a:solidFill>
                <a:srgbClr val="7030A0"/>
              </a:solidFill>
            </a:endParaRPr>
          </a:p>
          <a:p>
            <a:pPr lvl="3" eaLnBrk="1" hangingPunct="1">
              <a:buFont typeface="Wingdings" panose="05000000000000000000" pitchFamily="2" charset="2"/>
              <a:buChar char="§"/>
              <a:defRPr/>
            </a:pPr>
            <a:r>
              <a:rPr lang="cs-CZ" sz="2400" dirty="0"/>
              <a:t>Dozorová činnost vykonávána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moci úřední</a:t>
            </a:r>
            <a:r>
              <a:rPr lang="cs-CZ" sz="2400" dirty="0"/>
              <a:t>, jako povinnost.</a:t>
            </a:r>
          </a:p>
          <a:p>
            <a:pPr marL="1028700" lvl="3" indent="0" eaLnBrk="1" hangingPunct="1">
              <a:buNone/>
              <a:defRPr/>
            </a:pPr>
            <a:r>
              <a:rPr lang="cs-CZ" sz="2400" dirty="0"/>
              <a:t>Souvisí to s povinností SO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reagovat na podněty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368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436B0-FCF7-4D21-905E-E85A82404A7D}" type="slidenum">
              <a:rPr lang="cs-CZ" altLang="cs-CZ">
                <a:latin typeface="Tahoma" panose="020B0604030504040204" pitchFamily="34" charset="0"/>
              </a:rPr>
              <a:pPr/>
              <a:t>7</a:t>
            </a:fld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b="1" dirty="0">
                <a:latin typeface="+mn-lt"/>
              </a:rPr>
              <a:t>Zaměření dozorové činnosti :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endParaRPr lang="cs-CZ" dirty="0"/>
          </a:p>
          <a:p>
            <a:pPr marL="342900" lvl="1" indent="0" eaLnBrk="1" hangingPunct="1">
              <a:buNone/>
              <a:defRPr/>
            </a:pPr>
            <a:r>
              <a:rPr lang="cs-CZ" sz="2000" b="1" dirty="0"/>
              <a:t>Obecně  - na zákonnost (soulad s právem):</a:t>
            </a:r>
          </a:p>
          <a:p>
            <a:pPr marL="342900" lvl="1" indent="0" eaLnBrk="1" hangingPunct="1">
              <a:buNone/>
              <a:defRPr/>
            </a:pPr>
            <a:r>
              <a:rPr lang="cs-CZ" sz="2000" b="1" i="1" dirty="0"/>
              <a:t> </a:t>
            </a:r>
          </a:p>
          <a:p>
            <a:pPr marL="342900" lvl="1" indent="0" eaLnBrk="1" hangingPunct="1">
              <a:buNone/>
              <a:defRPr/>
            </a:pPr>
            <a:r>
              <a:rPr lang="cs-CZ" sz="2000" b="1" i="1" dirty="0"/>
              <a:t>= plnění povinností, založených: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      zákonem nebo jiným právním předpisem.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      opatřením obecné povahy,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      správním aktem (rozhodnutím),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i="1" dirty="0"/>
              <a:t>       veřejnoprávní smlouvou.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cs-CZ" sz="2000" b="1" i="1" dirty="0"/>
          </a:p>
          <a:p>
            <a:pPr marL="342900" lvl="1" indent="0" eaLnBrk="1" hangingPunct="1">
              <a:buNone/>
              <a:defRPr/>
            </a:pPr>
            <a:r>
              <a:rPr lang="cs-CZ" sz="2000" b="1" dirty="0"/>
              <a:t>Povaha dozoru:</a:t>
            </a:r>
          </a:p>
          <a:p>
            <a:pPr marL="342900" lvl="1" indent="0" eaLnBrk="1" hangingPunct="1">
              <a:buNone/>
              <a:defRPr/>
            </a:pPr>
            <a:endParaRPr lang="cs-CZ" sz="2000" b="1" i="1" dirty="0"/>
          </a:p>
          <a:p>
            <a:pPr lvl="1" eaLnBrk="1" hangingPunct="1">
              <a:buFontTx/>
              <a:buChar char="-"/>
              <a:defRPr/>
            </a:pPr>
            <a:r>
              <a:rPr lang="cs-CZ" sz="2000" b="1" i="1" dirty="0"/>
              <a:t>Preventivní, průběžný, následný </a:t>
            </a:r>
            <a:r>
              <a:rPr lang="cs-CZ" sz="2000" dirty="0"/>
              <a:t>– ve vztahu k dozorované činnosti,</a:t>
            </a:r>
          </a:p>
          <a:p>
            <a:pPr lvl="1" eaLnBrk="1" hangingPunct="1">
              <a:buFontTx/>
              <a:buChar char="-"/>
              <a:defRPr/>
            </a:pPr>
            <a:r>
              <a:rPr lang="cs-CZ" sz="2000" b="1" i="1" dirty="0"/>
              <a:t>Soustavný či jednorázový </a:t>
            </a:r>
            <a:r>
              <a:rPr lang="cs-CZ" sz="2000" dirty="0"/>
              <a:t>( může být k podnětu).</a:t>
            </a:r>
          </a:p>
          <a:p>
            <a:pPr lvl="1" eaLnBrk="1" hangingPunct="1">
              <a:buFontTx/>
              <a:buChar char="-"/>
              <a:defRPr/>
            </a:pP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1511819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79B39E-A114-4065-9C64-F16FEBAE1B9B}" type="slidenum">
              <a:rPr lang="cs-CZ" altLang="cs-CZ">
                <a:latin typeface="Tahoma" panose="020B0604030504040204" pitchFamily="34" charset="0"/>
              </a:rPr>
              <a:pPr/>
              <a:t>8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104765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br>
              <a:rPr lang="cs-CZ" sz="2800" b="1" i="1" dirty="0"/>
            </a:br>
            <a:br>
              <a:rPr lang="cs-CZ" sz="2800" b="1" i="1" dirty="0"/>
            </a:br>
            <a:r>
              <a:rPr lang="cs-CZ" sz="2400" b="1" dirty="0">
                <a:latin typeface="+mn-lt"/>
              </a:rPr>
              <a:t>Další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kontrolní činnosti ve veřejné správě </a:t>
            </a:r>
            <a:r>
              <a:rPr lang="cs-CZ" sz="2400" b="1" dirty="0">
                <a:latin typeface="+mn-lt"/>
              </a:rPr>
              <a:t>(= „uvnitř“):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24792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/>
              <a:t>vnitřní dozorčí činnost uvnitř státní správy:  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/>
              <a:t>	   -  </a:t>
            </a:r>
            <a:r>
              <a:rPr lang="cs-CZ" sz="2400" i="1" dirty="0"/>
              <a:t>mezi stupni státní správy </a:t>
            </a:r>
            <a:r>
              <a:rPr lang="cs-CZ" sz="2400" dirty="0"/>
              <a:t>(ústřední orgány  x  územní orgány) – klasicky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instanční dozor</a:t>
            </a:r>
            <a:r>
              <a:rPr lang="cs-CZ" sz="2400" dirty="0"/>
              <a:t> ( v rámci procesních vztahů).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/>
              <a:t>	   - </a:t>
            </a:r>
            <a:r>
              <a:rPr lang="cs-CZ" sz="2400" b="1" dirty="0"/>
              <a:t> uvnitř jednotlivých</a:t>
            </a:r>
            <a:r>
              <a:rPr lang="cs-CZ" sz="2400" i="1" dirty="0"/>
              <a:t> stupňů</a:t>
            </a:r>
            <a:r>
              <a:rPr lang="cs-CZ" sz="2400" dirty="0"/>
              <a:t> ústředních či územních </a:t>
            </a:r>
            <a:r>
              <a:rPr lang="cs-CZ" sz="2400" b="1" dirty="0"/>
              <a:t>orgánů</a:t>
            </a:r>
            <a:r>
              <a:rPr lang="cs-CZ" sz="2400" dirty="0"/>
              <a:t> (vnitřní dozorčí činnost) – zejména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dozor</a:t>
            </a:r>
            <a:r>
              <a:rPr lang="cs-CZ" sz="2400" dirty="0"/>
              <a:t> ( v rámci vztahů státní služby).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>
              <a:lnSpc>
                <a:spcPct val="80000"/>
              </a:lnSpc>
              <a:defRPr/>
            </a:pPr>
            <a:r>
              <a:rPr lang="cs-CZ" sz="2400" b="1" dirty="0"/>
              <a:t> státní dozor nad veřejnoprávními korporacemi </a:t>
            </a:r>
          </a:p>
          <a:p>
            <a:pPr marL="685800" lvl="2" indent="0">
              <a:lnSpc>
                <a:spcPct val="80000"/>
              </a:lnSpc>
              <a:buNone/>
              <a:defRPr/>
            </a:pPr>
            <a:r>
              <a:rPr lang="cs-CZ" sz="2400" dirty="0"/>
              <a:t>(samosprávou  - např.  dozor  ministerstva vnitra nad samostatnou působností ÚSC),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/>
              <a:t>  finanční kontrola </a:t>
            </a:r>
            <a:r>
              <a:rPr lang="cs-CZ" sz="2400" dirty="0"/>
              <a:t>(hospodaření s veřejnými financemi),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400" b="1" dirty="0"/>
              <a:t> přezkum hospodaření ÚSC.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0688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CF1AB7-39D0-415A-9F0E-D0460044BF09}" type="slidenum">
              <a:rPr lang="cs-CZ" altLang="cs-CZ">
                <a:latin typeface="Tahoma" panose="020B0604030504040204" pitchFamily="34" charset="0"/>
              </a:rPr>
              <a:pPr/>
              <a:t>9</a:t>
            </a:fld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99392"/>
            <a:ext cx="7886700" cy="1790081"/>
          </a:xfrm>
        </p:spPr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r>
              <a:rPr lang="cs-CZ" sz="2400" b="1" dirty="0">
                <a:solidFill>
                  <a:srgbClr val="7030A0"/>
                </a:solidFill>
                <a:latin typeface="+mn-lt"/>
              </a:rPr>
              <a:t>Kontrolní řád  </a:t>
            </a:r>
            <a:r>
              <a:rPr lang="cs-CZ" sz="2400" dirty="0">
                <a:latin typeface="+mn-lt"/>
              </a:rPr>
              <a:t>(zákon č. 255/2012 Sb., ve znění pozdějších změn a doplnění)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886700" cy="5372311"/>
          </a:xfrm>
        </p:spPr>
        <p:txBody>
          <a:bodyPr>
            <a:normAutofit/>
          </a:bodyPr>
          <a:lstStyle/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 </a:t>
            </a:r>
          </a:p>
          <a:p>
            <a:pPr marL="685800" lvl="2" indent="0" algn="just" eaLnBrk="1" hangingPunct="1">
              <a:buNone/>
              <a:defRPr/>
            </a:pPr>
            <a:r>
              <a:rPr lang="cs-CZ" sz="2200" dirty="0"/>
              <a:t>= obecná úprava </a:t>
            </a:r>
            <a:r>
              <a:rPr lang="cs-CZ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podmínek a postupu kontrolní </a:t>
            </a:r>
            <a:r>
              <a:rPr lang="cs-CZ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činnosti.</a:t>
            </a:r>
          </a:p>
          <a:p>
            <a:pPr marL="685800" lvl="2" indent="0" eaLnBrk="1" hangingPunct="1">
              <a:buNone/>
              <a:defRPr/>
            </a:pPr>
            <a:endParaRPr lang="cs-CZ" sz="2200" b="1" dirty="0"/>
          </a:p>
          <a:p>
            <a:pPr marL="685800" lvl="2" indent="0" algn="just" eaLnBrk="1" hangingPunct="1">
              <a:buNone/>
              <a:defRPr/>
            </a:pPr>
            <a:r>
              <a:rPr lang="cs-CZ" sz="2200" b="1" dirty="0"/>
              <a:t>Nejde o rozhodovací proces </a:t>
            </a:r>
            <a:r>
              <a:rPr lang="cs-CZ" sz="2200" dirty="0"/>
              <a:t>– </a:t>
            </a:r>
            <a:r>
              <a:rPr lang="cs-CZ" sz="2200" b="1" dirty="0"/>
              <a:t>výsledkem</a:t>
            </a:r>
            <a:r>
              <a:rPr lang="cs-CZ" sz="2200" dirty="0"/>
              <a:t> </a:t>
            </a:r>
            <a:r>
              <a:rPr lang="cs-CZ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rozhodnutí</a:t>
            </a:r>
            <a:r>
              <a:rPr lang="cs-CZ" sz="2200" dirty="0"/>
              <a:t>, ale </a:t>
            </a:r>
            <a:r>
              <a:rPr lang="cs-CZ" sz="2200" b="1" dirty="0">
                <a:solidFill>
                  <a:srgbClr val="7030A0"/>
                </a:solidFill>
              </a:rPr>
              <a:t>kontrolní zjištění</a:t>
            </a:r>
            <a:r>
              <a:rPr lang="cs-CZ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(protokol)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85800" lvl="2" indent="0" algn="just" eaLnBrk="1" hangingPunct="1">
              <a:buNone/>
              <a:defRPr/>
            </a:pP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algn="just">
              <a:buNone/>
              <a:defRPr/>
            </a:pPr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zákona široce založena  (§ 1) pro činnost </a:t>
            </a:r>
            <a:r>
              <a:rPr lang="cs-CZ" sz="2200" b="1" dirty="0"/>
              <a:t>kontrolních orgánů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685800" lvl="2" indent="0" algn="just">
              <a:buNone/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při kontrole činnosti </a:t>
            </a:r>
            <a:r>
              <a:rPr lang="cs-CZ" sz="2200" dirty="0"/>
              <a:t>orgánů moci výkonné, orgánů územních samosprávných celků, jiných orgánů, právnických a fyzických osob, </a:t>
            </a:r>
          </a:p>
          <a:p>
            <a:pPr lvl="2" algn="just">
              <a:buFontTx/>
              <a:buChar char="-"/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kontrole výkonu státní správy, </a:t>
            </a:r>
          </a:p>
          <a:p>
            <a:pPr lvl="2" algn="just">
              <a:buFontTx/>
              <a:buChar char="-"/>
              <a:defRPr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kontrole činnosti právnických osob</a:t>
            </a:r>
            <a:r>
              <a:rPr lang="cs-CZ" sz="2200" dirty="0"/>
              <a:t> založených nebo zřízených státem nebo ÚSC ze strany zakladatele nebo zřizovatele).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eaLnBrk="1" hangingPunct="1">
              <a:buNone/>
              <a:defRPr/>
            </a:pP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2" indent="0" eaLnBrk="1" hangingPunct="1">
              <a:buNone/>
              <a:defRPr/>
            </a:pPr>
            <a:endParaRPr lang="cs-CZ" sz="3400" b="1" dirty="0"/>
          </a:p>
          <a:p>
            <a:pPr marL="685800" lvl="2" indent="0" eaLnBrk="1" hangingPunct="1">
              <a:buNone/>
              <a:defRPr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69922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2786</TotalTime>
  <Words>4437</Words>
  <Application>Microsoft Office PowerPoint</Application>
  <PresentationFormat>Předvádění na obrazovce (4:3)</PresentationFormat>
  <Paragraphs>394</Paragraphs>
  <Slides>39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Tahoma</vt:lpstr>
      <vt:lpstr>Wingdings</vt:lpstr>
      <vt:lpstr>Motiv1</vt:lpstr>
      <vt:lpstr>Správní právo II 6. přednáška 25.10.2022  I. Charakteristika a znaky hlavních forem realizace veřejné správy (3. část - dokončení):            Administrativní dozor. Kontrolní řád.  II. Diskreční pravomoc veřejné správy          </vt:lpstr>
      <vt:lpstr>I. Téma:  Administrativní dozor jako forma realizace veřejné správy.  Kontrolní řád ----------------------------------------------------------------------------           </vt:lpstr>
      <vt:lpstr>Kontrolní a dozorová činnost veřejné správy </vt:lpstr>
      <vt:lpstr>    Dozorová činnost veřejné správy.         </vt:lpstr>
      <vt:lpstr>Dozorová činnost veřejné správy </vt:lpstr>
      <vt:lpstr>  Funkce dozorové činnosti veřejné správy:</vt:lpstr>
      <vt:lpstr>Zaměření dozorové činnosti :</vt:lpstr>
      <vt:lpstr>  Další kontrolní činnosti ve veřejné správě (= „uvnitř“):</vt:lpstr>
      <vt:lpstr> Kontrolní řád  (zákon č. 255/2012 Sb., ve znění pozdějších změn a doplnění)</vt:lpstr>
      <vt:lpstr> Kontrolní řád upravuje: </vt:lpstr>
      <vt:lpstr>Kontrolní řád:</vt:lpstr>
      <vt:lpstr>II. Téma: Diskreční pravomoc veřejné správy.</vt:lpstr>
      <vt:lpstr>Obsah ( a zároveň i možné otázky): </vt:lpstr>
      <vt:lpstr>Pojem „diskrece“:</vt:lpstr>
      <vt:lpstr>Na co navazujeme ? Co jsme již probírali ?</vt:lpstr>
      <vt:lpstr>Co víme dál ?</vt:lpstr>
      <vt:lpstr>1) Otázka vztahu vázanosti vs. volnosti při výkonu pravomoci správních orgánů  Základní problém:    </vt:lpstr>
      <vt:lpstr>Nastavení vztahu vázanosti a volnosti v  činnosti veřejné správy – výsledek vývoje v podmínkách moderního právního státu: </vt:lpstr>
      <vt:lpstr>Příklad:  § 125c z.č. 361/2000 Sb., o provozu na pozemních komunikacích:  (1) Fyzická osoba se dopustí přestupku tím, že v provozu na pozemních komunikacích:  </vt:lpstr>
      <vt:lpstr>   I.otázka: Kdy jde v právní úpravě přestupků o rozhodnutí vázané, kdy jde o  správní uvážení ?                                                                     </vt:lpstr>
      <vt:lpstr>                       § 37 Určení druhu a výměry správního trestu </vt:lpstr>
      <vt:lpstr>Vývoj řešení otázky vázanosti vs. volnost v rozhodování veřejné správy vůči adresátům:</vt:lpstr>
      <vt:lpstr>Legislativní  řešení problému nastavení „volnosti vs. vázanosti“ veřejné správy: </vt:lpstr>
      <vt:lpstr> 2) Definice správního uvážení („SU“):</vt:lpstr>
      <vt:lpstr>Pojmy: správní uvážení - diskreční pravomoc: </vt:lpstr>
      <vt:lpstr>   Varianty správního uvážení:  </vt:lpstr>
      <vt:lpstr>   3) Správní uvážení jako specifická součást, resp. projev pravomoci správního orgánu:  </vt:lpstr>
      <vt:lpstr>SU jako projev pravomoci správního orgánu:</vt:lpstr>
      <vt:lpstr>4) K problému tzv. „absolutního volného uvážení“  </vt:lpstr>
      <vt:lpstr>Ad problém tzv. „absolutního volného uvážení“:        </vt:lpstr>
      <vt:lpstr>Ad problém tzv. „absolutního volného uvážení“: </vt:lpstr>
      <vt:lpstr>5) Problém identifikace SU:</vt:lpstr>
      <vt:lpstr>Zajištění legality správního uvážení</vt:lpstr>
      <vt:lpstr>6. Hlediska (kritéria) pro aplikaci správního uvážení</vt:lpstr>
      <vt:lpstr>Hlediska ( kritéria) pro aplikaci správního uvážení </vt:lpstr>
      <vt:lpstr>7) Neurčité pojmy (NP):</vt:lpstr>
      <vt:lpstr>Neurčité pojmy:</vt:lpstr>
      <vt:lpstr>Literatura ke studiu základní:  </vt:lpstr>
      <vt:lpstr>Toť vše pro dnešek……  Děkuji za pozornost.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Radislav Bražina</cp:lastModifiedBy>
  <cp:revision>237</cp:revision>
  <cp:lastPrinted>2020-11-08T22:27:56Z</cp:lastPrinted>
  <dcterms:created xsi:type="dcterms:W3CDTF">2012-03-23T10:06:55Z</dcterms:created>
  <dcterms:modified xsi:type="dcterms:W3CDTF">2022-10-24T07:47:46Z</dcterms:modified>
</cp:coreProperties>
</file>