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281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1" r:id="rId12"/>
    <p:sldId id="292" r:id="rId13"/>
    <p:sldId id="294" r:id="rId14"/>
    <p:sldId id="295" r:id="rId15"/>
    <p:sldId id="307" r:id="rId16"/>
    <p:sldId id="309" r:id="rId17"/>
    <p:sldId id="308" r:id="rId18"/>
    <p:sldId id="310" r:id="rId19"/>
    <p:sldId id="280" r:id="rId20"/>
    <p:sldId id="383" r:id="rId21"/>
    <p:sldId id="384" r:id="rId22"/>
    <p:sldId id="385" r:id="rId23"/>
    <p:sldId id="386" r:id="rId24"/>
    <p:sldId id="387" r:id="rId25"/>
    <p:sldId id="388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8" d="100"/>
          <a:sy n="98" d="100"/>
        </p:scale>
        <p:origin x="102" y="4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Právní záruky ve veřejné správě a jejich systém.</a:t>
            </a:r>
            <a:br>
              <a:rPr lang="cs-CZ" altLang="cs-CZ" sz="3600" dirty="0"/>
            </a:br>
            <a:r>
              <a:rPr lang="cs-CZ" altLang="cs-CZ" sz="3600" dirty="0"/>
              <a:t>Systém vnější kontroly veřejné správy.</a:t>
            </a:r>
            <a:br>
              <a:rPr lang="cs-CZ" altLang="cs-CZ" sz="3600" dirty="0"/>
            </a:br>
            <a:r>
              <a:rPr lang="cs-CZ" altLang="cs-CZ" sz="3600" dirty="0"/>
              <a:t>Právo na informace ve veřejné správě. </a:t>
            </a:r>
            <a:endParaRPr lang="cs-CZ" b="0" i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b="1" dirty="0"/>
          </a:p>
          <a:p>
            <a:r>
              <a:rPr lang="cs-CZ" altLang="cs-CZ" b="1" dirty="0"/>
              <a:t>MP719Z Správní právo II – 31. 10. 2022</a:t>
            </a: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dirty="0"/>
              <a:t>Mgr. Tomáš Svoboda,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–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Vnější kontrola VS</a:t>
            </a:r>
          </a:p>
          <a:p>
            <a:pPr lvl="1"/>
            <a:r>
              <a:rPr lang="cs-CZ" dirty="0"/>
              <a:t>= kontrola orgány či subjekty </a:t>
            </a:r>
            <a:r>
              <a:rPr lang="cs-CZ" dirty="0">
                <a:solidFill>
                  <a:srgbClr val="0000DC"/>
                </a:solidFill>
              </a:rPr>
              <a:t>stojícími mimo VS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zpravidla řazena </a:t>
            </a:r>
            <a:r>
              <a:rPr lang="cs-CZ" b="1" dirty="0"/>
              <a:t>kontrola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zastupitelskými orgány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NKÚ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VOP 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soudy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kontrola občany</a:t>
            </a:r>
            <a:endParaRPr lang="cs-CZ" b="1" dirty="0"/>
          </a:p>
        </p:txBody>
      </p:sp>
    </p:spTree>
  </p:cSld>
  <p:clrMapOvr>
    <a:masterClrMapping/>
  </p:clrMapOvr>
  <p:transition advTm="326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zastupitelskými orgány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Parlamentní kontrola</a:t>
            </a:r>
          </a:p>
          <a:p>
            <a:pPr lvl="1"/>
            <a:r>
              <a:rPr lang="cs-CZ" dirty="0"/>
              <a:t>vychází z </a:t>
            </a:r>
            <a:r>
              <a:rPr lang="cs-CZ" b="1" dirty="0">
                <a:solidFill>
                  <a:srgbClr val="0000DC"/>
                </a:solidFill>
              </a:rPr>
              <a:t>dělby moci</a:t>
            </a:r>
          </a:p>
          <a:p>
            <a:pPr lvl="1"/>
            <a:r>
              <a:rPr lang="cs-CZ" dirty="0"/>
              <a:t>realizuje vrcholný zastupitelský sbor zejména směrem </a:t>
            </a:r>
            <a:r>
              <a:rPr lang="cs-CZ" b="1" dirty="0"/>
              <a:t>k vládě</a:t>
            </a:r>
          </a:p>
          <a:p>
            <a:pPr lvl="1"/>
            <a:r>
              <a:rPr lang="cs-CZ" dirty="0"/>
              <a:t>do znační míry oblast politické odpovědnosti</a:t>
            </a:r>
          </a:p>
          <a:p>
            <a:pPr lvl="1"/>
            <a:r>
              <a:rPr lang="cs-CZ" dirty="0"/>
              <a:t>ale také </a:t>
            </a:r>
            <a:r>
              <a:rPr lang="cs-CZ" b="1" dirty="0"/>
              <a:t>právní nástroje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schvalování rozpočtu a kontrola čerpání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pravomoc zřizovat vyšetřovací komise či jiné kontrolní orgány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interpelační právo (sněmovna)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právo vyslovit nedůvěru vládě (sněmovna)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r>
              <a:rPr lang="cs-CZ" dirty="0"/>
              <a:t>obdobně ÚSC – zejména kontrola rady zastupitelstvem (byť zde již nikoli „dělba moci“)</a:t>
            </a:r>
          </a:p>
          <a:p>
            <a:pPr lvl="1"/>
            <a:endParaRPr lang="cs-CZ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podrobnosti viz samostatná přednáška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  <p:transition advTm="326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Majetková a účetní kontrola VS (NKÚ)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Orgán typu „účetního dvora“</a:t>
            </a:r>
          </a:p>
          <a:p>
            <a:pPr lvl="1"/>
            <a:r>
              <a:rPr lang="cs-CZ" dirty="0"/>
              <a:t>= </a:t>
            </a:r>
            <a:r>
              <a:rPr lang="cs-CZ" b="1" dirty="0"/>
              <a:t>nezávislý orgán</a:t>
            </a:r>
            <a:r>
              <a:rPr lang="cs-CZ" dirty="0"/>
              <a:t>, zaměření na tzv. </a:t>
            </a:r>
            <a:r>
              <a:rPr lang="cs-CZ" b="1" dirty="0">
                <a:solidFill>
                  <a:srgbClr val="0000DC"/>
                </a:solidFill>
              </a:rPr>
              <a:t>veřejný majetek</a:t>
            </a:r>
            <a:r>
              <a:rPr lang="cs-CZ" dirty="0">
                <a:solidFill>
                  <a:srgbClr val="0000DC"/>
                </a:solidFill>
              </a:rPr>
              <a:t>, zejména na „rozpočtovou sféru“</a:t>
            </a:r>
            <a:endParaRPr lang="cs-CZ" dirty="0"/>
          </a:p>
          <a:p>
            <a:pPr lvl="1"/>
            <a:r>
              <a:rPr lang="cs-CZ" b="1" dirty="0"/>
              <a:t>hlediska </a:t>
            </a:r>
            <a:r>
              <a:rPr lang="cs-CZ" dirty="0"/>
              <a:t>užívaná při kontrole: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zákonnosti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hospodárnosti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účelnosti</a:t>
            </a:r>
            <a:r>
              <a:rPr lang="cs-CZ" dirty="0"/>
              <a:t>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(případně také efektivnosti v širším smyslu)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b="1" dirty="0"/>
          </a:p>
          <a:p>
            <a:r>
              <a:rPr lang="cs-CZ" b="1" dirty="0"/>
              <a:t>V ČR Nejvyšší kontrolní úřad</a:t>
            </a:r>
          </a:p>
          <a:p>
            <a:pPr lvl="1"/>
            <a:r>
              <a:rPr lang="cs-CZ" dirty="0"/>
              <a:t>zakotven v čl. 97 Ústavy + </a:t>
            </a:r>
            <a:r>
              <a:rPr lang="cs-CZ" b="1" dirty="0"/>
              <a:t>zákon o NKÚ </a:t>
            </a:r>
            <a:r>
              <a:rPr lang="cs-CZ" dirty="0"/>
              <a:t>(č. 166/1993 Sb.)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nezávislost na vládě </a:t>
            </a:r>
            <a:r>
              <a:rPr lang="cs-CZ" dirty="0"/>
              <a:t>(vrcholný orgán „kontrolní moci“ = proto vnější kontrola VS)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kontrola hospodaření s majetkem státu + st. rozpočet (zvažována ale i kontrola ÚSC)</a:t>
            </a:r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podrobnosti viz samostatná přednáška</a:t>
            </a:r>
            <a:endParaRPr lang="cs-CZ" i="1" dirty="0">
              <a:solidFill>
                <a:srgbClr val="0000DC"/>
              </a:solidFill>
            </a:endParaRP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veřejným ochráncem práv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Ombudsmanská instituce = specifický státní orgán</a:t>
            </a:r>
            <a:endParaRPr lang="cs-CZ" b="1" dirty="0"/>
          </a:p>
          <a:p>
            <a:pPr lvl="1"/>
            <a:r>
              <a:rPr lang="cs-CZ" altLang="cs-CZ" b="1" dirty="0">
                <a:solidFill>
                  <a:srgbClr val="0000DC"/>
                </a:solidFill>
              </a:rPr>
              <a:t>ochrana jednotlivců </a:t>
            </a:r>
            <a:r>
              <a:rPr lang="cs-CZ" altLang="cs-CZ" dirty="0">
                <a:solidFill>
                  <a:srgbClr val="0000DC"/>
                </a:solidFill>
              </a:rPr>
              <a:t>před úřady, byrokracií…</a:t>
            </a:r>
          </a:p>
          <a:p>
            <a:pPr lvl="1"/>
            <a:r>
              <a:rPr lang="cs-CZ" altLang="cs-CZ" dirty="0"/>
              <a:t>případně </a:t>
            </a:r>
            <a:r>
              <a:rPr lang="cs-CZ" altLang="cs-CZ" dirty="0">
                <a:solidFill>
                  <a:srgbClr val="0000DC"/>
                </a:solidFill>
              </a:rPr>
              <a:t>„stížnostní místo“</a:t>
            </a:r>
          </a:p>
          <a:p>
            <a:pPr lvl="1"/>
            <a:endParaRPr lang="cs-CZ" altLang="cs-CZ" b="1" dirty="0"/>
          </a:p>
          <a:p>
            <a:pPr lvl="1"/>
            <a:r>
              <a:rPr lang="cs-CZ" altLang="cs-CZ" b="1" dirty="0"/>
              <a:t>nezávislost</a:t>
            </a:r>
          </a:p>
          <a:p>
            <a:pPr lvl="1"/>
            <a:r>
              <a:rPr lang="cs-CZ" altLang="cs-CZ" b="1" dirty="0"/>
              <a:t>neformálnost</a:t>
            </a:r>
            <a:r>
              <a:rPr lang="cs-CZ" altLang="cs-CZ" dirty="0"/>
              <a:t>, rychlost, „lidskost“,…</a:t>
            </a:r>
          </a:p>
          <a:p>
            <a:pPr lvl="1"/>
            <a:r>
              <a:rPr lang="cs-CZ" altLang="cs-CZ" dirty="0"/>
              <a:t>zaměřuje se (také) na </a:t>
            </a:r>
            <a:r>
              <a:rPr lang="cs-CZ" altLang="cs-CZ" b="1" dirty="0"/>
              <a:t>drobnější pochybení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dirty="0"/>
              <a:t>jen určité vyšetřovací pravomoci (</a:t>
            </a:r>
            <a:r>
              <a:rPr lang="cs-CZ" altLang="cs-CZ" b="1" dirty="0"/>
              <a:t>nerozhoduje, nenařizuje</a:t>
            </a:r>
            <a:r>
              <a:rPr lang="cs-CZ" altLang="cs-CZ" dirty="0"/>
              <a:t>…)</a:t>
            </a:r>
          </a:p>
          <a:p>
            <a:pPr lvl="1"/>
            <a:r>
              <a:rPr lang="cs-CZ" altLang="cs-CZ" dirty="0"/>
              <a:t>spíše </a:t>
            </a:r>
            <a:r>
              <a:rPr lang="cs-CZ" altLang="cs-CZ" b="1" dirty="0"/>
              <a:t>„</a:t>
            </a:r>
            <a:r>
              <a:rPr lang="cs-CZ" altLang="cs-CZ" b="1" dirty="0" err="1"/>
              <a:t>mediátor</a:t>
            </a:r>
            <a:r>
              <a:rPr lang="cs-CZ" altLang="cs-CZ" b="1" dirty="0"/>
              <a:t>“ </a:t>
            </a:r>
            <a:r>
              <a:rPr lang="cs-CZ" altLang="cs-CZ" dirty="0"/>
              <a:t>mezi úřadem a stěžovatelem</a:t>
            </a:r>
          </a:p>
          <a:p>
            <a:pPr lvl="1"/>
            <a:r>
              <a:rPr lang="cs-CZ" altLang="cs-CZ" dirty="0"/>
              <a:t>tedy předpoklad vysoké neformální autority představitele instituce</a:t>
            </a:r>
            <a:endParaRPr lang="sv-SE" b="1" dirty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ransition advTm="326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veřejným ochráncem práv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VOP</a:t>
            </a:r>
          </a:p>
          <a:p>
            <a:pPr lvl="1"/>
            <a:r>
              <a:rPr lang="cs-CZ" dirty="0"/>
              <a:t>není upraven v Ústavě, pouze </a:t>
            </a:r>
            <a:r>
              <a:rPr lang="cs-CZ" b="1" dirty="0"/>
              <a:t>zákon o VOP</a:t>
            </a:r>
            <a:r>
              <a:rPr lang="cs-CZ" dirty="0"/>
              <a:t>, č. 349/1999 Sb.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>
                <a:solidFill>
                  <a:srgbClr val="0000DC"/>
                </a:solidFill>
              </a:rPr>
              <a:t>parlamentní ombudsman </a:t>
            </a:r>
            <a:r>
              <a:rPr lang="cs-CZ" dirty="0"/>
              <a:t>(= orgán moci zákonodárné, </a:t>
            </a:r>
            <a:r>
              <a:rPr lang="cs-CZ" b="1" dirty="0"/>
              <a:t>nezávislý </a:t>
            </a:r>
            <a:r>
              <a:rPr lang="cs-CZ" dirty="0"/>
              <a:t>na moci výkonné)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návaznost na Poslaneckou sněmovnu: ustavení do funkce, pravidelné informování, odpovědnost…</a:t>
            </a:r>
          </a:p>
          <a:p>
            <a:pPr lvl="1"/>
            <a:r>
              <a:rPr lang="cs-CZ" dirty="0"/>
              <a:t>monokratický (ale shodně volený zástupce s vlastní svěřenou působností)</a:t>
            </a:r>
          </a:p>
          <a:p>
            <a:pPr marL="324000" lvl="1" indent="0">
              <a:buNone/>
            </a:pPr>
            <a:endParaRPr lang="cs-CZ" b="1" dirty="0"/>
          </a:p>
          <a:p>
            <a:pPr lvl="1"/>
            <a:r>
              <a:rPr lang="cs-CZ" b="1" dirty="0"/>
              <a:t>hlediska kontroly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soulad s právem (základní práva)</a:t>
            </a:r>
            <a:r>
              <a:rPr lang="cs-CZ" dirty="0"/>
              <a:t>, ale také s </a:t>
            </a:r>
            <a:r>
              <a:rPr lang="cs-CZ" b="1" dirty="0">
                <a:solidFill>
                  <a:srgbClr val="0000DC"/>
                </a:solidFill>
              </a:rPr>
              <a:t>principy dobré správy </a:t>
            </a:r>
            <a:r>
              <a:rPr lang="cs-CZ" dirty="0"/>
              <a:t>(charakteristické pro VOP)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„hlavní“ působnost VOP </a:t>
            </a:r>
            <a:r>
              <a:rPr lang="cs-CZ" dirty="0"/>
              <a:t>= šetření pochybení státních orgánů (ne všech) + také </a:t>
            </a:r>
            <a:r>
              <a:rPr lang="cs-CZ" b="1" dirty="0"/>
              <a:t>„vedlejší“ působnost</a:t>
            </a:r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podrobnosti viz samostatná přednáška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  <p:transition advTm="326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Soudní kontrola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Obecně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plyne z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dělby moci</a:t>
            </a:r>
            <a:r>
              <a:rPr lang="cs-CZ" dirty="0"/>
              <a:t>, kontrola VS prováděná soudy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určitý provázaný </a:t>
            </a:r>
            <a:r>
              <a:rPr lang="cs-CZ" b="1" dirty="0"/>
              <a:t>systém s více prvky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správní soudnictví </a:t>
            </a:r>
            <a:r>
              <a:rPr lang="cs-CZ" dirty="0"/>
              <a:t>(zákon č. 150/2002 Sb., soudní řád správní)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civilní soudnictví </a:t>
            </a:r>
            <a:r>
              <a:rPr lang="cs-CZ" dirty="0"/>
              <a:t>(zákon č . 99/1963 Sb., občanský soudní řád - část V.)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ústavní soudnictví </a:t>
            </a:r>
            <a:r>
              <a:rPr lang="cs-CZ" dirty="0"/>
              <a:t>(zákon č. 182/1993 Sb., zákon o ústavním soudu)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či na mezinárodní úrovni případně také </a:t>
            </a:r>
            <a:r>
              <a:rPr lang="cs-CZ" i="1" dirty="0">
                <a:solidFill>
                  <a:srgbClr val="0000DC"/>
                </a:solidFill>
              </a:rPr>
              <a:t>ESLP</a:t>
            </a:r>
            <a:r>
              <a:rPr lang="cs-CZ" dirty="0"/>
              <a:t> či </a:t>
            </a:r>
            <a:r>
              <a:rPr lang="cs-CZ" i="1" dirty="0">
                <a:solidFill>
                  <a:srgbClr val="0000DC"/>
                </a:solidFill>
              </a:rPr>
              <a:t>SDEU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924168"/>
      </p:ext>
    </p:extLst>
  </p:cSld>
  <p:clrMapOvr>
    <a:masterClrMapping/>
  </p:clrMapOvr>
  <p:transition advTm="326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Soudní kontrola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Správní soudnictví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Ochrana </a:t>
            </a:r>
            <a:r>
              <a:rPr lang="cs-CZ" b="1" dirty="0">
                <a:solidFill>
                  <a:srgbClr val="0000DC"/>
                </a:solidFill>
              </a:rPr>
              <a:t>veřejných subjektivních práv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na návrh + princip subsidiarity (nutnost vyčerpat předběžné prostředky)</a:t>
            </a: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„Soustava“ = </a:t>
            </a:r>
            <a:r>
              <a:rPr lang="cs-CZ" b="1" dirty="0"/>
              <a:t>NSS </a:t>
            </a:r>
            <a:r>
              <a:rPr lang="cs-CZ" dirty="0"/>
              <a:t>a specializované senáty či samosoudci na </a:t>
            </a:r>
            <a:r>
              <a:rPr lang="cs-CZ" b="1" dirty="0"/>
              <a:t>KS</a:t>
            </a:r>
            <a:r>
              <a:rPr lang="cs-CZ" dirty="0"/>
              <a:t> (tzv. smíšený model)</a:t>
            </a:r>
          </a:p>
          <a:p>
            <a:pPr marL="324000" lvl="1" indent="0">
              <a:buNone/>
            </a:pPr>
            <a:endParaRPr lang="cs-CZ" b="1" dirty="0"/>
          </a:p>
          <a:p>
            <a:pPr lvl="1"/>
            <a:r>
              <a:rPr lang="cs-CZ" b="1" dirty="0"/>
              <a:t>Základní řízení </a:t>
            </a:r>
            <a:r>
              <a:rPr lang="cs-CZ" dirty="0"/>
              <a:t>(žalobní typy):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řízení o </a:t>
            </a:r>
            <a:r>
              <a:rPr lang="cs-CZ" b="1" i="1" dirty="0">
                <a:solidFill>
                  <a:srgbClr val="0000DC"/>
                </a:solidFill>
              </a:rPr>
              <a:t>žalobě proti rozhodnutí správního orgánu </a:t>
            </a:r>
            <a:r>
              <a:rPr lang="cs-CZ" dirty="0"/>
              <a:t>(§ 65 a násl. SŘS) – zejména na </a:t>
            </a:r>
            <a:r>
              <a:rPr lang="cs-CZ" b="1" dirty="0"/>
              <a:t>správní rozhodnutí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ochrana proti nečinnosti správního orgánu – </a:t>
            </a:r>
            <a:r>
              <a:rPr lang="cs-CZ" b="1" i="1" dirty="0">
                <a:solidFill>
                  <a:srgbClr val="0000DC"/>
                </a:solidFill>
              </a:rPr>
              <a:t>tzv. nečinnostní žaloba </a:t>
            </a:r>
            <a:r>
              <a:rPr lang="cs-CZ" dirty="0"/>
              <a:t>(§ 79 a násl. SŘS) – na nečinnost v podobě porušení lhůty při </a:t>
            </a:r>
            <a:r>
              <a:rPr lang="cs-CZ" b="1" dirty="0"/>
              <a:t>vydání rozhodnutí ve věci či osvědčení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řízení o ochraně před nezákonným zásahem, pokynem nebo donucením správního orgánu – </a:t>
            </a:r>
            <a:r>
              <a:rPr lang="cs-CZ" b="1" i="1" dirty="0">
                <a:solidFill>
                  <a:srgbClr val="0000DC"/>
                </a:solidFill>
              </a:rPr>
              <a:t>tzv. zásahová žaloba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(§ 82 SŘS) – na </a:t>
            </a:r>
            <a:r>
              <a:rPr lang="cs-CZ" b="1" dirty="0"/>
              <a:t>faktické úkony </a:t>
            </a:r>
            <a:r>
              <a:rPr lang="cs-CZ" dirty="0"/>
              <a:t>a některé formalizované úkony nižšího významu než rozhodnutí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řízení o návrhu na </a:t>
            </a:r>
            <a:r>
              <a:rPr lang="cs-CZ" b="1" i="1" dirty="0">
                <a:solidFill>
                  <a:srgbClr val="0000DC"/>
                </a:solidFill>
              </a:rPr>
              <a:t>zrušení OOP </a:t>
            </a:r>
            <a:r>
              <a:rPr lang="cs-CZ" i="1" dirty="0">
                <a:solidFill>
                  <a:srgbClr val="0000DC"/>
                </a:solidFill>
              </a:rPr>
              <a:t>či jeho části </a:t>
            </a:r>
            <a:r>
              <a:rPr lang="cs-CZ" dirty="0"/>
              <a:t>(§ 101a a násl. SŘS)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r>
              <a:rPr lang="cs-CZ" dirty="0"/>
              <a:t>Ale také </a:t>
            </a:r>
            <a:r>
              <a:rPr lang="cs-CZ" b="1" dirty="0"/>
              <a:t>další řízení</a:t>
            </a:r>
            <a:r>
              <a:rPr lang="cs-CZ" i="1" dirty="0"/>
              <a:t>: volební věci a místní a krajská referenda, ve věcech politických stran + kompetenční spory mezi správními orgány (pozitivní/negativní)</a:t>
            </a:r>
          </a:p>
        </p:txBody>
      </p:sp>
    </p:spTree>
    <p:extLst>
      <p:ext uri="{BB962C8B-B14F-4D97-AF65-F5344CB8AC3E}">
        <p14:creationId xmlns:p14="http://schemas.microsoft.com/office/powerpoint/2010/main" val="840048043"/>
      </p:ext>
    </p:extLst>
  </p:cSld>
  <p:clrMapOvr>
    <a:masterClrMapping/>
  </p:clrMapOvr>
  <p:transition advTm="326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Soudní kontrola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Civilní soudnictví</a:t>
            </a:r>
          </a:p>
          <a:p>
            <a:pPr lvl="1"/>
            <a:r>
              <a:rPr lang="cs-CZ" dirty="0"/>
              <a:t>Ochrana civilními soudy poskytována v případech, kdy správní orgány rozhodují o </a:t>
            </a:r>
            <a:r>
              <a:rPr lang="cs-CZ" dirty="0">
                <a:solidFill>
                  <a:srgbClr val="0000DC"/>
                </a:solidFill>
              </a:rPr>
              <a:t>soukromých subjektivních právech</a:t>
            </a:r>
          </a:p>
          <a:p>
            <a:pPr lvl="2"/>
            <a:r>
              <a:rPr lang="cs-CZ" dirty="0"/>
              <a:t>„režim“ přezkumu tedy v závislosti na </a:t>
            </a:r>
            <a:r>
              <a:rPr lang="cs-CZ" b="1" dirty="0"/>
              <a:t>povaze subjektivního práva</a:t>
            </a:r>
          </a:p>
          <a:p>
            <a:pPr lvl="2"/>
            <a:r>
              <a:rPr lang="cs-CZ" dirty="0"/>
              <a:t>úprava </a:t>
            </a:r>
            <a:r>
              <a:rPr lang="cs-CZ" b="1" dirty="0"/>
              <a:t>kompetenčních konfliktů</a:t>
            </a:r>
            <a:r>
              <a:rPr lang="cs-CZ" dirty="0"/>
              <a:t>, včetně zvláštního soudního senátu (zákon č. 131/2002 Sb.)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Úprava obsažena </a:t>
            </a:r>
            <a:r>
              <a:rPr lang="cs-CZ" b="1" dirty="0"/>
              <a:t>v části V. občanského soudního řádu </a:t>
            </a:r>
          </a:p>
          <a:p>
            <a:pPr lvl="2"/>
            <a:r>
              <a:rPr lang="cs-CZ" dirty="0"/>
              <a:t>(= řízení ve věcech, o nichž bylo rozhodnuto jiným orgánem)</a:t>
            </a:r>
          </a:p>
        </p:txBody>
      </p:sp>
    </p:spTree>
    <p:extLst>
      <p:ext uri="{BB962C8B-B14F-4D97-AF65-F5344CB8AC3E}">
        <p14:creationId xmlns:p14="http://schemas.microsoft.com/office/powerpoint/2010/main" val="1429026781"/>
      </p:ext>
    </p:extLst>
  </p:cSld>
  <p:clrMapOvr>
    <a:masterClrMapping/>
  </p:clrMapOvr>
  <p:transition advTm="326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Soudní kontrola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Ústavní soudnictví</a:t>
            </a:r>
            <a:endParaRPr lang="cs-CZ" dirty="0"/>
          </a:p>
          <a:p>
            <a:pPr lvl="1"/>
            <a:r>
              <a:rPr lang="cs-CZ" dirty="0"/>
              <a:t>obecně Ústavní soud orgánem ochrany ústavnosti = </a:t>
            </a:r>
            <a:r>
              <a:rPr lang="cs-CZ" b="1" dirty="0">
                <a:solidFill>
                  <a:srgbClr val="0000DC"/>
                </a:solidFill>
              </a:rPr>
              <a:t>hledisko ústavnosti </a:t>
            </a:r>
            <a:r>
              <a:rPr lang="cs-CZ" dirty="0"/>
              <a:t>při kontrole</a:t>
            </a:r>
          </a:p>
          <a:p>
            <a:pPr lvl="1"/>
            <a:r>
              <a:rPr lang="cs-CZ" b="1" dirty="0"/>
              <a:t>ochrana základních práv</a:t>
            </a:r>
            <a:r>
              <a:rPr lang="cs-CZ" dirty="0"/>
              <a:t>, ale zpravidla nekontroluje přímo VS, nýbrž přezkoumává předcházející rozhodnutí soudů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rovině kontroly VS nicméně </a:t>
            </a:r>
            <a:r>
              <a:rPr lang="cs-CZ" b="1" dirty="0"/>
              <a:t>přezkum právních předpisů </a:t>
            </a:r>
            <a:r>
              <a:rPr lang="cs-CZ" dirty="0"/>
              <a:t>(včetně podzákonných předpisů VS) – </a:t>
            </a:r>
            <a:r>
              <a:rPr lang="cs-CZ" dirty="0">
                <a:solidFill>
                  <a:srgbClr val="0000DC"/>
                </a:solidFill>
              </a:rPr>
              <a:t>zde i jen hledisko nezákonnosti těchto předpisů</a:t>
            </a:r>
            <a:endParaRPr lang="cs-CZ" dirty="0"/>
          </a:p>
          <a:p>
            <a:pPr lvl="1"/>
            <a:r>
              <a:rPr lang="cs-CZ" dirty="0"/>
              <a:t>tato kontrola sice mohla být svěřena NSS (čl. 87 odst. 3 písm. a) Ústavy ČR), zákon (SŘS) však tak neučinil</a:t>
            </a:r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podrobnosti viz samostatná přednáška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481510"/>
      </p:ext>
    </p:extLst>
  </p:cSld>
  <p:clrMapOvr>
    <a:masterClrMapping/>
  </p:clrMapOvr>
  <p:transition advTm="326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Jednou z právních záruk (zákonnosti) ve VS </a:t>
            </a:r>
          </a:p>
          <a:p>
            <a:pPr lvl="1"/>
            <a:r>
              <a:rPr lang="cs-CZ" dirty="0"/>
              <a:t>řazena mezi kontrolu ve VS ale i samostatně jako jedna ze záruk </a:t>
            </a:r>
          </a:p>
          <a:p>
            <a:pPr lvl="1"/>
            <a:endParaRPr lang="cs-CZ" dirty="0"/>
          </a:p>
          <a:p>
            <a:r>
              <a:rPr lang="cs-CZ" dirty="0"/>
              <a:t>Ústavně zaručené </a:t>
            </a:r>
            <a:r>
              <a:rPr lang="cs-CZ" b="1" dirty="0"/>
              <a:t>politické právo </a:t>
            </a:r>
            <a:r>
              <a:rPr lang="cs-CZ" dirty="0"/>
              <a:t>- čl. 17 LZPS, zejm.: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 </a:t>
            </a:r>
            <a:r>
              <a:rPr lang="cs-CZ" b="1" i="1" dirty="0">
                <a:solidFill>
                  <a:srgbClr val="0000DC"/>
                </a:solidFill>
              </a:rPr>
              <a:t>Svoboda projevu a právo na informace jsou zaručeny</a:t>
            </a:r>
            <a:r>
              <a:rPr lang="cs-CZ" i="1" dirty="0">
                <a:solidFill>
                  <a:srgbClr val="0000DC"/>
                </a:solidFill>
              </a:rPr>
              <a:t>.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(5) Státní orgány a orgány územní samosprávy jsou </a:t>
            </a:r>
            <a:r>
              <a:rPr lang="cs-CZ" b="1" i="1" dirty="0">
                <a:solidFill>
                  <a:srgbClr val="0000DC"/>
                </a:solidFill>
              </a:rPr>
              <a:t>povinny přiměřeným způsobem poskytovat informace o své činnosti</a:t>
            </a:r>
            <a:r>
              <a:rPr lang="cs-CZ" i="1" dirty="0">
                <a:solidFill>
                  <a:srgbClr val="0000DC"/>
                </a:solidFill>
              </a:rPr>
              <a:t>. Podmínky a provedení stanoví zákon. </a:t>
            </a:r>
          </a:p>
          <a:p>
            <a:r>
              <a:rPr lang="cs-CZ" dirty="0"/>
              <a:t>Obdobně </a:t>
            </a:r>
            <a:r>
              <a:rPr lang="cs-CZ" b="1" dirty="0"/>
              <a:t>právo na informace o stavu ŽP </a:t>
            </a:r>
            <a:r>
              <a:rPr lang="cs-CZ" dirty="0"/>
              <a:t>- čl. 35 LZPS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 Každý má právo na včasné a úplné informace o stavu životního prostředí a přírodních zdrojů.</a:t>
            </a:r>
            <a:endParaRPr lang="cs-CZ" b="1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ransition advTm="326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kontroly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VS podléhá </a:t>
            </a:r>
            <a:r>
              <a:rPr lang="cs-CZ" altLang="cs-CZ" b="1" dirty="0"/>
              <a:t>kontinuálnímu hodnocení</a:t>
            </a:r>
            <a:r>
              <a:rPr lang="cs-CZ" altLang="cs-CZ" dirty="0"/>
              <a:t>, různé pohledy:</a:t>
            </a:r>
            <a:endParaRPr lang="cs-CZ" b="1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subjekt provádějící hodnocení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účel (motiv) hodnocení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kritéria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metody</a:t>
            </a:r>
          </a:p>
          <a:p>
            <a:endParaRPr lang="cs-CZ" b="1" dirty="0"/>
          </a:p>
          <a:p>
            <a:r>
              <a:rPr lang="cs-CZ" dirty="0"/>
              <a:t>Specifická forma hodnocení = </a:t>
            </a:r>
            <a:r>
              <a:rPr lang="cs-CZ" b="1" i="1" dirty="0">
                <a:solidFill>
                  <a:srgbClr val="0000DC"/>
                </a:solidFill>
              </a:rPr>
              <a:t>kontrola VS</a:t>
            </a: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Realizace uvedených základních práv upravena v </a:t>
            </a:r>
          </a:p>
          <a:p>
            <a:pPr lvl="1"/>
            <a:r>
              <a:rPr lang="cs-CZ" b="1" dirty="0"/>
              <a:t>zákon č. 106/1999 Sb. </a:t>
            </a:r>
            <a:r>
              <a:rPr lang="cs-CZ" dirty="0"/>
              <a:t>= obecná právní úprava poskytování informací </a:t>
            </a:r>
          </a:p>
          <a:p>
            <a:pPr lvl="1"/>
            <a:r>
              <a:rPr lang="cs-CZ" b="1" dirty="0"/>
              <a:t>zákon č. 123/1998 Sb</a:t>
            </a:r>
            <a:r>
              <a:rPr lang="cs-CZ" dirty="0"/>
              <a:t>. = informace o životním prostředí</a:t>
            </a:r>
          </a:p>
          <a:p>
            <a:pPr lvl="1"/>
            <a:endParaRPr lang="cs-CZ" dirty="0"/>
          </a:p>
          <a:p>
            <a:r>
              <a:rPr lang="cs-CZ" dirty="0"/>
              <a:t>Současně ale také určité limity práva na informace</a:t>
            </a:r>
          </a:p>
          <a:p>
            <a:pPr lvl="1"/>
            <a:r>
              <a:rPr lang="cs-CZ" dirty="0"/>
              <a:t>Např. čl. 10 LZPS</a:t>
            </a:r>
            <a:r>
              <a:rPr lang="cs-CZ" i="1" dirty="0"/>
              <a:t>: </a:t>
            </a:r>
            <a:r>
              <a:rPr lang="cs-CZ" i="1" dirty="0">
                <a:solidFill>
                  <a:srgbClr val="0000DC"/>
                </a:solidFill>
              </a:rPr>
              <a:t>(3) Každý má právo na ochranu před neoprávněným shromažďováním, zveřejňováním nebo jiným zneužíváním údajů o své osobě.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Možná kolize práva na informace a jiných práv (typicky práva na soukromí či jiných práv nebo ústavních statků, např. bezpečnost státu apod.): </a:t>
            </a:r>
          </a:p>
          <a:p>
            <a:pPr lvl="2"/>
            <a:r>
              <a:rPr lang="cs-CZ" b="1" dirty="0">
                <a:solidFill>
                  <a:srgbClr val="0000DC"/>
                </a:solidFill>
              </a:rPr>
              <a:t>Princip transparentnosti </a:t>
            </a:r>
            <a:r>
              <a:rPr lang="cs-CZ" b="1" dirty="0"/>
              <a:t>X</a:t>
            </a:r>
            <a:r>
              <a:rPr lang="cs-CZ" b="1" dirty="0">
                <a:solidFill>
                  <a:srgbClr val="0000DC"/>
                </a:solidFill>
              </a:rPr>
              <a:t> princip diskrétnosti</a:t>
            </a:r>
          </a:p>
          <a:p>
            <a:pPr lvl="2"/>
            <a:r>
              <a:rPr lang="cs-CZ" dirty="0"/>
              <a:t>Řešení = </a:t>
            </a:r>
            <a:r>
              <a:rPr lang="cs-CZ" b="1" dirty="0"/>
              <a:t>proporcionalita</a:t>
            </a:r>
            <a:r>
              <a:rPr lang="cs-CZ" dirty="0"/>
              <a:t> (zachování nejvyšší míry obou)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99008546"/>
      </p:ext>
    </p:extLst>
  </p:cSld>
  <p:clrMapOvr>
    <a:masterClrMapping/>
  </p:clrMapOvr>
  <p:transition advTm="326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charakteristika „režimu“ zákona č. 106/1999 Sb.: 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žádost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o poskytnutí informace – </a:t>
            </a:r>
            <a:r>
              <a:rPr lang="cs-CZ" b="1" dirty="0"/>
              <a:t>kdokoli</a:t>
            </a:r>
            <a:r>
              <a:rPr lang="cs-CZ" dirty="0"/>
              <a:t> (princip otevřenosti VS) </a:t>
            </a:r>
          </a:p>
          <a:p>
            <a:pPr lvl="1"/>
            <a:r>
              <a:rPr lang="cs-CZ" dirty="0"/>
              <a:t>písemně i ústně (tomu odpovídá způsob vyřízení) </a:t>
            </a:r>
          </a:p>
          <a:p>
            <a:pPr lvl="1"/>
            <a:r>
              <a:rPr lang="cs-CZ" dirty="0"/>
              <a:t>informace </a:t>
            </a:r>
            <a:r>
              <a:rPr lang="cs-CZ" dirty="0">
                <a:solidFill>
                  <a:srgbClr val="0000DC"/>
                </a:solidFill>
              </a:rPr>
              <a:t>poskytují </a:t>
            </a:r>
            <a:r>
              <a:rPr lang="cs-CZ" b="1" dirty="0">
                <a:solidFill>
                  <a:srgbClr val="0000DC"/>
                </a:solidFill>
              </a:rPr>
              <a:t>povinné subjekty </a:t>
            </a:r>
            <a:r>
              <a:rPr lang="cs-CZ" dirty="0"/>
              <a:t>(zejména </a:t>
            </a:r>
            <a:r>
              <a:rPr lang="cs-CZ" b="1" dirty="0"/>
              <a:t>státní orgány, územní samosprávné celky </a:t>
            </a:r>
            <a:r>
              <a:rPr lang="cs-CZ" dirty="0"/>
              <a:t>a jejich orgány a </a:t>
            </a:r>
            <a:r>
              <a:rPr lang="cs-CZ" b="1" dirty="0"/>
              <a:t>veřejné instituce</a:t>
            </a:r>
            <a:r>
              <a:rPr lang="cs-CZ" dirty="0"/>
              <a:t>), vztahují-li se informace </a:t>
            </a:r>
            <a:r>
              <a:rPr lang="cs-CZ" b="1" dirty="0"/>
              <a:t>k jejich působnosti 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povinnost</a:t>
            </a:r>
            <a:r>
              <a:rPr lang="cs-CZ" dirty="0">
                <a:solidFill>
                  <a:srgbClr val="0000DC"/>
                </a:solidFill>
              </a:rPr>
              <a:t> poskytnout informaci </a:t>
            </a:r>
            <a:r>
              <a:rPr lang="cs-CZ" dirty="0"/>
              <a:t>(v případě zveřejněné informace možnost na ni odkázat) </a:t>
            </a:r>
          </a:p>
          <a:p>
            <a:pPr lvl="1"/>
            <a:r>
              <a:rPr lang="cs-CZ" dirty="0"/>
              <a:t>současně ale také </a:t>
            </a:r>
            <a:r>
              <a:rPr lang="cs-CZ" dirty="0">
                <a:solidFill>
                  <a:srgbClr val="0000DC"/>
                </a:solidFill>
              </a:rPr>
              <a:t>výjimky - </a:t>
            </a:r>
            <a:r>
              <a:rPr lang="cs-CZ" b="1" dirty="0">
                <a:solidFill>
                  <a:srgbClr val="0000DC"/>
                </a:solidFill>
              </a:rPr>
              <a:t>omezení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</a:t>
            </a:r>
            <a:r>
              <a:rPr lang="cs-CZ" b="1" dirty="0"/>
              <a:t>utajované informace, ochrana soukromí, obchodní tajemství</a:t>
            </a:r>
            <a:r>
              <a:rPr lang="cs-CZ" dirty="0"/>
              <a:t>, v některých případech </a:t>
            </a:r>
            <a:r>
              <a:rPr lang="cs-CZ" b="1" dirty="0"/>
              <a:t>mlčenlivost apod</a:t>
            </a:r>
            <a:r>
              <a:rPr lang="cs-CZ" dirty="0"/>
              <a:t>.) </a:t>
            </a:r>
          </a:p>
          <a:p>
            <a:pPr lvl="1"/>
            <a:r>
              <a:rPr lang="cs-CZ" dirty="0"/>
              <a:t>obecné pravidlo = </a:t>
            </a:r>
            <a:r>
              <a:rPr lang="cs-CZ" dirty="0">
                <a:solidFill>
                  <a:srgbClr val="0000DC"/>
                </a:solidFill>
              </a:rPr>
              <a:t>oddělení informace, kterou nelze poskytnout</a:t>
            </a:r>
          </a:p>
          <a:p>
            <a:pPr lvl="1"/>
            <a:r>
              <a:rPr lang="cs-CZ" dirty="0"/>
              <a:t>podrobně upravena pravidla pro </a:t>
            </a:r>
            <a:r>
              <a:rPr lang="cs-CZ" b="1" dirty="0"/>
              <a:t>vyřizování písemné „</a:t>
            </a:r>
            <a:r>
              <a:rPr lang="cs-CZ" b="1" dirty="0" err="1"/>
              <a:t>infožádosti</a:t>
            </a:r>
            <a:r>
              <a:rPr lang="cs-CZ" b="1" dirty="0"/>
              <a:t>“ </a:t>
            </a:r>
            <a:r>
              <a:rPr lang="cs-CZ" dirty="0"/>
              <a:t>(viz dále)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49051053"/>
      </p:ext>
    </p:extLst>
  </p:cSld>
  <p:clrMapOvr>
    <a:masterClrMapping/>
  </p:clrMapOvr>
  <p:transition advTm="326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charakteristika „režimu“ zákona č. 106/1999 Sb.: </a:t>
            </a:r>
          </a:p>
          <a:p>
            <a:pPr lvl="1"/>
            <a:r>
              <a:rPr lang="cs-CZ" dirty="0"/>
              <a:t>lhůta 7 dní pro doplnění žádosti, je-li třeba </a:t>
            </a:r>
          </a:p>
          <a:p>
            <a:pPr lvl="1"/>
            <a:r>
              <a:rPr lang="cs-CZ" dirty="0"/>
              <a:t>pokud </a:t>
            </a:r>
            <a:r>
              <a:rPr lang="cs-CZ" dirty="0" err="1"/>
              <a:t>infožádost</a:t>
            </a:r>
            <a:r>
              <a:rPr lang="cs-CZ" dirty="0"/>
              <a:t> není odložena, </a:t>
            </a:r>
            <a:r>
              <a:rPr lang="cs-CZ" dirty="0">
                <a:solidFill>
                  <a:srgbClr val="0000DC"/>
                </a:solidFill>
              </a:rPr>
              <a:t>poskytnutí do </a:t>
            </a:r>
            <a:r>
              <a:rPr lang="cs-CZ" b="1" dirty="0">
                <a:solidFill>
                  <a:srgbClr val="0000DC"/>
                </a:solidFill>
              </a:rPr>
              <a:t>15 dnů </a:t>
            </a:r>
            <a:r>
              <a:rPr lang="cs-CZ" dirty="0"/>
              <a:t>(lze prodloužit nejvýše </a:t>
            </a:r>
            <a:r>
              <a:rPr lang="cs-CZ" b="1" dirty="0"/>
              <a:t>o 10 dnů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pokud </a:t>
            </a:r>
            <a:r>
              <a:rPr lang="cs-CZ" dirty="0" err="1"/>
              <a:t>infožádosti</a:t>
            </a:r>
            <a:r>
              <a:rPr lang="cs-CZ" dirty="0"/>
              <a:t> </a:t>
            </a:r>
            <a:r>
              <a:rPr lang="cs-CZ" b="1" dirty="0"/>
              <a:t>není vyhověno </a:t>
            </a:r>
            <a:r>
              <a:rPr lang="cs-CZ" dirty="0"/>
              <a:t>(zcela či zčásti) </a:t>
            </a:r>
            <a:r>
              <a:rPr lang="cs-CZ" dirty="0">
                <a:solidFill>
                  <a:srgbClr val="0000DC"/>
                </a:solidFill>
              </a:rPr>
              <a:t>vydáno</a:t>
            </a:r>
            <a:r>
              <a:rPr lang="cs-CZ" b="1" dirty="0">
                <a:solidFill>
                  <a:srgbClr val="0000DC"/>
                </a:solidFill>
              </a:rPr>
              <a:t> rozhodnutí </a:t>
            </a:r>
          </a:p>
          <a:p>
            <a:pPr lvl="1"/>
            <a:r>
              <a:rPr lang="cs-CZ" dirty="0"/>
              <a:t>možnost </a:t>
            </a:r>
            <a:r>
              <a:rPr lang="cs-CZ" dirty="0">
                <a:solidFill>
                  <a:srgbClr val="0000DC"/>
                </a:solidFill>
              </a:rPr>
              <a:t>odvolání do 15 dnů </a:t>
            </a:r>
            <a:r>
              <a:rPr lang="cs-CZ" dirty="0"/>
              <a:t>(</a:t>
            </a:r>
            <a:r>
              <a:rPr lang="cs-CZ" b="1" dirty="0"/>
              <a:t>informační příkaz </a:t>
            </a:r>
            <a:r>
              <a:rPr lang="cs-CZ" dirty="0"/>
              <a:t>+ zvláštní soudní ochrana)</a:t>
            </a:r>
          </a:p>
          <a:p>
            <a:pPr lvl="1"/>
            <a:r>
              <a:rPr lang="cs-CZ" dirty="0"/>
              <a:t>dále možnost obrany prostřednictvím </a:t>
            </a:r>
            <a:r>
              <a:rPr lang="cs-CZ" b="1" dirty="0">
                <a:solidFill>
                  <a:srgbClr val="0000DC"/>
                </a:solidFill>
              </a:rPr>
              <a:t>stížnosti</a:t>
            </a:r>
            <a:r>
              <a:rPr lang="cs-CZ" dirty="0">
                <a:solidFill>
                  <a:srgbClr val="0000DC"/>
                </a:solidFill>
              </a:rPr>
              <a:t> do 30 dnů </a:t>
            </a:r>
            <a:r>
              <a:rPr lang="cs-CZ" dirty="0"/>
              <a:t>(zejména proti </a:t>
            </a:r>
            <a:r>
              <a:rPr lang="cs-CZ" b="1" dirty="0"/>
              <a:t>nedodržení lhůty </a:t>
            </a:r>
            <a:r>
              <a:rPr lang="cs-CZ" dirty="0"/>
              <a:t>pro poskytnutí informace či </a:t>
            </a:r>
            <a:r>
              <a:rPr lang="cs-CZ" b="1" dirty="0"/>
              <a:t>proti požadované náhradě</a:t>
            </a:r>
            <a:r>
              <a:rPr lang="cs-CZ" dirty="0"/>
              <a:t>) </a:t>
            </a:r>
          </a:p>
          <a:p>
            <a:pPr lvl="1"/>
            <a:r>
              <a:rPr lang="cs-CZ" b="1" dirty="0"/>
              <a:t>přezkumné řízení </a:t>
            </a:r>
            <a:r>
              <a:rPr lang="cs-CZ" dirty="0"/>
              <a:t>- ÚOOÚ (§ 16b) </a:t>
            </a:r>
          </a:p>
          <a:p>
            <a:pPr lvl="1"/>
            <a:r>
              <a:rPr lang="cs-CZ" dirty="0"/>
              <a:t>informace poskytování </a:t>
            </a:r>
            <a:r>
              <a:rPr lang="cs-CZ" dirty="0">
                <a:solidFill>
                  <a:srgbClr val="0000DC"/>
                </a:solidFill>
              </a:rPr>
              <a:t>zásadně </a:t>
            </a:r>
            <a:r>
              <a:rPr lang="cs-CZ" b="1" dirty="0">
                <a:solidFill>
                  <a:srgbClr val="0000DC"/>
                </a:solidFill>
              </a:rPr>
              <a:t>bezplatně</a:t>
            </a:r>
            <a:r>
              <a:rPr lang="cs-CZ" dirty="0"/>
              <a:t>, ale také lze požadovat </a:t>
            </a:r>
            <a:r>
              <a:rPr lang="cs-CZ" b="1" dirty="0"/>
              <a:t>hrazení nákladů </a:t>
            </a:r>
            <a:r>
              <a:rPr lang="cs-CZ" dirty="0"/>
              <a:t>spojených s vyhledáváním a poskytováním informací </a:t>
            </a:r>
          </a:p>
          <a:p>
            <a:pPr lvl="1"/>
            <a:r>
              <a:rPr lang="cs-CZ" dirty="0"/>
              <a:t>vyhodnocování poskytování informací prostřednictvím </a:t>
            </a:r>
            <a:r>
              <a:rPr lang="cs-CZ" dirty="0">
                <a:solidFill>
                  <a:srgbClr val="0000DC"/>
                </a:solidFill>
              </a:rPr>
              <a:t>výroční zprávy</a:t>
            </a:r>
            <a:r>
              <a:rPr lang="cs-CZ" dirty="0"/>
              <a:t>, která je každoročně zpracována a zveřejňována povinnými subjekty</a:t>
            </a:r>
          </a:p>
        </p:txBody>
      </p:sp>
    </p:spTree>
    <p:extLst>
      <p:ext uri="{BB962C8B-B14F-4D97-AF65-F5344CB8AC3E}">
        <p14:creationId xmlns:p14="http://schemas.microsoft.com/office/powerpoint/2010/main" val="1695336933"/>
      </p:ext>
    </p:extLst>
  </p:cSld>
  <p:clrMapOvr>
    <a:masterClrMapping/>
  </p:clrMapOvr>
  <p:transition advTm="326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charakteristika „režimu“ zákona č. 123/1998 Sb. </a:t>
            </a:r>
          </a:p>
          <a:p>
            <a:pPr lvl="1"/>
            <a:r>
              <a:rPr lang="cs-CZ" dirty="0"/>
              <a:t>mimo obecného práva na informace také realizace práva na informace o ŽP </a:t>
            </a:r>
          </a:p>
          <a:p>
            <a:pPr lvl="1"/>
            <a:r>
              <a:rPr lang="cs-CZ" dirty="0"/>
              <a:t>jde-li to </a:t>
            </a:r>
            <a:r>
              <a:rPr lang="cs-CZ" dirty="0">
                <a:solidFill>
                  <a:srgbClr val="0000DC"/>
                </a:solidFill>
              </a:rPr>
              <a:t>tyto informace, uplatní se úprava v zák. č. 123/1998 Sb. </a:t>
            </a:r>
            <a:r>
              <a:rPr lang="cs-CZ" dirty="0"/>
              <a:t>(nerozhoduje označení </a:t>
            </a:r>
            <a:r>
              <a:rPr lang="cs-CZ" dirty="0" err="1"/>
              <a:t>infožádosti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obdobný princip právní úpravy, současně ale některé </a:t>
            </a:r>
            <a:r>
              <a:rPr lang="cs-CZ" dirty="0">
                <a:solidFill>
                  <a:srgbClr val="0000DC"/>
                </a:solidFill>
              </a:rPr>
              <a:t>významné „</a:t>
            </a:r>
            <a:r>
              <a:rPr lang="cs-CZ" dirty="0" err="1">
                <a:solidFill>
                  <a:srgbClr val="0000DC"/>
                </a:solidFill>
              </a:rPr>
              <a:t>řežimové</a:t>
            </a:r>
            <a:r>
              <a:rPr lang="cs-CZ" dirty="0">
                <a:solidFill>
                  <a:srgbClr val="0000DC"/>
                </a:solidFill>
              </a:rPr>
              <a:t> odlišnosti“: </a:t>
            </a:r>
          </a:p>
          <a:p>
            <a:pPr lvl="1"/>
            <a:r>
              <a:rPr lang="cs-CZ" dirty="0"/>
              <a:t>informace se poskytují </a:t>
            </a:r>
            <a:r>
              <a:rPr lang="cs-CZ" dirty="0">
                <a:solidFill>
                  <a:srgbClr val="0000DC"/>
                </a:solidFill>
              </a:rPr>
              <a:t>ve lhůtě 30 dnů </a:t>
            </a:r>
            <a:r>
              <a:rPr lang="cs-CZ" dirty="0"/>
              <a:t>(lze prodloužit) </a:t>
            </a:r>
          </a:p>
          <a:p>
            <a:pPr lvl="1"/>
            <a:r>
              <a:rPr lang="cs-CZ" dirty="0"/>
              <a:t>po žadateli </a:t>
            </a:r>
            <a:r>
              <a:rPr lang="cs-CZ" dirty="0">
                <a:solidFill>
                  <a:srgbClr val="0000DC"/>
                </a:solidFill>
              </a:rPr>
              <a:t>nelze požadovat náhradu nákladů </a:t>
            </a:r>
            <a:r>
              <a:rPr lang="cs-CZ" dirty="0"/>
              <a:t>(s výjimkou nákladů spojených s pořízením kopií, technických nosičů dat a odesláním) 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neupravuje institut stížnosti </a:t>
            </a:r>
          </a:p>
          <a:p>
            <a:pPr lvl="1"/>
            <a:r>
              <a:rPr lang="cs-CZ" dirty="0"/>
              <a:t>namísto toho fikce jestliže povinný subjekt ve stanovené lhůtě neposkytl informace či nevydal rozhodnutí, má se za to, že rozhodl informace odepřít = </a:t>
            </a:r>
            <a:r>
              <a:rPr lang="cs-CZ" dirty="0">
                <a:solidFill>
                  <a:srgbClr val="0000DC"/>
                </a:solidFill>
              </a:rPr>
              <a:t>fikce negativního rozhodnutí</a:t>
            </a:r>
          </a:p>
        </p:txBody>
      </p:sp>
    </p:spTree>
    <p:extLst>
      <p:ext uri="{BB962C8B-B14F-4D97-AF65-F5344CB8AC3E}">
        <p14:creationId xmlns:p14="http://schemas.microsoft.com/office/powerpoint/2010/main" val="3128377761"/>
      </p:ext>
    </p:extLst>
  </p:cSld>
  <p:clrMapOvr>
    <a:masterClrMapping/>
  </p:clrMapOvr>
  <p:transition advTm="326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Otevřená data</a:t>
            </a:r>
          </a:p>
          <a:p>
            <a:pPr lvl="1"/>
            <a:r>
              <a:rPr lang="cs-CZ" dirty="0"/>
              <a:t>dvě roviny poskytování informací </a:t>
            </a:r>
          </a:p>
          <a:p>
            <a:pPr lvl="2"/>
            <a:r>
              <a:rPr lang="cs-CZ" b="1" dirty="0">
                <a:solidFill>
                  <a:srgbClr val="0000DC"/>
                </a:solidFill>
              </a:rPr>
              <a:t>na žádost </a:t>
            </a:r>
          </a:p>
          <a:p>
            <a:pPr lvl="2"/>
            <a:r>
              <a:rPr lang="cs-CZ" b="1" dirty="0">
                <a:solidFill>
                  <a:srgbClr val="0000DC"/>
                </a:solidFill>
              </a:rPr>
              <a:t>iniciativně</a:t>
            </a:r>
            <a:r>
              <a:rPr lang="cs-CZ" dirty="0">
                <a:solidFill>
                  <a:srgbClr val="0000DC"/>
                </a:solidFill>
              </a:rPr>
              <a:t> - viz zejm. otevřená data („open data“). </a:t>
            </a:r>
          </a:p>
          <a:p>
            <a:pPr lvl="1"/>
            <a:r>
              <a:rPr lang="cs-CZ" dirty="0"/>
              <a:t>definice v zákoně č. 106/1999 Sb.: 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Otevřenými daty se pro účely tohoto zákona rozumí informace zveřejňované způsobem umožňujícím dálkový přístup v otevřeném a strojově čitelném formátu, jejichž způsob ani účel následného využití není omezen a které jsou evidovány v národním katalogu otevřených dat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výsledek implementace unijního práva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národní katalog otevřených dat </a:t>
            </a:r>
            <a:r>
              <a:rPr lang="cs-CZ" dirty="0"/>
              <a:t>- https://data.gov.cz/.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139317"/>
      </p:ext>
    </p:extLst>
  </p:cSld>
  <p:clrMapOvr>
    <a:masterClrMapping/>
  </p:clrMapOvr>
  <p:transition advTm="326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Právo na informace ve veřejné správě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endParaRPr lang="cs-CZ" b="1" dirty="0"/>
          </a:p>
          <a:p>
            <a:r>
              <a:rPr lang="cs-CZ" i="1" dirty="0"/>
              <a:t>Otázky?</a:t>
            </a:r>
            <a:endParaRPr lang="cs-CZ" b="1" dirty="0"/>
          </a:p>
          <a:p>
            <a:r>
              <a:rPr lang="cs-CZ" b="1" dirty="0"/>
              <a:t>Děkuji za pozornost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82451"/>
      </p:ext>
    </p:extLst>
  </p:cSld>
  <p:clrMapOvr>
    <a:masterClrMapping/>
  </p:clrMapOvr>
  <p:transition advTm="326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záruky ve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Nebo také „záruky zákonnosti ve VS“</a:t>
            </a:r>
          </a:p>
          <a:p>
            <a:pPr lvl="1"/>
            <a:r>
              <a:rPr lang="cs-CZ" dirty="0"/>
              <a:t>= právní prostředky či „mechanismy“ k zajištění zákonnosti VS</a:t>
            </a:r>
          </a:p>
          <a:p>
            <a:pPr lvl="1"/>
            <a:r>
              <a:rPr lang="cs-CZ" dirty="0"/>
              <a:t>tvoří určitý vzájemně provázaný systém, kde dominantní postavení kontroly</a:t>
            </a:r>
          </a:p>
          <a:p>
            <a:pPr lvl="1"/>
            <a:endParaRPr lang="cs-CZ" dirty="0"/>
          </a:p>
          <a:p>
            <a:r>
              <a:rPr lang="cs-CZ" b="1" dirty="0"/>
              <a:t>Systém</a:t>
            </a:r>
            <a:r>
              <a:rPr lang="cs-CZ" dirty="0"/>
              <a:t> záruk zákonnosti vymezován různě, např.: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kontrola </a:t>
            </a:r>
            <a:r>
              <a:rPr lang="cs-CZ" i="1" dirty="0">
                <a:solidFill>
                  <a:srgbClr val="0000DC"/>
                </a:solidFill>
              </a:rPr>
              <a:t>(má vlastní systém, viz dále…)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rušení, změna a sistace </a:t>
            </a:r>
            <a:r>
              <a:rPr lang="cs-CZ" i="1" dirty="0">
                <a:solidFill>
                  <a:srgbClr val="0000DC"/>
                </a:solidFill>
              </a:rPr>
              <a:t>(různé prostředky, presumpce platnosti, sistace u NSA)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uplatňování odpovědnosti </a:t>
            </a:r>
            <a:r>
              <a:rPr lang="cs-CZ" i="1" dirty="0">
                <a:solidFill>
                  <a:srgbClr val="0000DC"/>
                </a:solidFill>
              </a:rPr>
              <a:t>(</a:t>
            </a:r>
            <a:r>
              <a:rPr lang="cs-CZ" i="1" dirty="0" err="1">
                <a:solidFill>
                  <a:srgbClr val="0000DC"/>
                </a:solidFill>
              </a:rPr>
              <a:t>správněprávní</a:t>
            </a:r>
            <a:r>
              <a:rPr lang="cs-CZ" i="1" dirty="0">
                <a:solidFill>
                  <a:srgbClr val="0000DC"/>
                </a:solidFill>
              </a:rPr>
              <a:t> odpovědnost + odpovědnost za škodu)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přímé donucení </a:t>
            </a:r>
            <a:r>
              <a:rPr lang="cs-CZ" i="1" dirty="0">
                <a:solidFill>
                  <a:srgbClr val="0000DC"/>
                </a:solidFill>
              </a:rPr>
              <a:t>(typicky správní exekuce)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právo na informace + petice a stížnosti ve VS </a:t>
            </a:r>
            <a:r>
              <a:rPr lang="cs-CZ" dirty="0"/>
              <a:t>(mnohdy řazeno přímo pod kontrolu         – i v této prezentaci)</a:t>
            </a: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záruky ve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Zásada zákonnosti </a:t>
            </a:r>
            <a:r>
              <a:rPr lang="cs-CZ" dirty="0"/>
              <a:t>(legality) ve VS, rozměry zejména: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obecný požadavek na dodržování </a:t>
            </a:r>
            <a:r>
              <a:rPr lang="cs-CZ" i="1" dirty="0">
                <a:solidFill>
                  <a:srgbClr val="0000DC"/>
                </a:solidFill>
              </a:rPr>
              <a:t>plnění obsahu právních norem subjekty správního práva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respektování zákonných </a:t>
            </a:r>
            <a:r>
              <a:rPr lang="cs-CZ" b="1" i="1" dirty="0">
                <a:solidFill>
                  <a:srgbClr val="0000DC"/>
                </a:solidFill>
              </a:rPr>
              <a:t>práv a svobod občanů v rámci VS </a:t>
            </a:r>
            <a:r>
              <a:rPr lang="cs-CZ" i="1" dirty="0">
                <a:solidFill>
                  <a:srgbClr val="0000DC"/>
                </a:solidFill>
              </a:rPr>
              <a:t>+ poskytování ochrany těmto právům (svobodám)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vyjádřena v </a:t>
            </a:r>
            <a:r>
              <a:rPr lang="cs-CZ" b="1" dirty="0"/>
              <a:t>§ 2 odst. 1 správního řádu</a:t>
            </a:r>
            <a:r>
              <a:rPr lang="cs-CZ" dirty="0"/>
              <a:t>, „dosah“: 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respektování </a:t>
            </a:r>
            <a:r>
              <a:rPr lang="cs-CZ" b="1" dirty="0">
                <a:solidFill>
                  <a:srgbClr val="0000DC"/>
                </a:solidFill>
              </a:rPr>
              <a:t>právních předpisů + mezinárodních smluv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ale také </a:t>
            </a:r>
            <a:r>
              <a:rPr lang="cs-CZ" b="1" dirty="0">
                <a:solidFill>
                  <a:srgbClr val="0000DC"/>
                </a:solidFill>
              </a:rPr>
              <a:t>rozhodnutí, rozhodovací praxe či soudní judikatury </a:t>
            </a:r>
            <a:endParaRPr lang="cs-CZ" dirty="0"/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§ 2(1) Správní orgán postupuje v souladu se zákony a ostatními právními předpisy, jakož i mezinárodními smlouvami, které jsou součástí právního řádu (dále jen "právní předpisy"). Kde se v tomto zákoně mluví o zákoně, rozumí se tím též mezinárodní smlouva, která je součástí právního řádu.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předpoklad zákonnosti, </a:t>
            </a:r>
            <a:r>
              <a:rPr lang="cs-CZ" b="1" dirty="0"/>
              <a:t>v praxi ne vždy naplňováno…</a:t>
            </a:r>
          </a:p>
        </p:txBody>
      </p:sp>
    </p:spTree>
  </p:cSld>
  <p:clrMapOvr>
    <a:masterClrMapping/>
  </p:clrMapOvr>
  <p:transition advTm="326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– charakteristika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Kontrola VS</a:t>
            </a:r>
          </a:p>
          <a:p>
            <a:pPr lvl="1"/>
            <a:r>
              <a:rPr lang="cs-CZ" dirty="0"/>
              <a:t>= </a:t>
            </a:r>
            <a:r>
              <a:rPr lang="cs-CZ" b="1" i="1" dirty="0">
                <a:solidFill>
                  <a:srgbClr val="0000DC"/>
                </a:solidFill>
              </a:rPr>
              <a:t>cílená činnost </a:t>
            </a:r>
            <a:r>
              <a:rPr lang="cs-CZ" i="1" dirty="0">
                <a:solidFill>
                  <a:srgbClr val="0000DC"/>
                </a:solidFill>
              </a:rPr>
              <a:t>usilující o zjištění </a:t>
            </a:r>
            <a:r>
              <a:rPr lang="cs-CZ" b="1" i="1" dirty="0">
                <a:solidFill>
                  <a:srgbClr val="0000DC"/>
                </a:solidFill>
              </a:rPr>
              <a:t>souladu </a:t>
            </a:r>
            <a:r>
              <a:rPr lang="cs-CZ" i="1" dirty="0">
                <a:solidFill>
                  <a:srgbClr val="0000DC"/>
                </a:solidFill>
              </a:rPr>
              <a:t>mezi </a:t>
            </a:r>
            <a:r>
              <a:rPr lang="cs-CZ" b="1" i="1" dirty="0">
                <a:solidFill>
                  <a:srgbClr val="0000DC"/>
                </a:solidFill>
              </a:rPr>
              <a:t>požadovaným stavem a skutečností </a:t>
            </a:r>
          </a:p>
          <a:p>
            <a:pPr lvl="2"/>
            <a:r>
              <a:rPr lang="cs-CZ" dirty="0"/>
              <a:t>(= integrální součást řídící činnosti)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dvě obecné roviny (viz dále):</a:t>
            </a:r>
          </a:p>
          <a:p>
            <a:pPr lvl="2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dirty="0">
                <a:solidFill>
                  <a:srgbClr val="0000DC"/>
                </a:solidFill>
              </a:rPr>
              <a:t>VS kontrolu provádí </a:t>
            </a:r>
            <a:r>
              <a:rPr lang="cs-CZ" dirty="0"/>
              <a:t>(tzv. správní kontrola)</a:t>
            </a:r>
          </a:p>
          <a:p>
            <a:pPr lvl="2"/>
            <a:r>
              <a:rPr lang="cs-CZ" b="1" dirty="0">
                <a:solidFill>
                  <a:srgbClr val="0000DC"/>
                </a:solidFill>
              </a:rPr>
              <a:t>2/ </a:t>
            </a:r>
            <a:r>
              <a:rPr lang="cs-CZ" dirty="0">
                <a:solidFill>
                  <a:srgbClr val="0000DC"/>
                </a:solidFill>
              </a:rPr>
              <a:t>ale také je jejím objektem </a:t>
            </a:r>
            <a:r>
              <a:rPr lang="cs-CZ" dirty="0"/>
              <a:t>(= kontrola VS)</a:t>
            </a:r>
          </a:p>
          <a:p>
            <a:pPr lvl="2"/>
            <a:endParaRPr lang="cs-CZ" dirty="0"/>
          </a:p>
          <a:p>
            <a:pPr marL="252000" marR="0" lvl="0" indent="-1800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Funkce kontroly: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poznání a zjišťovací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(činnost kontrolovaného, okolnosti apod.)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porovnávací či hodnotící 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nápravná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(přijetí opatření k nápravě)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(dále např. výchovná či motivační)</a:t>
            </a:r>
          </a:p>
        </p:txBody>
      </p:sp>
    </p:spTree>
  </p:cSld>
  <p:clrMapOvr>
    <a:masterClrMapping/>
  </p:clrMapOvr>
  <p:transition advTm="326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– charakteristika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Možná členění kontroly</a:t>
            </a:r>
          </a:p>
          <a:p>
            <a:pPr lvl="1"/>
            <a:r>
              <a:rPr lang="cs-CZ" dirty="0"/>
              <a:t>z pohledu </a:t>
            </a:r>
            <a:r>
              <a:rPr lang="cs-CZ" b="1" dirty="0"/>
              <a:t>„vztahu“ </a:t>
            </a:r>
            <a:r>
              <a:rPr lang="cs-CZ" dirty="0"/>
              <a:t>kontrolního orgánu (či subjektu) k VS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vnitřní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vnější</a:t>
            </a:r>
          </a:p>
          <a:p>
            <a:pPr lvl="1"/>
            <a:r>
              <a:rPr lang="cs-CZ" dirty="0"/>
              <a:t>z pohledu </a:t>
            </a:r>
            <a:r>
              <a:rPr lang="cs-CZ" b="1" dirty="0"/>
              <a:t>„fází“ </a:t>
            </a:r>
            <a:r>
              <a:rPr lang="cs-CZ" dirty="0"/>
              <a:t>kontroly (časově)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preventivní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průběžná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následná</a:t>
            </a:r>
          </a:p>
          <a:p>
            <a:pPr lvl="1"/>
            <a:r>
              <a:rPr lang="cs-CZ" dirty="0"/>
              <a:t>z pohledu kontrolovaných </a:t>
            </a:r>
            <a:r>
              <a:rPr lang="cs-CZ" b="1" dirty="0"/>
              <a:t>hledisek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kontrola zákonnosti </a:t>
            </a:r>
            <a:r>
              <a:rPr lang="cs-CZ" dirty="0"/>
              <a:t>(v širším smyslu)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kontrola účelnosti, hospodárnosti a efektivnosti </a:t>
            </a:r>
            <a:r>
              <a:rPr lang="cs-CZ" dirty="0"/>
              <a:t>(principy 3E)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případně jiná hlediska (transparentnost, rychlost, demokratičnost VS apod.) či kombinace…</a:t>
            </a: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– charakteristika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ale kontrola </a:t>
            </a:r>
            <a:r>
              <a:rPr lang="cs-CZ" b="1" dirty="0"/>
              <a:t>mnohovýznamový pojem</a:t>
            </a:r>
          </a:p>
          <a:p>
            <a:pPr lvl="1"/>
            <a:r>
              <a:rPr lang="cs-CZ" dirty="0"/>
              <a:t>což souvisí s určitou terminologickou nejasností, kdy podobný význam přikládán: 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dohled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dozor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inspekce…</a:t>
            </a:r>
          </a:p>
          <a:p>
            <a:pPr lvl="2"/>
            <a:endParaRPr lang="cs-CZ" b="1" dirty="0"/>
          </a:p>
          <a:p>
            <a:r>
              <a:rPr lang="cs-CZ" dirty="0"/>
              <a:t>Odlišnosti kontroly a dozoru, zpravidla…</a:t>
            </a:r>
          </a:p>
          <a:p>
            <a:pPr lvl="1"/>
            <a:r>
              <a:rPr lang="cs-CZ" dirty="0"/>
              <a:t>…u kontroly nelze (přímo, bezprostředně) zjednat nápravu </a:t>
            </a:r>
          </a:p>
          <a:p>
            <a:pPr lvl="1"/>
            <a:r>
              <a:rPr lang="cs-CZ" dirty="0"/>
              <a:t>…u kontroly širší hlediska</a:t>
            </a: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–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Také kontrola tvoří určitý </a:t>
            </a:r>
            <a:r>
              <a:rPr lang="cs-CZ" b="1" dirty="0"/>
              <a:t>systém</a:t>
            </a:r>
          </a:p>
          <a:p>
            <a:pPr lvl="1"/>
            <a:r>
              <a:rPr lang="cs-CZ" dirty="0"/>
              <a:t>základní možné dělení = </a:t>
            </a:r>
            <a:r>
              <a:rPr lang="cs-CZ" i="1" dirty="0">
                <a:solidFill>
                  <a:srgbClr val="0000DC"/>
                </a:solidFill>
              </a:rPr>
              <a:t>pokud VS kontroluje </a:t>
            </a:r>
            <a:r>
              <a:rPr lang="cs-CZ" b="1" dirty="0"/>
              <a:t>x</a:t>
            </a:r>
            <a:r>
              <a:rPr lang="cs-CZ" dirty="0"/>
              <a:t> </a:t>
            </a:r>
            <a:r>
              <a:rPr lang="cs-CZ" i="1" dirty="0">
                <a:solidFill>
                  <a:srgbClr val="0000DC"/>
                </a:solidFill>
              </a:rPr>
              <a:t>VS je kontrolována </a:t>
            </a:r>
          </a:p>
          <a:p>
            <a:pPr lvl="1"/>
            <a:endParaRPr lang="cs-CZ" b="1" dirty="0"/>
          </a:p>
          <a:p>
            <a:r>
              <a:rPr lang="cs-CZ" dirty="0"/>
              <a:t>Pokud VS kontroluje = </a:t>
            </a:r>
            <a:r>
              <a:rPr lang="cs-CZ" b="1" dirty="0">
                <a:solidFill>
                  <a:srgbClr val="0000DC"/>
                </a:solidFill>
              </a:rPr>
              <a:t>správní kontrola</a:t>
            </a:r>
          </a:p>
          <a:p>
            <a:pPr lvl="1"/>
            <a:r>
              <a:rPr lang="cs-CZ" dirty="0"/>
              <a:t>kontrola </a:t>
            </a:r>
            <a:r>
              <a:rPr lang="cs-CZ" b="1" dirty="0"/>
              <a:t>subjektů mimo VS </a:t>
            </a:r>
            <a:r>
              <a:rPr lang="cs-CZ" i="1" dirty="0"/>
              <a:t>(adresátů VS)</a:t>
            </a:r>
          </a:p>
          <a:p>
            <a:pPr lvl="1"/>
            <a:r>
              <a:rPr lang="cs-CZ" dirty="0"/>
              <a:t>autoritativní vystupování orgánů VS (</a:t>
            </a:r>
            <a:r>
              <a:rPr lang="cs-CZ" b="1" dirty="0"/>
              <a:t>kontrolní pravomoc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procesní postup = </a:t>
            </a:r>
            <a:r>
              <a:rPr lang="cs-CZ" b="1" dirty="0"/>
              <a:t>kontrolní řád</a:t>
            </a:r>
          </a:p>
          <a:p>
            <a:pPr lvl="1"/>
            <a:r>
              <a:rPr lang="cs-CZ" dirty="0"/>
              <a:t>„běžné“ ale i specializované orgány = různé inspekce (</a:t>
            </a:r>
            <a:r>
              <a:rPr lang="cs-CZ" i="1" dirty="0"/>
              <a:t>SZPI, ČOI, SEI, ČIŽP,…)</a:t>
            </a:r>
          </a:p>
          <a:p>
            <a:pPr lvl="1"/>
            <a:endParaRPr lang="cs-CZ" b="1" i="1" dirty="0"/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někdy také označení </a:t>
            </a: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administrativní dozor</a:t>
            </a:r>
          </a:p>
          <a:p>
            <a:pPr lvl="1"/>
            <a:endParaRPr lang="cs-CZ" b="1" i="1" dirty="0"/>
          </a:p>
        </p:txBody>
      </p:sp>
    </p:spTree>
  </p:cSld>
  <p:clrMapOvr>
    <a:masterClrMapping/>
  </p:clrMapOvr>
  <p:transition advTm="326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MP719Z </a:t>
            </a:r>
            <a:r>
              <a:rPr lang="cs-CZ" dirty="0"/>
              <a:t>Správní právo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Kontrola VS –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VS kontrolována, dělení v závislosti na tom </a:t>
            </a:r>
            <a:r>
              <a:rPr lang="cs-CZ" b="1" dirty="0"/>
              <a:t>„kým“:</a:t>
            </a:r>
          </a:p>
          <a:p>
            <a:pPr lvl="1"/>
            <a:endParaRPr lang="cs-CZ" dirty="0"/>
          </a:p>
          <a:p>
            <a:r>
              <a:rPr lang="cs-CZ" b="1" dirty="0"/>
              <a:t>Vnitřní kontrola VS</a:t>
            </a:r>
          </a:p>
          <a:p>
            <a:pPr lvl="1"/>
            <a:r>
              <a:rPr lang="cs-CZ" dirty="0"/>
              <a:t>= kontrola </a:t>
            </a:r>
            <a:r>
              <a:rPr lang="cs-CZ" dirty="0">
                <a:solidFill>
                  <a:srgbClr val="0000DC"/>
                </a:solidFill>
              </a:rPr>
              <a:t>orgány VS </a:t>
            </a:r>
            <a:r>
              <a:rPr lang="cs-CZ" dirty="0"/>
              <a:t>(tedy: </a:t>
            </a:r>
            <a:r>
              <a:rPr lang="cs-CZ" i="1" dirty="0"/>
              <a:t>VS kontroluje „sama sebe“</a:t>
            </a:r>
            <a:r>
              <a:rPr lang="cs-CZ" dirty="0"/>
              <a:t>), </a:t>
            </a:r>
            <a:r>
              <a:rPr lang="cs-CZ" b="1" dirty="0"/>
              <a:t>různé formy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obecně </a:t>
            </a:r>
            <a:r>
              <a:rPr lang="cs-CZ" b="1" i="1" dirty="0">
                <a:solidFill>
                  <a:srgbClr val="0000DC"/>
                </a:solidFill>
              </a:rPr>
              <a:t>služební dozor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řídící pravomoci a působnosti ve VS na hierarchické bázi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kontrola v rámci vztahu nadřízenosti a podřízenosti mezi orgány VS</a:t>
            </a:r>
          </a:p>
          <a:p>
            <a:pPr lvl="1"/>
            <a:r>
              <a:rPr lang="cs-CZ" dirty="0"/>
              <a:t>specificky pak </a:t>
            </a:r>
            <a:r>
              <a:rPr lang="cs-CZ" b="1" i="1" dirty="0">
                <a:solidFill>
                  <a:srgbClr val="0000DC"/>
                </a:solidFill>
              </a:rPr>
              <a:t>instanční kontrola 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v rámci správních postupů (zejména rozhodování VS) 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např. při odvolání proti správnímu rozhodnutí</a:t>
            </a:r>
          </a:p>
          <a:p>
            <a:pPr lvl="1"/>
            <a:r>
              <a:rPr lang="cs-CZ" dirty="0"/>
              <a:t>ale také </a:t>
            </a:r>
            <a:r>
              <a:rPr lang="cs-CZ" i="1" dirty="0">
                <a:solidFill>
                  <a:srgbClr val="0000DC"/>
                </a:solidFill>
              </a:rPr>
              <a:t>jiné formy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audity, dozor podle obecního a krajského zřízení,…</a:t>
            </a:r>
          </a:p>
          <a:p>
            <a:endParaRPr lang="cs-CZ" b="1" dirty="0"/>
          </a:p>
        </p:txBody>
      </p:sp>
    </p:spTree>
  </p:cSld>
  <p:clrMapOvr>
    <a:masterClrMapping/>
  </p:clrMapOvr>
  <p:transition advTm="3261"/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3900</TotalTime>
  <Words>2248</Words>
  <Application>Microsoft Office PowerPoint</Application>
  <PresentationFormat>Širokoúhlá obrazovka</PresentationFormat>
  <Paragraphs>310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46859</vt:lpstr>
      <vt:lpstr>Právní záruky ve veřejné správě a jejich systém. Systém vnější kontroly veřejné správy. Právo na informace ve veřejné správě. </vt:lpstr>
      <vt:lpstr>Východiska kontroly VS</vt:lpstr>
      <vt:lpstr>Právní záruky ve VS</vt:lpstr>
      <vt:lpstr>Právní záruky ve VS</vt:lpstr>
      <vt:lpstr>Kontrola VS – charakteristika</vt:lpstr>
      <vt:lpstr>Kontrola VS – charakteristika</vt:lpstr>
      <vt:lpstr>Kontrola VS – charakteristika</vt:lpstr>
      <vt:lpstr>Kontrola VS – systém</vt:lpstr>
      <vt:lpstr>Kontrola VS – systém</vt:lpstr>
      <vt:lpstr>Kontrola VS – systém</vt:lpstr>
      <vt:lpstr>Kontrola VS zastupitelskými orgány</vt:lpstr>
      <vt:lpstr>Majetková a účetní kontrola VS (NKÚ)</vt:lpstr>
      <vt:lpstr>Kontrola VS veřejným ochráncem práv</vt:lpstr>
      <vt:lpstr>Kontrola VS veřejným ochráncem práv</vt:lpstr>
      <vt:lpstr>Soudní kontrola VS</vt:lpstr>
      <vt:lpstr>Soudní kontrola VS</vt:lpstr>
      <vt:lpstr>Soudní kontrola VS</vt:lpstr>
      <vt:lpstr>Soudní kontrola VS</vt:lpstr>
      <vt:lpstr>Právo na informace ve veřejné správě</vt:lpstr>
      <vt:lpstr>Právo na informace ve veřejné správě</vt:lpstr>
      <vt:lpstr>Právo na informace ve veřejné správě</vt:lpstr>
      <vt:lpstr>Právo na informace ve veřejné správě</vt:lpstr>
      <vt:lpstr>Právo na informace ve veřejné správě</vt:lpstr>
      <vt:lpstr>Právo na informace ve veřejné správě</vt:lpstr>
      <vt:lpstr>Právo na informace ve veřejné správě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Tomáš Svoboda</cp:lastModifiedBy>
  <cp:revision>251</cp:revision>
  <cp:lastPrinted>1601-01-01T00:00:00Z</cp:lastPrinted>
  <dcterms:created xsi:type="dcterms:W3CDTF">2020-09-22T09:42:44Z</dcterms:created>
  <dcterms:modified xsi:type="dcterms:W3CDTF">2022-10-31T11:18:31Z</dcterms:modified>
</cp:coreProperties>
</file>