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6FBB1-CA8C-5D44-DFB7-C7EAEC5AF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7A2FF0-8F5D-E3CF-0FE6-DFE4B5EE2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350D39-AE95-14B5-455D-067C1D13A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FE460E-D382-B6EF-E74A-DB937AA7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94198A-9E83-684A-EE42-2A738999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85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DC81A-901F-0D1A-A6BE-C945B4B6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FF3EE1-B282-C56D-267A-8AD4C75CD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144F11-A886-B185-2ABD-2D840D8A1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F327BA-11EE-57B2-B468-EE1F096E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CDBDD8-A65E-2588-57DA-77873371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6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6290AEE-14A6-2815-43D9-99C7C065A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F65A2E-A608-3E26-8DD6-CE927C12B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5AB0A1-1BE5-07FC-AA35-484379C8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A9E05A-2DBA-93AB-19B6-33D89AE8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28F9DD-B1E6-91C9-0FDD-9D28FD5F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75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365C5-87A4-C738-FA04-567370D26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119EA-4350-A3A8-BA6A-EDF9513D4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3D59B6-0CFA-B003-DD47-AE0B6E722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39B5FF-515F-EF7E-2EEF-11A771AF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BF0BB0-C7AF-8D5A-BACD-3C92CA88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90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D9995-FC20-02C8-04FA-5387FB347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D24F50-BDB6-F12F-1893-1D74BA45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F8721E-4FC2-E6F1-F427-3F035B34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37C528-6162-BC9D-FC3F-1B7E2E03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701F69-BA6F-D1DA-CFB2-DB95B4CE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05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BA5AA-851E-47B8-6014-D0882C8E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415C1-BC09-F719-D34D-A1215CA86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C9A81F-6C70-E652-2A4C-40DBCB7CE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3851C1-2B4B-3CBB-9E3C-9E322EFD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7F5EB4-873E-C26B-9079-17D4997E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D2291C-C579-939B-A959-2E62DA5AF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93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2F3F5-D3F9-ABBD-55E5-8237C558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A5D68A-5694-412F-3E06-8BE89DD2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07AA0D-C0CC-F4B9-BD01-E9391F4DB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381953-71FE-8D1C-CC6F-5E406B44A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63EB9F-16E6-7937-6B88-52FE2E1B4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D818DD-649C-E651-FA89-27EA58953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5D914A-DC09-44C6-4CED-35D90ABB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53D595A-61D0-D9CD-C376-C1AB5760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52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B0354F-0035-362B-C367-D69E7AA9B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893591-509A-77EF-FA58-D9BA65D3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5741B2-5B32-2CCE-CC44-1DEB37A4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E9EC065-DA74-B8B5-B91B-9CF3E609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4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F1F95D-94D7-664B-3394-549A93160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3325EB-AFA9-5AE0-7251-F762505F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697C22-82F3-6B50-C7E8-06CA07397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52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8DADD-884B-5A60-C660-05A889BDC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EC8CA-D647-05F1-50E7-D53CC5E7D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9CB686-C1CA-03F2-D5A0-3AECBC421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B0ED58-6573-4383-1882-3119676F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18E1F2-A768-81C5-F0B6-89C61284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BDD170-B01E-DF07-EF23-57A30BA3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48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8E9C4-732A-4124-9226-E152DC8C6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5E3C02-7018-15D1-383C-F857D24BC5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26CE5F-A60E-4395-552B-E0DEB71F5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3A596A-A262-5D92-9C64-343B3835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2B71BD-77BC-74FC-CDC3-B743B042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8F3AE6-1DE6-253B-7251-33057D40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5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3D40894-369B-BBF5-4BA1-04D3CA340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707DA9-EB2F-962F-3A4D-D0052D930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7EBB09-A930-56AC-90E5-8E4447960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A6C6-87C4-4F10-BB26-CF9832EA2E1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3B183-0FCC-4F72-478F-E21171B5F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A82FF1-6EFA-EA80-36A7-761540FEA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0B08C-A266-4EB9-9B49-8EBB6F4367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39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07167-B727-FFF9-441F-AC081FE50C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1. Online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1FBC6B-7EF0-6FB8-8927-796AD93E6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80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DE80A-5507-066A-D5C7-4FA4390F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- P. MAN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BAEB7A-11D4-549F-1D92-03995F00F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Společnost Master Žába, s.r.o., založená podle českého práva, se sídlem a místem podnikání v Brně, je distributorem a přímým prodejcem žabích stehýnek do vybraných špičkových restaurací v České republice. Žabí stehýnka se rozhodla koupit od společnosti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Cuisses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grenouille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a. r. l., založenou podle francouzského práva, se sídlem a místem podnikání v Lyonu. Společnost se „chlubí“ tím, že žáby sama chová v akvateráriích. Strany spolu uzavřely v červenci 2021 v písemné formě kupní smlouvu, jejímž předmětem bylo dodání 300 kg žabích stehýnek za cenu 2990 euro. Součástí smlouvy byla mimo jiné doložka: 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„Tato smlouva a vztahy z ní vyplývající se řídí britským právem. Úmluva OSN o smlouvách o mezinárodní koupi zboží se nepoužije.“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Posuďte platnost takové volby práva.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62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FC689-5F9C-68CB-F2CD-80709A2CD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– P. SERGEJEV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A882BE-6CD0-B883-E243-9B225089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Společnost Master Žába, s.r.o., založená podle českého práva, se sídlem a místem podnikání v Brně, je distributorem a přímým prodejcem žabích stehýnek do vybraných špičkových restaurací v České republice. Žabí stehýnka se rozhodla koupit od společnosti </a:t>
            </a:r>
            <a:r>
              <a:rPr lang="cs-CZ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Cuisses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grenouille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a. r. l., založenou podle francouzského práva, se sídlem a místem podnikání v Lyonu. Společnost se „chlubí“ tím, že žáby sama chová v akvateráriích. Strany spolu uzavřely v červenci 2021 v písemné formě kupní smlouvu, jejímž předmětem bylo dodání 300 kg žabích stehýnek za cenu 2990 euro. Součástí smlouvy byla mimo jiné doložka: </a:t>
            </a:r>
            <a:r>
              <a:rPr lang="cs-CZ" sz="2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„Tato smlouva a vztahy z ní vyplývající se řídí českým právem a podmínkami INCOTERMS 2020“. 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948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1A82B-8098-3B55-3093-DC0C9852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– P. VŠETIČKA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16CCD-21B0-A418-FD0F-D15E4B4EF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KONSTRUKTA UZAVŘELA SMLOUVU O VÝSTAVBĚ OBCHODNÍHO CENTRA SE SPOLEČNOSTÍ BIALSKA. CENTRUM MÁ BÝT POSTAVENO V KATOWICÍCH. VE SMLOUVĚ JE DOLOŽKA: „ TATO SMLOUVA SE ŘÍDÍ PODMÍNKAMI RED BOOK FIDIC V POSLEDNÍ VERZI A POLSKÝM PRÁVEM“</a:t>
            </a:r>
          </a:p>
          <a:p>
            <a:endParaRPr lang="cs-CZ" dirty="0"/>
          </a:p>
          <a:p>
            <a:r>
              <a:rPr lang="cs-CZ" dirty="0"/>
              <a:t>ANALYZUJ PRÁVNÍ REŽIM </a:t>
            </a:r>
          </a:p>
        </p:txBody>
      </p:sp>
    </p:spTree>
    <p:extLst>
      <p:ext uri="{BB962C8B-B14F-4D97-AF65-F5344CB8AC3E}">
        <p14:creationId xmlns:p14="http://schemas.microsoft.com/office/powerpoint/2010/main" val="2155276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9AE79-3835-7F6F-53D6-CB75E2D3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PROCESNÍ  - S. ZIKOVÁ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445FB-B6B9-DAC1-3C81-CC011281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Jakou formu prorogační dohody umožňuje čl. 25 nařízení Brusel Ibis?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Vysvětlete vztah mezi prorogační dohodou a hlavní smlouvou, obsahuje-li hlavní smlouva prorogační doložku. Je řešení výslovně uvedeno v nařízení?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Vymezte vztah nařízení Brusel I bis a Haagské úmluvy o dohodách o volbě soudu.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2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5BCB4-E7D2-9AC7-A2BF-D00A2CF81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 SVĚTLE NAŘÍZENÍ BRUSEL IBIS POSUĎ PLATNOST DOLOŽEK – VŠICHNI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F5717B-165C-A8F8-08BC-685E78BD1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arenR"/>
            </a:pP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Veškeré spory vyplývající z této smlouvy budou řešeny u českých soudů.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Veškeré spory vyplývající z této smlouvy budou řešeny u mexických soudů.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 řešení sporů vyplývající z této smlouvy je příslušný soud bydliště žalovaného.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 řešení sporů vyplývající z této smlouvy je příslušný soud místa plnění.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660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9ADEE-6FB6-4070-8371-373DB16B7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ŘÍZENÍ – VŠICHNI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4E2C30-205A-88DF-F08E-A0731DD5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VYMEZENÍ POJMU</a:t>
            </a:r>
          </a:p>
          <a:p>
            <a:r>
              <a:rPr lang="cs-CZ" dirty="0"/>
              <a:t>VÝHODY ROZHODČÍHO ŘÍZENÍ </a:t>
            </a:r>
          </a:p>
          <a:p>
            <a:r>
              <a:rPr lang="cs-CZ" dirty="0"/>
              <a:t>DOKTRÍNY ROZHODČÍHO ŘÍZENÍ </a:t>
            </a:r>
          </a:p>
          <a:p>
            <a:r>
              <a:rPr lang="cs-CZ" dirty="0"/>
              <a:t>JAK SE DOSTAT K ROZHODČÍMU ŘÍZENÍ? </a:t>
            </a:r>
          </a:p>
        </p:txBody>
      </p:sp>
    </p:spTree>
    <p:extLst>
      <p:ext uri="{BB962C8B-B14F-4D97-AF65-F5344CB8AC3E}">
        <p14:creationId xmlns:p14="http://schemas.microsoft.com/office/powerpoint/2010/main" val="3653647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6A0903D-0BB4-507D-EF82-F37895E861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BFCDABE-22EE-46C4-9551-7BAC18B019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2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46842-DA41-99B8-E509-A9570CB39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357023-AB93-A02B-1916-AE4800CAC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ZOPAKOVAT SI PROBLEMATIKU MINULÉHO SEMESTRU TAM, KDE SE VYUŽÍVÁ VŮLE STRAN</a:t>
            </a:r>
          </a:p>
          <a:p>
            <a:r>
              <a:rPr lang="cs-CZ" dirty="0"/>
              <a:t>UCHOPIT DOLOŽKY, KTERÉ PRACUJÍ S NESTÁTNÍM PRÁVEM A VYHODNOTIT JE Z POHLEDU STÁVAJÍCÍ ÚPRAVY</a:t>
            </a:r>
          </a:p>
          <a:p>
            <a:r>
              <a:rPr lang="cs-CZ" dirty="0"/>
              <a:t>UCHOPIT ZÁKLAD ROZHODČÍHO ŘÍZENÍ </a:t>
            </a:r>
          </a:p>
        </p:txBody>
      </p:sp>
    </p:spTree>
    <p:extLst>
      <p:ext uri="{BB962C8B-B14F-4D97-AF65-F5344CB8AC3E}">
        <p14:creationId xmlns:p14="http://schemas.microsoft.com/office/powerpoint/2010/main" val="424612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EDB14-58DC-A948-8AE6-F940BFE5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184679-EE2B-B199-EED8-0B5400F46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VIZ ZADÁNÍ PRO SEMINÁŘ Č. 1 </a:t>
            </a:r>
          </a:p>
          <a:p>
            <a:r>
              <a:rPr lang="cs-CZ" dirty="0"/>
              <a:t>ÚMLUVA OSN O SMLOUVÁCH O MEZINÁRODNÍ KOUPI ZBOŽÍ</a:t>
            </a:r>
          </a:p>
          <a:p>
            <a:r>
              <a:rPr lang="cs-CZ" dirty="0"/>
              <a:t>ZÁKON Č. 216/1994 SB. O ROZHODČÍM ŘÍZENÍ </a:t>
            </a:r>
          </a:p>
          <a:p>
            <a:r>
              <a:rPr lang="cs-CZ" dirty="0"/>
              <a:t>PŘEDNÁŠKA, UČEBNICE</a:t>
            </a:r>
          </a:p>
        </p:txBody>
      </p:sp>
    </p:spTree>
    <p:extLst>
      <p:ext uri="{BB962C8B-B14F-4D97-AF65-F5344CB8AC3E}">
        <p14:creationId xmlns:p14="http://schemas.microsoft.com/office/powerpoint/2010/main" val="327518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A53C7-98E8-A75A-CD15-7F5C641E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ÚMLUVA OSN O SMLOUVÁCH O MKZ – P. BRÁNSKÝ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6021F8-883F-7CC0-3773-D1F9C521E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ANALYZUJ ČLÁNEK 6 ÚMLUVY A UVEĎ JEHO VÝZNAM PRO APLIKACI ÚMLUVY JAKO CELKU </a:t>
            </a:r>
          </a:p>
          <a:p>
            <a:endParaRPr lang="cs-CZ" dirty="0"/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Článek 6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Strany mohou vyloučit použití této Úmluvy nebo, s výjimkou článku 12, kteréhokoli jejího ustanovení nebo jeho účinky změnit.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74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0BB63-25C1-BE5B-FF91-949680F5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P. DOSTÁL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28A7E-C9A7-3003-BDE3-DFFD47E8A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ANALYZUJ ČLÁNEK 7 ODST. 2 ÚMLUVY OSN O SMLOUVÁCH O MKZ</a:t>
            </a:r>
          </a:p>
          <a:p>
            <a:endParaRPr lang="cs-CZ" dirty="0"/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Otázky spadající do předmětu úpravy této Úmluvy, které v ní nejsou výslovně řešeny, se řeší podle obecných zásad, na nichž Úmluva spočívá, nebo, jestliže takové zásady chybějí, podle ustanovení právního řádu rozhodného podle ustanovení mezinárodního práva soukromého.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84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1C496-0A3B-5331-FB55-D22FEC48F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POSUĎ NÍŽE UVEDENÉ DOLOŽKY – S. DVOŘÁKOVÁ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BA5A4C-2767-4B2C-6FFE-8196B1C2E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Smlouva, včetně otázek jejího vzniku, zániku či změn, spolu s otázkami s ní souvisejícími, se řídí českým právem s vyloučením Úmluvy OSN o smlouvách o mezinárodní koupi zboží. </a:t>
            </a:r>
          </a:p>
          <a:p>
            <a:r>
              <a:rPr lang="cs-CZ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ROZVEĎ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JE DOLOŽKA PLATNÁ</a:t>
            </a:r>
          </a:p>
          <a:p>
            <a:r>
              <a:rPr lang="cs-CZ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JAKÝ JE REŽIM SMLOUVY? JAKÝ PŘEDPIS SE UPLATNÍ?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KDYBY ZNĚLA: </a:t>
            </a:r>
          </a:p>
          <a:p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Smlouva, včetně otázek jejího vzniku, zániku či změn, spolu s otázkami s ní souvisejícími, se řídí českým právem</a:t>
            </a:r>
          </a:p>
          <a:p>
            <a:r>
              <a:rPr lang="cs-CZ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DOLOŽKA PLATNÁ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ČÍM SE VLASTNĚ BUDE ŘÍDIT?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618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EE97C-8B5F-F960-0BE7-2B46652A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POSUĎ UVEDENÉ DOLOŽKY – P. HORÁK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7DE5AF-8337-7D90-BD74-607BE8B85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Smlouva, včetně otázek jejího vzniku, zániku či změn, spolu s otázkami s ní souvisejícími, se řídí CISG a v jejich mezerách českým právem</a:t>
            </a: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INTERPRETUJ DOLOŽKU</a:t>
            </a: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UVEĎ PLATNOST</a:t>
            </a: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ROZVEĎ REŽIM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18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49D6C-6F74-748B-5C6F-6B5ECEAB6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NESTÁTNÍ PRÁVO – SOFT LAW – LEX MERCATORIA – P. CHORVÁT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26396-0726-9F5C-6A38-7A7D85C3E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OBJASNI VÝZNAM</a:t>
            </a:r>
          </a:p>
          <a:p>
            <a:r>
              <a:rPr lang="cs-CZ" dirty="0"/>
              <a:t>UVEĎ PRAMENY</a:t>
            </a:r>
          </a:p>
          <a:p>
            <a:r>
              <a:rPr lang="cs-CZ" dirty="0"/>
              <a:t>FORMULUJ DOLOŽKU, KTERÁ TĚ POVEDE K APLIKACI NESTÁTNÍHO PRÁVA</a:t>
            </a:r>
          </a:p>
        </p:txBody>
      </p:sp>
    </p:spTree>
    <p:extLst>
      <p:ext uri="{BB962C8B-B14F-4D97-AF65-F5344CB8AC3E}">
        <p14:creationId xmlns:p14="http://schemas.microsoft.com/office/powerpoint/2010/main" val="1988578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24363-43EF-D886-5E35-9FDD4D2E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01775"/>
          </a:xfrm>
        </p:spPr>
        <p:txBody>
          <a:bodyPr>
            <a:normAutofit fontScale="90000"/>
          </a:bodyPr>
          <a:lstStyle/>
          <a:p>
            <a:r>
              <a:rPr lang="cs-CZ" dirty="0"/>
              <a:t>ANALYZUJ NÍŽE UVEDENÉ DOLOŽKY VČETNĚ JEJICH PRÁVNÍHO REŽIMU /PŘEDPOKLÁDEJ EXISTENCI MEZINÁRODNÍHO PRVKU/ S. KARASOVÁ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1E648F-C209-7492-E21A-B6D4421B0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7599"/>
            <a:ext cx="10515600" cy="3789363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Tato smlouva se řídí 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lex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mercatoria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Tato smlouva se řídí 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Principy mezinárodních obchodních smluv UNIDROIT.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Tato smlouva a všechna práva a povinnosti z ní vyplývající se řídí smluvními podmínkami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FIDIC.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Smlouva se řídí všeobecnými obchodními podmínkami ABN 2011 (všeobecné pojistné podmínky ve stavebnictví využívané německými pojišťovnami).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737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873</Words>
  <Application>Microsoft Office PowerPoint</Application>
  <PresentationFormat>Širokoúhlá obrazovka</PresentationFormat>
  <Paragraphs>75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1. Online seminář</vt:lpstr>
      <vt:lpstr>CÍL</vt:lpstr>
      <vt:lpstr>MATERIÁLY</vt:lpstr>
      <vt:lpstr>OTÁZKY – ÚMLUVA OSN O SMLOUVÁCH O MKZ – P. BRÁNSKÝ</vt:lpstr>
      <vt:lpstr>OTÁZKY – P. DOSTÁL </vt:lpstr>
      <vt:lpstr>POSUĎ NÍŽE UVEDENÉ DOLOŽKY – S. DVOŘÁKOVÁ </vt:lpstr>
      <vt:lpstr>POSUĎ UVEDENÉ DOLOŽKY – P. HORÁK</vt:lpstr>
      <vt:lpstr>NESTÁTNÍ PRÁVO – SOFT LAW – LEX MERCATORIA – P. CHORVÁT</vt:lpstr>
      <vt:lpstr>ANALYZUJ NÍŽE UVEDENÉ DOLOŽKY VČETNĚ JEJICH PRÁVNÍHO REŽIMU /PŘEDPOKLÁDEJ EXISTENCI MEZINÁRODNÍHO PRVKU/ S. KARASOVÁ </vt:lpstr>
      <vt:lpstr>SHRNUTÍ - P. MAN </vt:lpstr>
      <vt:lpstr>SHRNUTÍ – P. SERGEJEV</vt:lpstr>
      <vt:lpstr>SHRNUTÍ – P. VŠETIČKA</vt:lpstr>
      <vt:lpstr>PROPOJENÍ PROCESNÍ  - S. ZIKOVÁ</vt:lpstr>
      <vt:lpstr>VE SVĚTLE NAŘÍZENÍ BRUSEL IBIS POSUĎ PLATNOST DOLOŽEK – VŠICHNI </vt:lpstr>
      <vt:lpstr>ROZHODČÍ ŘÍZENÍ – VŠICHNI  </vt:lpstr>
      <vt:lpstr>DĚKUJI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Online seminář</dc:title>
  <dc:creator>Naděžda Rozehnalová</dc:creator>
  <cp:lastModifiedBy>Naděžda Rozehnalová</cp:lastModifiedBy>
  <cp:revision>1</cp:revision>
  <dcterms:created xsi:type="dcterms:W3CDTF">2022-09-22T16:47:49Z</dcterms:created>
  <dcterms:modified xsi:type="dcterms:W3CDTF">2022-09-22T17:14:32Z</dcterms:modified>
</cp:coreProperties>
</file>