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6" d="100"/>
          <a:sy n="76" d="100"/>
        </p:scale>
        <p:origin x="72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B15A788-4339-A715-4175-FC18FA988115}"/>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285BC08-22D5-40B2-C817-7E46A496EC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35E38574-76A2-138B-AF99-3C2B6597EA95}"/>
              </a:ext>
            </a:extLst>
          </p:cNvPr>
          <p:cNvSpPr>
            <a:spLocks noGrp="1"/>
          </p:cNvSpPr>
          <p:nvPr>
            <p:ph type="dt" sz="half" idx="10"/>
          </p:nvPr>
        </p:nvSpPr>
        <p:spPr/>
        <p:txBody>
          <a:bodyPr/>
          <a:lstStyle/>
          <a:p>
            <a:fld id="{80D55B24-B36B-4B3A-BAB9-521085FE8E27}" type="datetimeFigureOut">
              <a:rPr lang="cs-CZ" smtClean="0"/>
              <a:t>02.12.2022</a:t>
            </a:fld>
            <a:endParaRPr lang="cs-CZ"/>
          </a:p>
        </p:txBody>
      </p:sp>
      <p:sp>
        <p:nvSpPr>
          <p:cNvPr id="5" name="Zástupný symbol pro zápatí 4">
            <a:extLst>
              <a:ext uri="{FF2B5EF4-FFF2-40B4-BE49-F238E27FC236}">
                <a16:creationId xmlns:a16="http://schemas.microsoft.com/office/drawing/2014/main" id="{4D6A4B5F-7461-1820-198D-9F2CD6B0169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6D5FCF2-45A1-9EBD-5FA1-883559B13745}"/>
              </a:ext>
            </a:extLst>
          </p:cNvPr>
          <p:cNvSpPr>
            <a:spLocks noGrp="1"/>
          </p:cNvSpPr>
          <p:nvPr>
            <p:ph type="sldNum" sz="quarter" idx="12"/>
          </p:nvPr>
        </p:nvSpPr>
        <p:spPr/>
        <p:txBody>
          <a:bodyPr/>
          <a:lstStyle/>
          <a:p>
            <a:fld id="{2DB7449F-546D-48B9-A85F-635C8E21062E}" type="slidenum">
              <a:rPr lang="cs-CZ" smtClean="0"/>
              <a:t>‹#›</a:t>
            </a:fld>
            <a:endParaRPr lang="cs-CZ"/>
          </a:p>
        </p:txBody>
      </p:sp>
    </p:spTree>
    <p:extLst>
      <p:ext uri="{BB962C8B-B14F-4D97-AF65-F5344CB8AC3E}">
        <p14:creationId xmlns:p14="http://schemas.microsoft.com/office/powerpoint/2010/main" val="1777982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56E86E-77EC-5A08-50EF-00288143F897}"/>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7EB2AF21-DF8B-C95F-EEC2-A73A73419FA9}"/>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64137D0-6176-0E50-B1F8-9E889FB8D958}"/>
              </a:ext>
            </a:extLst>
          </p:cNvPr>
          <p:cNvSpPr>
            <a:spLocks noGrp="1"/>
          </p:cNvSpPr>
          <p:nvPr>
            <p:ph type="dt" sz="half" idx="10"/>
          </p:nvPr>
        </p:nvSpPr>
        <p:spPr/>
        <p:txBody>
          <a:bodyPr/>
          <a:lstStyle/>
          <a:p>
            <a:fld id="{80D55B24-B36B-4B3A-BAB9-521085FE8E27}" type="datetimeFigureOut">
              <a:rPr lang="cs-CZ" smtClean="0"/>
              <a:t>02.12.2022</a:t>
            </a:fld>
            <a:endParaRPr lang="cs-CZ"/>
          </a:p>
        </p:txBody>
      </p:sp>
      <p:sp>
        <p:nvSpPr>
          <p:cNvPr id="5" name="Zástupný symbol pro zápatí 4">
            <a:extLst>
              <a:ext uri="{FF2B5EF4-FFF2-40B4-BE49-F238E27FC236}">
                <a16:creationId xmlns:a16="http://schemas.microsoft.com/office/drawing/2014/main" id="{E1E74155-9861-499C-6452-6B2E5B4C796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AB79035-7221-3064-6876-4E2E11556BDC}"/>
              </a:ext>
            </a:extLst>
          </p:cNvPr>
          <p:cNvSpPr>
            <a:spLocks noGrp="1"/>
          </p:cNvSpPr>
          <p:nvPr>
            <p:ph type="sldNum" sz="quarter" idx="12"/>
          </p:nvPr>
        </p:nvSpPr>
        <p:spPr/>
        <p:txBody>
          <a:bodyPr/>
          <a:lstStyle/>
          <a:p>
            <a:fld id="{2DB7449F-546D-48B9-A85F-635C8E21062E}" type="slidenum">
              <a:rPr lang="cs-CZ" smtClean="0"/>
              <a:t>‹#›</a:t>
            </a:fld>
            <a:endParaRPr lang="cs-CZ"/>
          </a:p>
        </p:txBody>
      </p:sp>
    </p:spTree>
    <p:extLst>
      <p:ext uri="{BB962C8B-B14F-4D97-AF65-F5344CB8AC3E}">
        <p14:creationId xmlns:p14="http://schemas.microsoft.com/office/powerpoint/2010/main" val="1810625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C4844D27-12DA-A5E4-7CB9-DA30FC221292}"/>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86CF3A4D-8108-EC87-B297-280D77F62985}"/>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8F07400-BE05-E2BD-B882-68A0978109EB}"/>
              </a:ext>
            </a:extLst>
          </p:cNvPr>
          <p:cNvSpPr>
            <a:spLocks noGrp="1"/>
          </p:cNvSpPr>
          <p:nvPr>
            <p:ph type="dt" sz="half" idx="10"/>
          </p:nvPr>
        </p:nvSpPr>
        <p:spPr/>
        <p:txBody>
          <a:bodyPr/>
          <a:lstStyle/>
          <a:p>
            <a:fld id="{80D55B24-B36B-4B3A-BAB9-521085FE8E27}" type="datetimeFigureOut">
              <a:rPr lang="cs-CZ" smtClean="0"/>
              <a:t>02.12.2022</a:t>
            </a:fld>
            <a:endParaRPr lang="cs-CZ"/>
          </a:p>
        </p:txBody>
      </p:sp>
      <p:sp>
        <p:nvSpPr>
          <p:cNvPr id="5" name="Zástupný symbol pro zápatí 4">
            <a:extLst>
              <a:ext uri="{FF2B5EF4-FFF2-40B4-BE49-F238E27FC236}">
                <a16:creationId xmlns:a16="http://schemas.microsoft.com/office/drawing/2014/main" id="{38D83D95-3C7A-E990-5564-AD1FB391A74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3D237AA-491F-2F42-89A8-9C2ACA5AF460}"/>
              </a:ext>
            </a:extLst>
          </p:cNvPr>
          <p:cNvSpPr>
            <a:spLocks noGrp="1"/>
          </p:cNvSpPr>
          <p:nvPr>
            <p:ph type="sldNum" sz="quarter" idx="12"/>
          </p:nvPr>
        </p:nvSpPr>
        <p:spPr/>
        <p:txBody>
          <a:bodyPr/>
          <a:lstStyle/>
          <a:p>
            <a:fld id="{2DB7449F-546D-48B9-A85F-635C8E21062E}" type="slidenum">
              <a:rPr lang="cs-CZ" smtClean="0"/>
              <a:t>‹#›</a:t>
            </a:fld>
            <a:endParaRPr lang="cs-CZ"/>
          </a:p>
        </p:txBody>
      </p:sp>
    </p:spTree>
    <p:extLst>
      <p:ext uri="{BB962C8B-B14F-4D97-AF65-F5344CB8AC3E}">
        <p14:creationId xmlns:p14="http://schemas.microsoft.com/office/powerpoint/2010/main" val="4186741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CF36DE-CD07-5253-79EE-9BA7738F7BD2}"/>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159A9699-9962-204B-84F9-9984EF02FA4C}"/>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1E57C8E-B9D9-C8DB-D2A9-6CC1D3A26524}"/>
              </a:ext>
            </a:extLst>
          </p:cNvPr>
          <p:cNvSpPr>
            <a:spLocks noGrp="1"/>
          </p:cNvSpPr>
          <p:nvPr>
            <p:ph type="dt" sz="half" idx="10"/>
          </p:nvPr>
        </p:nvSpPr>
        <p:spPr/>
        <p:txBody>
          <a:bodyPr/>
          <a:lstStyle/>
          <a:p>
            <a:fld id="{80D55B24-B36B-4B3A-BAB9-521085FE8E27}" type="datetimeFigureOut">
              <a:rPr lang="cs-CZ" smtClean="0"/>
              <a:t>02.12.2022</a:t>
            </a:fld>
            <a:endParaRPr lang="cs-CZ"/>
          </a:p>
        </p:txBody>
      </p:sp>
      <p:sp>
        <p:nvSpPr>
          <p:cNvPr id="5" name="Zástupný symbol pro zápatí 4">
            <a:extLst>
              <a:ext uri="{FF2B5EF4-FFF2-40B4-BE49-F238E27FC236}">
                <a16:creationId xmlns:a16="http://schemas.microsoft.com/office/drawing/2014/main" id="{CFC1CFE2-3DD4-E1D6-C984-C2CB4D70492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3281971-46EE-2679-A546-3F59933F8C63}"/>
              </a:ext>
            </a:extLst>
          </p:cNvPr>
          <p:cNvSpPr>
            <a:spLocks noGrp="1"/>
          </p:cNvSpPr>
          <p:nvPr>
            <p:ph type="sldNum" sz="quarter" idx="12"/>
          </p:nvPr>
        </p:nvSpPr>
        <p:spPr/>
        <p:txBody>
          <a:bodyPr/>
          <a:lstStyle/>
          <a:p>
            <a:fld id="{2DB7449F-546D-48B9-A85F-635C8E21062E}" type="slidenum">
              <a:rPr lang="cs-CZ" smtClean="0"/>
              <a:t>‹#›</a:t>
            </a:fld>
            <a:endParaRPr lang="cs-CZ"/>
          </a:p>
        </p:txBody>
      </p:sp>
    </p:spTree>
    <p:extLst>
      <p:ext uri="{BB962C8B-B14F-4D97-AF65-F5344CB8AC3E}">
        <p14:creationId xmlns:p14="http://schemas.microsoft.com/office/powerpoint/2010/main" val="2721388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5D3ABF-2285-229A-B3C4-60E735B59FB2}"/>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8DE91FC8-D746-294B-E575-4BB60ED081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182F3257-6F2F-12E5-7AD7-AC2C02AD9BD6}"/>
              </a:ext>
            </a:extLst>
          </p:cNvPr>
          <p:cNvSpPr>
            <a:spLocks noGrp="1"/>
          </p:cNvSpPr>
          <p:nvPr>
            <p:ph type="dt" sz="half" idx="10"/>
          </p:nvPr>
        </p:nvSpPr>
        <p:spPr/>
        <p:txBody>
          <a:bodyPr/>
          <a:lstStyle/>
          <a:p>
            <a:fld id="{80D55B24-B36B-4B3A-BAB9-521085FE8E27}" type="datetimeFigureOut">
              <a:rPr lang="cs-CZ" smtClean="0"/>
              <a:t>02.12.2022</a:t>
            </a:fld>
            <a:endParaRPr lang="cs-CZ"/>
          </a:p>
        </p:txBody>
      </p:sp>
      <p:sp>
        <p:nvSpPr>
          <p:cNvPr id="5" name="Zástupný symbol pro zápatí 4">
            <a:extLst>
              <a:ext uri="{FF2B5EF4-FFF2-40B4-BE49-F238E27FC236}">
                <a16:creationId xmlns:a16="http://schemas.microsoft.com/office/drawing/2014/main" id="{6D41FA72-0FA7-3842-EA4E-1E832CD4D89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ADA612C-B0BC-E57F-FDBD-F3C829B9C3EB}"/>
              </a:ext>
            </a:extLst>
          </p:cNvPr>
          <p:cNvSpPr>
            <a:spLocks noGrp="1"/>
          </p:cNvSpPr>
          <p:nvPr>
            <p:ph type="sldNum" sz="quarter" idx="12"/>
          </p:nvPr>
        </p:nvSpPr>
        <p:spPr/>
        <p:txBody>
          <a:bodyPr/>
          <a:lstStyle/>
          <a:p>
            <a:fld id="{2DB7449F-546D-48B9-A85F-635C8E21062E}" type="slidenum">
              <a:rPr lang="cs-CZ" smtClean="0"/>
              <a:t>‹#›</a:t>
            </a:fld>
            <a:endParaRPr lang="cs-CZ"/>
          </a:p>
        </p:txBody>
      </p:sp>
    </p:spTree>
    <p:extLst>
      <p:ext uri="{BB962C8B-B14F-4D97-AF65-F5344CB8AC3E}">
        <p14:creationId xmlns:p14="http://schemas.microsoft.com/office/powerpoint/2010/main" val="2173593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E5EA7F-F858-F94B-8585-3CA969B2869C}"/>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48A89C5-E594-6303-CE30-457485180028}"/>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47C66E6E-995F-AE8E-17D0-644CFCF6D669}"/>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F2DBF1A7-F8C6-263D-50A8-392FA7EF7A21}"/>
              </a:ext>
            </a:extLst>
          </p:cNvPr>
          <p:cNvSpPr>
            <a:spLocks noGrp="1"/>
          </p:cNvSpPr>
          <p:nvPr>
            <p:ph type="dt" sz="half" idx="10"/>
          </p:nvPr>
        </p:nvSpPr>
        <p:spPr/>
        <p:txBody>
          <a:bodyPr/>
          <a:lstStyle/>
          <a:p>
            <a:fld id="{80D55B24-B36B-4B3A-BAB9-521085FE8E27}" type="datetimeFigureOut">
              <a:rPr lang="cs-CZ" smtClean="0"/>
              <a:t>02.12.2022</a:t>
            </a:fld>
            <a:endParaRPr lang="cs-CZ"/>
          </a:p>
        </p:txBody>
      </p:sp>
      <p:sp>
        <p:nvSpPr>
          <p:cNvPr id="6" name="Zástupný symbol pro zápatí 5">
            <a:extLst>
              <a:ext uri="{FF2B5EF4-FFF2-40B4-BE49-F238E27FC236}">
                <a16:creationId xmlns:a16="http://schemas.microsoft.com/office/drawing/2014/main" id="{3C0B3C13-55F4-CD17-CAB7-1279E5AB6E65}"/>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5AE09D83-0493-8A09-FAD0-E19B5A11F3C6}"/>
              </a:ext>
            </a:extLst>
          </p:cNvPr>
          <p:cNvSpPr>
            <a:spLocks noGrp="1"/>
          </p:cNvSpPr>
          <p:nvPr>
            <p:ph type="sldNum" sz="quarter" idx="12"/>
          </p:nvPr>
        </p:nvSpPr>
        <p:spPr/>
        <p:txBody>
          <a:bodyPr/>
          <a:lstStyle/>
          <a:p>
            <a:fld id="{2DB7449F-546D-48B9-A85F-635C8E21062E}" type="slidenum">
              <a:rPr lang="cs-CZ" smtClean="0"/>
              <a:t>‹#›</a:t>
            </a:fld>
            <a:endParaRPr lang="cs-CZ"/>
          </a:p>
        </p:txBody>
      </p:sp>
    </p:spTree>
    <p:extLst>
      <p:ext uri="{BB962C8B-B14F-4D97-AF65-F5344CB8AC3E}">
        <p14:creationId xmlns:p14="http://schemas.microsoft.com/office/powerpoint/2010/main" val="2774335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214ACE-7B43-C1AE-2A83-A59C4EE11369}"/>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F293BD59-650E-B42C-8664-5BE1B50043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A3CDAD13-CC6E-3444-0250-EB52F062ED23}"/>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A5FE08B5-37BE-A307-6B4B-2F8BC05242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25028B49-0B40-12E9-39BC-976A94E313B3}"/>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11031C06-44D1-F89E-1FCB-9B593E8ACB35}"/>
              </a:ext>
            </a:extLst>
          </p:cNvPr>
          <p:cNvSpPr>
            <a:spLocks noGrp="1"/>
          </p:cNvSpPr>
          <p:nvPr>
            <p:ph type="dt" sz="half" idx="10"/>
          </p:nvPr>
        </p:nvSpPr>
        <p:spPr/>
        <p:txBody>
          <a:bodyPr/>
          <a:lstStyle/>
          <a:p>
            <a:fld id="{80D55B24-B36B-4B3A-BAB9-521085FE8E27}" type="datetimeFigureOut">
              <a:rPr lang="cs-CZ" smtClean="0"/>
              <a:t>02.12.2022</a:t>
            </a:fld>
            <a:endParaRPr lang="cs-CZ"/>
          </a:p>
        </p:txBody>
      </p:sp>
      <p:sp>
        <p:nvSpPr>
          <p:cNvPr id="8" name="Zástupný symbol pro zápatí 7">
            <a:extLst>
              <a:ext uri="{FF2B5EF4-FFF2-40B4-BE49-F238E27FC236}">
                <a16:creationId xmlns:a16="http://schemas.microsoft.com/office/drawing/2014/main" id="{45CC80AD-A1E2-0E3D-1D6B-52A3AB0B4155}"/>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3A12D5E9-4563-A49D-6250-5ECAA3015A33}"/>
              </a:ext>
            </a:extLst>
          </p:cNvPr>
          <p:cNvSpPr>
            <a:spLocks noGrp="1"/>
          </p:cNvSpPr>
          <p:nvPr>
            <p:ph type="sldNum" sz="quarter" idx="12"/>
          </p:nvPr>
        </p:nvSpPr>
        <p:spPr/>
        <p:txBody>
          <a:bodyPr/>
          <a:lstStyle/>
          <a:p>
            <a:fld id="{2DB7449F-546D-48B9-A85F-635C8E21062E}" type="slidenum">
              <a:rPr lang="cs-CZ" smtClean="0"/>
              <a:t>‹#›</a:t>
            </a:fld>
            <a:endParaRPr lang="cs-CZ"/>
          </a:p>
        </p:txBody>
      </p:sp>
    </p:spTree>
    <p:extLst>
      <p:ext uri="{BB962C8B-B14F-4D97-AF65-F5344CB8AC3E}">
        <p14:creationId xmlns:p14="http://schemas.microsoft.com/office/powerpoint/2010/main" val="619278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E3FA16-417E-A2F6-70C5-E6B8BD021152}"/>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FF8DF952-1FFB-FB42-71F5-A7A9E1CC2BEE}"/>
              </a:ext>
            </a:extLst>
          </p:cNvPr>
          <p:cNvSpPr>
            <a:spLocks noGrp="1"/>
          </p:cNvSpPr>
          <p:nvPr>
            <p:ph type="dt" sz="half" idx="10"/>
          </p:nvPr>
        </p:nvSpPr>
        <p:spPr/>
        <p:txBody>
          <a:bodyPr/>
          <a:lstStyle/>
          <a:p>
            <a:fld id="{80D55B24-B36B-4B3A-BAB9-521085FE8E27}" type="datetimeFigureOut">
              <a:rPr lang="cs-CZ" smtClean="0"/>
              <a:t>02.12.2022</a:t>
            </a:fld>
            <a:endParaRPr lang="cs-CZ"/>
          </a:p>
        </p:txBody>
      </p:sp>
      <p:sp>
        <p:nvSpPr>
          <p:cNvPr id="4" name="Zástupný symbol pro zápatí 3">
            <a:extLst>
              <a:ext uri="{FF2B5EF4-FFF2-40B4-BE49-F238E27FC236}">
                <a16:creationId xmlns:a16="http://schemas.microsoft.com/office/drawing/2014/main" id="{14EB1745-B86A-CE6B-E534-5E0D139189DD}"/>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2BCB9C68-2711-30ED-0D30-866CDDC43945}"/>
              </a:ext>
            </a:extLst>
          </p:cNvPr>
          <p:cNvSpPr>
            <a:spLocks noGrp="1"/>
          </p:cNvSpPr>
          <p:nvPr>
            <p:ph type="sldNum" sz="quarter" idx="12"/>
          </p:nvPr>
        </p:nvSpPr>
        <p:spPr/>
        <p:txBody>
          <a:bodyPr/>
          <a:lstStyle/>
          <a:p>
            <a:fld id="{2DB7449F-546D-48B9-A85F-635C8E21062E}" type="slidenum">
              <a:rPr lang="cs-CZ" smtClean="0"/>
              <a:t>‹#›</a:t>
            </a:fld>
            <a:endParaRPr lang="cs-CZ"/>
          </a:p>
        </p:txBody>
      </p:sp>
    </p:spTree>
    <p:extLst>
      <p:ext uri="{BB962C8B-B14F-4D97-AF65-F5344CB8AC3E}">
        <p14:creationId xmlns:p14="http://schemas.microsoft.com/office/powerpoint/2010/main" val="3178602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4DB1D34D-78E9-926C-08AE-E845B40005D4}"/>
              </a:ext>
            </a:extLst>
          </p:cNvPr>
          <p:cNvSpPr>
            <a:spLocks noGrp="1"/>
          </p:cNvSpPr>
          <p:nvPr>
            <p:ph type="dt" sz="half" idx="10"/>
          </p:nvPr>
        </p:nvSpPr>
        <p:spPr/>
        <p:txBody>
          <a:bodyPr/>
          <a:lstStyle/>
          <a:p>
            <a:fld id="{80D55B24-B36B-4B3A-BAB9-521085FE8E27}" type="datetimeFigureOut">
              <a:rPr lang="cs-CZ" smtClean="0"/>
              <a:t>02.12.2022</a:t>
            </a:fld>
            <a:endParaRPr lang="cs-CZ"/>
          </a:p>
        </p:txBody>
      </p:sp>
      <p:sp>
        <p:nvSpPr>
          <p:cNvPr id="3" name="Zástupný symbol pro zápatí 2">
            <a:extLst>
              <a:ext uri="{FF2B5EF4-FFF2-40B4-BE49-F238E27FC236}">
                <a16:creationId xmlns:a16="http://schemas.microsoft.com/office/drawing/2014/main" id="{382AF5A6-5867-5A21-FB06-217E95E4AED8}"/>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009AC4CA-CAEF-A736-97EB-4B02A16B3185}"/>
              </a:ext>
            </a:extLst>
          </p:cNvPr>
          <p:cNvSpPr>
            <a:spLocks noGrp="1"/>
          </p:cNvSpPr>
          <p:nvPr>
            <p:ph type="sldNum" sz="quarter" idx="12"/>
          </p:nvPr>
        </p:nvSpPr>
        <p:spPr/>
        <p:txBody>
          <a:bodyPr/>
          <a:lstStyle/>
          <a:p>
            <a:fld id="{2DB7449F-546D-48B9-A85F-635C8E21062E}" type="slidenum">
              <a:rPr lang="cs-CZ" smtClean="0"/>
              <a:t>‹#›</a:t>
            </a:fld>
            <a:endParaRPr lang="cs-CZ"/>
          </a:p>
        </p:txBody>
      </p:sp>
    </p:spTree>
    <p:extLst>
      <p:ext uri="{BB962C8B-B14F-4D97-AF65-F5344CB8AC3E}">
        <p14:creationId xmlns:p14="http://schemas.microsoft.com/office/powerpoint/2010/main" val="2160447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03CA63-7913-04B0-3F6B-791F46F0822C}"/>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ADA4429D-75AB-0B4D-E0EA-DA67685C92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517FA50E-CA62-9803-1CA2-CFAE776B50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945E1C18-69EF-116F-1E61-66A262ACB91B}"/>
              </a:ext>
            </a:extLst>
          </p:cNvPr>
          <p:cNvSpPr>
            <a:spLocks noGrp="1"/>
          </p:cNvSpPr>
          <p:nvPr>
            <p:ph type="dt" sz="half" idx="10"/>
          </p:nvPr>
        </p:nvSpPr>
        <p:spPr/>
        <p:txBody>
          <a:bodyPr/>
          <a:lstStyle/>
          <a:p>
            <a:fld id="{80D55B24-B36B-4B3A-BAB9-521085FE8E27}" type="datetimeFigureOut">
              <a:rPr lang="cs-CZ" smtClean="0"/>
              <a:t>02.12.2022</a:t>
            </a:fld>
            <a:endParaRPr lang="cs-CZ"/>
          </a:p>
        </p:txBody>
      </p:sp>
      <p:sp>
        <p:nvSpPr>
          <p:cNvPr id="6" name="Zástupný symbol pro zápatí 5">
            <a:extLst>
              <a:ext uri="{FF2B5EF4-FFF2-40B4-BE49-F238E27FC236}">
                <a16:creationId xmlns:a16="http://schemas.microsoft.com/office/drawing/2014/main" id="{DC1A74E4-511B-8A06-1EA4-21D07396550D}"/>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E808C2BD-330D-65EF-0064-E5B626D76C30}"/>
              </a:ext>
            </a:extLst>
          </p:cNvPr>
          <p:cNvSpPr>
            <a:spLocks noGrp="1"/>
          </p:cNvSpPr>
          <p:nvPr>
            <p:ph type="sldNum" sz="quarter" idx="12"/>
          </p:nvPr>
        </p:nvSpPr>
        <p:spPr/>
        <p:txBody>
          <a:bodyPr/>
          <a:lstStyle/>
          <a:p>
            <a:fld id="{2DB7449F-546D-48B9-A85F-635C8E21062E}" type="slidenum">
              <a:rPr lang="cs-CZ" smtClean="0"/>
              <a:t>‹#›</a:t>
            </a:fld>
            <a:endParaRPr lang="cs-CZ"/>
          </a:p>
        </p:txBody>
      </p:sp>
    </p:spTree>
    <p:extLst>
      <p:ext uri="{BB962C8B-B14F-4D97-AF65-F5344CB8AC3E}">
        <p14:creationId xmlns:p14="http://schemas.microsoft.com/office/powerpoint/2010/main" val="3814540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01B2A8-D6B8-B716-E496-71A9ABBFB0F8}"/>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87E847F6-BAEE-4877-4261-3DDC93BB5B3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50B6DF69-F997-9246-E025-47D4E6760E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DA156B70-181C-7AB8-3A66-ABCA052BDF9D}"/>
              </a:ext>
            </a:extLst>
          </p:cNvPr>
          <p:cNvSpPr>
            <a:spLocks noGrp="1"/>
          </p:cNvSpPr>
          <p:nvPr>
            <p:ph type="dt" sz="half" idx="10"/>
          </p:nvPr>
        </p:nvSpPr>
        <p:spPr/>
        <p:txBody>
          <a:bodyPr/>
          <a:lstStyle/>
          <a:p>
            <a:fld id="{80D55B24-B36B-4B3A-BAB9-521085FE8E27}" type="datetimeFigureOut">
              <a:rPr lang="cs-CZ" smtClean="0"/>
              <a:t>02.12.2022</a:t>
            </a:fld>
            <a:endParaRPr lang="cs-CZ"/>
          </a:p>
        </p:txBody>
      </p:sp>
      <p:sp>
        <p:nvSpPr>
          <p:cNvPr id="6" name="Zástupný symbol pro zápatí 5">
            <a:extLst>
              <a:ext uri="{FF2B5EF4-FFF2-40B4-BE49-F238E27FC236}">
                <a16:creationId xmlns:a16="http://schemas.microsoft.com/office/drawing/2014/main" id="{1209AE37-EB68-2DBA-5049-9608D3BBA59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5350B30-6E86-649A-262B-B99FB63EE6E3}"/>
              </a:ext>
            </a:extLst>
          </p:cNvPr>
          <p:cNvSpPr>
            <a:spLocks noGrp="1"/>
          </p:cNvSpPr>
          <p:nvPr>
            <p:ph type="sldNum" sz="quarter" idx="12"/>
          </p:nvPr>
        </p:nvSpPr>
        <p:spPr/>
        <p:txBody>
          <a:bodyPr/>
          <a:lstStyle/>
          <a:p>
            <a:fld id="{2DB7449F-546D-48B9-A85F-635C8E21062E}" type="slidenum">
              <a:rPr lang="cs-CZ" smtClean="0"/>
              <a:t>‹#›</a:t>
            </a:fld>
            <a:endParaRPr lang="cs-CZ"/>
          </a:p>
        </p:txBody>
      </p:sp>
    </p:spTree>
    <p:extLst>
      <p:ext uri="{BB962C8B-B14F-4D97-AF65-F5344CB8AC3E}">
        <p14:creationId xmlns:p14="http://schemas.microsoft.com/office/powerpoint/2010/main" val="3225289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32FAA7D2-E05A-D915-DF2E-0AF3C594BA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469ADC07-48C8-72AC-5EFF-5F81B97A8C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AAA5179-F903-C1D5-9D4D-3E35816DE1C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D55B24-B36B-4B3A-BAB9-521085FE8E27}" type="datetimeFigureOut">
              <a:rPr lang="cs-CZ" smtClean="0"/>
              <a:t>02.12.2022</a:t>
            </a:fld>
            <a:endParaRPr lang="cs-CZ"/>
          </a:p>
        </p:txBody>
      </p:sp>
      <p:sp>
        <p:nvSpPr>
          <p:cNvPr id="5" name="Zástupný symbol pro zápatí 4">
            <a:extLst>
              <a:ext uri="{FF2B5EF4-FFF2-40B4-BE49-F238E27FC236}">
                <a16:creationId xmlns:a16="http://schemas.microsoft.com/office/drawing/2014/main" id="{969663B1-81CF-2DAD-8163-88FD81A232C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0CEB00DD-A456-F195-6158-40A424E811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B7449F-546D-48B9-A85F-635C8E21062E}" type="slidenum">
              <a:rPr lang="cs-CZ" smtClean="0"/>
              <a:t>‹#›</a:t>
            </a:fld>
            <a:endParaRPr lang="cs-CZ"/>
          </a:p>
        </p:txBody>
      </p:sp>
    </p:spTree>
    <p:extLst>
      <p:ext uri="{BB962C8B-B14F-4D97-AF65-F5344CB8AC3E}">
        <p14:creationId xmlns:p14="http://schemas.microsoft.com/office/powerpoint/2010/main" val="4474853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3BF859-3F06-59B3-E92B-406C50936868}"/>
              </a:ext>
            </a:extLst>
          </p:cNvPr>
          <p:cNvSpPr>
            <a:spLocks noGrp="1"/>
          </p:cNvSpPr>
          <p:nvPr>
            <p:ph type="ctrTitle"/>
          </p:nvPr>
        </p:nvSpPr>
        <p:spPr/>
        <p:txBody>
          <a:bodyPr/>
          <a:lstStyle/>
          <a:p>
            <a:r>
              <a:rPr lang="cs-CZ" dirty="0"/>
              <a:t>Cvičení č. 5</a:t>
            </a:r>
          </a:p>
        </p:txBody>
      </p:sp>
      <p:sp>
        <p:nvSpPr>
          <p:cNvPr id="3" name="Podnadpis 2">
            <a:extLst>
              <a:ext uri="{FF2B5EF4-FFF2-40B4-BE49-F238E27FC236}">
                <a16:creationId xmlns:a16="http://schemas.microsoft.com/office/drawing/2014/main" id="{7509C011-117E-0792-1D99-4D9CCFEB1054}"/>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102129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a:extLst>
              <a:ext uri="{FF2B5EF4-FFF2-40B4-BE49-F238E27FC236}">
                <a16:creationId xmlns:a16="http://schemas.microsoft.com/office/drawing/2014/main" id="{75D99C22-3E38-2E5C-E80D-793055468A04}"/>
              </a:ext>
            </a:extLst>
          </p:cNvPr>
          <p:cNvSpPr txBox="1"/>
          <p:nvPr/>
        </p:nvSpPr>
        <p:spPr>
          <a:xfrm>
            <a:off x="114300" y="1714500"/>
            <a:ext cx="12077700" cy="5600179"/>
          </a:xfrm>
          <a:prstGeom prst="rect">
            <a:avLst/>
          </a:prstGeom>
          <a:noFill/>
        </p:spPr>
        <p:txBody>
          <a:bodyPr wrap="square">
            <a:spAutoFit/>
          </a:bodyPr>
          <a:lstStyle/>
          <a:p>
            <a:pPr algn="just"/>
            <a:r>
              <a:rPr lang="cs-CZ" dirty="0">
                <a:effectLst/>
                <a:latin typeface="Arial" panose="020B0604020202020204" pitchFamily="34" charset="0"/>
                <a:ea typeface="Times New Roman" panose="02020603050405020304" pitchFamily="18" charset="0"/>
                <a:cs typeface="Times New Roman" panose="02020603050405020304" pitchFamily="18" charset="0"/>
              </a:rPr>
              <a:t>Společnost KORE spol. s.r.o., mající sídlo a místo podnikání v Ostravě, Česká republika, uzavřela v srpnu 2018 smlouvu se společností VAN, mající sídlo a místo podnikání v Srbsku, ve městě </a:t>
            </a:r>
            <a:r>
              <a:rPr lang="cs-CZ" dirty="0" err="1">
                <a:effectLst/>
                <a:latin typeface="Arial" panose="020B0604020202020204" pitchFamily="34" charset="0"/>
                <a:ea typeface="Times New Roman" panose="02020603050405020304" pitchFamily="18" charset="0"/>
                <a:cs typeface="Times New Roman" panose="02020603050405020304" pitchFamily="18" charset="0"/>
              </a:rPr>
              <a:t>Novi</a:t>
            </a:r>
            <a:r>
              <a:rPr lang="cs-CZ" dirty="0">
                <a:effectLst/>
                <a:latin typeface="Arial" panose="020B0604020202020204" pitchFamily="34" charset="0"/>
                <a:ea typeface="Times New Roman" panose="02020603050405020304" pitchFamily="18" charset="0"/>
                <a:cs typeface="Times New Roman" panose="02020603050405020304" pitchFamily="18" charset="0"/>
              </a:rPr>
              <a:t> Sad. Společnost KORE je výrobcem drobných kuchyňských přístrojů a různého kuchyňského zařízení. Z toho část realizuje na základně licenční smlouvy se společností KEINZ (licence se týká některých technických řešení u mixerů a odšťavňovačů). Smlouva, kterou uzavřela se společností VAN, obsahovala následující, pro nás zásadní ujednání: </a:t>
            </a:r>
            <a:endParaRPr lang="cs-CZ"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cs-CZ" dirty="0">
                <a:effectLst/>
                <a:latin typeface="Arial" panose="020B0604020202020204" pitchFamily="34" charset="0"/>
                <a:ea typeface="Times New Roman" panose="02020603050405020304" pitchFamily="18" charset="0"/>
                <a:cs typeface="Times New Roman" panose="02020603050405020304" pitchFamily="18" charset="0"/>
              </a:rPr>
              <a:t> </a:t>
            </a:r>
            <a:endParaRPr lang="cs-CZ"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cs-CZ" i="1" dirty="0">
                <a:effectLst/>
                <a:latin typeface="Arial" panose="020B0604020202020204" pitchFamily="34" charset="0"/>
                <a:ea typeface="Times New Roman" panose="02020603050405020304" pitchFamily="18" charset="0"/>
                <a:cs typeface="Times New Roman" panose="02020603050405020304" pitchFamily="18" charset="0"/>
              </a:rPr>
              <a:t>„KORE se zavazuje dodávat společnosti VAN od října 2018 do října 2021 v pravidelných čtvrtletních dodávkách stolní fitness mixéry, varné konvice a odšťavňovače uvedené v katalogu KORE pro rok 2018, a to za ceny tam dané. Objednávka každé dodávky včetně množství jednotlivých položek bude učiněna písemně do 30. dne měsíce, který předchází čtvrtletí, pro které je dodávka určena. Nebude-li do této doby objednávka doručena do sídla KORE platí, že pro dané období nebude dodávka uskutečněna. Pokud by společnost VAN takto neobjednala zboží dvě po sobě jdoucí čtvrtletí, sjednává se smluvní pokuta ve výši 20 tisíc USD. Společnost VAN nesmí zboží reexportovat mimo území Srbska. Nebude-li pro konkrétní dodávku dohodnuto jinak, realizují se dodávky za podmínky DDP INCOTERMS 2010 sklad kupujícího </a:t>
            </a:r>
            <a:r>
              <a:rPr lang="cs-CZ" i="1" dirty="0" err="1">
                <a:effectLst/>
                <a:latin typeface="Arial" panose="020B0604020202020204" pitchFamily="34" charset="0"/>
                <a:ea typeface="Times New Roman" panose="02020603050405020304" pitchFamily="18" charset="0"/>
                <a:cs typeface="Times New Roman" panose="02020603050405020304" pitchFamily="18" charset="0"/>
              </a:rPr>
              <a:t>Novi</a:t>
            </a:r>
            <a:r>
              <a:rPr lang="cs-CZ" i="1" dirty="0">
                <a:effectLst/>
                <a:latin typeface="Arial" panose="020B0604020202020204" pitchFamily="34" charset="0"/>
                <a:ea typeface="Times New Roman" panose="02020603050405020304" pitchFamily="18" charset="0"/>
                <a:cs typeface="Times New Roman" panose="02020603050405020304" pitchFamily="18" charset="0"/>
              </a:rPr>
              <a:t> Sad, a to do 25. prvého měsíce čtvrtletí FIX. Kupní cena bude uhrazena na základě faktury do pěti dnů po dodání na účet prodávajícího. Pro případ prodlení s placením kupní ceny se sjednává úrok z prodlení ve výši 0,05 % kupní ceny za každý den prodlení. Tato smlouva i dílčí kupní smlouvy se řídí českým právem. Veškeré spory vyplývající z této smlouvy budou řešeny podle Rozhodčích pravidel Mezinárodní obchodní komory. Místem konání rozhodčího řízení je Praha.“ </a:t>
            </a:r>
            <a:endParaRPr lang="cs-CZ"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cs-CZ" dirty="0">
                <a:effectLst/>
                <a:latin typeface="Arial" panose="020B0604020202020204" pitchFamily="34" charset="0"/>
                <a:ea typeface="Times New Roman" panose="02020603050405020304" pitchFamily="18" charset="0"/>
                <a:cs typeface="Times New Roman" panose="02020603050405020304" pitchFamily="18" charset="0"/>
              </a:rPr>
              <a:t> </a:t>
            </a:r>
            <a:endParaRPr lang="cs-CZ"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cs-CZ" dirty="0">
                <a:effectLst/>
                <a:latin typeface="Arial" panose="020B0604020202020204" pitchFamily="34" charset="0"/>
                <a:ea typeface="Times New Roman" panose="02020603050405020304" pitchFamily="18" charset="0"/>
                <a:cs typeface="Times New Roman" panose="02020603050405020304" pitchFamily="18" charset="0"/>
              </a:rPr>
              <a:t> </a:t>
            </a:r>
            <a:endParaRPr lang="cs-CZ"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2340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F71E22-DCB4-CD9F-BCD8-C15D61E6C9F8}"/>
              </a:ext>
            </a:extLst>
          </p:cNvPr>
          <p:cNvSpPr>
            <a:spLocks noGrp="1"/>
          </p:cNvSpPr>
          <p:nvPr>
            <p:ph type="title"/>
          </p:nvPr>
        </p:nvSpPr>
        <p:spPr/>
        <p:txBody>
          <a:bodyPr/>
          <a:lstStyle/>
          <a:p>
            <a:r>
              <a:rPr lang="cs-CZ" dirty="0"/>
              <a:t>MANN, SERGEJEV</a:t>
            </a:r>
          </a:p>
        </p:txBody>
      </p:sp>
      <p:sp>
        <p:nvSpPr>
          <p:cNvPr id="3" name="Zástupný obsah 2">
            <a:extLst>
              <a:ext uri="{FF2B5EF4-FFF2-40B4-BE49-F238E27FC236}">
                <a16:creationId xmlns:a16="http://schemas.microsoft.com/office/drawing/2014/main" id="{3BCEB02B-7347-EE4F-560B-E36A4FEFC5AD}"/>
              </a:ext>
            </a:extLst>
          </p:cNvPr>
          <p:cNvSpPr>
            <a:spLocks noGrp="1"/>
          </p:cNvSpPr>
          <p:nvPr>
            <p:ph idx="1"/>
          </p:nvPr>
        </p:nvSpPr>
        <p:spPr/>
        <p:txBody>
          <a:bodyPr/>
          <a:lstStyle/>
          <a:p>
            <a:pPr marL="342900" lvl="0" indent="-342900" algn="just">
              <a:buFont typeface="+mj-lt"/>
              <a:buAutoNum type="arabicPeriod"/>
            </a:pPr>
            <a:r>
              <a:rPr lang="cs-CZ" sz="1800" dirty="0">
                <a:effectLst/>
                <a:latin typeface="Arial" panose="020B0604020202020204" pitchFamily="34" charset="0"/>
                <a:ea typeface="Times New Roman" panose="02020603050405020304" pitchFamily="18" charset="0"/>
                <a:cs typeface="Times New Roman" panose="02020603050405020304" pitchFamily="18" charset="0"/>
              </a:rPr>
              <a:t>Analyzuj smluvní konstrukci, uveď právní režim se zohledněním všech dotčených otázek. Pro případ, že bude vystavena faktura na smluvní pokutu, kterou společnost VAN odmítá s tím, že dle srbského práva je smluvní pokuta neplatná, uveď úvahu o možném právním režimu této otázky, a to případně i s využitím obecných zásad, na kterých úmluva stojí.</a:t>
            </a:r>
            <a:endParaRPr lang="cs-CZ"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buFont typeface="+mj-lt"/>
              <a:buAutoNum type="arabicPeriod"/>
            </a:pPr>
            <a:r>
              <a:rPr lang="cs-CZ" sz="1800" dirty="0">
                <a:effectLst/>
                <a:latin typeface="Arial" panose="020B0604020202020204" pitchFamily="34" charset="0"/>
                <a:ea typeface="Times New Roman" panose="02020603050405020304" pitchFamily="18" charset="0"/>
                <a:cs typeface="Times New Roman" panose="02020603050405020304" pitchFamily="18" charset="0"/>
              </a:rPr>
              <a:t>Ve smlouvě je sjednána výše úroků z prodlení pro případ prodlení s placením kupní ceny. Vymez vztah úroků z prodlení k náhradě škody – zda je možné požadovat obojí současně. Dále uveď, zda by bylo možné požadovat současně úroky z prodlení a smluvní pokutu, pokud by také byla sjednána pro případ prodlení s placením kupní ceny. </a:t>
            </a:r>
            <a:endParaRPr lang="cs-CZ"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cs-CZ" sz="1800" dirty="0">
                <a:effectLst/>
                <a:latin typeface="Arial" panose="020B0604020202020204" pitchFamily="34" charset="0"/>
                <a:ea typeface="Times New Roman" panose="02020603050405020304" pitchFamily="18" charset="0"/>
              </a:rPr>
              <a:t>Dodávka realizovaná v dubnu 2019 byla dodána do skladu kupujícího 24.4.2019. Vzhledem k velikonočním prázdninám v Srbsku bylo zboží prohlédnuto teprve 15.5.2019. VAN zjistila, že obdržela jiné zboží, než si objednala, a to včetně jiných barev. KORE reklamaci odmítla jako pozdní. Analyzuj situaci a najdi argumenty ve prospěch pozice VAN. </a:t>
            </a:r>
            <a:endParaRPr lang="cs-CZ" dirty="0"/>
          </a:p>
        </p:txBody>
      </p:sp>
    </p:spTree>
    <p:extLst>
      <p:ext uri="{BB962C8B-B14F-4D97-AF65-F5344CB8AC3E}">
        <p14:creationId xmlns:p14="http://schemas.microsoft.com/office/powerpoint/2010/main" val="2700868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7B60BD-EF43-6383-F18B-0838151F8B63}"/>
              </a:ext>
            </a:extLst>
          </p:cNvPr>
          <p:cNvSpPr>
            <a:spLocks noGrp="1"/>
          </p:cNvSpPr>
          <p:nvPr>
            <p:ph type="title"/>
          </p:nvPr>
        </p:nvSpPr>
        <p:spPr/>
        <p:txBody>
          <a:bodyPr/>
          <a:lstStyle/>
          <a:p>
            <a:r>
              <a:rPr lang="cs-CZ" dirty="0"/>
              <a:t>BRÁNSKÝ, DOSTÁL </a:t>
            </a:r>
          </a:p>
        </p:txBody>
      </p:sp>
      <p:sp>
        <p:nvSpPr>
          <p:cNvPr id="3" name="Zástupný obsah 2">
            <a:extLst>
              <a:ext uri="{FF2B5EF4-FFF2-40B4-BE49-F238E27FC236}">
                <a16:creationId xmlns:a16="http://schemas.microsoft.com/office/drawing/2014/main" id="{6B4F8A2A-BB4C-812A-932A-F5DDAAD23C40}"/>
              </a:ext>
            </a:extLst>
          </p:cNvPr>
          <p:cNvSpPr>
            <a:spLocks noGrp="1"/>
          </p:cNvSpPr>
          <p:nvPr>
            <p:ph idx="1"/>
          </p:nvPr>
        </p:nvSpPr>
        <p:spPr/>
        <p:txBody>
          <a:bodyPr/>
          <a:lstStyle/>
          <a:p>
            <a:pPr marL="342900" lvl="0" indent="-342900" algn="just">
              <a:buFont typeface="+mj-lt"/>
              <a:buAutoNum type="arabicPeriod"/>
            </a:pPr>
            <a:r>
              <a:rPr lang="cs-CZ" sz="1800" dirty="0">
                <a:effectLst/>
                <a:latin typeface="Arial" panose="020B0604020202020204" pitchFamily="34" charset="0"/>
                <a:ea typeface="Times New Roman" panose="02020603050405020304" pitchFamily="18" charset="0"/>
                <a:cs typeface="Times New Roman" panose="02020603050405020304" pitchFamily="18" charset="0"/>
              </a:rPr>
              <a:t>Dodávka v říjnu 2019 nebyla realizována dle dodací podmínky. Byla doručena teprve 10. listopadu 2019. VAN ji odmítla převzít do skladu s tím, že je pozdní. Analyzuj pozici VAN z hlediska možných nároků v situaci, kdy VAN ponechala zboží mimo sklad, kde se poškodilo. </a:t>
            </a:r>
            <a:endParaRPr lang="cs-CZ"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buFont typeface="+mj-lt"/>
              <a:buAutoNum type="arabicPeriod"/>
            </a:pPr>
            <a:r>
              <a:rPr lang="cs-CZ" sz="1800" dirty="0">
                <a:effectLst/>
                <a:latin typeface="Arial" panose="020B0604020202020204" pitchFamily="34" charset="0"/>
                <a:ea typeface="Times New Roman" panose="02020603050405020304" pitchFamily="18" charset="0"/>
                <a:cs typeface="Times New Roman" panose="02020603050405020304" pitchFamily="18" charset="0"/>
              </a:rPr>
              <a:t>Na jaře 2020 závod KORE vyhořel. V důsledku této události nebyla schopna společnost dostát svým závazkům. Analyzuj situaci z pohledu nároků VAN, povinností KORE a i z pohledu existence smlouvy. </a:t>
            </a:r>
            <a:endParaRPr lang="cs-CZ"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buFont typeface="+mj-lt"/>
              <a:buAutoNum type="arabicPeriod"/>
            </a:pPr>
            <a:r>
              <a:rPr lang="cs-CZ" sz="1800" dirty="0">
                <a:effectLst/>
                <a:latin typeface="Arial" panose="020B0604020202020204" pitchFamily="34" charset="0"/>
                <a:ea typeface="Times New Roman" panose="02020603050405020304" pitchFamily="18" charset="0"/>
                <a:cs typeface="Times New Roman" panose="02020603050405020304" pitchFamily="18" charset="0"/>
              </a:rPr>
              <a:t>Změnila by se situace ad 5), kdyby se nejednalo o vyhoření, nýbrž o pokles hodnoty měny, v níž KORE kontraktovala (USD)? </a:t>
            </a:r>
            <a:endParaRPr lang="cs-CZ"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buFont typeface="+mj-lt"/>
              <a:buAutoNum type="arabicPeriod"/>
            </a:pPr>
            <a:r>
              <a:rPr lang="cs-CZ" sz="1800" dirty="0">
                <a:effectLst/>
                <a:latin typeface="Arial" panose="020B0604020202020204" pitchFamily="34" charset="0"/>
                <a:ea typeface="Times New Roman" panose="02020603050405020304" pitchFamily="18" charset="0"/>
                <a:cs typeface="Times New Roman" panose="02020603050405020304" pitchFamily="18" charset="0"/>
              </a:rPr>
              <a:t>Zamysli se nad situací, ve které dodávka realizovaná v březnu 2020 nebyla dodána včas v důsledku nečekaného uzavření hranic v Evropě v důsledku začínající pandemie covid-19 Vyhodnoť tuto situaci z pohledu nároků, které může společnost VAN požadovat. </a:t>
            </a:r>
            <a:endParaRPr lang="cs-CZ"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378104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AE1412-F078-381C-3F2C-9763A1A831D5}"/>
              </a:ext>
            </a:extLst>
          </p:cNvPr>
          <p:cNvSpPr>
            <a:spLocks noGrp="1"/>
          </p:cNvSpPr>
          <p:nvPr>
            <p:ph type="title"/>
          </p:nvPr>
        </p:nvSpPr>
        <p:spPr/>
        <p:txBody>
          <a:bodyPr/>
          <a:lstStyle/>
          <a:p>
            <a:r>
              <a:rPr lang="cs-CZ" dirty="0"/>
              <a:t>DVOŘÁK, HORÁK </a:t>
            </a:r>
          </a:p>
        </p:txBody>
      </p:sp>
      <p:sp>
        <p:nvSpPr>
          <p:cNvPr id="3" name="Zástupný obsah 2">
            <a:extLst>
              <a:ext uri="{FF2B5EF4-FFF2-40B4-BE49-F238E27FC236}">
                <a16:creationId xmlns:a16="http://schemas.microsoft.com/office/drawing/2014/main" id="{D3D19D6E-1AAF-4960-3408-EC5CC1DE579C}"/>
              </a:ext>
            </a:extLst>
          </p:cNvPr>
          <p:cNvSpPr>
            <a:spLocks noGrp="1"/>
          </p:cNvSpPr>
          <p:nvPr>
            <p:ph idx="1"/>
          </p:nvPr>
        </p:nvSpPr>
        <p:spPr/>
        <p:txBody>
          <a:bodyPr/>
          <a:lstStyle/>
          <a:p>
            <a:pPr marL="342900" lvl="0" indent="-342900" algn="just">
              <a:buFont typeface="+mj-lt"/>
              <a:buAutoNum type="arabicPeriod"/>
            </a:pPr>
            <a:r>
              <a:rPr lang="cs-CZ" sz="2000" dirty="0">
                <a:effectLst/>
                <a:latin typeface="Arial" panose="020B0604020202020204" pitchFamily="34" charset="0"/>
                <a:ea typeface="Times New Roman" panose="02020603050405020304" pitchFamily="18" charset="0"/>
                <a:cs typeface="Times New Roman" panose="02020603050405020304" pitchFamily="18" charset="0"/>
              </a:rPr>
              <a:t>V průběhu doby trvání smlouvy zjistila společnost KORE, že VAN se ocitla v problematické finanční situaci. Již v prvé polovině roku 2020 platila se zpožděním. KORE se obávala, že cena za dodávku pro rok 2021 (leden) nebude uhrazena. Nastiň a odůvodni možný postup pro KORE.</a:t>
            </a:r>
            <a:endParaRPr lang="cs-CZ"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buFont typeface="+mj-lt"/>
              <a:buAutoNum type="arabicPeriod"/>
            </a:pPr>
            <a:r>
              <a:rPr lang="cs-CZ" sz="2000" dirty="0">
                <a:effectLst/>
                <a:latin typeface="Arial" panose="020B0604020202020204" pitchFamily="34" charset="0"/>
                <a:ea typeface="Times New Roman" panose="02020603050405020304" pitchFamily="18" charset="0"/>
                <a:cs typeface="Times New Roman" panose="02020603050405020304" pitchFamily="18" charset="0"/>
              </a:rPr>
              <a:t>V případě, že společnost KORE chce žalovat společnost VAN na nezaplacení kupní ceny, uveď způsob a místo řešení sporu. Pro zodpovězení této otázky se také dále zabývej tím, zda se jedná o rozhodčí řízení před stálým rozhodčím soudem či </a:t>
            </a:r>
            <a:r>
              <a:rPr lang="cs-CZ" sz="2000" i="1" dirty="0">
                <a:effectLst/>
                <a:latin typeface="Arial" panose="020B0604020202020204" pitchFamily="34" charset="0"/>
                <a:ea typeface="Times New Roman" panose="02020603050405020304" pitchFamily="18" charset="0"/>
                <a:cs typeface="Times New Roman" panose="02020603050405020304" pitchFamily="18" charset="0"/>
              </a:rPr>
              <a:t>ad hoc</a:t>
            </a:r>
            <a:r>
              <a:rPr lang="cs-CZ" sz="2000" dirty="0">
                <a:effectLst/>
                <a:latin typeface="Arial" panose="020B0604020202020204" pitchFamily="34" charset="0"/>
                <a:ea typeface="Times New Roman" panose="02020603050405020304" pitchFamily="18" charset="0"/>
                <a:cs typeface="Times New Roman" panose="02020603050405020304" pitchFamily="18" charset="0"/>
              </a:rPr>
              <a:t> a uveď úvahu, jak se určí počet rozhodců.</a:t>
            </a:r>
          </a:p>
          <a:p>
            <a:pPr marL="342900" lvl="0" indent="-342900" algn="just">
              <a:buFont typeface="+mj-lt"/>
              <a:buAutoNum type="arabicPeriod"/>
            </a:pPr>
            <a:endParaRPr lang="cs-CZ" sz="2000" dirty="0">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buFont typeface="+mj-lt"/>
              <a:buAutoNum type="arabicPeriod"/>
            </a:pPr>
            <a:r>
              <a:rPr lang="cs-CZ" sz="2000" dirty="0">
                <a:latin typeface="Arial" panose="020B0604020202020204" pitchFamily="34" charset="0"/>
                <a:ea typeface="Times New Roman" panose="02020603050405020304" pitchFamily="18" charset="0"/>
                <a:cs typeface="Times New Roman" panose="02020603050405020304" pitchFamily="18" charset="0"/>
              </a:rPr>
              <a:t>Bez ohledu na otázku č. 2 uveď možný postup, kdy by byla žaloba podána na soud obecný a žalovaný by se domníval, že má být dána na rozhodčí soud. </a:t>
            </a:r>
            <a:endParaRPr lang="cs-CZ"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9708315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0BC998-3536-579F-FDBD-285CA04725E1}"/>
              </a:ext>
            </a:extLst>
          </p:cNvPr>
          <p:cNvSpPr>
            <a:spLocks noGrp="1"/>
          </p:cNvSpPr>
          <p:nvPr>
            <p:ph type="title"/>
          </p:nvPr>
        </p:nvSpPr>
        <p:spPr/>
        <p:txBody>
          <a:bodyPr/>
          <a:lstStyle/>
          <a:p>
            <a:r>
              <a:rPr lang="cs-CZ" dirty="0"/>
              <a:t>CHORVÁT, KARASOVÁ</a:t>
            </a:r>
          </a:p>
        </p:txBody>
      </p:sp>
      <p:sp>
        <p:nvSpPr>
          <p:cNvPr id="3" name="Zástupný obsah 2">
            <a:extLst>
              <a:ext uri="{FF2B5EF4-FFF2-40B4-BE49-F238E27FC236}">
                <a16:creationId xmlns:a16="http://schemas.microsoft.com/office/drawing/2014/main" id="{348A4F24-80AF-8989-3F37-67C60DEEE5DB}"/>
              </a:ext>
            </a:extLst>
          </p:cNvPr>
          <p:cNvSpPr>
            <a:spLocks noGrp="1"/>
          </p:cNvSpPr>
          <p:nvPr>
            <p:ph idx="1"/>
          </p:nvPr>
        </p:nvSpPr>
        <p:spPr/>
        <p:txBody>
          <a:bodyPr/>
          <a:lstStyle/>
          <a:p>
            <a:r>
              <a:rPr lang="cs-CZ" sz="1800" dirty="0">
                <a:effectLst/>
                <a:latin typeface="Arial" panose="020B0604020202020204" pitchFamily="34" charset="0"/>
                <a:ea typeface="Times New Roman" panose="02020603050405020304" pitchFamily="18" charset="0"/>
              </a:rPr>
              <a:t>Modifikujme nyní rozhodčí doložku – představ si, že byla platně uzavřena rozhodčí doložka s místem konání rozhodčího řízení a místem vydání rozhodčího nálezu v Srbsku. Byl vydán rozhodčí nález ukládající české společnosti zaplatit částku 2100 </a:t>
            </a:r>
            <a:r>
              <a:rPr lang="cs-CZ" sz="1800" dirty="0">
                <a:solidFill>
                  <a:srgbClr val="000000"/>
                </a:solidFill>
                <a:effectLst/>
                <a:latin typeface="Arial" panose="020B0604020202020204" pitchFamily="34" charset="0"/>
                <a:ea typeface="Times New Roman" panose="02020603050405020304" pitchFamily="18" charset="0"/>
              </a:rPr>
              <a:t>€ (náhrada škody – v rámci špatně posouzené reklamace si srbská společnost vyžádala znalecký posudek a náklady žádá jako náhradu škody). Česká společnost odmítá plnit dobrovolně. Srbská společnost chce dosáhnout uznání a následného výkonu rozhodčího nálezu v České republice. Uveď pramen mezinárodního původu společný pro ČR i Srbsko, který uznání rozhodčího nálezu upravuje. Uveď rovněž pramen vnitrostátního původu v ČR, který tuto otázku upravuje. Proveď srovnání obou úprav, uveď, zda si může srbská společnost vybrat, podle kterého předpisu bude postupovat, a poraď české společnosti, jak se může bránit</a:t>
            </a:r>
          </a:p>
          <a:p>
            <a:endParaRPr lang="cs-CZ" sz="1800" dirty="0">
              <a:solidFill>
                <a:srgbClr val="000000"/>
              </a:solidFill>
              <a:latin typeface="Arial" panose="020B0604020202020204" pitchFamily="34" charset="0"/>
            </a:endParaRPr>
          </a:p>
          <a:p>
            <a:r>
              <a:rPr lang="cs-CZ" sz="1800" dirty="0">
                <a:solidFill>
                  <a:srgbClr val="000000"/>
                </a:solidFill>
                <a:latin typeface="Arial" panose="020B0604020202020204" pitchFamily="34" charset="0"/>
              </a:rPr>
              <a:t>Uveď, základní charakteristiku a) účelu Úmluvy o uznání a výkonu cizích rozhodčích nálezů. Uveď jaké otázky upravuje. Uveď, jak se liší důvody uvedené v čl. V odst. 1 a odst. 2. </a:t>
            </a:r>
            <a:endParaRPr lang="cs-CZ" dirty="0"/>
          </a:p>
        </p:txBody>
      </p:sp>
    </p:spTree>
    <p:extLst>
      <p:ext uri="{BB962C8B-B14F-4D97-AF65-F5344CB8AC3E}">
        <p14:creationId xmlns:p14="http://schemas.microsoft.com/office/powerpoint/2010/main" val="2868285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151FD3-D6CB-55F5-3674-3ACF1EE88079}"/>
              </a:ext>
            </a:extLst>
          </p:cNvPr>
          <p:cNvSpPr>
            <a:spLocks noGrp="1"/>
          </p:cNvSpPr>
          <p:nvPr>
            <p:ph type="title"/>
          </p:nvPr>
        </p:nvSpPr>
        <p:spPr/>
        <p:txBody>
          <a:bodyPr/>
          <a:lstStyle/>
          <a:p>
            <a:r>
              <a:rPr lang="cs-CZ" dirty="0"/>
              <a:t>ZIKOVÁ </a:t>
            </a:r>
          </a:p>
        </p:txBody>
      </p:sp>
      <p:sp>
        <p:nvSpPr>
          <p:cNvPr id="3" name="Zástupný obsah 2">
            <a:extLst>
              <a:ext uri="{FF2B5EF4-FFF2-40B4-BE49-F238E27FC236}">
                <a16:creationId xmlns:a16="http://schemas.microsoft.com/office/drawing/2014/main" id="{261ED728-53B9-A134-69B5-E9A2FF64B4CF}"/>
              </a:ext>
            </a:extLst>
          </p:cNvPr>
          <p:cNvSpPr>
            <a:spLocks noGrp="1"/>
          </p:cNvSpPr>
          <p:nvPr>
            <p:ph idx="1"/>
          </p:nvPr>
        </p:nvSpPr>
        <p:spPr/>
        <p:txBody>
          <a:bodyPr/>
          <a:lstStyle/>
          <a:p>
            <a:endParaRPr lang="cs-CZ"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cs-CZ" sz="1800" dirty="0">
              <a:latin typeface="Arial" panose="020B0604020202020204" pitchFamily="34" charset="0"/>
              <a:ea typeface="Times New Roman" panose="02020603050405020304" pitchFamily="18" charset="0"/>
              <a:cs typeface="Times New Roman" panose="02020603050405020304" pitchFamily="18" charset="0"/>
            </a:endParaRPr>
          </a:p>
          <a:p>
            <a:endParaRPr lang="cs-CZ"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cs-CZ" sz="1800" dirty="0">
              <a:latin typeface="Arial" panose="020B0604020202020204" pitchFamily="34" charset="0"/>
              <a:ea typeface="Times New Roman" panose="02020603050405020304" pitchFamily="18" charset="0"/>
              <a:cs typeface="Times New Roman" panose="02020603050405020304" pitchFamily="18" charset="0"/>
            </a:endParaRPr>
          </a:p>
          <a:p>
            <a:r>
              <a:rPr lang="cs-CZ" sz="1800" dirty="0">
                <a:effectLst/>
                <a:latin typeface="Arial" panose="020B0604020202020204" pitchFamily="34" charset="0"/>
                <a:ea typeface="Times New Roman" panose="02020603050405020304" pitchFamily="18" charset="0"/>
                <a:cs typeface="Times New Roman" panose="02020603050405020304" pitchFamily="18" charset="0"/>
              </a:rPr>
              <a:t>Bylo by alternativně v České republice možné také zrušit rozhodčí nález vydaný v Srbsku? </a:t>
            </a:r>
            <a:endParaRPr lang="cs-CZ"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7271620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F09E70-8981-729A-E9AD-C59DE9347B8C}"/>
              </a:ext>
            </a:extLst>
          </p:cNvPr>
          <p:cNvSpPr>
            <a:spLocks noGrp="1"/>
          </p:cNvSpPr>
          <p:nvPr>
            <p:ph type="title"/>
          </p:nvPr>
        </p:nvSpPr>
        <p:spPr/>
        <p:txBody>
          <a:bodyPr/>
          <a:lstStyle/>
          <a:p>
            <a:r>
              <a:rPr lang="cs-CZ"/>
              <a:t>VŠICHNI, ZEJMÉNA VŠETIŠKA, ŠUPÍKOVÁ</a:t>
            </a:r>
            <a:endParaRPr lang="cs-CZ" dirty="0"/>
          </a:p>
        </p:txBody>
      </p:sp>
      <p:sp>
        <p:nvSpPr>
          <p:cNvPr id="3" name="Zástupný obsah 2">
            <a:extLst>
              <a:ext uri="{FF2B5EF4-FFF2-40B4-BE49-F238E27FC236}">
                <a16:creationId xmlns:a16="http://schemas.microsoft.com/office/drawing/2014/main" id="{23E574C8-0A84-B365-7F08-BB2D616AD954}"/>
              </a:ext>
            </a:extLst>
          </p:cNvPr>
          <p:cNvSpPr>
            <a:spLocks noGrp="1"/>
          </p:cNvSpPr>
          <p:nvPr>
            <p:ph idx="1"/>
          </p:nvPr>
        </p:nvSpPr>
        <p:spPr/>
        <p:txBody>
          <a:bodyPr/>
          <a:lstStyle/>
          <a:p>
            <a:r>
              <a:rPr lang="cs-CZ" dirty="0"/>
              <a:t>1. Rozliš z pohledu české úpravy domácí a cizí rozhodčí nález.</a:t>
            </a:r>
          </a:p>
          <a:p>
            <a:r>
              <a:rPr lang="cs-CZ" dirty="0"/>
              <a:t>2. Uveď, na jaké otázky má vliv toto rozlišení a </a:t>
            </a:r>
            <a:r>
              <a:rPr lang="cs-CZ" dirty="0" err="1"/>
              <a:t>forum</a:t>
            </a:r>
            <a:r>
              <a:rPr lang="cs-CZ" dirty="0"/>
              <a:t>.</a:t>
            </a:r>
          </a:p>
          <a:p>
            <a:r>
              <a:rPr lang="cs-CZ" dirty="0"/>
              <a:t>3. Uveď základní charakteristiku zásady pravomoc-pravomoc a zásady separace. Jak souvisí. Kde jsou upraveny. </a:t>
            </a:r>
          </a:p>
          <a:p>
            <a:r>
              <a:rPr lang="cs-CZ" dirty="0"/>
              <a:t>4. charakterizuj základní kontrolní a pomocné funkce soudů tak, jak je zná české právo.</a:t>
            </a:r>
          </a:p>
          <a:p>
            <a:endParaRPr lang="cs-CZ" dirty="0"/>
          </a:p>
        </p:txBody>
      </p:sp>
    </p:spTree>
    <p:extLst>
      <p:ext uri="{BB962C8B-B14F-4D97-AF65-F5344CB8AC3E}">
        <p14:creationId xmlns:p14="http://schemas.microsoft.com/office/powerpoint/2010/main" val="2424538313"/>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1069</Words>
  <Application>Microsoft Office PowerPoint</Application>
  <PresentationFormat>Širokoúhlá obrazovka</PresentationFormat>
  <Paragraphs>35</Paragraphs>
  <Slides>8</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8</vt:i4>
      </vt:variant>
    </vt:vector>
  </HeadingPairs>
  <TitlesOfParts>
    <vt:vector size="13" baseType="lpstr">
      <vt:lpstr>Arial</vt:lpstr>
      <vt:lpstr>Calibri</vt:lpstr>
      <vt:lpstr>Calibri Light</vt:lpstr>
      <vt:lpstr>Times New Roman</vt:lpstr>
      <vt:lpstr>Motiv Office</vt:lpstr>
      <vt:lpstr>Cvičení č. 5</vt:lpstr>
      <vt:lpstr>Prezentace aplikace PowerPoint</vt:lpstr>
      <vt:lpstr>MANN, SERGEJEV</vt:lpstr>
      <vt:lpstr>BRÁNSKÝ, DOSTÁL </vt:lpstr>
      <vt:lpstr>DVOŘÁK, HORÁK </vt:lpstr>
      <vt:lpstr>CHORVÁT, KARASOVÁ</vt:lpstr>
      <vt:lpstr>ZIKOVÁ </vt:lpstr>
      <vt:lpstr>VŠICHNI, ZEJMÉNA VŠETIŠKA, ŠUPÍKOVÁ</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Cvičení č. 5</dc:title>
  <dc:creator>Naděžda Rozehnalová</dc:creator>
  <cp:lastModifiedBy>Naděžda Rozehnalová</cp:lastModifiedBy>
  <cp:revision>1</cp:revision>
  <dcterms:created xsi:type="dcterms:W3CDTF">2022-12-02T13:25:38Z</dcterms:created>
  <dcterms:modified xsi:type="dcterms:W3CDTF">2022-12-02T13:39:25Z</dcterms:modified>
</cp:coreProperties>
</file>