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F27C4-B661-E6F6-B941-DF8902EC6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0381B0-3FA2-A403-252B-4EF6DD3F1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C5B398-804C-FB1F-FEB4-16C65AD22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0E0EDF-9335-162D-C2F7-D0E302E8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1C7998-6429-00C8-569A-144BACDB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80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08DA7-3B35-F67A-DA93-740A7E71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160535-A840-0175-8029-CEDE8422F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43188D-D592-B1B7-423B-A2563D9F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E59DAE-1131-1B3E-A7E1-551F9F91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6B4314-941A-E052-4222-A0CCAFAC3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69AD1AF-6690-1FE9-F382-B8DC55A70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07076A-7FD5-364C-61FE-550B45610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888DB2-3F06-81F0-F5C1-2079AADF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32B06E-F6B3-4408-152D-201BFF1E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5ACA59-A4F3-8C35-B518-10143FC7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97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801E5-A1EB-6A17-6F6D-52C292FF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7B58B5-4C79-C127-764B-817B61EB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E09FEB-B647-9E43-384D-13B6260F5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293E80-4A3E-F5FF-71E3-0070839F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51C8A9-5C76-8E83-03AF-E64192A1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8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3450C-09B8-FD26-AF71-1A38AA5F3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382C87-F83D-ECE1-A755-50828A4FD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273B00-C858-1FD9-09BB-64A5FBEB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5B71CA-6A71-20C5-1791-127E1655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3C28EB-FE7A-87A7-C8AD-A5AE3968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91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94770-1133-577A-B4B9-F53C232E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B2FE6-686A-3614-D394-4F9401BD4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14F559-5D99-4A1D-C3DE-FA58BBFA1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10849-36F4-DEE4-113D-E87D0612B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628F4E-309B-2D01-E90C-B0F91DFF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3FBBB-1557-1D44-CED3-F89F9323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88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9E8DB-1EB0-639A-88E1-9722F000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86A4E-65DF-C40D-F40B-65F75C243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7C0165-A439-769E-6630-DA490A09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592CE98-3BDD-142F-EF35-854F73483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A1056E-B1D1-4180-9345-C81EE4B04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023030-ABF8-DC79-7001-20882EF5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189F3F-F123-0805-73F3-9B343CD9E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06979A-48B0-D021-6331-686650E6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5DE7C-F5C5-999B-5157-210A9B4F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21EEE1-0C47-F542-CC28-AEB7C320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A2EB71-0A11-0A26-A36E-88906BA8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785333-71A8-B4B4-1CF7-70E5C56B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D33C57-5B32-BB14-F583-9C15F38A4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7C9550-0FB3-C342-B709-CCE36D3B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F12C41-7A36-31D1-5910-3B06FA3E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59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8C992-BBE9-0212-3B34-4DA25869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D1FCD-DB9F-5BDE-F439-216E4D384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E5CE0C-7284-87A7-A55F-6BD74F055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211A64-FABE-6350-A73A-F120FC31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386B40-3930-B4BF-73E4-4D1998CA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5BD667-4BB1-D530-43F8-D0EAB476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26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2CB7A-0D82-8079-778A-04F825EA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52C06C-6B2E-5878-F53A-B8269BC33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35D0CF-8558-A24B-1856-519619DF7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D2679-02AC-FA84-7F27-765943FEF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D0A825-43D7-1E78-0347-238462B0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D1498A-0DC1-4653-675E-9E454E0E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51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C43C27-291F-331D-BC97-923DC7CF6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812EFA-B621-B45F-745F-8AB6BCA26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589240-8A59-5734-1036-DC7E6B31C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03DD6-BFDC-4EB2-AAEA-85ECFDA6DF80}" type="datetimeFigureOut">
              <a:rPr lang="cs-CZ" smtClean="0"/>
              <a:t>08.10.2022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7927D0-D7C6-7473-A586-69652A855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8BCC79-72FC-F83B-13F2-AF24BA1C6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BB4B-1C2A-4AA2-A8B2-1CF249101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57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8DC1F-A37F-4484-A61D-F25200A9C6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ONLINE Č.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EAF92D-484D-0142-5EBD-71B6E6619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6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86FB6-6237-FBB3-9614-89D1478D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PŘÍKLADU – VŠEITIČKA PAVEL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32763-26DF-03CE-3700-380BF4790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0" fontAlgn="base">
              <a:buFont typeface="+mj-lt"/>
              <a:buAutoNum type="arabicPeriod" startAt="4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Nyní zadání modifikujeme. Vyhodnoťte vždy, zda vznikla smlouva. Relevantní zůstává, že nabídka byla odeslána emailem dne 14.1.2020 a vázanost nabídkou trvá do konce ledna.  </a:t>
            </a:r>
          </a:p>
          <a:p>
            <a:pPr algn="just" rtl="0" fontAlgn="base">
              <a:buFont typeface="+mj-lt"/>
              <a:buAutoNum type="arabicPeriod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německá společnost obratem 15.1.2020 odmítla nabídku, nicméně o týden později se rozhodla, že nabídku přijme a odeslala emailem přijetí nabídky (22.1.2020) </a:t>
            </a:r>
          </a:p>
          <a:p>
            <a:pPr algn="just" rtl="0" fontAlgn="base">
              <a:buFont typeface="+mj-lt"/>
              <a:buAutoNum type="arabicPeriod" startAt="2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německá společnost odeslala bezvýhradné přijetí nabídky emailem 1.2.2020 </a:t>
            </a:r>
          </a:p>
          <a:p>
            <a:pPr algn="just" rtl="0" fontAlgn="base">
              <a:buFont typeface="+mj-lt"/>
              <a:buAutoNum type="arabicPeriod" startAt="3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německá společnost v důsledku přemísťování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slabouproudého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zařízení a stavebních úprav v sídle společnosti, kdy docházelo k výpadkům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WiFi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připojení, se rozhodla odeslat přijetí nabídky klasickou poštou. Obálku a v ní bezvýhradné přijetí nabídky odeslala 28.1.2020 (dle data poštovního razítka), nicméně v důsledku třídenní stávky zaměstnanců německé pošty došla obálka české společnosti až 1.2.2020.  </a:t>
            </a:r>
          </a:p>
          <a:p>
            <a:pPr algn="just" rtl="0" fontAlgn="base">
              <a:buFont typeface="+mj-lt"/>
              <a:buAutoNum type="arabicPeriod" startAt="4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německá společnost mlčela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758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6E26C-5137-845C-FF1D-60416420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PŘÍKLADU – ZIKOVÁ NATÁLIE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A122E7-F6EF-44E3-9BEE-F7603E653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1765"/>
            <a:ext cx="10515600" cy="2645198"/>
          </a:xfrm>
        </p:spPr>
        <p:txBody>
          <a:bodyPr/>
          <a:lstStyle/>
          <a:p>
            <a:pPr algn="just" rtl="0" fontAlgn="base">
              <a:buFont typeface="+mj-lt"/>
              <a:buAutoNum type="arabicPeriod" startAt="5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Existuje v CISG řešení pro případ, že by navrhovatel nestanovil časový úsek, po který se cítí být návrhem vázán? Do kdy musí adresát nabídky přijmout či odmítnout nabídku? </a:t>
            </a:r>
          </a:p>
          <a:p>
            <a:pPr algn="just" rtl="0" fontAlgn="base"/>
            <a:r>
              <a:rPr lang="cs-CZ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60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95D2AC-A89C-8149-9EF0-006494F1F1AC}"/>
              </a:ext>
            </a:extLst>
          </p:cNvPr>
          <p:cNvSpPr txBox="1"/>
          <p:nvPr/>
        </p:nvSpPr>
        <p:spPr>
          <a:xfrm>
            <a:off x="643467" y="713127"/>
            <a:ext cx="10905066" cy="590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cs-CZ" sz="1100" dirty="0"/>
              <a:t>PŘÍKLAD Č I – BRÁNSKÝ </a:t>
            </a:r>
            <a:endParaRPr lang="cs-CZ" sz="1100" b="0" i="0" dirty="0">
              <a:effectLst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dirty="0"/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b="0" i="0" dirty="0">
              <a:effectLst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dirty="0"/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b="0" i="0" dirty="0">
              <a:effectLst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dirty="0"/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1100" b="0" i="0" dirty="0" err="1">
                <a:effectLst/>
              </a:rPr>
              <a:t>Společnosti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Chilli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s.r.o.</a:t>
            </a:r>
            <a:r>
              <a:rPr lang="en-US" sz="1100" b="0" i="0" dirty="0">
                <a:effectLst/>
              </a:rPr>
              <a:t> se </a:t>
            </a:r>
            <a:r>
              <a:rPr lang="en-US" sz="1100" b="0" i="0" dirty="0" err="1">
                <a:effectLst/>
              </a:rPr>
              <a:t>sídlem</a:t>
            </a:r>
            <a:r>
              <a:rPr lang="en-US" sz="1100" b="0" i="0" dirty="0">
                <a:effectLst/>
              </a:rPr>
              <a:t> a </a:t>
            </a:r>
            <a:r>
              <a:rPr lang="en-US" sz="1100" b="0" i="0" dirty="0" err="1">
                <a:effectLst/>
              </a:rPr>
              <a:t>místem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podnikání</a:t>
            </a:r>
            <a:r>
              <a:rPr lang="en-US" sz="1100" b="0" i="0" dirty="0">
                <a:effectLst/>
              </a:rPr>
              <a:t> v </a:t>
            </a:r>
            <a:r>
              <a:rPr lang="en-US" sz="1100" b="0" i="0" dirty="0" err="1">
                <a:effectLst/>
              </a:rPr>
              <a:t>Brně</a:t>
            </a:r>
            <a:r>
              <a:rPr lang="en-US" sz="1100" b="0" i="0" dirty="0">
                <a:effectLst/>
              </a:rPr>
              <a:t> se </a:t>
            </a:r>
            <a:r>
              <a:rPr lang="en-US" sz="1100" b="0" i="0" dirty="0" err="1">
                <a:effectLst/>
              </a:rPr>
              <a:t>specializuje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výrobu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kvalitních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chilli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omáček</a:t>
            </a:r>
            <a:r>
              <a:rPr lang="en-US" sz="1100" b="0" i="0" dirty="0">
                <a:effectLst/>
              </a:rPr>
              <a:t> a </a:t>
            </a:r>
            <a:r>
              <a:rPr lang="en-US" sz="1100" b="0" i="0" dirty="0" err="1">
                <a:effectLst/>
              </a:rPr>
              <a:t>dalších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druhů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pálivých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delikates</a:t>
            </a:r>
            <a:r>
              <a:rPr lang="en-US" sz="1100" b="0" i="0" dirty="0">
                <a:effectLst/>
              </a:rPr>
              <a:t>. </a:t>
            </a:r>
            <a:r>
              <a:rPr lang="en-US" sz="1100" b="0" i="0" dirty="0" err="1">
                <a:effectLst/>
              </a:rPr>
              <a:t>Vše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vyrábí</a:t>
            </a:r>
            <a:r>
              <a:rPr lang="en-US" sz="1100" b="0" i="0" dirty="0">
                <a:effectLst/>
              </a:rPr>
              <a:t> z </a:t>
            </a:r>
            <a:r>
              <a:rPr lang="en-US" sz="1100" b="0" i="0" dirty="0" err="1">
                <a:effectLst/>
              </a:rPr>
              <a:t>kvalitních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surovin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které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nakupuje</a:t>
            </a:r>
            <a:r>
              <a:rPr lang="en-US" sz="1100" b="0" i="0" dirty="0">
                <a:effectLst/>
              </a:rPr>
              <a:t> od </a:t>
            </a:r>
            <a:r>
              <a:rPr lang="en-US" sz="1100" b="0" i="0" dirty="0" err="1">
                <a:effectLst/>
              </a:rPr>
              <a:t>dodavatelů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především</a:t>
            </a:r>
            <a:r>
              <a:rPr lang="en-US" sz="1100" b="0" i="0" dirty="0">
                <a:effectLst/>
              </a:rPr>
              <a:t> z </a:t>
            </a:r>
            <a:r>
              <a:rPr lang="en-US" sz="1100" b="0" i="0" dirty="0" err="1">
                <a:effectLst/>
              </a:rPr>
              <a:t>České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republiky</a:t>
            </a:r>
            <a:r>
              <a:rPr lang="en-US" sz="1100" b="0" i="0" dirty="0">
                <a:effectLst/>
              </a:rPr>
              <a:t>, ale </a:t>
            </a:r>
            <a:r>
              <a:rPr lang="en-US" sz="1100" b="0" i="0" dirty="0" err="1">
                <a:effectLst/>
              </a:rPr>
              <a:t>někdy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i</a:t>
            </a:r>
            <a:r>
              <a:rPr lang="en-US" sz="1100" b="0" i="0" dirty="0">
                <a:effectLst/>
              </a:rPr>
              <a:t> ze </a:t>
            </a:r>
            <a:r>
              <a:rPr lang="en-US" sz="1100" b="0" i="0" dirty="0" err="1">
                <a:effectLst/>
              </a:rPr>
              <a:t>zahraničí</a:t>
            </a:r>
            <a:r>
              <a:rPr lang="en-US" sz="1100" b="0" i="0" dirty="0">
                <a:effectLst/>
              </a:rPr>
              <a:t>. Za </a:t>
            </a:r>
            <a:r>
              <a:rPr lang="en-US" sz="1100" b="0" i="0" dirty="0" err="1">
                <a:effectLst/>
              </a:rPr>
              <a:t>své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výrobky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získala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již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řadu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ocenění</a:t>
            </a:r>
            <a:r>
              <a:rPr lang="en-US" sz="1100" b="0" i="0" dirty="0">
                <a:effectLst/>
              </a:rPr>
              <a:t> jak </a:t>
            </a:r>
            <a:r>
              <a:rPr lang="en-US" sz="1100" b="0" i="0" dirty="0" err="1">
                <a:effectLst/>
              </a:rPr>
              <a:t>doma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tak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i</a:t>
            </a:r>
            <a:r>
              <a:rPr lang="en-US" sz="1100" b="0" i="0" dirty="0">
                <a:effectLst/>
              </a:rPr>
              <a:t> v </a:t>
            </a:r>
            <a:r>
              <a:rPr lang="en-US" sz="1100" b="0" i="0" dirty="0" err="1">
                <a:effectLst/>
              </a:rPr>
              <a:t>zahraničí</a:t>
            </a:r>
            <a:r>
              <a:rPr lang="en-US" sz="1100" b="0" i="0" dirty="0">
                <a:effectLst/>
              </a:rPr>
              <a:t>. </a:t>
            </a:r>
            <a:r>
              <a:rPr lang="en-US" sz="1100" b="0" i="0" dirty="0" err="1">
                <a:effectLst/>
              </a:rPr>
              <a:t>Až</a:t>
            </a:r>
            <a:r>
              <a:rPr lang="en-US" sz="1100" b="0" i="0" dirty="0">
                <a:effectLst/>
              </a:rPr>
              <a:t> do </a:t>
            </a:r>
            <a:r>
              <a:rPr lang="en-US" sz="1100" b="0" i="0" dirty="0" err="1">
                <a:effectLst/>
              </a:rPr>
              <a:t>roku</a:t>
            </a:r>
            <a:r>
              <a:rPr lang="en-US" sz="1100" b="0" i="0" dirty="0">
                <a:effectLst/>
              </a:rPr>
              <a:t> 2019 se </a:t>
            </a:r>
            <a:r>
              <a:rPr lang="en-US" sz="1100" b="0" i="0" dirty="0" err="1">
                <a:effectLst/>
              </a:rPr>
              <a:t>zaměřovala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především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český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trh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své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výrobky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dodávala</a:t>
            </a:r>
            <a:r>
              <a:rPr lang="en-US" sz="1100" b="0" i="0" dirty="0">
                <a:effectLst/>
              </a:rPr>
              <a:t> do </a:t>
            </a:r>
            <a:r>
              <a:rPr lang="en-US" sz="1100" b="0" i="0" dirty="0" err="1">
                <a:effectLst/>
              </a:rPr>
              <a:t>specializovaných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obchodů</a:t>
            </a:r>
            <a:r>
              <a:rPr lang="en-US" sz="1100" b="0" i="0" dirty="0">
                <a:effectLst/>
              </a:rPr>
              <a:t> a do </a:t>
            </a:r>
            <a:r>
              <a:rPr lang="en-US" sz="1100" b="0" i="0" dirty="0" err="1">
                <a:effectLst/>
              </a:rPr>
              <a:t>restaurací</a:t>
            </a:r>
            <a:r>
              <a:rPr lang="en-US" sz="1100" b="0" i="0" dirty="0">
                <a:effectLst/>
              </a:rPr>
              <a:t>. V </a:t>
            </a:r>
            <a:r>
              <a:rPr lang="en-US" sz="1100" b="0" i="0" dirty="0" err="1">
                <a:effectLst/>
              </a:rPr>
              <a:t>roce</a:t>
            </a:r>
            <a:r>
              <a:rPr lang="en-US" sz="1100" b="0" i="0" dirty="0">
                <a:effectLst/>
              </a:rPr>
              <a:t> 2019 se </a:t>
            </a:r>
            <a:r>
              <a:rPr lang="en-US" sz="1100" b="0" i="0" dirty="0" err="1">
                <a:effectLst/>
              </a:rPr>
              <a:t>zástupci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společnosti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Chilli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zúčastnili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kulinářského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veletrhu</a:t>
            </a:r>
            <a:r>
              <a:rPr lang="en-US" sz="1100" b="0" i="0" dirty="0">
                <a:effectLst/>
              </a:rPr>
              <a:t> v </a:t>
            </a:r>
            <a:r>
              <a:rPr lang="en-US" sz="1100" b="0" i="0" dirty="0" err="1">
                <a:effectLst/>
              </a:rPr>
              <a:t>Rakousku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kde</a:t>
            </a:r>
            <a:r>
              <a:rPr lang="en-US" sz="1100" b="0" i="0" dirty="0">
                <a:effectLst/>
              </a:rPr>
              <a:t> se </a:t>
            </a:r>
            <a:r>
              <a:rPr lang="en-US" sz="1100" b="0" i="0" dirty="0" err="1">
                <a:effectLst/>
              </a:rPr>
              <a:t>setkali</a:t>
            </a:r>
            <a:r>
              <a:rPr lang="en-US" sz="1100" b="0" i="0" dirty="0">
                <a:effectLst/>
              </a:rPr>
              <a:t> se </a:t>
            </a:r>
            <a:r>
              <a:rPr lang="en-US" sz="1100" b="0" i="0" dirty="0" err="1">
                <a:effectLst/>
              </a:rPr>
              <a:t>zástupci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společnosti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Delikatessen</a:t>
            </a:r>
            <a:r>
              <a:rPr lang="en-US" sz="1100" b="0" i="0" dirty="0">
                <a:effectLst/>
              </a:rPr>
              <a:t> GmbH (</a:t>
            </a:r>
            <a:r>
              <a:rPr lang="en-US" sz="1100" b="0" i="0" dirty="0" err="1">
                <a:effectLst/>
              </a:rPr>
              <a:t>sídlo</a:t>
            </a:r>
            <a:r>
              <a:rPr lang="en-US" sz="1100" b="0" i="0" dirty="0">
                <a:effectLst/>
              </a:rPr>
              <a:t> a </a:t>
            </a:r>
            <a:r>
              <a:rPr lang="en-US" sz="1100" b="0" i="0" dirty="0" err="1">
                <a:effectLst/>
              </a:rPr>
              <a:t>místo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podnikání</a:t>
            </a:r>
            <a:r>
              <a:rPr lang="en-US" sz="1100" b="0" i="0" dirty="0">
                <a:effectLst/>
              </a:rPr>
              <a:t> v </a:t>
            </a:r>
            <a:r>
              <a:rPr lang="en-US" sz="1100" b="0" i="0" dirty="0" err="1">
                <a:effectLst/>
              </a:rPr>
              <a:t>Rakousku</a:t>
            </a:r>
            <a:r>
              <a:rPr lang="en-US" sz="1100" b="0" i="0" dirty="0">
                <a:effectLst/>
              </a:rPr>
              <a:t>). Ta </a:t>
            </a:r>
            <a:r>
              <a:rPr lang="en-US" sz="1100" b="0" i="0" dirty="0" err="1">
                <a:effectLst/>
              </a:rPr>
              <a:t>provozuje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síť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obchodů</a:t>
            </a:r>
            <a:r>
              <a:rPr lang="en-US" sz="1100" b="0" i="0" dirty="0">
                <a:effectLst/>
              </a:rPr>
              <a:t> s </a:t>
            </a:r>
            <a:r>
              <a:rPr lang="en-US" sz="1100" b="0" i="0" dirty="0" err="1">
                <a:effectLst/>
              </a:rPr>
              <a:t>delikatesami</a:t>
            </a:r>
            <a:r>
              <a:rPr lang="en-US" sz="1100" b="0" i="0" dirty="0">
                <a:effectLst/>
              </a:rPr>
              <a:t> v </a:t>
            </a:r>
            <a:r>
              <a:rPr lang="en-US" sz="1100" b="0" i="0" dirty="0" err="1">
                <a:effectLst/>
              </a:rPr>
              <a:t>Rakousku</a:t>
            </a:r>
            <a:r>
              <a:rPr lang="en-US" sz="1100" b="0" i="0" dirty="0">
                <a:effectLst/>
              </a:rPr>
              <a:t>. </a:t>
            </a:r>
            <a:r>
              <a:rPr lang="en-US" sz="1100" b="0" i="0" dirty="0" err="1">
                <a:effectLst/>
              </a:rPr>
              <a:t>Zástupci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obou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společností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diskutovali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možnosti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dodávek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výrobků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společnosti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Chilli</a:t>
            </a:r>
            <a:r>
              <a:rPr lang="en-US" sz="1100" b="0" i="0" dirty="0">
                <a:effectLst/>
              </a:rPr>
              <a:t> do </a:t>
            </a:r>
            <a:r>
              <a:rPr lang="en-US" sz="1100" b="0" i="0" dirty="0" err="1">
                <a:effectLst/>
              </a:rPr>
              <a:t>obchodů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Delikatessen</a:t>
            </a:r>
            <a:r>
              <a:rPr lang="en-US" sz="1100" b="0" i="0" dirty="0">
                <a:effectLst/>
              </a:rPr>
              <a:t>. Na </a:t>
            </a:r>
            <a:r>
              <a:rPr lang="en-US" sz="1100" b="0" i="0" dirty="0" err="1">
                <a:effectLst/>
              </a:rPr>
              <a:t>základě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tohoto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jednání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společnost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Chilli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následně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zaslala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emailem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nabídku</a:t>
            </a:r>
            <a:r>
              <a:rPr lang="en-US" sz="1100" b="0" i="0" dirty="0">
                <a:effectLst/>
              </a:rPr>
              <a:t>, </a:t>
            </a:r>
            <a:r>
              <a:rPr lang="en-US" sz="1100" b="0" i="0" dirty="0" err="1">
                <a:effectLst/>
              </a:rPr>
              <a:t>která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mimo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jiné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obsahovala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následující</a:t>
            </a:r>
            <a:r>
              <a:rPr lang="en-US" sz="1100" b="0" i="0" dirty="0">
                <a:effectLst/>
              </a:rPr>
              <a:t>: 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>
                <a:effectLst/>
              </a:rPr>
              <a:t>V </a:t>
            </a:r>
            <a:r>
              <a:rPr lang="en-US" sz="1100" b="0" i="1" dirty="0" err="1">
                <a:effectLst/>
              </a:rPr>
              <a:t>období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leden</a:t>
            </a:r>
            <a:r>
              <a:rPr lang="en-US" sz="1100" b="0" i="1" dirty="0">
                <a:effectLst/>
              </a:rPr>
              <a:t> 2020 – </a:t>
            </a:r>
            <a:r>
              <a:rPr lang="en-US" sz="1100" b="0" i="1" dirty="0" err="1">
                <a:effectLst/>
              </a:rPr>
              <a:t>prosinec</a:t>
            </a:r>
            <a:r>
              <a:rPr lang="en-US" sz="1100" b="0" i="1" dirty="0">
                <a:effectLst/>
              </a:rPr>
              <a:t> 2020 </a:t>
            </a:r>
            <a:r>
              <a:rPr lang="en-US" sz="1100" b="0" i="1" dirty="0" err="1">
                <a:effectLst/>
              </a:rPr>
              <a:t>vám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dodáme</a:t>
            </a:r>
            <a:r>
              <a:rPr lang="en-US" sz="1100" b="0" i="1" dirty="0">
                <a:effectLst/>
              </a:rPr>
              <a:t> 6 000 </a:t>
            </a:r>
            <a:r>
              <a:rPr lang="en-US" sz="1100" b="0" i="1" dirty="0" err="1">
                <a:effectLst/>
              </a:rPr>
              <a:t>ks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skleniček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chilli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omáček</a:t>
            </a:r>
            <a:r>
              <a:rPr lang="en-US" sz="1100" b="0" i="1" dirty="0">
                <a:effectLst/>
              </a:rPr>
              <a:t> z </a:t>
            </a:r>
            <a:r>
              <a:rPr lang="en-US" sz="1100" b="0" i="1" dirty="0" err="1">
                <a:effectLst/>
              </a:rPr>
              <a:t>našeho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sortimentu</a:t>
            </a:r>
            <a:r>
              <a:rPr lang="en-US" sz="1100" b="0" i="1" dirty="0">
                <a:effectLst/>
              </a:rPr>
              <a:t>, </a:t>
            </a:r>
            <a:r>
              <a:rPr lang="en-US" sz="1100" b="0" i="1" dirty="0" err="1">
                <a:effectLst/>
              </a:rPr>
              <a:t>který</a:t>
            </a:r>
            <a:r>
              <a:rPr lang="en-US" sz="1100" b="0" i="1" dirty="0">
                <a:effectLst/>
              </a:rPr>
              <a:t> je </a:t>
            </a:r>
            <a:r>
              <a:rPr lang="en-US" sz="1100" b="0" i="1" dirty="0" err="1">
                <a:effectLst/>
              </a:rPr>
              <a:t>plně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dostupný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našich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webových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stránkách</a:t>
            </a:r>
            <a:r>
              <a:rPr lang="en-US" sz="1100" b="0" i="1" dirty="0">
                <a:effectLst/>
              </a:rPr>
              <a:t> (</a:t>
            </a:r>
            <a:r>
              <a:rPr lang="en-US" sz="1100" b="0" i="1" dirty="0" err="1">
                <a:effectLst/>
              </a:rPr>
              <a:t>odkaz</a:t>
            </a:r>
            <a:r>
              <a:rPr lang="en-US" sz="1100" b="0" i="1" dirty="0">
                <a:effectLst/>
              </a:rPr>
              <a:t> v </a:t>
            </a:r>
            <a:r>
              <a:rPr lang="en-US" sz="1100" b="0" i="1" dirty="0" err="1">
                <a:effectLst/>
              </a:rPr>
              <a:t>záhlaví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této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nabídky</a:t>
            </a:r>
            <a:r>
              <a:rPr lang="en-US" sz="1100" b="0" i="1" dirty="0">
                <a:effectLst/>
              </a:rPr>
              <a:t>) za </a:t>
            </a:r>
            <a:r>
              <a:rPr lang="en-US" sz="1100" b="0" i="1" dirty="0" err="1">
                <a:effectLst/>
              </a:rPr>
              <a:t>ceny</a:t>
            </a:r>
            <a:r>
              <a:rPr lang="en-US" sz="1100" b="0" i="1" dirty="0">
                <a:effectLst/>
              </a:rPr>
              <a:t> tam </a:t>
            </a:r>
            <a:r>
              <a:rPr lang="en-US" sz="1100" b="0" i="1" dirty="0" err="1">
                <a:effectLst/>
              </a:rPr>
              <a:t>uvedené</a:t>
            </a:r>
            <a:r>
              <a:rPr lang="en-US" sz="1100" b="0" i="1" dirty="0">
                <a:effectLst/>
              </a:rPr>
              <a:t>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Budou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realizovány</a:t>
            </a:r>
            <a:r>
              <a:rPr lang="en-US" sz="1100" b="0" i="1" dirty="0">
                <a:effectLst/>
              </a:rPr>
              <a:t> 4 </a:t>
            </a:r>
            <a:r>
              <a:rPr lang="en-US" sz="1100" b="0" i="1" dirty="0" err="1">
                <a:effectLst/>
              </a:rPr>
              <a:t>dodávky</a:t>
            </a:r>
            <a:r>
              <a:rPr lang="en-US" sz="1100" b="0" i="1" dirty="0">
                <a:effectLst/>
              </a:rPr>
              <a:t> v </a:t>
            </a:r>
            <a:r>
              <a:rPr lang="en-US" sz="1100" b="0" i="1" dirty="0" err="1">
                <a:effectLst/>
              </a:rPr>
              <a:t>termínech</a:t>
            </a:r>
            <a:r>
              <a:rPr lang="en-US" sz="1100" b="0" i="1" dirty="0">
                <a:effectLst/>
              </a:rPr>
              <a:t> 10.1., 10.4., 10.7. a 10.10.2020.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Zboží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bude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dodáno</a:t>
            </a:r>
            <a:r>
              <a:rPr lang="en-US" sz="1100" b="0" i="1" dirty="0">
                <a:effectLst/>
              </a:rPr>
              <a:t> za </a:t>
            </a:r>
            <a:r>
              <a:rPr lang="en-US" sz="1100" b="0" i="1" dirty="0" err="1">
                <a:effectLst/>
              </a:rPr>
              <a:t>podmínky</a:t>
            </a:r>
            <a:r>
              <a:rPr lang="en-US" sz="1100" b="0" i="1" dirty="0">
                <a:effectLst/>
              </a:rPr>
              <a:t> FCA INCOTERMS, </a:t>
            </a:r>
            <a:r>
              <a:rPr lang="en-US" sz="1100" b="0" i="1" dirty="0" err="1">
                <a:effectLst/>
              </a:rPr>
              <a:t>závod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prodávajícího</a:t>
            </a:r>
            <a:r>
              <a:rPr lang="en-US" sz="1100" b="0" i="1" dirty="0">
                <a:effectLst/>
              </a:rPr>
              <a:t> Brno.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Složení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dodávky</a:t>
            </a:r>
            <a:r>
              <a:rPr lang="en-US" sz="1100" b="0" i="1" dirty="0">
                <a:effectLst/>
              </a:rPr>
              <a:t> (</a:t>
            </a:r>
            <a:r>
              <a:rPr lang="en-US" sz="1100" b="0" i="1" dirty="0" err="1">
                <a:effectLst/>
              </a:rPr>
              <a:t>druhy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omáček</a:t>
            </a:r>
            <a:r>
              <a:rPr lang="en-US" sz="1100" b="0" i="1" dirty="0">
                <a:effectLst/>
              </a:rPr>
              <a:t> a </a:t>
            </a:r>
            <a:r>
              <a:rPr lang="en-US" sz="1100" b="0" i="1" dirty="0" err="1">
                <a:effectLst/>
              </a:rPr>
              <a:t>počty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jednotlivých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druhů</a:t>
            </a:r>
            <a:r>
              <a:rPr lang="en-US" sz="1100" b="0" i="1" dirty="0">
                <a:effectLst/>
              </a:rPr>
              <a:t>) </a:t>
            </a:r>
            <a:r>
              <a:rPr lang="en-US" sz="1100" b="0" i="1" dirty="0" err="1">
                <a:effectLst/>
              </a:rPr>
              <a:t>bude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kupujícím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specifikováno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nejpozději</a:t>
            </a:r>
            <a:r>
              <a:rPr lang="en-US" sz="1100" b="0" i="1" dirty="0">
                <a:effectLst/>
              </a:rPr>
              <a:t> do 20. </a:t>
            </a:r>
            <a:r>
              <a:rPr lang="en-US" sz="1100" b="0" i="1" dirty="0" err="1">
                <a:effectLst/>
              </a:rPr>
              <a:t>dne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měsíce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předcházejícího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dodávce</a:t>
            </a:r>
            <a:r>
              <a:rPr lang="en-US" sz="1100" b="0" i="1" dirty="0">
                <a:effectLst/>
              </a:rPr>
              <a:t>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Nedílnou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součástí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této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smlouvy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jsou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naše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obchodní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podmínky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dostupné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našich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webových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stránkách</a:t>
            </a:r>
            <a:r>
              <a:rPr lang="en-US" sz="1100" b="0" i="1" dirty="0">
                <a:effectLst/>
              </a:rPr>
              <a:t>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Placeno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bude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převodem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účet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prodávajícího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uvedený</a:t>
            </a:r>
            <a:r>
              <a:rPr lang="en-US" sz="1100" b="0" i="1" dirty="0">
                <a:effectLst/>
              </a:rPr>
              <a:t> u UniCredit Bank, IBAN: CZ11 2222 3333 44. </a:t>
            </a:r>
            <a:r>
              <a:rPr lang="en-US" sz="1100" b="0" i="1" dirty="0" err="1">
                <a:effectLst/>
              </a:rPr>
              <a:t>Kupní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cena</a:t>
            </a:r>
            <a:r>
              <a:rPr lang="en-US" sz="1100" b="0" i="1" dirty="0">
                <a:effectLst/>
              </a:rPr>
              <a:t> za </a:t>
            </a:r>
            <a:r>
              <a:rPr lang="en-US" sz="1100" b="0" i="1" dirty="0" err="1">
                <a:effectLst/>
              </a:rPr>
              <a:t>každou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dodávku</a:t>
            </a:r>
            <a:r>
              <a:rPr lang="en-US" sz="1100" b="0" i="1" dirty="0">
                <a:effectLst/>
              </a:rPr>
              <a:t> je </a:t>
            </a:r>
            <a:r>
              <a:rPr lang="en-US" sz="1100" b="0" i="1" dirty="0" err="1">
                <a:effectLst/>
              </a:rPr>
              <a:t>splatná</a:t>
            </a:r>
            <a:r>
              <a:rPr lang="en-US" sz="1100" b="0" i="1" dirty="0">
                <a:effectLst/>
              </a:rPr>
              <a:t> do 10 </a:t>
            </a:r>
            <a:r>
              <a:rPr lang="en-US" sz="1100" b="0" i="1" dirty="0" err="1">
                <a:effectLst/>
              </a:rPr>
              <a:t>dnů</a:t>
            </a:r>
            <a:r>
              <a:rPr lang="en-US" sz="1100" b="0" i="1" dirty="0">
                <a:effectLst/>
              </a:rPr>
              <a:t> od </a:t>
            </a:r>
            <a:r>
              <a:rPr lang="en-US" sz="1100" b="0" i="1" dirty="0" err="1">
                <a:effectLst/>
              </a:rPr>
              <a:t>dodání</a:t>
            </a:r>
            <a:r>
              <a:rPr lang="en-US" sz="1100" b="0" i="1" dirty="0">
                <a:effectLst/>
              </a:rPr>
              <a:t>. 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Sjednává</a:t>
            </a:r>
            <a:r>
              <a:rPr lang="en-US" sz="1100" b="0" i="1" dirty="0">
                <a:effectLst/>
              </a:rPr>
              <a:t> se </a:t>
            </a:r>
            <a:r>
              <a:rPr lang="en-US" sz="1100" b="0" i="1" dirty="0" err="1">
                <a:effectLst/>
              </a:rPr>
              <a:t>smluvní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pokuta</a:t>
            </a:r>
            <a:r>
              <a:rPr lang="en-US" sz="1100" b="0" i="1" dirty="0">
                <a:effectLst/>
              </a:rPr>
              <a:t> pro </a:t>
            </a:r>
            <a:r>
              <a:rPr lang="en-US" sz="1100" b="0" i="1" dirty="0" err="1">
                <a:effectLst/>
              </a:rPr>
              <a:t>případ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pozdního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ve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výši</a:t>
            </a:r>
            <a:r>
              <a:rPr lang="en-US" sz="1100" b="0" i="1" dirty="0">
                <a:effectLst/>
              </a:rPr>
              <a:t> 0,5% z </a:t>
            </a:r>
            <a:r>
              <a:rPr lang="en-US" sz="1100" b="0" i="1" dirty="0" err="1">
                <a:effectLst/>
              </a:rPr>
              <a:t>kupní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ceny</a:t>
            </a:r>
            <a:r>
              <a:rPr lang="en-US" sz="1100" b="0" i="1" dirty="0">
                <a:effectLst/>
              </a:rPr>
              <a:t> za </a:t>
            </a:r>
            <a:r>
              <a:rPr lang="en-US" sz="1100" b="0" i="1" dirty="0" err="1">
                <a:effectLst/>
              </a:rPr>
              <a:t>danou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dodávku</a:t>
            </a:r>
            <a:r>
              <a:rPr lang="en-US" sz="1100" b="0" i="1" dirty="0">
                <a:effectLst/>
              </a:rPr>
              <a:t>.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Závazek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zaplatit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smluvni</a:t>
            </a:r>
            <a:r>
              <a:rPr lang="en-US" sz="1100" b="0" i="1" dirty="0">
                <a:effectLst/>
              </a:rPr>
              <a:t>́ </a:t>
            </a:r>
            <a:r>
              <a:rPr lang="en-US" sz="1100" b="0" i="1" dirty="0" err="1">
                <a:effectLst/>
              </a:rPr>
              <a:t>pokutu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nevylučuje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právo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náhradu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škody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ve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výši</a:t>
            </a:r>
            <a:r>
              <a:rPr lang="en-US" sz="1100" b="0" i="1" dirty="0">
                <a:effectLst/>
              </a:rPr>
              <a:t>, v jaké </a:t>
            </a:r>
            <a:r>
              <a:rPr lang="en-US" sz="1100" b="0" i="1" dirty="0" err="1">
                <a:effectLst/>
              </a:rPr>
              <a:t>převyšuje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smluvni</a:t>
            </a:r>
            <a:r>
              <a:rPr lang="en-US" sz="1100" b="0" i="1" dirty="0">
                <a:effectLst/>
              </a:rPr>
              <a:t>́ </a:t>
            </a:r>
            <a:r>
              <a:rPr lang="en-US" sz="1100" b="0" i="1" dirty="0" err="1">
                <a:effectLst/>
              </a:rPr>
              <a:t>pokutu</a:t>
            </a:r>
            <a:r>
              <a:rPr lang="en-US" sz="1100" b="0" i="1" dirty="0">
                <a:effectLst/>
              </a:rPr>
              <a:t>.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1" dirty="0" err="1">
                <a:effectLst/>
              </a:rPr>
              <a:t>Všechny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spory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vznikající</a:t>
            </a:r>
            <a:r>
              <a:rPr lang="en-US" sz="1100" b="0" i="1" dirty="0">
                <a:effectLst/>
              </a:rPr>
              <a:t> z </a:t>
            </a:r>
            <a:r>
              <a:rPr lang="en-US" sz="1100" b="0" i="1" dirty="0" err="1">
                <a:effectLst/>
              </a:rPr>
              <a:t>této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smlouvy</a:t>
            </a:r>
            <a:r>
              <a:rPr lang="en-US" sz="1100" b="0" i="1" dirty="0">
                <a:effectLst/>
              </a:rPr>
              <a:t> a v </a:t>
            </a:r>
            <a:r>
              <a:rPr lang="en-US" sz="1100" b="0" i="1" dirty="0" err="1">
                <a:effectLst/>
              </a:rPr>
              <a:t>souvislosti</a:t>
            </a:r>
            <a:r>
              <a:rPr lang="en-US" sz="1100" b="0" i="1" dirty="0">
                <a:effectLst/>
              </a:rPr>
              <a:t> s </a:t>
            </a:r>
            <a:r>
              <a:rPr lang="en-US" sz="1100" b="0" i="1" dirty="0" err="1">
                <a:effectLst/>
              </a:rPr>
              <a:t>ní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budou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řešeny</a:t>
            </a:r>
            <a:r>
              <a:rPr lang="en-US" sz="1100" b="0" i="1" dirty="0">
                <a:effectLst/>
              </a:rPr>
              <a:t> v </a:t>
            </a:r>
            <a:r>
              <a:rPr lang="en-US" sz="1100" b="0" i="1" dirty="0" err="1">
                <a:effectLst/>
              </a:rPr>
              <a:t>rozhodčím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řízení</a:t>
            </a:r>
            <a:r>
              <a:rPr lang="en-US" sz="1100" b="0" i="1" dirty="0">
                <a:effectLst/>
              </a:rPr>
              <a:t> v </a:t>
            </a:r>
            <a:r>
              <a:rPr lang="en-US" sz="1100" b="0" i="1" dirty="0" err="1">
                <a:effectLst/>
              </a:rPr>
              <a:t>České</a:t>
            </a:r>
            <a:r>
              <a:rPr lang="en-US" sz="1100" b="0" i="1" dirty="0">
                <a:effectLst/>
              </a:rPr>
              <a:t> </a:t>
            </a:r>
            <a:r>
              <a:rPr lang="en-US" sz="1100" b="0" i="1" dirty="0" err="1">
                <a:effectLst/>
              </a:rPr>
              <a:t>republice</a:t>
            </a:r>
            <a:r>
              <a:rPr lang="en-US" sz="1100" b="0" i="1" dirty="0">
                <a:effectLst/>
              </a:rPr>
              <a:t>.</a:t>
            </a:r>
            <a:r>
              <a:rPr lang="en-US" sz="1100" b="0" i="0" dirty="0">
                <a:effectLst/>
              </a:rPr>
              <a:t> 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0" i="0" dirty="0" err="1">
                <a:effectLst/>
              </a:rPr>
              <a:t>Společnost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Delikatessen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nabídku</a:t>
            </a:r>
            <a:r>
              <a:rPr lang="en-US" sz="1100" b="0" i="0" dirty="0">
                <a:effectLst/>
              </a:rPr>
              <a:t> </a:t>
            </a:r>
            <a:r>
              <a:rPr lang="en-US" sz="1100" b="0" i="0" dirty="0" err="1">
                <a:effectLst/>
              </a:rPr>
              <a:t>přijala</a:t>
            </a:r>
            <a:r>
              <a:rPr lang="en-US" sz="1100" b="0" i="0" dirty="0">
                <a:effectLst/>
              </a:rPr>
              <a:t>. 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b="0" i="0" dirty="0">
              <a:effectLst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1100" b="0" i="0" dirty="0">
                <a:effectLst/>
              </a:rPr>
              <a:t>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1100" b="0" i="0" dirty="0" err="1">
                <a:solidFill>
                  <a:srgbClr val="C00000"/>
                </a:solidFill>
                <a:effectLst/>
              </a:rPr>
              <a:t>Zabývejte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se </a:t>
            </a:r>
            <a:r>
              <a:rPr lang="en-US" sz="1100" b="0" i="0" dirty="0" err="1">
                <a:solidFill>
                  <a:srgbClr val="C00000"/>
                </a:solidFill>
                <a:effectLst/>
              </a:rPr>
              <a:t>splněním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rgbClr val="C00000"/>
                </a:solidFill>
                <a:effectLst/>
              </a:rPr>
              <a:t>podmínek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rgbClr val="C00000"/>
                </a:solidFill>
                <a:effectLst/>
              </a:rPr>
              <a:t>aplikace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CISG (</a:t>
            </a:r>
            <a:r>
              <a:rPr lang="en-US" sz="1100" b="0" i="0" dirty="0" err="1">
                <a:solidFill>
                  <a:srgbClr val="C00000"/>
                </a:solidFill>
                <a:effectLst/>
              </a:rPr>
              <a:t>proveďte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rgbClr val="C00000"/>
                </a:solidFill>
                <a:effectLst/>
              </a:rPr>
              <a:t>aplikační</a:t>
            </a:r>
            <a:r>
              <a:rPr lang="en-US" sz="1100" b="0" i="0" dirty="0">
                <a:solidFill>
                  <a:srgbClr val="C00000"/>
                </a:solidFill>
                <a:effectLst/>
              </a:rPr>
              <a:t> test CISG).  </a:t>
            </a:r>
            <a:r>
              <a:rPr lang="cs-CZ" sz="1100" dirty="0">
                <a:solidFill>
                  <a:srgbClr val="C00000"/>
                </a:solidFill>
              </a:rPr>
              <a:t>Nejprve si označ základní rozhodující data. 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cs-CZ" sz="1100" dirty="0">
                <a:solidFill>
                  <a:srgbClr val="C00000"/>
                </a:solidFill>
              </a:rPr>
              <a:t>Uveď dále, zda CISG obsahuje náležitosti návrhu na uzavření smlouvy. 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cs-CZ" sz="1100" dirty="0">
                <a:solidFill>
                  <a:srgbClr val="C00000"/>
                </a:solidFill>
              </a:rPr>
              <a:t>Uveď, jak zachází CISG s formou smlouvy. 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b="0" i="0" dirty="0">
              <a:effectLst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cs-CZ" sz="1100" dirty="0"/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en-US" sz="1100" b="0" i="0" dirty="0"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2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53EC0AC-8BA2-DED4-58D7-D62CE43F2337}"/>
              </a:ext>
            </a:extLst>
          </p:cNvPr>
          <p:cNvSpPr txBox="1"/>
          <p:nvPr/>
        </p:nvSpPr>
        <p:spPr>
          <a:xfrm>
            <a:off x="939567" y="1626699"/>
            <a:ext cx="8546285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 č. 2 – Dostál Pavel</a:t>
            </a:r>
          </a:p>
          <a:p>
            <a:pPr algn="just" rtl="0" fontAlgn="base"/>
            <a:endParaRPr lang="cs-CZ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 fontAlgn="base"/>
            <a:endParaRPr lang="cs-CZ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endParaRPr lang="cs-CZ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Společnost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High-quality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Wine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s.r.o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(sídlo a místo podnikání v Brně) se zabývá prodejem kvalitních vín do předních českých a slovenských vináren a prvotřídních restaurací. Společnost nakupuje láhve vína od francouzské společnosti 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Vin de haute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qualité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s.a.r.l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(sídlo a místo podnikání v Bordeaux), německé společnosti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Qualitätswein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GmbH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(sídlo a místo podnikání </a:t>
            </a:r>
            <a:r>
              <a:rPr lang="cs-CZ" sz="1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Mainz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 portugalské společnosti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Vinho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qualidade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Lda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(sídlo a místo podnikání Porto). S každou společností vypadal proces uzavírání smluv následovně: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cs-CZ" sz="1100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 - francouzská společnost </a:t>
            </a:r>
            <a:endParaRPr lang="cs-CZ" b="1" i="0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Pan Dvořák, jednatel české společnosti, navštívil sklad francouzské společnosti v Bordeaux v červenci 2020. Zde se osobně setkal s jednatelem francouzské společnosti, panem </a:t>
            </a:r>
            <a:r>
              <a:rPr lang="cs-CZ" sz="1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Guillotem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Pan </a:t>
            </a:r>
            <a:r>
              <a:rPr lang="cs-CZ" sz="1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Guillot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 ukázal katalog s lahvovými víny a pan Dvořák se výslovně vyjádřil (francouzsky): 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„Určitě budeme mít zájem s Vámi obchodovat. Zašlete mi prosím nabídku.“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Dne 6. srpna 2020 zaslala francouzská společnost prostřednictvím emailu návrh na uzavření smlouvy, konkrétně 600 ks láhví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Pessac-Léognan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0,75l, za cenu 10000 euro. Součástí návrhu byla mimo jiné následující ujednání: 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„Tímto návrhem jsme vázáni do 31. srpna 2020.“ 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„Nedílnou součástí této smlouvy jsou obchodní podmínky prodávajícího, které jsou přiloženy k tomuto návrhu na uzavření smlouvy.“ 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„Sjednává se úrok z prodlení ve výši 4,4 % p. a. ode dne splatnosti kupní ceny do zaplacení. Prodávající není povinen zaslat kupujícímu zvláštní výzvu k uplatnění tohoto nároku.“ 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„Veškeré spory vyplývající z této smlouvy nebo vzniklé v souvislosti s ní budou řešeny podle pravidel Mezinárodní obchodní komory (Paříž). Místem konání rozhodčího řízení je Praha.“ 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odpověděla 16. srpna 2020 rovněž prostřednictvím emailu, že s návrhem bez dalšího souhlasí.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/>
            </a:pPr>
            <a:r>
              <a:rPr lang="cs-CZ" sz="11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Určete právní režim vztahu mezi českou a francouzskou společností (tedy proveďte aplikační test CISG). </a:t>
            </a:r>
          </a:p>
          <a:p>
            <a:pPr algn="just" rtl="0" fontAlgn="base">
              <a:buFont typeface="+mj-lt"/>
              <a:buAutoNum type="arabicPeriod" startAt="2"/>
            </a:pPr>
            <a:r>
              <a:rPr lang="cs-CZ" sz="11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Zamyslete se nad tím, proč jsou úroky z prodlení vnitřní mezerou CISG. Jsou v Úmluvě někde upraveny? Proč není jejich výše přímo stanovena v CISG? 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509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28ACF9-D2FE-FD16-61C7-EECEFBB2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cs-CZ" sz="3600" dirty="0"/>
              <a:t>POKRAČOVÁNÍ OTÁZEK Z PŘEDCHOZÍHO – DVOŘÁKOVÁ E.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75819-EF1C-B19C-B158-2F2FB0C5A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3443360"/>
          </a:xfrm>
        </p:spPr>
        <p:txBody>
          <a:bodyPr>
            <a:normAutofit/>
          </a:bodyPr>
          <a:lstStyle/>
          <a:p>
            <a:pPr algn="just" rtl="0" fontAlgn="base">
              <a:buFont typeface="+mj-lt"/>
              <a:buAutoNum type="arabicPeriod" startAt="3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nezaplatila kupní cenu za dodávku vín včas. Francouzská společnost požadovala sjednané úroky z prodlení. Česká společnost namítala, že ustanovení o úrocích z prodlení je podle českého práva neplatné. Posuďte platnost tohoto ustanovení smlouvy. Pro splnění účelu této otázky řešte z pohledu českého soudu. </a:t>
            </a:r>
          </a:p>
          <a:p>
            <a:pPr algn="just" rtl="0" fontAlgn="base">
              <a:buFont typeface="+mj-lt"/>
              <a:buAutoNum type="arabicPeriod" startAt="4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je opravdu špatný obchodní partner a namítala také formu smlouvy. Dle ní emailová komunikace nepředstavuje písemnou formu v režimu CISG. Posuďte její námitku. K řešení této otázky využijte i zadaný rozsudek Nejvyššího soudu.  </a:t>
            </a:r>
          </a:p>
          <a:p>
            <a:pPr algn="just" rtl="0" fontAlgn="base">
              <a:buFont typeface="+mj-lt"/>
              <a:buAutoNum type="arabicPeriod" startAt="5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Analyzujte průběh kontraktačního procesu, vyjádřete se k osobnímu jednání v červenci. Určete co nejpřesněji, kterým okamžikem byla uzavřena smlouva. </a:t>
            </a:r>
          </a:p>
          <a:p>
            <a:endParaRPr lang="cs-CZ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2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94BA6-774A-E220-49B4-54FADD4D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PŘEDCHOZÍHO  - HORÁK IVO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165DE-F9C3-C947-D1BC-D1824E01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0" fontAlgn="base">
              <a:buFont typeface="+mj-lt"/>
              <a:buAutoNum type="arabicPeriod" startAt="6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Posuďte, zda je nabídka prodávajícího neodvolatelná.  </a:t>
            </a:r>
          </a:p>
          <a:p>
            <a:pPr algn="just" rtl="0" fontAlgn="base">
              <a:buFont typeface="+mj-lt"/>
              <a:buAutoNum type="arabicPeriod" startAt="7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zkoušela dále namítat to, že obchodní podmínky prodávajícího se nestaly součástí smlouvy, protože jsou ve francouzštině, tudíž jim nerozumí a neměla možnost se s nimi seznámit. Posuďte, zda se obchodní podmínky staly součástí smlouvy.  </a:t>
            </a:r>
          </a:p>
          <a:p>
            <a:pPr algn="just" rtl="0" fontAlgn="base">
              <a:buFont typeface="+mj-lt"/>
              <a:buAutoNum type="arabicPeriod" startAt="8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 ohledu na odpověď v otázce č. 7 určete, zda by bylo jiné řešení, kdyby francouzská společnost: </a:t>
            </a:r>
          </a:p>
          <a:p>
            <a:pPr algn="just" rtl="0" fontAlgn="base">
              <a:buFont typeface="+mj-lt"/>
              <a:buAutoNum type="arabicPeriod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přiložila své obchodní podmínky bez odkazu (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včleňovací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doložky) </a:t>
            </a:r>
          </a:p>
          <a:p>
            <a:pPr algn="just" rtl="0" fontAlgn="base">
              <a:buFont typeface="+mj-lt"/>
              <a:buAutoNum type="arabicPeriod" startAt="2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nepřiložila své obchodní podmínky, ale včlenila odkaz na její webové stránky, kde byly dostupné obchodní podmínky ve francouzštině a musely se dohledávat </a:t>
            </a:r>
          </a:p>
          <a:p>
            <a:pPr algn="just" rtl="0" fontAlgn="base">
              <a:buFont typeface="+mj-lt"/>
              <a:buAutoNum type="arabicPeriod" startAt="3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nepřiložila své obchodní podmínky, ale včlenila hypertextový odkaz, který přímo odkazoval na text obchodních podmínek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82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844C3-44A6-D873-4D70-4BE04D025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PŘEDCHOZÍHO – CHORVÁT DAVID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B17CD-F12E-5566-3A08-C46B4BC0F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1050"/>
          </a:xfrm>
        </p:spPr>
        <p:txBody>
          <a:bodyPr/>
          <a:lstStyle/>
          <a:p>
            <a:endParaRPr lang="cs-CZ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nakonec odmítla zaplatit kupní cenu. Určete, kde bude francouzská společnost podávat návrh na zaplacení kupní ceny (určete tedy, kde a jakým způsobem bude řešen spor, zda je tento spor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arbitrabilní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zda rozhodčí doložka splňuje náležitosti a také se zamyslete nad tím, zda se jedná o rozhodčí řízení před stálým rozhodčím soudem či se bude jednat o řízení 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 hoc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 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33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E137FBA-2D88-DDA4-22E8-78F382DDADD2}"/>
              </a:ext>
            </a:extLst>
          </p:cNvPr>
          <p:cNvSpPr txBox="1"/>
          <p:nvPr/>
        </p:nvSpPr>
        <p:spPr>
          <a:xfrm>
            <a:off x="729842" y="2453907"/>
            <a:ext cx="10746297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cs-CZ" sz="1100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 – portugalská společnost </a:t>
            </a:r>
            <a:endParaRPr lang="cs-CZ" b="1" i="0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 portugalskou společností probíhá spolupráce na základě rámcové smlouvy a následných dílčích kupních smluv. Rámcová smlouva byla uzavřena v roce 2018. Součástí smlouvy je nejen koupě vín, které česká společnost dále přímo prodává, ale též závazek distribuce (česká společnost dostala oprávnění k výhradní distribuci vín po Moravě a Slezsku). Součástí rámcové smlouvy jsou mimo jiné následující ujednání: 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„Tato smlouva i navazující kupní smlouvy se řídí českým právem.“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„Řešení sporů: arbitráž, Česká republika.“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/>
            </a:pP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Kvalifikujte a určete právní režim vztahu mezi českou a portugalskou společností.  </a:t>
            </a:r>
          </a:p>
          <a:p>
            <a:pPr algn="just" rtl="0" fontAlgn="base">
              <a:buFont typeface="+mj-lt"/>
              <a:buAutoNum type="arabicPeriod" startAt="2"/>
            </a:pP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Posuďte platnost rozhodčí doložky. Jaké jsou nezbytné náležitosti rozhodčí doložky podle českého práva?   </a:t>
            </a:r>
          </a:p>
          <a:p>
            <a:pPr algn="just" rtl="0" fontAlgn="base">
              <a:buFont typeface="+mj-lt"/>
              <a:buAutoNum type="arabicPeriod" startAt="2"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 startAt="2"/>
            </a:pPr>
            <a:endParaRPr lang="cs-CZ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 startAt="2"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 startAt="2"/>
            </a:pPr>
            <a:endParaRPr lang="cs-CZ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dirty="0">
                <a:solidFill>
                  <a:srgbClr val="C00000"/>
                </a:solidFill>
                <a:latin typeface="Arial" panose="020B0604020202020204" pitchFamily="34" charset="0"/>
              </a:rPr>
              <a:t>Příklad B – KARASOVÁ KRISTÍNA</a:t>
            </a:r>
          </a:p>
          <a:p>
            <a:pPr algn="just" rtl="0" fontAlgn="base">
              <a:buFont typeface="+mj-lt"/>
              <a:buAutoNum type="arabicPeriod" startAt="2"/>
            </a:pPr>
            <a:endParaRPr lang="cs-CZ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3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D7AEE36-C0F2-C3D8-D1B9-4A134CEA1311}"/>
              </a:ext>
            </a:extLst>
          </p:cNvPr>
          <p:cNvSpPr txBox="1"/>
          <p:nvPr/>
        </p:nvSpPr>
        <p:spPr>
          <a:xfrm>
            <a:off x="562062" y="1607521"/>
            <a:ext cx="10477850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cs-CZ" sz="1100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C - německá společnost </a:t>
            </a:r>
            <a:endParaRPr lang="cs-CZ" b="1" i="0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na základě přechozího telefonátu německé společnosti zaslala emailem návrh na uzavření smlouvy dne 14. 1. 2020. Součástí návrhu byla přesná specifikace lahvových vín včetně množství a kupní ceny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ujednání 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„Návrhem se cítíme být vázáni do konce ledna 2020“, „Tato smlouva se řídí českým právem“,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také obchodní podmínky české společnosti.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 obchodních podmínek, které byly řádně včleněny do návrhu a byly součástí emailu jako příloha v PDF souboru, byly následující doložky: 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„DAP, Brno, INCOTERMS 2020“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„Veškeré spory z této smlouvy budou řešeny před českými soudy.“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Německá společnost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Qualitätswein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GmbH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odpověděla druhý den (15. 1. 2020) e-mailem s tím, že objednávku přijímá. K emailu přiložila své obchodní podmínky, rovněž odkazem na přílohu v PDF souboru. Jejich součástí byla mimo jiné dodací podmínka „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EXW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Mainz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INCOTERMS 2020“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rozhodčí doložka: 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„Veškeré spory či nároky, které vzniknou z této smlouvy nebo v souvislosti s ní, včetně sporů o její platnost, porušení, ukončení nebo nicotnost, budou s konečnou platností v rozhodčím řízení u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Deutsche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Institution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für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Schiedsgerichtsbarkeit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eVV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 Mnichově jedním rozhodcem ustanoveným podle pravidel tohoto rozhodčího soudu.“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 společnost reagovala na email následující den (16.1.2020) obratem: </a:t>
            </a:r>
            <a:r>
              <a:rPr lang="cs-CZ" sz="1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„Souhlasíme.“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 rtl="0" fontAlgn="base"/>
            <a:endParaRPr lang="cs-CZ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 fontAlgn="base"/>
            <a:endParaRPr lang="cs-CZ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cs-CZ" sz="11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OTÁZKA  - MAN VOJTĚCH </a:t>
            </a:r>
            <a:endParaRPr lang="cs-CZ" b="0" i="0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+mj-lt"/>
              <a:buAutoNum type="arabicPeriod"/>
            </a:pPr>
            <a:r>
              <a:rPr lang="cs-CZ" sz="11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Mezi stranami vznikl spor, jaký je právní režim jejich kupní smlouvy. Německá společnost se domnívala, že právní režim se řídí Úmluvou OSN o smlouvách o mezinárodní koupi zboží. Česká strana namítala doložku o volbě českého práva, kupní smlouva se proto řídí českým právem s ohledem na autonomii vůle stran. Na čí straně je pravda?  </a:t>
            </a:r>
          </a:p>
        </p:txBody>
      </p:sp>
    </p:spTree>
    <p:extLst>
      <p:ext uri="{BB962C8B-B14F-4D97-AF65-F5344CB8AC3E}">
        <p14:creationId xmlns:p14="http://schemas.microsoft.com/office/powerpoint/2010/main" val="288391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17FDA-9813-5DC7-818F-7645358C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PŘÍKLADU – SERGEJEV DIMITRIJ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1AF52-EF31-20F9-5251-264317306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 fontAlgn="base">
              <a:buFont typeface="+mj-lt"/>
              <a:buAutoNum type="arabicPeriod" startAt="2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Určete, kterým okamžikem a s jakým obsahem vznikla smlouva. Následně se zaměřte zejména na to, zda se doložky o řešení sporů staly součástí smlouvy, případně která z nich. </a:t>
            </a:r>
          </a:p>
          <a:p>
            <a:pPr algn="just" rtl="0" fontAlgn="base">
              <a:buFont typeface="+mj-lt"/>
              <a:buAutoNum type="arabicPeriod" startAt="3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Společnosti měly zájem na vyřešení místa řešení případných sporů, a proto se shodly na změně smlouvy ve formě dodatku a následující doložce: 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„Veškeré spory z této smlouvy budou řešeny u rozhodčího soudu </a:t>
            </a:r>
            <a:r>
              <a:rPr lang="cs-CZ" sz="28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Deutsche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Institution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für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Schiedsgerichtsbarkeit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eVV</a:t>
            </a:r>
            <a:r>
              <a:rPr lang="cs-CZ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 Mnichově, nebo u obecného soudu v České republice. Konkrétní soud určí strana žalující.“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Posuďte platnost této doložky.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64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1718</Words>
  <Application>Microsoft Office PowerPoint</Application>
  <PresentationFormat>Širokoúhlá obrazovka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Motiv Office</vt:lpstr>
      <vt:lpstr>SEMINÁŘ ONLINE Č. II</vt:lpstr>
      <vt:lpstr>Prezentace aplikace PowerPoint</vt:lpstr>
      <vt:lpstr>Prezentace aplikace PowerPoint</vt:lpstr>
      <vt:lpstr>POKRAČOVÁNÍ OTÁZEK Z PŘEDCHOZÍHO – DVOŘÁKOVÁ E. </vt:lpstr>
      <vt:lpstr>POKRAČOVÁNÍ PŘEDCHOZÍHO  - HORÁK IVO</vt:lpstr>
      <vt:lpstr>POKRAČOVÁNÍ PŘEDCHOZÍHO – CHORVÁT DAVID</vt:lpstr>
      <vt:lpstr>Prezentace aplikace PowerPoint</vt:lpstr>
      <vt:lpstr>Prezentace aplikace PowerPoint</vt:lpstr>
      <vt:lpstr>POKRAČOVÁNÍ PŘÍKLADU – SERGEJEV DIMITRIJ</vt:lpstr>
      <vt:lpstr>POKRAČOVÁNÍ PŘÍKLADU – VŠEITIČKA PAVEL</vt:lpstr>
      <vt:lpstr>POKRAČOVÁNÍ PŘÍKLADU – ZIKOVÁ NATÁLIE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ONLINE Č. II</dc:title>
  <dc:creator>Naděžda Rozehnalová</dc:creator>
  <cp:lastModifiedBy>Naděžda Rozehnalová</cp:lastModifiedBy>
  <cp:revision>1</cp:revision>
  <dcterms:created xsi:type="dcterms:W3CDTF">2022-10-08T17:27:04Z</dcterms:created>
  <dcterms:modified xsi:type="dcterms:W3CDTF">2022-10-08T17:43:38Z</dcterms:modified>
</cp:coreProperties>
</file>