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6" r:id="rId7"/>
  </p:sldMasterIdLst>
  <p:sldIdLst>
    <p:sldId id="257" r:id="rId8"/>
    <p:sldId id="258" r:id="rId9"/>
    <p:sldId id="287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89" r:id="rId19"/>
    <p:sldId id="263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8" r:id="rId37"/>
    <p:sldId id="284" r:id="rId38"/>
    <p:sldId id="285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75853-D85B-4D2C-AD6C-16A42D69D3E8}" v="3" dt="2022-09-28T11:31:04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ěžda Rozehnalová" userId="88f7c687-f91c-41b7-9959-99dfa402d43d" providerId="ADAL" clId="{75175853-D85B-4D2C-AD6C-16A42D69D3E8}"/>
    <pc:docChg chg="undo custSel addSld modSld">
      <pc:chgData name="Naděžda Rozehnalová" userId="88f7c687-f91c-41b7-9959-99dfa402d43d" providerId="ADAL" clId="{75175853-D85B-4D2C-AD6C-16A42D69D3E8}" dt="2022-09-28T11:38:54.256" v="289" actId="14100"/>
      <pc:docMkLst>
        <pc:docMk/>
      </pc:docMkLst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1580809041" sldId="257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580809041" sldId="257"/>
            <ac:spMk id="6147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1657086045" sldId="258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657086045" sldId="258"/>
            <ac:spMk id="2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1:04.459" v="58"/>
        <pc:sldMkLst>
          <pc:docMk/>
          <pc:sldMk cId="2584337208" sldId="259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584337208" sldId="259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1361912575" sldId="260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361912575" sldId="260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1543051780" sldId="261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543051780" sldId="261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3364260878" sldId="262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364260878" sldId="262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364260878" sldId="262"/>
            <ac:spMk id="3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1:33.319" v="64" actId="14100"/>
        <pc:sldMkLst>
          <pc:docMk/>
          <pc:sldMk cId="1109546899" sldId="263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109546899" sldId="263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33.319" v="64" actId="14100"/>
          <ac:spMkLst>
            <pc:docMk/>
            <pc:sldMk cId="1109546899" sldId="263"/>
            <ac:spMk id="3" creationId="{00000000-0000-0000-0000-000000000000}"/>
          </ac:spMkLst>
        </pc:spChg>
      </pc:sldChg>
      <pc:sldChg chg="addSp delSp modSp mod modClrScheme chgLayout">
        <pc:chgData name="Naděžda Rozehnalová" userId="88f7c687-f91c-41b7-9959-99dfa402d43d" providerId="ADAL" clId="{75175853-D85B-4D2C-AD6C-16A42D69D3E8}" dt="2022-09-28T11:32:03.047" v="66" actId="26606"/>
        <pc:sldMkLst>
          <pc:docMk/>
          <pc:sldMk cId="502847221" sldId="268"/>
        </pc:sldMkLst>
        <pc:spChg chg="mod">
          <ac:chgData name="Naděžda Rozehnalová" userId="88f7c687-f91c-41b7-9959-99dfa402d43d" providerId="ADAL" clId="{75175853-D85B-4D2C-AD6C-16A42D69D3E8}" dt="2022-09-28T11:32:03.047" v="66" actId="26606"/>
          <ac:spMkLst>
            <pc:docMk/>
            <pc:sldMk cId="502847221" sldId="268"/>
            <ac:spMk id="2" creationId="{00000000-0000-0000-0000-000000000000}"/>
          </ac:spMkLst>
        </pc:spChg>
        <pc:spChg chg="add del">
          <ac:chgData name="Naděžda Rozehnalová" userId="88f7c687-f91c-41b7-9959-99dfa402d43d" providerId="ADAL" clId="{75175853-D85B-4D2C-AD6C-16A42D69D3E8}" dt="2022-09-28T11:32:03.047" v="66" actId="26606"/>
          <ac:spMkLst>
            <pc:docMk/>
            <pc:sldMk cId="502847221" sldId="268"/>
            <ac:spMk id="3" creationId="{00000000-0000-0000-0000-000000000000}"/>
          </ac:spMkLst>
        </pc:spChg>
        <pc:spChg chg="add del mod">
          <ac:chgData name="Naděžda Rozehnalová" userId="88f7c687-f91c-41b7-9959-99dfa402d43d" providerId="ADAL" clId="{75175853-D85B-4D2C-AD6C-16A42D69D3E8}" dt="2022-09-28T11:32:03.047" v="66" actId="26606"/>
          <ac:spMkLst>
            <pc:docMk/>
            <pc:sldMk cId="502847221" sldId="268"/>
            <ac:spMk id="9" creationId="{5729D9C6-1B5D-F4D7-00A6-FF8E7D0CB1C5}"/>
          </ac:spMkLst>
        </pc:spChg>
        <pc:graphicFrameChg chg="add del mod">
          <ac:chgData name="Naděžda Rozehnalová" userId="88f7c687-f91c-41b7-9959-99dfa402d43d" providerId="ADAL" clId="{75175853-D85B-4D2C-AD6C-16A42D69D3E8}" dt="2022-09-28T11:32:03.047" v="66" actId="26606"/>
          <ac:graphicFrameMkLst>
            <pc:docMk/>
            <pc:sldMk cId="502847221" sldId="268"/>
            <ac:graphicFrameMk id="5" creationId="{771F1D4C-9A2A-6410-A1A6-DB7F3717AC34}"/>
          </ac:graphicFrameMkLst>
        </pc:graphicFrameChg>
      </pc:sldChg>
      <pc:sldChg chg="addSp modSp mod modClrScheme chgLayout">
        <pc:chgData name="Naděžda Rozehnalová" userId="88f7c687-f91c-41b7-9959-99dfa402d43d" providerId="ADAL" clId="{75175853-D85B-4D2C-AD6C-16A42D69D3E8}" dt="2022-09-28T11:34:46.857" v="251" actId="14100"/>
        <pc:sldMkLst>
          <pc:docMk/>
          <pc:sldMk cId="2973918530" sldId="269"/>
        </pc:sldMkLst>
        <pc:spChg chg="mod ord">
          <ac:chgData name="Naděžda Rozehnalová" userId="88f7c687-f91c-41b7-9959-99dfa402d43d" providerId="ADAL" clId="{75175853-D85B-4D2C-AD6C-16A42D69D3E8}" dt="2022-09-28T11:33:12.681" v="107" actId="255"/>
          <ac:spMkLst>
            <pc:docMk/>
            <pc:sldMk cId="2973918530" sldId="269"/>
            <ac:spMk id="2" creationId="{00000000-0000-0000-0000-000000000000}"/>
          </ac:spMkLst>
        </pc:spChg>
        <pc:spChg chg="mod ord">
          <ac:chgData name="Naděžda Rozehnalová" userId="88f7c687-f91c-41b7-9959-99dfa402d43d" providerId="ADAL" clId="{75175853-D85B-4D2C-AD6C-16A42D69D3E8}" dt="2022-09-28T11:34:46.857" v="251" actId="14100"/>
          <ac:spMkLst>
            <pc:docMk/>
            <pc:sldMk cId="2973918530" sldId="269"/>
            <ac:spMk id="3" creationId="{00000000-0000-0000-0000-000000000000}"/>
          </ac:spMkLst>
        </pc:spChg>
        <pc:spChg chg="add mod ord">
          <ac:chgData name="Naděžda Rozehnalová" userId="88f7c687-f91c-41b7-9959-99dfa402d43d" providerId="ADAL" clId="{75175853-D85B-4D2C-AD6C-16A42D69D3E8}" dt="2022-09-28T11:33:32.698" v="139" actId="20577"/>
          <ac:spMkLst>
            <pc:docMk/>
            <pc:sldMk cId="2973918530" sldId="269"/>
            <ac:spMk id="4" creationId="{9C8406FC-D54B-37C6-CF79-976099D26BC1}"/>
          </ac:spMkLst>
        </pc:spChg>
        <pc:spChg chg="add mod ord">
          <ac:chgData name="Naděžda Rozehnalová" userId="88f7c687-f91c-41b7-9959-99dfa402d43d" providerId="ADAL" clId="{75175853-D85B-4D2C-AD6C-16A42D69D3E8}" dt="2022-09-28T11:33:55.185" v="161" actId="20577"/>
          <ac:spMkLst>
            <pc:docMk/>
            <pc:sldMk cId="2973918530" sldId="269"/>
            <ac:spMk id="5" creationId="{F6759B0E-ED4E-219C-0755-F0A2F959F699}"/>
          </ac:spMkLst>
        </pc:spChg>
        <pc:spChg chg="add mod ord">
          <ac:chgData name="Naděžda Rozehnalová" userId="88f7c687-f91c-41b7-9959-99dfa402d43d" providerId="ADAL" clId="{75175853-D85B-4D2C-AD6C-16A42D69D3E8}" dt="2022-09-28T11:34:21.880" v="239" actId="20577"/>
          <ac:spMkLst>
            <pc:docMk/>
            <pc:sldMk cId="2973918530" sldId="269"/>
            <ac:spMk id="6" creationId="{7FE2D2C9-4621-29F1-4C54-4FDC1AF8D129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5:04.987" v="252" actId="207"/>
        <pc:sldMkLst>
          <pc:docMk/>
          <pc:sldMk cId="1667318094" sldId="270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667318094" sldId="270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5:04.987" v="252" actId="207"/>
          <ac:spMkLst>
            <pc:docMk/>
            <pc:sldMk cId="1667318094" sldId="270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503027453" sldId="271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503027453" sldId="271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503027453" sldId="271"/>
            <ac:spMk id="3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5:33.063" v="253" actId="255"/>
        <pc:sldMkLst>
          <pc:docMk/>
          <pc:sldMk cId="559519438" sldId="272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559519438" sldId="272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5:33.063" v="253" actId="255"/>
          <ac:spMkLst>
            <pc:docMk/>
            <pc:sldMk cId="559519438" sldId="272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253547792" sldId="273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53547792" sldId="273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3277400719" sldId="274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277400719" sldId="274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3342968330" sldId="275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342968330" sldId="275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2064728395" sldId="276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064728395" sldId="276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064728395" sldId="276"/>
            <ac:spMk id="3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6:19.452" v="257" actId="20577"/>
        <pc:sldMkLst>
          <pc:docMk/>
          <pc:sldMk cId="3000669131" sldId="277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000669131" sldId="277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6:19.452" v="257" actId="20577"/>
          <ac:spMkLst>
            <pc:docMk/>
            <pc:sldMk cId="3000669131" sldId="277"/>
            <ac:spMk id="3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7:49.056" v="284" actId="14100"/>
        <pc:sldMkLst>
          <pc:docMk/>
          <pc:sldMk cId="2741181465" sldId="278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741181465" sldId="278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7:49.056" v="284" actId="14100"/>
          <ac:spMkLst>
            <pc:docMk/>
            <pc:sldMk cId="2741181465" sldId="278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2613482449" sldId="279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613482449" sldId="279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2613482449" sldId="279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86113141" sldId="280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86113141" sldId="280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86113141" sldId="280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4190024371" sldId="281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4190024371" sldId="281"/>
            <ac:spMk id="2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1569385848" sldId="282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569385848" sldId="282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1569385848" sldId="282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503894551" sldId="283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503894551" sldId="283"/>
            <ac:spMk id="2" creationId="{00000000-0000-0000-0000-000000000000}"/>
          </ac:spMkLst>
        </pc:spChg>
      </pc:sldChg>
      <pc:sldChg chg="modSp mod">
        <pc:chgData name="Naděžda Rozehnalová" userId="88f7c687-f91c-41b7-9959-99dfa402d43d" providerId="ADAL" clId="{75175853-D85B-4D2C-AD6C-16A42D69D3E8}" dt="2022-09-28T11:38:54.256" v="289" actId="14100"/>
        <pc:sldMkLst>
          <pc:docMk/>
          <pc:sldMk cId="874935624" sldId="284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874935624" sldId="284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8:54.256" v="289" actId="14100"/>
          <ac:spMkLst>
            <pc:docMk/>
            <pc:sldMk cId="874935624" sldId="284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484354678" sldId="285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484354678" sldId="285"/>
            <ac:spMk id="2" creationId="{00000000-0000-0000-0000-000000000000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484354678" sldId="285"/>
            <ac:spMk id="3" creationId="{00000000-0000-0000-0000-000000000000}"/>
          </ac:spMkLst>
        </pc:spChg>
      </pc:sldChg>
      <pc:sldChg chg="modSp">
        <pc:chgData name="Naděžda Rozehnalová" userId="88f7c687-f91c-41b7-9959-99dfa402d43d" providerId="ADAL" clId="{75175853-D85B-4D2C-AD6C-16A42D69D3E8}" dt="2022-09-28T11:31:04.459" v="58"/>
        <pc:sldMkLst>
          <pc:docMk/>
          <pc:sldMk cId="3392093416" sldId="288"/>
        </pc:sldMkLst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392093416" sldId="288"/>
            <ac:spMk id="2" creationId="{BB45D994-F96F-4981-BFC2-4BADFCCF9174}"/>
          </ac:spMkLst>
        </pc:spChg>
        <pc:spChg chg="mod">
          <ac:chgData name="Naděžda Rozehnalová" userId="88f7c687-f91c-41b7-9959-99dfa402d43d" providerId="ADAL" clId="{75175853-D85B-4D2C-AD6C-16A42D69D3E8}" dt="2022-09-28T11:31:04.459" v="58"/>
          <ac:spMkLst>
            <pc:docMk/>
            <pc:sldMk cId="3392093416" sldId="288"/>
            <ac:spMk id="3" creationId="{3E6C50EB-69EE-459D-819E-857DB74802EA}"/>
          </ac:spMkLst>
        </pc:spChg>
      </pc:sldChg>
      <pc:sldChg chg="addSp delSp modSp new mod modClrScheme chgLayout">
        <pc:chgData name="Naděžda Rozehnalová" userId="88f7c687-f91c-41b7-9959-99dfa402d43d" providerId="ADAL" clId="{75175853-D85B-4D2C-AD6C-16A42D69D3E8}" dt="2022-09-28T11:30:38.441" v="56" actId="14100"/>
        <pc:sldMkLst>
          <pc:docMk/>
          <pc:sldMk cId="2722075314" sldId="289"/>
        </pc:sldMkLst>
        <pc:spChg chg="del mod ord">
          <ac:chgData name="Naděžda Rozehnalová" userId="88f7c687-f91c-41b7-9959-99dfa402d43d" providerId="ADAL" clId="{75175853-D85B-4D2C-AD6C-16A42D69D3E8}" dt="2022-09-28T11:30:13.748" v="9" actId="700"/>
          <ac:spMkLst>
            <pc:docMk/>
            <pc:sldMk cId="2722075314" sldId="289"/>
            <ac:spMk id="2" creationId="{2D90D38F-76C6-B766-FE78-95E9B960DF3C}"/>
          </ac:spMkLst>
        </pc:spChg>
        <pc:spChg chg="del mod ord">
          <ac:chgData name="Naděžda Rozehnalová" userId="88f7c687-f91c-41b7-9959-99dfa402d43d" providerId="ADAL" clId="{75175853-D85B-4D2C-AD6C-16A42D69D3E8}" dt="2022-09-28T11:30:13.748" v="9" actId="700"/>
          <ac:spMkLst>
            <pc:docMk/>
            <pc:sldMk cId="2722075314" sldId="289"/>
            <ac:spMk id="3" creationId="{DF36FC17-3D05-C767-74DD-7A0D34245806}"/>
          </ac:spMkLst>
        </pc:spChg>
        <pc:spChg chg="add mod ord">
          <ac:chgData name="Naděžda Rozehnalová" userId="88f7c687-f91c-41b7-9959-99dfa402d43d" providerId="ADAL" clId="{75175853-D85B-4D2C-AD6C-16A42D69D3E8}" dt="2022-09-28T11:30:13.748" v="9" actId="700"/>
          <ac:spMkLst>
            <pc:docMk/>
            <pc:sldMk cId="2722075314" sldId="289"/>
            <ac:spMk id="4" creationId="{E1A7D36F-5494-BD80-B5BE-6F47BAFC531C}"/>
          </ac:spMkLst>
        </pc:spChg>
        <pc:spChg chg="add mod ord">
          <ac:chgData name="Naděžda Rozehnalová" userId="88f7c687-f91c-41b7-9959-99dfa402d43d" providerId="ADAL" clId="{75175853-D85B-4D2C-AD6C-16A42D69D3E8}" dt="2022-09-28T11:30:38.441" v="56" actId="14100"/>
          <ac:spMkLst>
            <pc:docMk/>
            <pc:sldMk cId="2722075314" sldId="289"/>
            <ac:spMk id="5" creationId="{DC6E41F7-44F8-FEA2-4108-911119B752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042EB-1957-4CF8-A1B1-A7E5FA0EC46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5CFDF-8D71-4B9C-A9A2-E91C06F9F24F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8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E30D5-3C86-4F92-A1C6-01D961EA025A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3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98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5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5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00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18C87-8C90-4E6A-AC44-A1065D02B58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98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64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00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0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72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01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21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08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73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7B3E5-6620-4976-9441-8B4F181D3C4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01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58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93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56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68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08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75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63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55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166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1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64361-E2EE-46DD-A182-5CD266D2452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45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3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787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60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56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85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918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21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653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404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2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2C9427-7A8B-4402-BE63-220B8E8404C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899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211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354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36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9679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396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83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042EB-1957-4CF8-A1B1-A7E5FA0EC46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20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18C87-8C90-4E6A-AC44-A1065D02B58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8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5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4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DEA4A-1CAB-4049-87D2-B430FBDEE9D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017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3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94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027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11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4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431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921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63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513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33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EEA77-B8AE-4F34-B43B-BED984D6BC9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074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64361-E2EE-46DD-A182-5CD266D2452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415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" y="0"/>
            <a:ext cx="12186047" cy="686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627892" y="4897288"/>
            <a:ext cx="6413213" cy="1367027"/>
          </a:xfrm>
        </p:spPr>
        <p:txBody>
          <a:bodyPr/>
          <a:lstStyle>
            <a:lvl1pPr marL="0" marR="0" indent="0" algn="l" defTabSz="642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12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63860473"/>
      </p:ext>
    </p:extLst>
  </p:cSld>
  <p:clrMapOvr>
    <a:masterClrMapping/>
  </p:clrMapOvr>
  <p:transition/>
  <p:hf sldNum="0"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8"/>
            <a:ext cx="10733530" cy="759459"/>
          </a:xfrm>
        </p:spPr>
        <p:txBody>
          <a:bodyPr/>
          <a:lstStyle>
            <a:lvl1pPr algn="l">
              <a:defRPr sz="225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1"/>
          </p:nvPr>
        </p:nvSpPr>
        <p:spPr>
          <a:xfrm>
            <a:off x="4475820" y="289901"/>
            <a:ext cx="6953273" cy="910828"/>
          </a:xfrm>
        </p:spPr>
        <p:txBody>
          <a:bodyPr anchor="ctr"/>
          <a:lstStyle>
            <a:lvl1pPr algn="l">
              <a:spcBef>
                <a:spcPts val="422"/>
              </a:spcBef>
              <a:defRPr sz="2461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2"/>
          </p:nvPr>
        </p:nvSpPr>
        <p:spPr>
          <a:xfrm>
            <a:off x="695561" y="2568279"/>
            <a:ext cx="10733531" cy="3290991"/>
          </a:xfrm>
        </p:spPr>
        <p:txBody>
          <a:bodyPr/>
          <a:lstStyle>
            <a:lvl1pPr marL="241093" indent="-241093" algn="l">
              <a:buFont typeface="Wingdings" panose="05000000000000000000" pitchFamily="2" charset="2"/>
              <a:buChar char="§"/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701759604"/>
      </p:ext>
    </p:extLst>
  </p:cSld>
  <p:clrMapOvr>
    <a:masterClrMapping/>
  </p:clrMapOvr>
  <p:transition/>
  <p:hf sldNum="0"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8"/>
            <a:ext cx="9990856" cy="4151781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78342090"/>
      </p:ext>
    </p:extLst>
  </p:cSld>
  <p:clrMapOvr>
    <a:masterClrMapping/>
  </p:clrMapOvr>
  <p:transition/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Text +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8"/>
            <a:ext cx="5737975" cy="4050450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quarter" idx="12"/>
          </p:nvPr>
        </p:nvSpPr>
        <p:spPr>
          <a:xfrm>
            <a:off x="6905648" y="1606298"/>
            <a:ext cx="4523445" cy="4050520"/>
          </a:xfrm>
        </p:spPr>
        <p:txBody>
          <a:bodyPr/>
          <a:lstStyle>
            <a:lvl1pPr>
              <a:defRPr sz="2109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noProof="0">
                <a:sym typeface="Gill Sans" charset="0"/>
              </a:rPr>
              <a:t>Kliknutím na ikonu přidáte graf.</a:t>
            </a:r>
            <a:endParaRPr lang="cs-CZ" noProof="0" dirty="0">
              <a:sym typeface="Gill Sans" charset="0"/>
            </a:endParaRPr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1"/>
          </p:nvPr>
        </p:nvSpPr>
        <p:spPr>
          <a:xfrm>
            <a:off x="4475820" y="289901"/>
            <a:ext cx="6953273" cy="910828"/>
          </a:xfrm>
        </p:spPr>
        <p:txBody>
          <a:bodyPr anchor="ctr"/>
          <a:lstStyle>
            <a:lvl1pPr algn="l">
              <a:spcBef>
                <a:spcPts val="422"/>
              </a:spcBef>
              <a:defRPr sz="2461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86273398"/>
      </p:ext>
    </p:extLst>
  </p:cSld>
  <p:clrMapOvr>
    <a:masterClrMapping/>
  </p:clrMapOvr>
  <p:transition/>
  <p:hf sldNum="0"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8"/>
            <a:ext cx="5197915" cy="4151781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10"/>
          <p:cNvSpPr>
            <a:spLocks noGrp="1"/>
          </p:cNvSpPr>
          <p:nvPr>
            <p:ph type="body" sz="quarter" idx="12"/>
          </p:nvPr>
        </p:nvSpPr>
        <p:spPr>
          <a:xfrm>
            <a:off x="6231178" y="1606297"/>
            <a:ext cx="5197915" cy="4151781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1"/>
          </p:nvPr>
        </p:nvSpPr>
        <p:spPr>
          <a:xfrm>
            <a:off x="4475820" y="289901"/>
            <a:ext cx="6953273" cy="910828"/>
          </a:xfrm>
        </p:spPr>
        <p:txBody>
          <a:bodyPr anchor="ctr"/>
          <a:lstStyle>
            <a:lvl1pPr algn="l">
              <a:spcBef>
                <a:spcPts val="422"/>
              </a:spcBef>
              <a:defRPr sz="2461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2307903"/>
      </p:ext>
    </p:extLst>
  </p:cSld>
  <p:clrMapOvr>
    <a:masterClrMapping/>
  </p:clrMapOvr>
  <p:transition/>
  <p:hf sldNum="0"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Text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8"/>
            <a:ext cx="5602960" cy="4050450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2"/>
          </p:nvPr>
        </p:nvSpPr>
        <p:spPr>
          <a:xfrm>
            <a:off x="6837746" y="1606298"/>
            <a:ext cx="4591347" cy="4050729"/>
          </a:xfrm>
        </p:spPr>
        <p:txBody>
          <a:bodyPr/>
          <a:lstStyle>
            <a:lvl1pPr>
              <a:defRPr sz="1406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noProof="0">
                <a:sym typeface="Gill Sans" charset="0"/>
              </a:rPr>
              <a:t>Kliknutím na ikonu přidáte obrázek.</a:t>
            </a:r>
            <a:endParaRPr lang="cs-CZ" noProof="0" dirty="0">
              <a:sym typeface="Gill Sans" charset="0"/>
            </a:endParaRPr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1"/>
          </p:nvPr>
        </p:nvSpPr>
        <p:spPr>
          <a:xfrm>
            <a:off x="4475820" y="289901"/>
            <a:ext cx="6953273" cy="910828"/>
          </a:xfrm>
        </p:spPr>
        <p:txBody>
          <a:bodyPr anchor="ctr"/>
          <a:lstStyle>
            <a:lvl1pPr algn="l">
              <a:spcBef>
                <a:spcPts val="422"/>
              </a:spcBef>
              <a:defRPr sz="2461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20337982"/>
      </p:ext>
    </p:extLst>
  </p:cSld>
  <p:clrMapOvr>
    <a:masterClrMapping/>
  </p:clrMapOvr>
  <p:transition/>
  <p:hf sldNum="0"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BA Text +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95563" y="1606297"/>
            <a:ext cx="10733530" cy="1518919"/>
          </a:xfrm>
        </p:spPr>
        <p:txBody>
          <a:bodyPr/>
          <a:lstStyle>
            <a:lvl1pPr algn="l">
              <a:defRPr sz="1969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sz="quarter" idx="12"/>
          </p:nvPr>
        </p:nvSpPr>
        <p:spPr>
          <a:xfrm>
            <a:off x="695563" y="3277108"/>
            <a:ext cx="10733530" cy="2531566"/>
          </a:xfrm>
        </p:spPr>
        <p:txBody>
          <a:bodyPr/>
          <a:lstStyle>
            <a:lvl1pPr>
              <a:defRPr sz="1406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noProof="0">
                <a:sym typeface="Gill Sans" charset="0"/>
              </a:rPr>
              <a:t>Kliknutím na ikonu přidáte tabulku.</a:t>
            </a:r>
            <a:endParaRPr lang="cs-CZ" noProof="0" dirty="0">
              <a:sym typeface="Gill Sans" charset="0"/>
            </a:endParaRPr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1"/>
          </p:nvPr>
        </p:nvSpPr>
        <p:spPr>
          <a:xfrm>
            <a:off x="4475820" y="289901"/>
            <a:ext cx="6953273" cy="910828"/>
          </a:xfrm>
        </p:spPr>
        <p:txBody>
          <a:bodyPr anchor="ctr"/>
          <a:lstStyle>
            <a:lvl1pPr algn="l">
              <a:spcBef>
                <a:spcPts val="422"/>
              </a:spcBef>
              <a:defRPr sz="2461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96323219"/>
      </p:ext>
    </p:extLst>
  </p:cSld>
  <p:clrMapOvr>
    <a:masterClrMapping/>
  </p:clrMapOvr>
  <p:transition/>
  <p:hf sldNum="0"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4" indent="-257174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557210" indent="-214312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68579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D3571-9C80-429F-8548-AAC53EE149B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920839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4" y="1134535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60" y="2019302"/>
            <a:ext cx="517154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7" indent="0">
              <a:buNone/>
              <a:defRPr sz="1350" b="1"/>
            </a:lvl3pPr>
            <a:lvl4pPr marL="1028696" indent="0">
              <a:buNone/>
              <a:defRPr sz="1200" b="1"/>
            </a:lvl4pPr>
            <a:lvl5pPr marL="1371594" indent="0">
              <a:buNone/>
              <a:defRPr sz="1200" b="1"/>
            </a:lvl5pPr>
            <a:lvl6pPr marL="1714492" indent="0">
              <a:buNone/>
              <a:defRPr sz="1200" b="1"/>
            </a:lvl6pPr>
            <a:lvl7pPr marL="2057391" indent="0">
              <a:buNone/>
              <a:defRPr sz="1200" b="1"/>
            </a:lvl7pPr>
            <a:lvl8pPr marL="2400290" indent="0">
              <a:buNone/>
              <a:defRPr sz="1200" b="1"/>
            </a:lvl8pPr>
            <a:lvl9pPr marL="2743188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4" y="2019302"/>
            <a:ext cx="5170609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7" indent="0">
              <a:buNone/>
              <a:defRPr sz="1350" b="1"/>
            </a:lvl3pPr>
            <a:lvl4pPr marL="1028696" indent="0">
              <a:buNone/>
              <a:defRPr sz="1200" b="1"/>
            </a:lvl4pPr>
            <a:lvl5pPr marL="1371594" indent="0">
              <a:buNone/>
              <a:defRPr sz="1200" b="1"/>
            </a:lvl5pPr>
            <a:lvl6pPr marL="1714492" indent="0">
              <a:buNone/>
              <a:defRPr sz="1200" b="1"/>
            </a:lvl6pPr>
            <a:lvl7pPr marL="2057391" indent="0">
              <a:buNone/>
              <a:defRPr sz="1200" b="1"/>
            </a:lvl7pPr>
            <a:lvl8pPr marL="2400290" indent="0">
              <a:buNone/>
              <a:defRPr sz="1200" b="1"/>
            </a:lvl8pPr>
            <a:lvl9pPr marL="2743188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6" y="2938735"/>
            <a:ext cx="5170817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>
          <a:xfrm>
            <a:off x="564060" y="6248549"/>
            <a:ext cx="8407300" cy="4565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>
          <a:xfrm>
            <a:off x="9144001" y="6248549"/>
            <a:ext cx="2455664" cy="4565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89BD-9E8E-44D4-B448-69BD624D96B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17329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7741F7-627F-425D-B44C-99877C1F858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4968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7" indent="0">
              <a:buNone/>
              <a:defRPr sz="750"/>
            </a:lvl3pPr>
            <a:lvl4pPr marL="1028696" indent="0">
              <a:buNone/>
              <a:defRPr sz="675"/>
            </a:lvl4pPr>
            <a:lvl5pPr marL="1371594" indent="0">
              <a:buNone/>
              <a:defRPr sz="675"/>
            </a:lvl5pPr>
            <a:lvl6pPr marL="1714492" indent="0">
              <a:buNone/>
              <a:defRPr sz="675"/>
            </a:lvl6pPr>
            <a:lvl7pPr marL="2057391" indent="0">
              <a:buNone/>
              <a:defRPr sz="675"/>
            </a:lvl7pPr>
            <a:lvl8pPr marL="2400290" indent="0">
              <a:buNone/>
              <a:defRPr sz="675"/>
            </a:lvl8pPr>
            <a:lvl9pPr marL="2743188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564060" y="6248549"/>
            <a:ext cx="8407300" cy="4565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9144001" y="6248549"/>
            <a:ext cx="2455664" cy="4565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2162F-34B3-4F16-AB1D-7B9C6984E82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92759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607D60-B311-4695-BD07-0CAB72DF40F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5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57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3080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24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36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10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8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9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77225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3536156"/>
            <a:ext cx="9810750" cy="7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>
                <a:sym typeface="Gill Sans" charset="0"/>
              </a:rPr>
              <a:t>Upravte styly předlohy textu.</a:t>
            </a:r>
          </a:p>
          <a:p>
            <a:pPr lvl="1"/>
            <a:r>
              <a:rPr lang="cs-CZ" altLang="cs-CZ">
                <a:sym typeface="Gill Sans" charset="0"/>
              </a:rPr>
              <a:t>Druhá úroveň</a:t>
            </a:r>
          </a:p>
          <a:p>
            <a:pPr lvl="2"/>
            <a:r>
              <a:rPr lang="cs-CZ" altLang="cs-CZ">
                <a:sym typeface="Gill Sans" charset="0"/>
              </a:rPr>
              <a:t>Třetí úroveň</a:t>
            </a:r>
          </a:p>
          <a:p>
            <a:pPr lvl="3"/>
            <a:r>
              <a:rPr lang="cs-CZ" altLang="cs-CZ">
                <a:sym typeface="Gill Sans" charset="0"/>
              </a:rPr>
              <a:t>Čtvrtá úroveň</a:t>
            </a:r>
          </a:p>
          <a:p>
            <a:pPr lvl="4"/>
            <a:r>
              <a:rPr lang="cs-CZ" altLang="cs-CZ">
                <a:sym typeface="Gill Sans" charset="0"/>
              </a:rPr>
              <a:t>Pátá úroveň</a:t>
            </a:r>
            <a:endParaRPr lang="en-US" altLang="cs-CZ">
              <a:sym typeface="Gill Sans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1151930"/>
            <a:ext cx="9810750" cy="232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>
                <a:sym typeface="Gill Sans" charset="0"/>
              </a:rPr>
              <a:t>Kliknutím lze upravit styl.</a:t>
            </a:r>
            <a:endParaRPr lang="en-US" altLang="cs-CZ">
              <a:sym typeface="Gill Sans" charset="0"/>
            </a:endParaRPr>
          </a:p>
        </p:txBody>
      </p:sp>
      <p:pic>
        <p:nvPicPr>
          <p:cNvPr id="2052" name="Obrázek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" y="0"/>
            <a:ext cx="12186047" cy="686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64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6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768015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9700" y="3860800"/>
            <a:ext cx="8435768" cy="2783840"/>
          </a:xfrm>
        </p:spPr>
        <p:txBody>
          <a:bodyPr/>
          <a:lstStyle/>
          <a:p>
            <a:pPr eaLnBrk="1" hangingPunct="1"/>
            <a:br>
              <a:rPr lang="cs-CZ" altLang="cs-CZ" sz="4200" dirty="0"/>
            </a:br>
            <a:r>
              <a:rPr lang="cs-CZ" altLang="cs-CZ" sz="4200" dirty="0"/>
              <a:t>ŘEŠENÍ SPORŮ V MEZINÁRODNÍM OBCHODĚ – VZTAHY MEZI OBCHODNÍKY</a:t>
            </a:r>
            <a:br>
              <a:rPr lang="cs-CZ" altLang="cs-CZ" sz="4200" dirty="0"/>
            </a:br>
            <a:br>
              <a:rPr lang="cs-CZ" altLang="cs-CZ" sz="4200" dirty="0"/>
            </a:br>
            <a:endParaRPr lang="cs-CZ" altLang="cs-CZ" sz="4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0809041"/>
      </p:ext>
    </p:extLst>
  </p:cSld>
  <p:clrMapOvr>
    <a:masterClrMapping/>
  </p:clrMapOvr>
  <p:transition advTm="24836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PRŮBĚH MEDIACE Z POHLEDU PRÁVA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PODPIS SMLOUVY MEZI MEDIÁTOREM A STRANAMI (§ 4 ODST. 2)</a:t>
            </a:r>
          </a:p>
          <a:p>
            <a:endParaRPr lang="cs-CZ" altLang="cs-CZ" dirty="0"/>
          </a:p>
          <a:p>
            <a:r>
              <a:rPr lang="cs-CZ" altLang="cs-CZ" dirty="0"/>
              <a:t>VLIV NA BĚH LHŮT - §§ 32 A 33, PO DOBU MEDIACE NEBĚŽÍ, ZDE VÝSLOVNÁ ÚPRAVA OPĚT</a:t>
            </a:r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MEDIAČNÍ DOHODA -§ 6 – JEDEN ZE ZPŮSOBŮ UKONČENÍ MEDIACE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13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70"/>
    </mc:Choice>
    <mc:Fallback xmlns="">
      <p:transition spd="slow" advTm="11557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UPRAVOVANÉ OTÁZKY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výkon  mediace realizované „zapsanými“ mediátory,</a:t>
            </a:r>
          </a:p>
          <a:p>
            <a:endParaRPr lang="cs-CZ" altLang="cs-CZ"/>
          </a:p>
          <a:p>
            <a:r>
              <a:rPr lang="cs-CZ" altLang="cs-CZ"/>
              <a:t>požadavky na </a:t>
            </a:r>
            <a:r>
              <a:rPr lang="cs-CZ" altLang="cs-CZ" b="1"/>
              <a:t>osobu „zapsaného mediátora</a:t>
            </a:r>
            <a:r>
              <a:rPr lang="cs-CZ" altLang="cs-CZ"/>
              <a:t>“ a výkon dohledu státních orgánů nad její činností, resp. tam, kde se jedná o zapsaného mediátora advokáta upravuje vazby v rámci výkonu advokátní činnosti a činnost advokátní komory,</a:t>
            </a:r>
          </a:p>
          <a:p>
            <a:endParaRPr lang="cs-CZ" altLang="cs-CZ"/>
          </a:p>
          <a:p>
            <a:r>
              <a:rPr lang="cs-CZ" altLang="cs-CZ"/>
              <a:t>účinky právních úkonů realizovaných v průběhu mediace či v souvislosti s jejím průběhem a ukončením. 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05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38"/>
    </mc:Choice>
    <mc:Fallback xmlns="">
      <p:transition spd="slow" advTm="3863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A7D36F-5494-BD80-B5BE-6F47BAFC5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C6E41F7-44F8-FEA2-4108-911119B75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6800" y="2997200"/>
            <a:ext cx="7958667" cy="792163"/>
          </a:xfrm>
        </p:spPr>
        <p:txBody>
          <a:bodyPr/>
          <a:lstStyle/>
          <a:p>
            <a:r>
              <a:rPr lang="cs-CZ" dirty="0"/>
              <a:t>MEZINÁRODNÍ ROZHODČÍ ŘÍZENÍ </a:t>
            </a:r>
          </a:p>
        </p:txBody>
      </p:sp>
    </p:spTree>
    <p:extLst>
      <p:ext uri="{BB962C8B-B14F-4D97-AF65-F5344CB8AC3E}">
        <p14:creationId xmlns:p14="http://schemas.microsoft.com/office/powerpoint/2010/main" val="272207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171576"/>
            <a:ext cx="10611051" cy="5839097"/>
          </a:xfrm>
        </p:spPr>
        <p:txBody>
          <a:bodyPr/>
          <a:lstStyle/>
          <a:p>
            <a:pPr marL="0" indent="0">
              <a:buNone/>
            </a:pPr>
            <a:r>
              <a:rPr lang="cs-CZ" cap="small" dirty="0"/>
              <a:t>Dobrovolné postoupení řešení sporu neutrální třetí straně, </a:t>
            </a:r>
            <a:r>
              <a:rPr lang="cs-CZ" cap="small" dirty="0">
                <a:solidFill>
                  <a:schemeClr val="accent6"/>
                </a:solidFill>
              </a:rPr>
              <a:t>rozhodcům či rozhodčímu soudu</a:t>
            </a:r>
            <a:r>
              <a:rPr lang="cs-CZ" cap="small" dirty="0"/>
              <a:t> ( tj. soukromým</a:t>
            </a:r>
          </a:p>
          <a:p>
            <a:pPr marL="0" indent="0">
              <a:buNone/>
            </a:pPr>
            <a:r>
              <a:rPr lang="cs-CZ" cap="small" dirty="0"/>
              <a:t>osobám, nestátní instituci), která vydá po provedeném</a:t>
            </a:r>
          </a:p>
          <a:p>
            <a:pPr marL="0" indent="0">
              <a:buNone/>
            </a:pPr>
            <a:r>
              <a:rPr lang="cs-CZ" cap="small" dirty="0"/>
              <a:t>řízení závazné a vykonatelné </a:t>
            </a:r>
            <a:r>
              <a:rPr lang="cs-CZ" cap="small" dirty="0" err="1"/>
              <a:t>rozhodnutÍ</a:t>
            </a:r>
            <a:r>
              <a:rPr lang="cs-CZ" cap="small" dirty="0"/>
              <a:t> – ROZHODČÍ NÁLEZ. </a:t>
            </a:r>
          </a:p>
          <a:p>
            <a:pPr marL="0" indent="0">
              <a:buNone/>
            </a:pPr>
            <a:endParaRPr lang="cs-CZ" cap="small" dirty="0"/>
          </a:p>
          <a:p>
            <a:pPr marL="0" indent="0">
              <a:buNone/>
            </a:pPr>
            <a:r>
              <a:rPr lang="cs-CZ" cap="small" dirty="0"/>
              <a:t>MEZINÁRODNÍ PRVEK – </a:t>
            </a:r>
          </a:p>
          <a:p>
            <a:pPr marL="0" indent="0">
              <a:buNone/>
            </a:pPr>
            <a:r>
              <a:rPr lang="cs-CZ" cap="small" dirty="0"/>
              <a:t>PROBLÉMOVÝ VS. NEPROBLÉMOVÝ</a:t>
            </a:r>
          </a:p>
          <a:p>
            <a:pPr marL="0" indent="0">
              <a:buNone/>
            </a:pPr>
            <a:r>
              <a:rPr lang="cs-CZ" cap="small" dirty="0"/>
              <a:t>MEZINÁRODNÍ ROZHODČÍ ŘÍZENÍ</a:t>
            </a:r>
          </a:p>
          <a:p>
            <a:pPr marL="0" indent="0">
              <a:buNone/>
            </a:pPr>
            <a:endParaRPr lang="cs-CZ" cap="small" dirty="0"/>
          </a:p>
          <a:p>
            <a:pPr marL="0" indent="0">
              <a:buNone/>
            </a:pP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110954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89"/>
    </mc:Choice>
    <mc:Fallback xmlns="">
      <p:transition spd="slow" advTm="11448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 VS.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48163"/>
          </a:xfrm>
        </p:spPr>
        <p:txBody>
          <a:bodyPr/>
          <a:lstStyle/>
          <a:p>
            <a:r>
              <a:rPr lang="cs-CZ" sz="2400" cap="small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ano</a:t>
            </a:r>
            <a:r>
              <a:rPr lang="cs-CZ" sz="2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nižší formálnost,  flexibilita procesních</a:t>
            </a:r>
          </a:p>
          <a:p>
            <a:r>
              <a:rPr lang="cs-CZ" sz="2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pravidel, rychlost – </a:t>
            </a:r>
            <a:r>
              <a:rPr lang="cs-CZ" sz="2400" cap="small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jednoinstančnost</a:t>
            </a:r>
            <a:r>
              <a:rPr lang="cs-CZ" sz="2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výběr rozhodců,</a:t>
            </a:r>
          </a:p>
          <a:p>
            <a:r>
              <a:rPr lang="cs-CZ" sz="2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sudiště, PRO OBLAST MIMO EVROPSKÝ JUSTIČNÍ PROSTOR I LEPŠÍ VYKONATELNOST ROZHODNUTÍ</a:t>
            </a:r>
          </a:p>
          <a:p>
            <a:pPr marL="72000" indent="0">
              <a:buNone/>
            </a:pPr>
            <a:endParaRPr lang="cs-CZ" sz="2400" cap="smal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sz="2400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2400" cap="small" dirty="0">
                <a:solidFill>
                  <a:schemeClr val="accent2"/>
                </a:solidFill>
                <a:latin typeface="ArialMT"/>
              </a:rPr>
              <a:t>proč ne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: </a:t>
            </a:r>
            <a:r>
              <a:rPr lang="cs-CZ" sz="2400" cap="small" dirty="0" err="1">
                <a:solidFill>
                  <a:srgbClr val="000000"/>
                </a:solidFill>
                <a:latin typeface="ArialMT"/>
              </a:rPr>
              <a:t>jednoinstančnost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, nižší formálnost, větší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flexibilita, různé pojetí </a:t>
            </a:r>
            <a:r>
              <a:rPr lang="cs-CZ" sz="2400" cap="small" dirty="0" err="1">
                <a:solidFill>
                  <a:schemeClr val="accent2"/>
                </a:solidFill>
                <a:latin typeface="ArialMT"/>
              </a:rPr>
              <a:t>arbitrability</a:t>
            </a:r>
            <a:r>
              <a:rPr lang="cs-CZ" sz="2400" cap="small" dirty="0">
                <a:solidFill>
                  <a:schemeClr val="accent2"/>
                </a:solidFill>
                <a:latin typeface="ArialMT"/>
              </a:rPr>
              <a:t>, </a:t>
            </a:r>
            <a:r>
              <a:rPr lang="cs-CZ" sz="2400" cap="small" dirty="0">
                <a:latin typeface="ArialMT"/>
              </a:rPr>
              <a:t>NĚKDY NEOČEKÁVATELNÉ POSTUPY, OVLIVNĚNÉ JINÝM KULTURNÍM PROSTŘEDÍM…………….</a:t>
            </a:r>
            <a:endParaRPr lang="cs-CZ" sz="2400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4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337"/>
    </mc:Choice>
    <mc:Fallback xmlns="">
      <p:transition spd="slow" advTm="63433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8406FC-D54B-37C6-CF79-976099D26BC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PRVEK DANÝ POZITIVNÍM PRÁVEM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9006"/>
            <a:ext cx="11016000" cy="962570"/>
          </a:xfrm>
        </p:spPr>
        <p:txBody>
          <a:bodyPr/>
          <a:lstStyle/>
          <a:p>
            <a:r>
              <a:rPr lang="cs-CZ" sz="3200" dirty="0"/>
              <a:t>PODSTATA – PŮSOBENÍ DVOU VÝSTAVBOVÝCH PRVKŮ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759B0E-ED4E-219C-0755-F0A2F959F69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096000" y="1218147"/>
            <a:ext cx="5220000" cy="349430"/>
          </a:xfrm>
        </p:spPr>
        <p:txBody>
          <a:bodyPr/>
          <a:lstStyle/>
          <a:p>
            <a:r>
              <a:rPr lang="cs-CZ" dirty="0"/>
              <a:t>PRVEK DANÝ STRANAMI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360" y="2194560"/>
            <a:ext cx="5219998" cy="3637442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SPOLUPŮSOBENÍ STÁTU ……..GARANCE MOCI VEŘEJNÉ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E2D2C9-4621-29F1-4C54-4FDC1AF8D129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096000" y="2079446"/>
            <a:ext cx="5219998" cy="41400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 RÁMCI AUTONOMIE VŮLE STRAN UZAVŘENÁ ROZHODČÍ SMLOUVA </a:t>
            </a:r>
          </a:p>
        </p:txBody>
      </p:sp>
    </p:spTree>
    <p:extLst>
      <p:ext uri="{BB962C8B-B14F-4D97-AF65-F5344CB8AC3E}">
        <p14:creationId xmlns:p14="http://schemas.microsoft.com/office/powerpoint/2010/main" val="29739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720"/>
    </mc:Choice>
    <mc:Fallback xmlns="">
      <p:transition spd="slow" advTm="31372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529689"/>
          </a:xfrm>
        </p:spPr>
        <p:txBody>
          <a:bodyPr/>
          <a:lstStyle/>
          <a:p>
            <a:pPr marL="72000" indent="0">
              <a:buNone/>
            </a:pPr>
            <a:r>
              <a:rPr lang="cs-CZ" cap="small" dirty="0"/>
              <a:t>vnitrostátní </a:t>
            </a:r>
            <a:r>
              <a:rPr lang="cs-CZ" cap="small" dirty="0" err="1"/>
              <a:t>vs</a:t>
            </a:r>
            <a:r>
              <a:rPr lang="cs-CZ" cap="small" dirty="0"/>
              <a:t> mezinárodní rozhodčí řízení</a:t>
            </a:r>
          </a:p>
          <a:p>
            <a:pPr marL="72000" indent="0">
              <a:buNone/>
            </a:pPr>
            <a:endParaRPr lang="cs-CZ" cap="small" dirty="0"/>
          </a:p>
          <a:p>
            <a:pPr marL="72000" indent="0">
              <a:buNone/>
            </a:pPr>
            <a:r>
              <a:rPr lang="cs-CZ" cap="small" dirty="0"/>
              <a:t>domácí </a:t>
            </a:r>
            <a:r>
              <a:rPr lang="cs-CZ" cap="small" dirty="0" err="1"/>
              <a:t>vs</a:t>
            </a:r>
            <a:r>
              <a:rPr lang="cs-CZ" cap="small" dirty="0"/>
              <a:t> cizí rozhodčí řízení</a:t>
            </a:r>
          </a:p>
          <a:p>
            <a:pPr marL="72000" indent="0">
              <a:buNone/>
            </a:pPr>
            <a:endParaRPr lang="cs-CZ" cap="small" dirty="0"/>
          </a:p>
          <a:p>
            <a:pPr marL="72000" indent="0">
              <a:buNone/>
            </a:pPr>
            <a:r>
              <a:rPr lang="cs-CZ" cap="small" dirty="0"/>
              <a:t>ad hoc rozhodčí řízení </a:t>
            </a:r>
            <a:r>
              <a:rPr lang="cs-CZ" cap="small" dirty="0" err="1"/>
              <a:t>vs</a:t>
            </a:r>
            <a:r>
              <a:rPr lang="cs-CZ" cap="small" dirty="0"/>
              <a:t> řízení před stálými rozhodčími soudy</a:t>
            </a:r>
          </a:p>
          <a:p>
            <a:endParaRPr lang="cs-CZ" cap="small" dirty="0"/>
          </a:p>
          <a:p>
            <a:pPr marL="72000" indent="0">
              <a:buNone/>
            </a:pPr>
            <a:r>
              <a:rPr lang="cs-CZ" cap="small" dirty="0">
                <a:solidFill>
                  <a:srgbClr val="FF0000"/>
                </a:solidFill>
              </a:rPr>
              <a:t>KOMERČNÍ ARBITRÁŽ VS. INVESTIČNÍ ARBITRÁŽ</a:t>
            </a:r>
          </a:p>
        </p:txBody>
      </p:sp>
    </p:spTree>
    <p:extLst>
      <p:ext uri="{BB962C8B-B14F-4D97-AF65-F5344CB8AC3E}">
        <p14:creationId xmlns:p14="http://schemas.microsoft.com/office/powerpoint/2010/main" val="16673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6976"/>
    </mc:Choice>
    <mc:Fallback xmlns="">
      <p:transition spd="slow" advTm="7669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ŘÍZENÍ - DOKTRÍNY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ZÁSADNÍ OVLIVNĚNÍ UCHOPENÍ ŘÍZENÍ 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AutoNum type="arabicPeriod"/>
            </a:pPr>
            <a:r>
              <a:rPr lang="cs-CZ" dirty="0"/>
              <a:t>JURISDIKČNÍ</a:t>
            </a:r>
          </a:p>
          <a:p>
            <a:pPr marL="586350" indent="-514350">
              <a:buAutoNum type="arabicPeriod"/>
            </a:pPr>
            <a:r>
              <a:rPr lang="cs-CZ" dirty="0"/>
              <a:t>SMLUVNÍ </a:t>
            </a:r>
          </a:p>
          <a:p>
            <a:pPr marL="586350" indent="-514350">
              <a:buAutoNum type="arabicPeriod"/>
            </a:pPr>
            <a:r>
              <a:rPr lang="cs-CZ" dirty="0"/>
              <a:t>SMÍŠENÁ</a:t>
            </a:r>
          </a:p>
          <a:p>
            <a:pPr marL="586350" indent="-514350">
              <a:buAutoNum type="arabicPeriod"/>
            </a:pPr>
            <a:r>
              <a:rPr lang="cs-CZ" dirty="0"/>
              <a:t>AUTONOMNÍ </a:t>
            </a:r>
          </a:p>
        </p:txBody>
      </p:sp>
    </p:spTree>
    <p:extLst>
      <p:ext uri="{BB962C8B-B14F-4D97-AF65-F5344CB8AC3E}">
        <p14:creationId xmlns:p14="http://schemas.microsoft.com/office/powerpoint/2010/main" val="50302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120"/>
    </mc:Choice>
    <mc:Fallback xmlns="">
      <p:transition spd="slow" advTm="18412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JURISDIKČNÍ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085" y="1102936"/>
            <a:ext cx="11162115" cy="5755064"/>
          </a:xfrm>
        </p:spPr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„Konkrétní stát a jeho právní řád mají moc</a:t>
            </a:r>
          </a:p>
          <a:p>
            <a:pPr marL="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kontrolovat a řídit rozhodčí řízení realizovaná v dosahu</a:t>
            </a:r>
          </a:p>
          <a:p>
            <a:pPr marL="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své jurisdikce.“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potlačena role autonomie vůle stran (rozhodčí smlouvy)</a:t>
            </a:r>
          </a:p>
          <a:p>
            <a:r>
              <a:rPr lang="pt-BR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pt-BR" cap="small" dirty="0">
                <a:solidFill>
                  <a:srgbClr val="000000"/>
                </a:solidFill>
                <a:latin typeface="ArialMT"/>
              </a:rPr>
              <a:t>RŘ se opírá o stát (jeho právo)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RŘ má své fórum, normy fóra na RŘ dopadají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problematické v on-line sporech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projevy – spotřebitelské rozhodčí řízení – dnes v ČR není přípustné (jen dozvuky s divnou pachutí)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55951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052"/>
    </mc:Choice>
    <mc:Fallback xmlns="">
      <p:transition spd="slow" advTm="46205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232" y="1366887"/>
            <a:ext cx="11271120" cy="6315958"/>
          </a:xfrm>
        </p:spPr>
        <p:txBody>
          <a:bodyPr/>
          <a:lstStyle/>
          <a:p>
            <a:pPr marL="7200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„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Rozhodčí řízení má svůj základ ve vůli stran (rozhodčí smlouvě) a jeho realizace je na této vůli závislá.“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autonomie vůle stran je určujícím kritériem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aspekty RŘ jsou v dispozici stran (rozhodců)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v čisté podobě může vést k </a:t>
            </a:r>
            <a:r>
              <a:rPr lang="cs-CZ" sz="2400" cap="small" dirty="0" err="1">
                <a:solidFill>
                  <a:srgbClr val="000000"/>
                </a:solidFill>
                <a:latin typeface="ArialMT"/>
              </a:rPr>
              <a:t>delokalizaci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 a denacionalizaci RŘ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 právo fóra vyplňuje mezery v rozhodčí smlouvě</a:t>
            </a:r>
          </a:p>
          <a:p>
            <a:pPr marL="72000" indent="0">
              <a:buNone/>
            </a:pPr>
            <a:r>
              <a:rPr lang="pl-PL" sz="2400" cap="small" dirty="0">
                <a:solidFill>
                  <a:srgbClr val="000000"/>
                </a:solidFill>
                <a:latin typeface="ArialMT"/>
              </a:rPr>
              <a:t>RN je považován za narovnání</a:t>
            </a:r>
            <a:endParaRPr lang="cs-CZ" sz="2400" cap="small" dirty="0">
              <a:solidFill>
                <a:srgbClr val="000000"/>
              </a:solidFill>
              <a:latin typeface="ArialMT"/>
            </a:endParaRP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problémy – nucený výkon RN, co je domácí a co cizí RN?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vyhnutí se kontrolním funkcím? (právo na spravedlivý</a:t>
            </a:r>
          </a:p>
          <a:p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proces?)</a:t>
            </a:r>
            <a:endParaRPr lang="cs-CZ" sz="2400" cap="small" dirty="0"/>
          </a:p>
        </p:txBody>
      </p:sp>
    </p:spTree>
    <p:extLst>
      <p:ext uri="{BB962C8B-B14F-4D97-AF65-F5344CB8AC3E}">
        <p14:creationId xmlns:p14="http://schemas.microsoft.com/office/powerpoint/2010/main" val="2535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334"/>
    </mc:Choice>
    <mc:Fallback xmlns="">
      <p:transition spd="slow" advTm="2233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586350" indent="-514350">
              <a:buAutoNum type="arabicPeriod"/>
            </a:pPr>
            <a:r>
              <a:rPr lang="cs-CZ" dirty="0"/>
              <a:t>ZPŮSOBY ŘEŠENÍ SPORŮ – OBECNÝ VSTUP</a:t>
            </a:r>
          </a:p>
          <a:p>
            <a:pPr marL="586350" indent="-514350">
              <a:buAutoNum type="arabicPeriod"/>
            </a:pPr>
            <a:r>
              <a:rPr lang="cs-CZ" dirty="0"/>
              <a:t>ADR</a:t>
            </a:r>
          </a:p>
          <a:p>
            <a:pPr marL="586350" indent="-514350">
              <a:buAutoNum type="arabicPeriod"/>
            </a:pPr>
            <a:r>
              <a:rPr lang="cs-CZ" dirty="0"/>
              <a:t>ROZHODČÍ ŘÍZENÍ – MEZINÁRODNÍ ROZHODČÍ ŘÍZENÍ</a:t>
            </a:r>
          </a:p>
          <a:p>
            <a:pPr marL="586350" indent="-514350">
              <a:buAutoNum type="arabicPeriod"/>
            </a:pPr>
            <a:r>
              <a:rPr lang="cs-CZ" dirty="0"/>
              <a:t>DOKTRÍNY OVLÁDAJÍCÍ ROZHODČÍ ŘÍZENÍ A JEJICH VÝZNAM</a:t>
            </a:r>
          </a:p>
          <a:p>
            <a:pPr marL="586350" indent="-514350">
              <a:buAutoNum type="arabicPeriod"/>
            </a:pPr>
            <a:r>
              <a:rPr lang="cs-CZ" dirty="0"/>
              <a:t>ROZHODČÍ SMLOUVA  -  MEZINÁRODNÍ ROZHODČÍ SMLOUVA - ANALÝZA </a:t>
            </a:r>
          </a:p>
        </p:txBody>
      </p:sp>
    </p:spTree>
    <p:extLst>
      <p:ext uri="{BB962C8B-B14F-4D97-AF65-F5344CB8AC3E}">
        <p14:creationId xmlns:p14="http://schemas.microsoft.com/office/powerpoint/2010/main" val="165708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50"/>
    </mc:Choice>
    <mc:Fallback xmlns="">
      <p:transition spd="slow" advTm="7335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SMÍŠENÁ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85741"/>
            <a:ext cx="10753200" cy="5307290"/>
          </a:xfrm>
        </p:spPr>
        <p:txBody>
          <a:bodyPr/>
          <a:lstStyle/>
          <a:p>
            <a:pPr marL="7200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„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Vazba práva konkrétního státu a vůle stran – RŘ je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institut </a:t>
            </a:r>
            <a:r>
              <a:rPr lang="cs-CZ" sz="2400" cap="small" dirty="0" err="1">
                <a:solidFill>
                  <a:srgbClr val="000000"/>
                </a:solidFill>
                <a:latin typeface="ArialMT"/>
              </a:rPr>
              <a:t>sui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 </a:t>
            </a:r>
            <a:r>
              <a:rPr lang="cs-CZ" sz="2400" cap="small" dirty="0" err="1">
                <a:solidFill>
                  <a:srgbClr val="000000"/>
                </a:solidFill>
                <a:latin typeface="ArialMT"/>
              </a:rPr>
              <a:t>generis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, který má základ v autonomii vůle a</a:t>
            </a:r>
          </a:p>
          <a:p>
            <a:pPr marL="72000" indent="0">
              <a:buNone/>
            </a:pPr>
            <a:r>
              <a:rPr lang="pl-PL" sz="2400" cap="small" dirty="0">
                <a:solidFill>
                  <a:srgbClr val="000000"/>
                </a:solidFill>
                <a:latin typeface="ArialMT"/>
              </a:rPr>
              <a:t>své procesní účinky odvozuje od státu.“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rozhodčí řízení nestojí (a nemůže stát) mimo právní řád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ten rozhoduje o možnosti konání, o </a:t>
            </a:r>
            <a:r>
              <a:rPr lang="cs-CZ" sz="2400" cap="small" dirty="0" err="1">
                <a:solidFill>
                  <a:srgbClr val="000000"/>
                </a:solidFill>
                <a:latin typeface="ArialMT"/>
              </a:rPr>
              <a:t>arbitrabilitě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, účincích</a:t>
            </a:r>
          </a:p>
          <a:p>
            <a:pPr marL="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RN</a:t>
            </a:r>
          </a:p>
          <a:p>
            <a:pPr marL="72000" indent="0">
              <a:buNone/>
            </a:pP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ovšem výraznou roli hraje i autonomie vůle stran</a:t>
            </a:r>
          </a:p>
          <a:p>
            <a:pPr marL="72000" indent="0">
              <a:buNone/>
            </a:pPr>
            <a:r>
              <a:rPr lang="pl-PL" sz="2400" cap="small" dirty="0">
                <a:solidFill>
                  <a:srgbClr val="000000"/>
                </a:solidFill>
                <a:latin typeface="ArialMT"/>
              </a:rPr>
              <a:t>silné vazby RŘ na fórum, ale nikoliv nepřekonatelné</a:t>
            </a:r>
          </a:p>
          <a:p>
            <a:pPr marL="72000" indent="0">
              <a:buNone/>
            </a:pPr>
            <a:r>
              <a:rPr lang="cs-CZ" sz="2400" i="1" cap="small" dirty="0">
                <a:solidFill>
                  <a:srgbClr val="000000"/>
                </a:solidFill>
                <a:latin typeface="Arial-ItalicMT"/>
              </a:rPr>
              <a:t>lex </a:t>
            </a:r>
            <a:r>
              <a:rPr lang="cs-CZ" sz="2400" i="1" cap="small" dirty="0" err="1">
                <a:solidFill>
                  <a:srgbClr val="000000"/>
                </a:solidFill>
                <a:latin typeface="Arial-ItalicMT"/>
              </a:rPr>
              <a:t>fori</a:t>
            </a:r>
            <a:r>
              <a:rPr lang="cs-CZ" sz="2400" i="1" cap="small" dirty="0">
                <a:solidFill>
                  <a:srgbClr val="000000"/>
                </a:solidFill>
                <a:latin typeface="Arial-ItalicMT"/>
              </a:rPr>
              <a:t> </a:t>
            </a:r>
            <a:r>
              <a:rPr lang="cs-CZ" sz="2400" cap="small" dirty="0">
                <a:solidFill>
                  <a:srgbClr val="000000"/>
                </a:solidFill>
                <a:latin typeface="ArialMT"/>
              </a:rPr>
              <a:t>vs. </a:t>
            </a:r>
            <a:r>
              <a:rPr lang="cs-CZ" sz="2400" i="1" cap="small" dirty="0">
                <a:solidFill>
                  <a:srgbClr val="000000"/>
                </a:solidFill>
                <a:latin typeface="Arial-ItalicMT"/>
              </a:rPr>
              <a:t>lex </a:t>
            </a:r>
            <a:r>
              <a:rPr lang="cs-CZ" sz="2400" i="1" cap="small" dirty="0" err="1">
                <a:solidFill>
                  <a:srgbClr val="000000"/>
                </a:solidFill>
                <a:latin typeface="Arial-ItalicMT"/>
              </a:rPr>
              <a:t>arbitri</a:t>
            </a:r>
            <a:endParaRPr lang="cs-CZ" sz="2400" cap="small" dirty="0"/>
          </a:p>
        </p:txBody>
      </p:sp>
    </p:spTree>
    <p:extLst>
      <p:ext uri="{BB962C8B-B14F-4D97-AF65-F5344CB8AC3E}">
        <p14:creationId xmlns:p14="http://schemas.microsoft.com/office/powerpoint/2010/main" val="327740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384"/>
    </mc:Choice>
    <mc:Fallback xmlns="">
      <p:transition spd="slow" advTm="14438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32873"/>
            <a:ext cx="10753200" cy="5071621"/>
          </a:xfrm>
        </p:spPr>
        <p:txBody>
          <a:bodyPr/>
          <a:lstStyle/>
          <a:p>
            <a:endParaRPr lang="cs-CZ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Vazba na nestátní právo, globalizační tendence v právu atd.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rozhodčí řízení je autonomní institut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neovlivnění fórem</a:t>
            </a:r>
          </a:p>
          <a:p>
            <a:endParaRPr lang="pl-PL" cap="small" dirty="0">
              <a:solidFill>
                <a:srgbClr val="000000"/>
              </a:solidFill>
              <a:latin typeface="ArialMT"/>
            </a:endParaRPr>
          </a:p>
          <a:p>
            <a:r>
              <a:rPr lang="pl-PL" cap="small" dirty="0">
                <a:solidFill>
                  <a:srgbClr val="000000"/>
                </a:solidFill>
                <a:latin typeface="ArialMT"/>
              </a:rPr>
              <a:t>odpoutání se od práva jako takového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investiční arbitráž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33429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393"/>
    </mc:Choice>
    <mc:Fallback xmlns="">
      <p:transition spd="slow" advTm="26739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 ROZHODOVÁNÍ O POVAZE RŘ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ArialMT"/>
              </a:rPr>
              <a:t>IV. ÚS 174/02</a:t>
            </a:r>
          </a:p>
          <a:p>
            <a:r>
              <a:rPr lang="cs-CZ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MT"/>
              </a:rPr>
              <a:t>RS při HK ČR a AK ČR není orgánem veřejné moci</a:t>
            </a:r>
          </a:p>
          <a:p>
            <a:r>
              <a:rPr lang="cs-CZ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MT"/>
              </a:rPr>
              <a:t>rozhodce nenalézá právo</a:t>
            </a:r>
          </a:p>
          <a:p>
            <a:r>
              <a:rPr lang="cs-CZ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MT"/>
              </a:rPr>
              <a:t>tvoří (eventuálně napevno staví, vyjasňuje, tedy</a:t>
            </a: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narovnává) závazkový vztah v zastoupení stran</a:t>
            </a:r>
          </a:p>
          <a:p>
            <a:r>
              <a:rPr lang="cs-CZ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MT"/>
              </a:rPr>
              <a:t>Jeho moc tedy není delegovaná svrchovanou mocí státu,</a:t>
            </a: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ale pochází od soukromé vlastní moci stran určovat si</a:t>
            </a: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svůj osud.</a:t>
            </a:r>
          </a:p>
          <a:p>
            <a:endParaRPr lang="cs-CZ" dirty="0">
              <a:solidFill>
                <a:srgbClr val="000000"/>
              </a:solidFill>
              <a:latin typeface="ArialMT"/>
            </a:endParaRP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SMLUVNÍ DOKTRÍNA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72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942"/>
    </mc:Choice>
    <mc:Fallback xmlns="">
      <p:transition spd="slow" advTm="18094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POKRAČOVÁNÍ ……………………..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45298"/>
          </a:xfrm>
        </p:spPr>
        <p:txBody>
          <a:bodyPr/>
          <a:lstStyle/>
          <a:p>
            <a:r>
              <a:rPr lang="cs-CZ" cap="small" dirty="0"/>
              <a:t>I. ÚS 435/02</a:t>
            </a:r>
          </a:p>
          <a:p>
            <a:endParaRPr lang="cs-CZ" cap="small" dirty="0"/>
          </a:p>
          <a:p>
            <a:r>
              <a:rPr lang="cs-CZ" cap="small" dirty="0"/>
              <a:t>§ RS při HK ČR a AK ČR není orgánem veřejné moci, ale</a:t>
            </a:r>
          </a:p>
          <a:p>
            <a:pPr marL="0" indent="0">
              <a:buNone/>
            </a:pPr>
            <a:r>
              <a:rPr lang="cs-CZ" cap="small" dirty="0"/>
              <a:t>soukromou osobou -  odborná organizace zprostředkovávající služby </a:t>
            </a:r>
            <a:r>
              <a:rPr lang="cs-CZ" cap="small" dirty="0" err="1"/>
              <a:t>proosoby</a:t>
            </a:r>
            <a:r>
              <a:rPr lang="cs-CZ" cap="small" dirty="0"/>
              <a:t>, které chtějí, aby rozhodce jejich právní vztah vyjasnil a napevno postavil</a:t>
            </a:r>
          </a:p>
        </p:txBody>
      </p:sp>
    </p:spTree>
    <p:extLst>
      <p:ext uri="{BB962C8B-B14F-4D97-AF65-F5344CB8AC3E}">
        <p14:creationId xmlns:p14="http://schemas.microsoft.com/office/powerpoint/2010/main" val="30006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56"/>
    </mc:Choice>
    <mc:Fallback xmlns="">
      <p:transition spd="slow" advTm="7715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JINAK…………….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383" y="1628777"/>
            <a:ext cx="11486606" cy="4187823"/>
          </a:xfrm>
        </p:spPr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IV. ÚS 3227/07</a:t>
            </a:r>
          </a:p>
          <a:p>
            <a:pPr marL="0" indent="0">
              <a:buNone/>
            </a:pPr>
            <a:r>
              <a:rPr lang="cs-CZ" sz="1800" cap="small" dirty="0">
                <a:solidFill>
                  <a:srgbClr val="000000"/>
                </a:solidFill>
                <a:latin typeface="ArialMT"/>
              </a:rPr>
              <a:t>Projednání věci v rozhodčím řízení neznamená vzdání se právní ochrany, nýbrž představuje její přesunutí na jiný rozhodující orgán, jenž nalézá právo.</a:t>
            </a:r>
          </a:p>
          <a:p>
            <a:pPr marL="0" indent="0">
              <a:buNone/>
            </a:pPr>
            <a:r>
              <a:rPr lang="cs-CZ" sz="1800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1800" cap="small" dirty="0">
                <a:solidFill>
                  <a:srgbClr val="000000"/>
                </a:solidFill>
                <a:latin typeface="ArialMT"/>
              </a:rPr>
              <a:t>Rozhodci mají povahu soukromých osob, na něž sporné strany přenášejí procesní dohodou pravomoc projednat a rozhodnout jejich spor.</a:t>
            </a:r>
          </a:p>
          <a:p>
            <a:pPr marL="0" indent="0">
              <a:buNone/>
            </a:pPr>
            <a:r>
              <a:rPr lang="cs-CZ" sz="1800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1800" cap="small" dirty="0">
                <a:solidFill>
                  <a:srgbClr val="000000"/>
                </a:solidFill>
                <a:latin typeface="ArialMT"/>
              </a:rPr>
              <a:t>Rozhodčí řízení je </a:t>
            </a:r>
            <a:r>
              <a:rPr lang="cs-CZ" sz="1800" b="1" cap="small" dirty="0">
                <a:solidFill>
                  <a:srgbClr val="00287D"/>
                </a:solidFill>
                <a:latin typeface="Arial-BoldMT"/>
              </a:rPr>
              <a:t>druhem civilního procesu</a:t>
            </a:r>
          </a:p>
          <a:p>
            <a:pPr marL="0" indent="0">
              <a:buNone/>
            </a:pPr>
            <a:r>
              <a:rPr lang="cs-CZ" sz="1800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1800" cap="small" dirty="0">
                <a:solidFill>
                  <a:srgbClr val="000000"/>
                </a:solidFill>
                <a:latin typeface="ArialMT"/>
              </a:rPr>
              <a:t>Základní rozdíl oproti civilnímu soudnímu procesu, spočívá ve vymezení toho, kdo plní funkci řídicího a rozhodujícího orgánu. Zatímco v civilním soudním procesu je jím soud, v rozhodčím řízení rozhodce či stálý rozhodčí soud (dále jen "rozhodce").</a:t>
            </a:r>
            <a:endParaRPr lang="cs-CZ" sz="1800" cap="small" dirty="0"/>
          </a:p>
        </p:txBody>
      </p:sp>
    </p:spTree>
    <p:extLst>
      <p:ext uri="{BB962C8B-B14F-4D97-AF65-F5344CB8AC3E}">
        <p14:creationId xmlns:p14="http://schemas.microsoft.com/office/powerpoint/2010/main" val="274118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49"/>
    </mc:Choice>
    <mc:Fallback xmlns="">
      <p:transition spd="slow" advTm="110349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ZÁKON</a:t>
            </a:r>
          </a:p>
          <a:p>
            <a:endParaRPr lang="cs-CZ" dirty="0"/>
          </a:p>
          <a:p>
            <a:r>
              <a:rPr lang="cs-CZ" dirty="0"/>
              <a:t>MEZINÁRODNÍ ÚMLUVY</a:t>
            </a:r>
          </a:p>
          <a:p>
            <a:endParaRPr lang="cs-CZ" dirty="0"/>
          </a:p>
          <a:p>
            <a:r>
              <a:rPr lang="cs-CZ" dirty="0"/>
              <a:t>UNIJNÍ PRÁVO ………..?????????????</a:t>
            </a:r>
          </a:p>
          <a:p>
            <a:endParaRPr lang="cs-CZ" dirty="0"/>
          </a:p>
          <a:p>
            <a:r>
              <a:rPr lang="cs-CZ" dirty="0"/>
              <a:t>SOFT PŘEDPISY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8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20"/>
    </mc:Choice>
    <mc:Fallback xmlns="">
      <p:transition spd="slow" advTm="2612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Úmluva o ochraně lidských práv a základních svobod</a:t>
            </a:r>
          </a:p>
          <a:p>
            <a:pPr marL="0" indent="0">
              <a:buNone/>
            </a:pPr>
            <a:r>
              <a:rPr lang="pl-PL" cap="small" dirty="0"/>
              <a:t>§ </a:t>
            </a:r>
            <a:r>
              <a:rPr lang="pl-PL" cap="small" dirty="0">
                <a:solidFill>
                  <a:schemeClr val="accent2"/>
                </a:solidFill>
              </a:rPr>
              <a:t>článek 6 – právo na spravedlivý proces</a:t>
            </a:r>
          </a:p>
          <a:p>
            <a:pPr marL="0" indent="0">
              <a:buNone/>
            </a:pPr>
            <a:r>
              <a:rPr lang="cs-CZ" cap="small" dirty="0"/>
              <a:t> Každý má právo na to, aby jeho záležitost byla spravedlivě,</a:t>
            </a:r>
          </a:p>
          <a:p>
            <a:r>
              <a:rPr lang="cs-CZ" cap="small" dirty="0"/>
              <a:t>veřejně a v přiměřené lhůtě projednána nezávislým a</a:t>
            </a:r>
          </a:p>
          <a:p>
            <a:r>
              <a:rPr lang="cs-CZ" cap="small" dirty="0"/>
              <a:t>nestranným soudem, zřízeným zákonem, který rozhodne o</a:t>
            </a:r>
          </a:p>
          <a:p>
            <a:r>
              <a:rPr lang="cs-CZ" cap="small" dirty="0"/>
              <a:t>jeho občanských právech nebo závazcích nebo o</a:t>
            </a:r>
          </a:p>
          <a:p>
            <a:r>
              <a:rPr lang="cs-CZ" cap="small" dirty="0"/>
              <a:t>oprávněnosti jakéhokoli trestního obvinění proti němu.</a:t>
            </a:r>
          </a:p>
          <a:p>
            <a:endParaRPr lang="cs-CZ" cap="small" dirty="0"/>
          </a:p>
          <a:p>
            <a:r>
              <a:rPr lang="cs-CZ" cap="small" dirty="0"/>
              <a:t> od striktního odmítání k úvahám, čeho se lze v rámci RŘ</a:t>
            </a:r>
          </a:p>
          <a:p>
            <a:r>
              <a:rPr lang="cs-CZ" cap="small" dirty="0"/>
              <a:t>vzdát</a:t>
            </a:r>
          </a:p>
        </p:txBody>
      </p:sp>
    </p:spTree>
    <p:extLst>
      <p:ext uri="{BB962C8B-B14F-4D97-AF65-F5344CB8AC3E}">
        <p14:creationId xmlns:p14="http://schemas.microsoft.com/office/powerpoint/2010/main" val="8611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782"/>
    </mc:Choice>
    <mc:Fallback xmlns="">
      <p:transition spd="slow" advTm="23678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925614"/>
          </a:xfrm>
        </p:spPr>
        <p:txBody>
          <a:bodyPr/>
          <a:lstStyle/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Ženevský protokol o doložkách o rozsudím</a:t>
            </a:r>
          </a:p>
          <a:p>
            <a:endParaRPr lang="cs-CZ" sz="2800" b="0" i="0" u="none" strike="noStrike" baseline="0" dirty="0">
              <a:solidFill>
                <a:srgbClr val="00287D"/>
              </a:solidFill>
              <a:latin typeface="Wingdings-Regular"/>
            </a:endParaRPr>
          </a:p>
          <a:p>
            <a:r>
              <a:rPr lang="cs-CZ" sz="2800" b="0" i="0" u="none" strike="noStrike" baseline="0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ArialMT"/>
              </a:rPr>
              <a:t>Ženevská úmluva o vykonatelnosti cizích rozhodčích</a:t>
            </a:r>
          </a:p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výroků</a:t>
            </a:r>
          </a:p>
          <a:p>
            <a:endParaRPr lang="cs-CZ" sz="2800" dirty="0">
              <a:solidFill>
                <a:srgbClr val="000000"/>
              </a:solidFill>
              <a:latin typeface="ArialMT"/>
            </a:endParaRPr>
          </a:p>
          <a:p>
            <a:r>
              <a:rPr lang="cs-CZ" sz="2800" dirty="0">
                <a:solidFill>
                  <a:srgbClr val="FF0000"/>
                </a:solidFill>
                <a:latin typeface="ArialMT"/>
              </a:rPr>
              <a:t>Newyorská úmluva o uznání a výkonu cizích rozhodčích</a:t>
            </a:r>
          </a:p>
          <a:p>
            <a:r>
              <a:rPr lang="cs-CZ" sz="2800" dirty="0">
                <a:solidFill>
                  <a:srgbClr val="FF0000"/>
                </a:solidFill>
                <a:latin typeface="ArialMT"/>
              </a:rPr>
              <a:t>nálezů (</a:t>
            </a:r>
            <a:r>
              <a:rPr lang="cs-CZ" sz="2800" dirty="0" err="1">
                <a:solidFill>
                  <a:srgbClr val="FF0000"/>
                </a:solidFill>
                <a:latin typeface="ArialMT"/>
              </a:rPr>
              <a:t>vyhl</a:t>
            </a:r>
            <a:r>
              <a:rPr lang="cs-CZ" sz="2800" dirty="0">
                <a:solidFill>
                  <a:srgbClr val="FF0000"/>
                </a:solidFill>
                <a:latin typeface="ArialMT"/>
              </a:rPr>
              <a:t>. č. 74/1959)</a:t>
            </a: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0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47"/>
    </mc:Choice>
    <mc:Fallback xmlns="">
      <p:transition spd="slow" advTm="85847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Evropská úmluva o mezinárodní obchodní arbitráži (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vyhl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.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č. 176/1964)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Úmluva o řešení sporů z investic mezi státy a občany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druhých států (Washingtonská úmluva,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vyhl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. č.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420/1992)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smlouvy o právní pomoci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smlouvy o ochraně investic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15693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445"/>
    </mc:Choice>
    <mc:Fallback xmlns="">
      <p:transition spd="slow" advTm="209445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773239"/>
            <a:ext cx="11347451" cy="6012224"/>
          </a:xfrm>
        </p:spPr>
        <p:txBody>
          <a:bodyPr/>
          <a:lstStyle/>
          <a:p>
            <a:pPr marL="0" indent="0">
              <a:buNone/>
            </a:pPr>
            <a:r>
              <a:rPr lang="cs-CZ" cap="small" dirty="0"/>
              <a:t>zákon o rozhodčím řízení, 216/1994 Sb.</a:t>
            </a:r>
          </a:p>
          <a:p>
            <a:r>
              <a:rPr lang="cs-CZ" cap="small" dirty="0">
                <a:solidFill>
                  <a:schemeClr val="accent2"/>
                </a:solidFill>
              </a:rPr>
              <a:t>§ 30: Nestanoví-li zákon jinak, užijí se na řízení před rozhodci </a:t>
            </a:r>
            <a:r>
              <a:rPr lang="cs-CZ" b="1" cap="small" dirty="0">
                <a:solidFill>
                  <a:schemeClr val="accent2"/>
                </a:solidFill>
              </a:rPr>
              <a:t>přiměřeně </a:t>
            </a:r>
            <a:r>
              <a:rPr lang="cs-CZ" cap="small" dirty="0">
                <a:solidFill>
                  <a:schemeClr val="accent2"/>
                </a:solidFill>
              </a:rPr>
              <a:t>ustanovení občanského soudního řádu.</a:t>
            </a:r>
          </a:p>
          <a:p>
            <a:pPr marL="72000" indent="0">
              <a:buNone/>
            </a:pPr>
            <a:r>
              <a:rPr lang="cs-CZ" cap="small" dirty="0"/>
              <a:t>občanský soudní řád, zák. č. 99/1963 Sb.</a:t>
            </a:r>
          </a:p>
          <a:p>
            <a:r>
              <a:rPr lang="cs-CZ" cap="small" dirty="0"/>
              <a:t> </a:t>
            </a:r>
            <a:r>
              <a:rPr lang="cs-CZ" cap="small" dirty="0">
                <a:solidFill>
                  <a:srgbClr val="00B0F0"/>
                </a:solidFill>
              </a:rPr>
              <a:t>32 Odo 1528/2005</a:t>
            </a:r>
          </a:p>
          <a:p>
            <a:r>
              <a:rPr lang="cs-CZ" cap="small" dirty="0">
                <a:solidFill>
                  <a:srgbClr val="00B0F0"/>
                </a:solidFill>
              </a:rPr>
              <a:t>Rozhodčí řízení nepodléhá občanskému soudnímu řádu přímo a jeho jednotlivá ustanovení nelze použít v rozhodčím řízení mechanicky</a:t>
            </a:r>
            <a:r>
              <a:rPr lang="cs-CZ" cap="small" dirty="0"/>
              <a:t>.</a:t>
            </a:r>
          </a:p>
          <a:p>
            <a:pPr marL="0" indent="0">
              <a:buNone/>
            </a:pPr>
            <a:endParaRPr lang="cs-CZ" cap="small" dirty="0"/>
          </a:p>
          <a:p>
            <a:r>
              <a:rPr lang="cs-CZ" cap="small" dirty="0"/>
              <a:t> ZMPS</a:t>
            </a:r>
          </a:p>
          <a:p>
            <a:r>
              <a:rPr lang="cs-CZ" cap="small" dirty="0"/>
              <a:t> problematika uznání a výkonu cizího rozhodčího nálezu</a:t>
            </a:r>
          </a:p>
        </p:txBody>
      </p:sp>
    </p:spTree>
    <p:extLst>
      <p:ext uri="{BB962C8B-B14F-4D97-AF65-F5344CB8AC3E}">
        <p14:creationId xmlns:p14="http://schemas.microsoft.com/office/powerpoint/2010/main" val="50389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37"/>
    </mc:Choice>
    <mc:Fallback xmlns="">
      <p:transition spd="slow" advTm="689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3372C410-8A6C-4C38-A45E-3EE32A59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5" y="745629"/>
            <a:ext cx="9196574" cy="1149159"/>
          </a:xfrm>
        </p:spPr>
        <p:txBody>
          <a:bodyPr/>
          <a:lstStyle/>
          <a:p>
            <a:pPr eaLnBrk="1" hangingPunct="1"/>
            <a:r>
              <a:rPr lang="cs-CZ" altLang="cs-CZ" dirty="0"/>
              <a:t>ZPŮSOBY ŘEŠENÍ  SPORŮ MEZI OBCHODNÍKY – PŘEHLED 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A6C9DAF-8311-4DBF-992E-B317CBE7C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82310"/>
              </p:ext>
            </p:extLst>
          </p:nvPr>
        </p:nvGraphicFramePr>
        <p:xfrm>
          <a:off x="1442301" y="2370832"/>
          <a:ext cx="9008039" cy="3322957"/>
        </p:xfrm>
        <a:graphic>
          <a:graphicData uri="http://schemas.openxmlformats.org/drawingml/2006/table">
            <a:tbl>
              <a:tblPr/>
              <a:tblGrid>
                <a:gridCol w="2251659">
                  <a:extLst>
                    <a:ext uri="{9D8B030D-6E8A-4147-A177-3AD203B41FA5}">
                      <a16:colId xmlns:a16="http://schemas.microsoft.com/office/drawing/2014/main" val="4117269502"/>
                    </a:ext>
                  </a:extLst>
                </a:gridCol>
                <a:gridCol w="2251659">
                  <a:extLst>
                    <a:ext uri="{9D8B030D-6E8A-4147-A177-3AD203B41FA5}">
                      <a16:colId xmlns:a16="http://schemas.microsoft.com/office/drawing/2014/main" val="1238199977"/>
                    </a:ext>
                  </a:extLst>
                </a:gridCol>
                <a:gridCol w="2251659">
                  <a:extLst>
                    <a:ext uri="{9D8B030D-6E8A-4147-A177-3AD203B41FA5}">
                      <a16:colId xmlns:a16="http://schemas.microsoft.com/office/drawing/2014/main" val="1452346406"/>
                    </a:ext>
                  </a:extLst>
                </a:gridCol>
                <a:gridCol w="2253062">
                  <a:extLst>
                    <a:ext uri="{9D8B030D-6E8A-4147-A177-3AD203B41FA5}">
                      <a16:colId xmlns:a16="http://schemas.microsoft.com/office/drawing/2014/main" val="260873764"/>
                    </a:ext>
                  </a:extLst>
                </a:gridCol>
              </a:tblGrid>
              <a:tr h="444612"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DRUH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ADR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Rozhodčí řízení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Soudy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291176"/>
                  </a:ext>
                </a:extLst>
              </a:tr>
              <a:tr h="787600"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Předpoklady konání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Dohoda stran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Dohoda stran + dovolenost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Návrh na zahájení řízení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85885"/>
                  </a:ext>
                </a:extLst>
              </a:tr>
              <a:tr h="787600"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Role třetí osoby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Pomoc při hledání dohody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Rozhodování sporu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Rozhodování sporu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32568"/>
                  </a:ext>
                </a:extLst>
              </a:tr>
              <a:tr h="444612"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Výsledek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Dohoda stran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Exekuční titul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Exekuční titul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39906"/>
                  </a:ext>
                </a:extLst>
              </a:tr>
              <a:tr h="858533"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Působení veřejné moci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Tradičně mimo přímý vliv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Spolupůsobení  soudů v roli pomocné a kontrolní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 algn="ctr"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Gill Sans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cs typeface="ヒラギノ角ゴ ProN W3" charset="0"/>
                          <a:sym typeface="Gill Sans" charset="0"/>
                        </a:rPr>
                        <a:t>Projev státní moci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557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457626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5D994-F96F-4981-BFC2-4BADFCCF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6C50EB-69EE-459D-819E-857DB7480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cap="small" dirty="0"/>
              <a:t>ZMPS – 91/2012 Sb. – ustanovení § 117-122 – reflexe mezinárodního prvku v rozhodčím řízení včetně problematiky uznání a výkonu </a:t>
            </a:r>
            <a:r>
              <a:rPr lang="cs-CZ" cap="small" dirty="0" err="1"/>
              <a:t>rn</a:t>
            </a:r>
            <a:r>
              <a:rPr lang="cs-CZ" cap="smal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20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24"/>
    </mc:Choice>
    <mc:Fallback xmlns="">
      <p:transition spd="slow" advTm="10424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6700" y="1692002"/>
            <a:ext cx="11785600" cy="4632598"/>
          </a:xfrm>
        </p:spPr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1. povinnost rozhodce aplikovat unijní právo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ArialMT"/>
              </a:rPr>
              <a:t>2.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možnost rozhodce podat předběžnou otázku k SD EU ?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ArialMT"/>
              </a:rPr>
              <a:t>3.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rozhodčí řízení ve vztahu k normám MPS a MPP</a:t>
            </a:r>
          </a:p>
          <a:p>
            <a:endParaRPr lang="cs-CZ" sz="1200" cap="small" dirty="0">
              <a:solidFill>
                <a:srgbClr val="000000"/>
              </a:solidFill>
              <a:latin typeface="TrebuchetMS"/>
            </a:endParaRPr>
          </a:p>
          <a:p>
            <a:endParaRPr lang="cs-CZ" sz="1200" cap="small" dirty="0">
              <a:solidFill>
                <a:srgbClr val="000000"/>
              </a:solidFill>
              <a:latin typeface="TrebuchetMS"/>
            </a:endParaRPr>
          </a:p>
          <a:p>
            <a:r>
              <a:rPr lang="cs-CZ" cap="small" dirty="0">
                <a:solidFill>
                  <a:schemeClr val="accent2"/>
                </a:solidFill>
                <a:latin typeface="TrebuchetMS"/>
              </a:rPr>
              <a:t>NE ZCELA JASNÁ POZICE, POSTUPNĚ VYJASŇOVÁNO</a:t>
            </a:r>
            <a:endParaRPr lang="cs-CZ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3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73"/>
    </mc:Choice>
    <mc:Fallback xmlns="">
      <p:transition spd="slow" advTm="257273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/>
              <a:t>DALŠÍ SÉRIE SNÍMKŮ………………………………………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843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8"/>
    </mc:Choice>
    <mc:Fallback xmlns="">
      <p:transition spd="slow" advTm="1782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 (ODR)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243" y="1692001"/>
            <a:ext cx="11246957" cy="4557969"/>
          </a:xfrm>
        </p:spPr>
        <p:txBody>
          <a:bodyPr/>
          <a:lstStyle/>
          <a:p>
            <a:pPr marL="586350" indent="-514350">
              <a:buAutoNum type="alphaUcParenR"/>
            </a:pPr>
            <a:r>
              <a:rPr lang="cs-CZ" dirty="0"/>
              <a:t>SOFT ADR TYPU MEDIACE, KONCILIACE…………..</a:t>
            </a:r>
          </a:p>
          <a:p>
            <a:pPr marL="586350" indent="-514350">
              <a:buAutoNum type="alphaUcParenR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B) SMÍŠENÉ ADR TAM, KDE DOCHÁZÍ K REGULACI NĚKTERÝCH ASPEKTŮ – ( NAPŘ. ZÁKON Č. 202/2012 Sb.)</a:t>
            </a:r>
          </a:p>
        </p:txBody>
      </p:sp>
    </p:spTree>
    <p:extLst>
      <p:ext uri="{BB962C8B-B14F-4D97-AF65-F5344CB8AC3E}">
        <p14:creationId xmlns:p14="http://schemas.microsoft.com/office/powerpoint/2010/main" val="258433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821"/>
    </mc:Choice>
    <mc:Fallback xmlns="">
      <p:transition spd="slow" advTm="3488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 ADR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805" y="1385740"/>
            <a:ext cx="11566688" cy="46191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dobrovolnost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dohoda stran (na začátku i na konci)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mimo rovinu práva (nikoliv protiprávní – </a:t>
            </a:r>
            <a:r>
              <a:rPr lang="cs-CZ" sz="2000" cap="small" dirty="0">
                <a:solidFill>
                  <a:srgbClr val="FF0000"/>
                </a:solidFill>
              </a:rPr>
              <a:t>DNES DÍLČÍ ASPEKT ZOHLEDNĚN </a:t>
            </a:r>
            <a:r>
              <a:rPr lang="cs-CZ" sz="2000" cap="small" dirty="0"/>
              <a:t>- § 647 Oz)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mimo „zájem“ práva (přestává platit – snahy o regulaci)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psychologie – hledání kompromisu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proč ano: pokračování spolupráce, náklady, čas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proč ne: „jen“ nová dohoda (tj. možná pouhé protahování sporu </a:t>
            </a:r>
            <a:r>
              <a:rPr lang="cs-CZ" sz="2000" cap="small" dirty="0" err="1"/>
              <a:t>vs</a:t>
            </a:r>
            <a:r>
              <a:rPr lang="cs-CZ" sz="2000" cap="small" dirty="0"/>
              <a:t> § 647 OZ – STAVĚNÍ LHŮT PO DOBU JEDNÁNÍ), odhalení strategie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cap="small" dirty="0"/>
              <a:t> smysl u NĚKTERÝCH transakcí</a:t>
            </a:r>
          </a:p>
        </p:txBody>
      </p:sp>
    </p:spTree>
    <p:extLst>
      <p:ext uri="{BB962C8B-B14F-4D97-AF65-F5344CB8AC3E}">
        <p14:creationId xmlns:p14="http://schemas.microsoft.com/office/powerpoint/2010/main" val="13619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969"/>
    </mc:Choice>
    <mc:Fallback xmlns="">
      <p:transition spd="slow" advTm="61496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792" y="1773239"/>
            <a:ext cx="11214559" cy="464497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MEDIACE</a:t>
            </a:r>
          </a:p>
          <a:p>
            <a:pPr marL="72000" indent="0">
              <a:buNone/>
            </a:pPr>
            <a:r>
              <a:rPr lang="cs-CZ" dirty="0"/>
              <a:t>KONCILIACE</a:t>
            </a:r>
          </a:p>
          <a:p>
            <a:pPr marL="72000" indent="0">
              <a:buNone/>
            </a:pPr>
            <a:r>
              <a:rPr lang="cs-CZ" dirty="0"/>
              <a:t>MED ARB, MINI-TRIAL</a:t>
            </a:r>
          </a:p>
          <a:p>
            <a:r>
              <a:rPr lang="cs-CZ" dirty="0"/>
              <a:t>……………………………………………..?????????????????????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PODSTATA: OSOBA TŘETÍ BEZ VAZEB NA STRANY HLEDÁ SPOLU SE STRANAMI SMÍRNÉ ŘEŠENÍ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RÁMCI AUTONOMIE VŮLE STRAN SI LZE VYTVOŘIT JAKOUKOLI TAKTIKU PRO DOSAŽENÍ DOHODY A TAKÉ JI JAKKOLI NAZVAT</a:t>
            </a:r>
          </a:p>
          <a:p>
            <a:endParaRPr lang="cs-CZ" dirty="0"/>
          </a:p>
          <a:p>
            <a:r>
              <a:rPr lang="cs-CZ" dirty="0"/>
              <a:t>MARKETINGOVÝ TAH? – PROČ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0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170"/>
    </mc:Choice>
    <mc:Fallback xmlns="">
      <p:transition spd="slow" advTm="5261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Iniciativy EU v oblasti 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cap="small" dirty="0"/>
              <a:t>2008 – Směrnice Evropského parlamentu a Rady</a:t>
            </a:r>
          </a:p>
          <a:p>
            <a:pPr marL="0" indent="0">
              <a:buNone/>
            </a:pPr>
            <a:r>
              <a:rPr lang="cs-CZ" sz="2000" cap="small" dirty="0"/>
              <a:t>2008/52/ES ze dne 21. května 2008 o některých</a:t>
            </a:r>
          </a:p>
          <a:p>
            <a:pPr marL="0" indent="0">
              <a:buNone/>
            </a:pPr>
            <a:r>
              <a:rPr lang="cs-CZ" sz="2000" cap="small" dirty="0"/>
              <a:t>aspektech mediace v občanských a obchodních věcech</a:t>
            </a:r>
          </a:p>
          <a:p>
            <a:endParaRPr lang="cs-CZ" sz="2000" cap="small" dirty="0"/>
          </a:p>
          <a:p>
            <a:pPr marL="72000" indent="0">
              <a:buNone/>
            </a:pPr>
            <a:r>
              <a:rPr lang="cs-CZ" sz="2000" cap="small" dirty="0"/>
              <a:t>usnadnit přístup k alternativnímu řešení sporů a podporovat smírné řešení sporů</a:t>
            </a:r>
          </a:p>
          <a:p>
            <a:r>
              <a:rPr lang="cs-CZ" sz="2000" cap="small" dirty="0"/>
              <a:t>přeshraniční spory v občanských a obchodních věcech</a:t>
            </a:r>
          </a:p>
          <a:p>
            <a:r>
              <a:rPr lang="cs-CZ" sz="2000" cap="small" dirty="0"/>
              <a:t>(s výjimkou sporů týkajících se práv a povinností, o kterých</a:t>
            </a:r>
          </a:p>
          <a:p>
            <a:r>
              <a:rPr lang="cs-CZ" sz="2000" cap="small" dirty="0"/>
              <a:t>nemohou strany rozhodnout – rodinné či pracovní spory)</a:t>
            </a:r>
          </a:p>
          <a:p>
            <a:r>
              <a:rPr lang="cs-CZ" sz="2000" cap="small" dirty="0"/>
              <a:t>možnost uplatnit i na vnitrostátní spory</a:t>
            </a:r>
          </a:p>
        </p:txBody>
      </p:sp>
    </p:spTree>
    <p:extLst>
      <p:ext uri="{BB962C8B-B14F-4D97-AF65-F5344CB8AC3E}">
        <p14:creationId xmlns:p14="http://schemas.microsoft.com/office/powerpoint/2010/main" val="336426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45"/>
    </mc:Choice>
    <mc:Fallback xmlns="">
      <p:transition spd="slow" advTm="6244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ZÁKONNÁ ÚPRAVA – REFLEXE V ČR – SMÍŠENÉ ADR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č. 202/2012 Sb., o mediaci a o změně některých zákonů (dále jen zákon o mediaci)</a:t>
            </a:r>
          </a:p>
          <a:p>
            <a:endParaRPr lang="cs-CZ" altLang="cs-CZ" dirty="0"/>
          </a:p>
          <a:p>
            <a:r>
              <a:rPr lang="cs-CZ" altLang="cs-CZ" dirty="0"/>
              <a:t>ÚPRAVA RŮZNÝCH SEGMENTŮ BEZ ROZLIŠENÍ, TJ. NETRESTNÍ MEDIACE</a:t>
            </a:r>
          </a:p>
          <a:p>
            <a:endParaRPr lang="cs-CZ" altLang="cs-CZ" dirty="0"/>
          </a:p>
          <a:p>
            <a:r>
              <a:rPr lang="cs-CZ" altLang="cs-CZ" dirty="0"/>
              <a:t>PARADOX V NÁZVU. LZE REGULOVAT PRÁVNĚ MEDIACI?  NIKOLI. </a:t>
            </a:r>
          </a:p>
        </p:txBody>
      </p:sp>
    </p:spTree>
    <p:extLst>
      <p:ext uri="{BB962C8B-B14F-4D97-AF65-F5344CB8AC3E}">
        <p14:creationId xmlns:p14="http://schemas.microsoft.com/office/powerpoint/2010/main" val="267092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157"/>
    </mc:Choice>
    <mc:Fallback xmlns="">
      <p:transition spd="slow" advTm="8415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CÍLEM  ÚPRAVY JE: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752600" y="1773238"/>
            <a:ext cx="8915400" cy="4856162"/>
          </a:xfrm>
        </p:spPr>
        <p:txBody>
          <a:bodyPr/>
          <a:lstStyle/>
          <a:p>
            <a:r>
              <a:rPr lang="cs-CZ" altLang="cs-CZ"/>
              <a:t>……..možnost rychle, efektivně, bez časové a ekonomické náročnosti a na základě dohody, tedy bez nepřátelských postojů, řešit konflikty a přitom:</a:t>
            </a:r>
          </a:p>
          <a:p>
            <a:r>
              <a:rPr lang="cs-CZ" altLang="cs-CZ"/>
              <a:t>mít pocit kontroly nad procesem řešení konfliktu a jeho výsledkem, </a:t>
            </a:r>
          </a:p>
          <a:p>
            <a:r>
              <a:rPr lang="cs-CZ" altLang="cs-CZ"/>
              <a:t>mít pocit emoční podpory, </a:t>
            </a:r>
          </a:p>
          <a:p>
            <a:r>
              <a:rPr lang="cs-CZ" altLang="cs-CZ"/>
              <a:t>mít pocit soukromí při řešení konfliktu a pocit uchovávání důvěrných informací, </a:t>
            </a:r>
          </a:p>
          <a:p>
            <a:r>
              <a:rPr lang="cs-CZ" altLang="cs-CZ"/>
              <a:t>mít možnost pochopit druhou stranu a možnost být sám pochopen, </a:t>
            </a:r>
          </a:p>
          <a:p>
            <a:r>
              <a:rPr lang="cs-CZ" altLang="cs-CZ"/>
              <a:t>mít možnost snížení napětí a zlepšení vzájemných vztahů, </a:t>
            </a:r>
          </a:p>
          <a:p>
            <a:r>
              <a:rPr lang="cs-CZ" altLang="cs-CZ"/>
              <a:t>mít možnost uchování prostoru pro další budoucí spolupráci. „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452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57"/>
    </mc:Choice>
    <mc:Fallback xmlns="">
      <p:transition spd="slow" advTm="23057"/>
    </mc:Fallback>
  </mc:AlternateContent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3" id="{72672C84-4327-4374-93EA-8BEC4B2D9B7D}" vid="{7D5F8823-FCE2-45F9-9EB8-E54E3A52FD9C}"/>
    </a:ext>
  </a:extLst>
</a:theme>
</file>

<file path=ppt/theme/theme7.xml><?xml version="1.0" encoding="utf-8"?>
<a:theme xmlns:a="http://schemas.openxmlformats.org/drawingml/2006/main" name="Motiv1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92B1BB77-DA33-4D79-AA6A-BBB1D7DCB75F}" vid="{0CD691D1-EA20-4660-B849-83F68FF20B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1546</Words>
  <Application>Microsoft Office PowerPoint</Application>
  <PresentationFormat>Širokoúhlá obrazovka</PresentationFormat>
  <Paragraphs>260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32</vt:i4>
      </vt:variant>
    </vt:vector>
  </HeadingPairs>
  <TitlesOfParts>
    <vt:vector size="50" baseType="lpstr">
      <vt:lpstr>Arial</vt:lpstr>
      <vt:lpstr>Arial-BoldMT</vt:lpstr>
      <vt:lpstr>Arial-ItalicMT</vt:lpstr>
      <vt:lpstr>ArialMT</vt:lpstr>
      <vt:lpstr>Gill Sans</vt:lpstr>
      <vt:lpstr>Tahoma</vt:lpstr>
      <vt:lpstr>Times New Roman</vt:lpstr>
      <vt:lpstr>Trebuchet MS</vt:lpstr>
      <vt:lpstr>TrebuchetMS</vt:lpstr>
      <vt:lpstr>Wingdings</vt:lpstr>
      <vt:lpstr>Wingdings-Regular</vt:lpstr>
      <vt:lpstr>3558[1]</vt:lpstr>
      <vt:lpstr>1_3558[1]</vt:lpstr>
      <vt:lpstr>2_3558[1]</vt:lpstr>
      <vt:lpstr>3_3558[1]</vt:lpstr>
      <vt:lpstr>4_3558[1]</vt:lpstr>
      <vt:lpstr>Motiv3</vt:lpstr>
      <vt:lpstr>Motiv1</vt:lpstr>
      <vt:lpstr> ŘEŠENÍ SPORŮ V MEZINÁRODNÍM OBCHODĚ – VZTAHY MEZI OBCHODNÍKY  </vt:lpstr>
      <vt:lpstr>OSNOVA</vt:lpstr>
      <vt:lpstr>ZPŮSOBY ŘEŠENÍ  SPORŮ MEZI OBCHODNÍKY – PŘEHLED </vt:lpstr>
      <vt:lpstr>ADR (ODR) </vt:lpstr>
      <vt:lpstr>SOFT ADR </vt:lpstr>
      <vt:lpstr>DRUHY?</vt:lpstr>
      <vt:lpstr>Iniciativy EU v oblasti ADR</vt:lpstr>
      <vt:lpstr>ZÁKONNÁ ÚPRAVA – REFLEXE V ČR – SMÍŠENÉ ADR</vt:lpstr>
      <vt:lpstr>CÍLEM  ÚPRAVY JE:</vt:lpstr>
      <vt:lpstr>PRŮBĚH MEDIACE Z POHLEDU PRÁVA</vt:lpstr>
      <vt:lpstr>UPRAVOVANÉ OTÁZKY </vt:lpstr>
      <vt:lpstr>Prezentace aplikace PowerPoint</vt:lpstr>
      <vt:lpstr>DEFINICE</vt:lpstr>
      <vt:lpstr>VÝHODY VS. NEVÝHODY</vt:lpstr>
      <vt:lpstr>PODSTATA – PŮSOBENÍ DVOU VÝSTAVBOVÝCH PRVKŮ </vt:lpstr>
      <vt:lpstr>ČLENĚNÍ</vt:lpstr>
      <vt:lpstr>ROZHODČÍ ŘÍZENÍ - DOKTRÍNY</vt:lpstr>
      <vt:lpstr>JURISDIKČNÍ</vt:lpstr>
      <vt:lpstr>SMLUVNÍ</vt:lpstr>
      <vt:lpstr>SMÍŠENÁ</vt:lpstr>
      <vt:lpstr>AUTONOMNÍ</vt:lpstr>
      <vt:lpstr>PŘÍKLADY PRO ROZHODOVÁNÍ O POVAZE RŘ</vt:lpstr>
      <vt:lpstr>A POKRAČOVÁNÍ ……………………..</vt:lpstr>
      <vt:lpstr>A JINAK…………….</vt:lpstr>
      <vt:lpstr>PRAMENY ROZHODČÍHO ŘÍZENÍ</vt:lpstr>
      <vt:lpstr>MEZINÁRODNÍ ÚMLUVY</vt:lpstr>
      <vt:lpstr>MEZINÁRODNÍ ÚMLUVY</vt:lpstr>
      <vt:lpstr>MEZINÁRODNÍ ÚMLUVY</vt:lpstr>
      <vt:lpstr>ZÁKONY</vt:lpstr>
      <vt:lpstr>POKRAČOVÁNÍ</vt:lpstr>
      <vt:lpstr>UNIJNÍ PRÁVO</vt:lpstr>
      <vt:lpstr>ROZHODČÍ SMLOUVA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ČÍSLO 1 ŘEŠENÍ SPORŮ V MEZINÁRODNÍM OBCHODĚ</dc:title>
  <dc:creator>Naděžda Rozehnalová</dc:creator>
  <cp:lastModifiedBy>Naděžda Rozehnalová</cp:lastModifiedBy>
  <cp:revision>20</cp:revision>
  <dcterms:created xsi:type="dcterms:W3CDTF">2019-10-02T07:24:20Z</dcterms:created>
  <dcterms:modified xsi:type="dcterms:W3CDTF">2022-09-28T11:38:58Z</dcterms:modified>
</cp:coreProperties>
</file>