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55"/>
  </p:notesMasterIdLst>
  <p:sldIdLst>
    <p:sldId id="256" r:id="rId2"/>
    <p:sldId id="330" r:id="rId3"/>
    <p:sldId id="331" r:id="rId4"/>
    <p:sldId id="318" r:id="rId5"/>
    <p:sldId id="257" r:id="rId6"/>
    <p:sldId id="261" r:id="rId7"/>
    <p:sldId id="295" r:id="rId8"/>
    <p:sldId id="308" r:id="rId9"/>
    <p:sldId id="258" r:id="rId10"/>
    <p:sldId id="265" r:id="rId11"/>
    <p:sldId id="305" r:id="rId12"/>
    <p:sldId id="306" r:id="rId13"/>
    <p:sldId id="324" r:id="rId14"/>
    <p:sldId id="260" r:id="rId15"/>
    <p:sldId id="274" r:id="rId16"/>
    <p:sldId id="332" r:id="rId17"/>
    <p:sldId id="286" r:id="rId18"/>
    <p:sldId id="310" r:id="rId19"/>
    <p:sldId id="316" r:id="rId20"/>
    <p:sldId id="288" r:id="rId21"/>
    <p:sldId id="315" r:id="rId22"/>
    <p:sldId id="314" r:id="rId23"/>
    <p:sldId id="268" r:id="rId24"/>
    <p:sldId id="338" r:id="rId25"/>
    <p:sldId id="317" r:id="rId26"/>
    <p:sldId id="300" r:id="rId27"/>
    <p:sldId id="325" r:id="rId28"/>
    <p:sldId id="326" r:id="rId29"/>
    <p:sldId id="275" r:id="rId30"/>
    <p:sldId id="276" r:id="rId31"/>
    <p:sldId id="294" r:id="rId32"/>
    <p:sldId id="277" r:id="rId33"/>
    <p:sldId id="278" r:id="rId34"/>
    <p:sldId id="287" r:id="rId35"/>
    <p:sldId id="301" r:id="rId36"/>
    <p:sldId id="273" r:id="rId37"/>
    <p:sldId id="279" r:id="rId38"/>
    <p:sldId id="291" r:id="rId39"/>
    <p:sldId id="327" r:id="rId40"/>
    <p:sldId id="290" r:id="rId41"/>
    <p:sldId id="289" r:id="rId42"/>
    <p:sldId id="280" r:id="rId43"/>
    <p:sldId id="329" r:id="rId44"/>
    <p:sldId id="285" r:id="rId45"/>
    <p:sldId id="307" r:id="rId46"/>
    <p:sldId id="328" r:id="rId47"/>
    <p:sldId id="333" r:id="rId48"/>
    <p:sldId id="336" r:id="rId49"/>
    <p:sldId id="284" r:id="rId50"/>
    <p:sldId id="296" r:id="rId51"/>
    <p:sldId id="337" r:id="rId52"/>
    <p:sldId id="334" r:id="rId53"/>
    <p:sldId id="335" r:id="rId54"/>
  </p:sldIdLst>
  <p:sldSz cx="12192000" cy="6858000"/>
  <p:notesSz cx="9144000" cy="6858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1"/>
    <p:restoredTop sz="86197" autoAdjust="0"/>
  </p:normalViewPr>
  <p:slideViewPr>
    <p:cSldViewPr>
      <p:cViewPr varScale="1">
        <p:scale>
          <a:sx n="101" d="100"/>
          <a:sy n="101" d="100"/>
        </p:scale>
        <p:origin x="1112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9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81E014-76A9-4F1B-A7DB-E6B5795C02C7}" type="datetimeFigureOut">
              <a:rPr lang="cs-CZ"/>
              <a:pPr>
                <a:defRPr/>
              </a:pPr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CF23631-265D-448A-8B6D-42D6CB99A37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52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23631-265D-448A-8B6D-42D6CB99A37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482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5669D1-076A-4E0E-8C9A-74EFB74C5102}" type="slidenum">
              <a:rPr lang="cs-CZ" sz="1200">
                <a:latin typeface="Calibri" panose="020F0502020204030204" pitchFamily="34" charset="0"/>
              </a:rPr>
              <a:pPr eaLnBrk="1" hangingPunct="1"/>
              <a:t>36</a:t>
            </a:fld>
            <a:endParaRPr lang="cs-CZ" sz="1200">
              <a:latin typeface="Calibri" panose="020F050202020403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b="1" dirty="0" err="1"/>
              <a:t>Africa</a:t>
            </a:r>
            <a:r>
              <a:rPr lang="cs-CZ" b="1" dirty="0"/>
              <a:t> (33 </a:t>
            </a:r>
            <a:r>
              <a:rPr lang="cs-CZ" b="1" dirty="0" err="1"/>
              <a:t>countries</a:t>
            </a:r>
            <a:r>
              <a:rPr lang="cs-CZ" b="1" dirty="0"/>
              <a:t>), </a:t>
            </a:r>
          </a:p>
          <a:p>
            <a:pPr eaLnBrk="1" hangingPunct="1">
              <a:spcBef>
                <a:spcPct val="0"/>
              </a:spcBef>
            </a:pPr>
            <a:r>
              <a:rPr lang="cs-CZ" b="1" dirty="0"/>
              <a:t>např. </a:t>
            </a:r>
            <a:r>
              <a:rPr lang="cs-CZ" dirty="0"/>
              <a:t>Eritrea, </a:t>
            </a:r>
            <a:r>
              <a:rPr lang="cs-CZ" dirty="0" err="1"/>
              <a:t>Ethiopia</a:t>
            </a:r>
            <a:r>
              <a:rPr lang="cs-CZ" dirty="0"/>
              <a:t>, </a:t>
            </a:r>
            <a:r>
              <a:rPr lang="cs-CZ" dirty="0" err="1"/>
              <a:t>Mozambique</a:t>
            </a:r>
            <a:r>
              <a:rPr lang="cs-CZ" dirty="0"/>
              <a:t>, Niger, Rwanda</a:t>
            </a:r>
          </a:p>
          <a:p>
            <a:pPr eaLnBrk="1" hangingPunct="1">
              <a:spcBef>
                <a:spcPct val="0"/>
              </a:spcBef>
            </a:pPr>
            <a:r>
              <a:rPr lang="cs-CZ" b="1" dirty="0" err="1"/>
              <a:t>Asia</a:t>
            </a:r>
            <a:r>
              <a:rPr lang="cs-CZ" b="1" dirty="0"/>
              <a:t> (10 </a:t>
            </a:r>
            <a:r>
              <a:rPr lang="cs-CZ" b="1" dirty="0" err="1"/>
              <a:t>countries</a:t>
            </a:r>
            <a:r>
              <a:rPr lang="cs-CZ" b="1" dirty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cs-CZ" dirty="0" err="1"/>
              <a:t>Afghanistan</a:t>
            </a:r>
            <a:r>
              <a:rPr lang="cs-CZ" dirty="0"/>
              <a:t>, </a:t>
            </a:r>
            <a:r>
              <a:rPr lang="cs-CZ" dirty="0" err="1"/>
              <a:t>Bangladesh</a:t>
            </a:r>
            <a:r>
              <a:rPr lang="cs-CZ" dirty="0"/>
              <a:t>, </a:t>
            </a:r>
            <a:r>
              <a:rPr lang="cs-CZ" dirty="0" err="1"/>
              <a:t>Yemen</a:t>
            </a:r>
            <a:r>
              <a:rPr lang="cs-CZ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b="1" dirty="0" err="1"/>
              <a:t>Oceania</a:t>
            </a:r>
            <a:r>
              <a:rPr lang="cs-CZ" b="1" dirty="0"/>
              <a:t> (5 </a:t>
            </a:r>
            <a:r>
              <a:rPr lang="cs-CZ" b="1" dirty="0" err="1"/>
              <a:t>countries</a:t>
            </a:r>
            <a:r>
              <a:rPr lang="cs-CZ" b="1" dirty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cs-CZ" b="1" dirty="0" err="1"/>
              <a:t>Americas</a:t>
            </a:r>
            <a:r>
              <a:rPr lang="cs-CZ" b="1" dirty="0"/>
              <a:t> (1 country)</a:t>
            </a:r>
          </a:p>
          <a:p>
            <a:pPr eaLnBrk="1" hangingPunct="1">
              <a:spcBef>
                <a:spcPct val="0"/>
              </a:spcBef>
            </a:pPr>
            <a:r>
              <a:rPr lang="cs-CZ" dirty="0"/>
              <a:t>Haiti</a:t>
            </a:r>
          </a:p>
        </p:txBody>
      </p:sp>
    </p:spTree>
    <p:extLst>
      <p:ext uri="{BB962C8B-B14F-4D97-AF65-F5344CB8AC3E}">
        <p14:creationId xmlns:p14="http://schemas.microsoft.com/office/powerpoint/2010/main" val="496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Výbor pro obchodní politiku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6DBFD4-9263-4690-8431-A4F0ECD39D5D}" type="slidenum">
              <a:rPr lang="cs-CZ">
                <a:latin typeface="Calibri" panose="020F0502020204030204" pitchFamily="34" charset="0"/>
              </a:rPr>
              <a:pPr eaLnBrk="1" hangingPunct="1"/>
              <a:t>2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Výbor pro obchodní politiku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6DBFD4-9263-4690-8431-A4F0ECD39D5D}" type="slidenum">
              <a:rPr lang="cs-CZ">
                <a:latin typeface="Calibri" panose="020F0502020204030204" pitchFamily="34" charset="0"/>
              </a:rPr>
              <a:pPr eaLnBrk="1" hangingPunct="1"/>
              <a:t>3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1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Výbor pro obchodní politiku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6DBFD4-9263-4690-8431-A4F0ECD39D5D}" type="slidenum">
              <a:rPr lang="cs-CZ">
                <a:latin typeface="Calibri" panose="020F0502020204030204" pitchFamily="34" charset="0"/>
              </a:rPr>
              <a:pPr eaLnBrk="1" hangingPunct="1"/>
              <a:t>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34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Výbor pro obchodní politiku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8CAE94-87E8-4592-A543-3D3C79FA9377}" type="slidenum">
              <a:rPr lang="cs-CZ">
                <a:latin typeface="Calibri" panose="020F0502020204030204" pitchFamily="34" charset="0"/>
              </a:rPr>
              <a:pPr eaLnBrk="1" hangingPunct="1"/>
              <a:t>7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7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USA – transatlantická deklarace z 1990, jak politické a bezpečnostní, tak ekonomické cíle. Další rozměr 1995 – Nová </a:t>
            </a:r>
            <a:r>
              <a:rPr lang="cs-CZ" dirty="0" err="1"/>
              <a:t>tansatlantická</a:t>
            </a:r>
            <a:r>
              <a:rPr lang="cs-CZ" dirty="0"/>
              <a:t> agenda, uvolnění větší, než požaduje WTO. Ochlazení po 1996 a </a:t>
            </a:r>
            <a:r>
              <a:rPr lang="cs-CZ" dirty="0" err="1"/>
              <a:t>Helms-Burtonově</a:t>
            </a:r>
            <a:r>
              <a:rPr lang="cs-CZ" dirty="0"/>
              <a:t> zákoně (blokace Kuby)</a:t>
            </a:r>
          </a:p>
          <a:p>
            <a:r>
              <a:rPr lang="cs-CZ" dirty="0"/>
              <a:t>Kanada – EU – </a:t>
            </a:r>
            <a:r>
              <a:rPr lang="cs-CZ" dirty="0" err="1"/>
              <a:t>Canada</a:t>
            </a:r>
            <a:r>
              <a:rPr lang="cs-CZ" dirty="0"/>
              <a:t> </a:t>
            </a:r>
            <a:r>
              <a:rPr lang="cs-CZ" dirty="0" err="1"/>
              <a:t>Partnership</a:t>
            </a:r>
            <a:r>
              <a:rPr lang="cs-CZ" dirty="0"/>
              <a:t> Agenda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166807-7265-463B-8297-407761CF120E}" type="slidenum">
              <a:rPr lang="cs-CZ">
                <a:latin typeface="Calibri" panose="020F0502020204030204" pitchFamily="34" charset="0"/>
              </a:rPr>
              <a:pPr eaLnBrk="1" hangingPunct="1"/>
              <a:t>15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97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USA – transatlantická deklarace z 1990, jak politické a bezpečnostní, tak ekonomické cíle. Další rozměr 1995 – Nová </a:t>
            </a:r>
            <a:r>
              <a:rPr lang="cs-CZ" dirty="0" err="1"/>
              <a:t>tansatlantická</a:t>
            </a:r>
            <a:r>
              <a:rPr lang="cs-CZ" dirty="0"/>
              <a:t> agenda, uvolnění větší, než požaduje WTO. Ochlazení po 1996 a </a:t>
            </a:r>
            <a:r>
              <a:rPr lang="cs-CZ" dirty="0" err="1"/>
              <a:t>Helms-Burtonově</a:t>
            </a:r>
            <a:r>
              <a:rPr lang="cs-CZ" dirty="0"/>
              <a:t> zákoně (blokace Kuby)</a:t>
            </a:r>
          </a:p>
          <a:p>
            <a:r>
              <a:rPr lang="cs-CZ" dirty="0"/>
              <a:t>Kanada – EU – </a:t>
            </a:r>
            <a:r>
              <a:rPr lang="cs-CZ" dirty="0" err="1"/>
              <a:t>Canada</a:t>
            </a:r>
            <a:r>
              <a:rPr lang="cs-CZ" dirty="0"/>
              <a:t> </a:t>
            </a:r>
            <a:r>
              <a:rPr lang="cs-CZ" dirty="0" err="1"/>
              <a:t>Partnership</a:t>
            </a:r>
            <a:r>
              <a:rPr lang="cs-CZ" dirty="0"/>
              <a:t> Agenda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166807-7265-463B-8297-407761CF120E}" type="slidenum">
              <a:rPr lang="cs-CZ">
                <a:latin typeface="Calibri" panose="020F0502020204030204" pitchFamily="34" charset="0"/>
              </a:rPr>
              <a:pPr eaLnBrk="1" hangingPunct="1"/>
              <a:t>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19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8E0C2F-BCDC-4EAF-8B57-B2ADB158F019}" type="slidenum">
              <a:rPr lang="cs-CZ" sz="1200">
                <a:latin typeface="Calibri" panose="020F0502020204030204" pitchFamily="34" charset="0"/>
              </a:rPr>
              <a:pPr eaLnBrk="1" hangingPunct="1"/>
              <a:t>23</a:t>
            </a:fld>
            <a:endParaRPr lang="cs-CZ" sz="1200">
              <a:latin typeface="Calibri" panose="020F050202020403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389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23631-265D-448A-8B6D-42D6CB99A378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92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C5C01B-99CF-422B-BC73-25BE420A84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8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5" y="414004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95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20001" y="718718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D7379-D95A-49E0-9A52-283F681345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1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1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82" y="718718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81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3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D7379-D95A-49E0-9A52-283F6813455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81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6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6D7379-D95A-49E0-9A52-283F681345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53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5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4" y="2019301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C36D7379-D95A-49E0-9A52-283F681345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434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12" y="2434292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C36D7379-D95A-49E0-9A52-283F681345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546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00151" y="1773243"/>
            <a:ext cx="508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83351" y="1773243"/>
            <a:ext cx="508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60891E-C6DC-F94C-8C66-A64D8FDB8C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689EFA-5DB8-B341-A5A6-C60E283EA6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4B74A-BC06-44D4-A651-A6D5DCCD7E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82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26A925-84EE-1648-A5B4-7955FE66E4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D8D39E-CA4C-FD4B-B45B-20B0D3729C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08E7A-31D8-41A8-9E61-6FB7B9AE91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89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AD45AE-72DA-4830-860A-EE9A7543254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cap="small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8995" indent="-134997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91" indent="-134997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83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81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56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6D7379-D95A-49E0-9A52-283F681345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8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1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94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8995" indent="-134997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91" indent="-134997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83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D7379-D95A-49E0-9A52-283F681345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81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D7379-D95A-49E0-9A52-283F681345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3" y="1692001"/>
            <a:ext cx="5219999" cy="4140000"/>
          </a:xfrm>
          <a:prstGeom prst="rect">
            <a:avLst/>
          </a:prstGeom>
        </p:spPr>
        <p:txBody>
          <a:bodyPr/>
          <a:lstStyle>
            <a:lvl1pPr marL="188995" indent="-134997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91" indent="-134997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83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3" y="1690271"/>
            <a:ext cx="5219999" cy="4140000"/>
          </a:xfrm>
          <a:prstGeom prst="rect">
            <a:avLst/>
          </a:prstGeom>
        </p:spPr>
        <p:txBody>
          <a:bodyPr/>
          <a:lstStyle>
            <a:lvl1pPr marL="188995" indent="-134997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91" indent="-134997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83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81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63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8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D7379-D95A-49E0-9A52-283F681345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7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1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3" y="1667024"/>
            <a:ext cx="5219999" cy="4140000"/>
          </a:xfrm>
          <a:prstGeom prst="rect">
            <a:avLst/>
          </a:prstGeom>
        </p:spPr>
        <p:txBody>
          <a:bodyPr/>
          <a:lstStyle>
            <a:lvl1pPr marL="188995" indent="-134997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7991" indent="-134997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783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81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78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8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D7379-D95A-49E0-9A52-283F681345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1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1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1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1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1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1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0" y="1692008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4" y="1692008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81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3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D7379-D95A-49E0-9A52-283F681345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50"/>
            <a:ext cx="5200987" cy="5139850"/>
          </a:xfrm>
          <a:prstGeom prst="rect">
            <a:avLst/>
          </a:prstGeom>
        </p:spPr>
        <p:txBody>
          <a:bodyPr/>
          <a:lstStyle>
            <a:lvl1pPr marL="188995" indent="-134997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7991" indent="-134997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783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6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7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1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81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30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D7379-D95A-49E0-9A52-283F681345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188995" indent="-134997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91" indent="-134997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83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81" y="6054350"/>
            <a:ext cx="867343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02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C36D7379-D95A-49E0-9A52-283F681345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23343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891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674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1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783" indent="0" algn="l" rtl="0" eaLnBrk="1" fontAlgn="base" hangingPunct="1">
        <a:lnSpc>
          <a:spcPts val="1351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674" indent="0" algn="l" rtl="0" eaLnBrk="1" fontAlgn="base" hangingPunct="1">
        <a:lnSpc>
          <a:spcPts val="1351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566" indent="0" algn="l" rtl="0" eaLnBrk="1" fontAlgn="base" hangingPunct="1">
        <a:lnSpc>
          <a:spcPts val="1351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057349" indent="0" algn="l" rtl="0" eaLnBrk="1" fontAlgn="base" hangingPunct="1">
        <a:lnSpc>
          <a:spcPts val="1351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240" indent="0" algn="l" rtl="0" eaLnBrk="1" fontAlgn="base" hangingPunct="1">
        <a:lnSpc>
          <a:spcPts val="1351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131" indent="0" algn="l" rtl="0" eaLnBrk="1" fontAlgn="base" hangingPunct="1">
        <a:lnSpc>
          <a:spcPts val="1351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trade.ec.europa.eu/actions-against-eu-exporters/cases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o.cz/cz/prehled-ad-as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exteriér, budova, ulice, vsedě&#10;&#10;Popis byl vytvořen automaticky">
            <a:extLst>
              <a:ext uri="{FF2B5EF4-FFF2-40B4-BE49-F238E27FC236}">
                <a16:creationId xmlns:a16="http://schemas.microsoft.com/office/drawing/2014/main" id="{66A40970-38F9-E142-BA6C-68F7E41AA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0"/>
            <a:ext cx="8950086" cy="6858000"/>
          </a:xfrm>
          <a:prstGeom prst="rect">
            <a:avLst/>
          </a:prstGeom>
        </p:spPr>
      </p:pic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398503" y="5587701"/>
            <a:ext cx="6129545" cy="3264940"/>
          </a:xfrm>
        </p:spPr>
        <p:txBody>
          <a:bodyPr/>
          <a:lstStyle/>
          <a:p>
            <a:pPr eaLnBrk="1" hangingPunct="1"/>
            <a:r>
              <a:rPr lang="cs-CZ" sz="4400" dirty="0">
                <a:highlight>
                  <a:srgbClr val="C0C0C0"/>
                </a:highlight>
              </a:rPr>
              <a:t>Regulace vnějších obchodních vztahů EU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398503" y="4725144"/>
            <a:ext cx="11361600" cy="698497"/>
          </a:xfrm>
        </p:spPr>
        <p:txBody>
          <a:bodyPr/>
          <a:lstStyle/>
          <a:p>
            <a:pPr eaLnBrk="1" hangingPunct="1"/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Jiří </a:t>
            </a:r>
            <a:r>
              <a:rPr lang="cs-CZ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Valdhans</a:t>
            </a:r>
            <a:endParaRPr lang="cs-CZ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Nástroje SOP: dle úrovně vztahů v rámci PMO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B0BEB972-7A90-7449-A5A0-7D6641E814DE}"/>
              </a:ext>
            </a:extLst>
          </p:cNvPr>
          <p:cNvSpPr/>
          <p:nvPr/>
        </p:nvSpPr>
        <p:spPr bwMode="auto">
          <a:xfrm>
            <a:off x="2039564" y="3526208"/>
            <a:ext cx="3743530" cy="92852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91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30212" indent="-342900">
              <a:buClr>
                <a:srgbClr val="9100DC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multilaterální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smlouvy</a:t>
            </a:r>
            <a:endParaRPr lang="en-US" dirty="0">
              <a:latin typeface="+mj-lt"/>
            </a:endParaRPr>
          </a:p>
          <a:p>
            <a:pPr marL="430212" indent="-342900">
              <a:buClr>
                <a:srgbClr val="9100DC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bilaterální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smlouvy</a:t>
            </a:r>
            <a:endParaRPr lang="cs-CZ" dirty="0">
              <a:latin typeface="+mj-lt"/>
            </a:endParaRP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03A51F0E-6C66-534C-9263-15E38C4DCA4A}"/>
              </a:ext>
            </a:extLst>
          </p:cNvPr>
          <p:cNvSpPr/>
          <p:nvPr/>
        </p:nvSpPr>
        <p:spPr bwMode="auto">
          <a:xfrm>
            <a:off x="2039564" y="2420888"/>
            <a:ext cx="3743530" cy="928527"/>
          </a:xfrm>
          <a:prstGeom prst="rect">
            <a:avLst/>
          </a:prstGeom>
          <a:solidFill>
            <a:srgbClr val="9100DC"/>
          </a:solidFill>
          <a:ln w="19050" cap="flat" cmpd="sng" algn="ctr">
            <a:solidFill>
              <a:srgbClr val="91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+mj-lt"/>
              </a:rPr>
              <a:t>smluvní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nástroje</a:t>
            </a:r>
            <a:endParaRPr lang="cs-CZ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E3A488D-5B19-214E-9C8D-18F0F9910DF2}"/>
              </a:ext>
            </a:extLst>
          </p:cNvPr>
          <p:cNvSpPr/>
          <p:nvPr/>
        </p:nvSpPr>
        <p:spPr bwMode="auto">
          <a:xfrm>
            <a:off x="6240016" y="3526208"/>
            <a:ext cx="3743530" cy="92852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91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369888">
              <a:buClr>
                <a:srgbClr val="9100DC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unijní právní akty</a:t>
            </a:r>
          </a:p>
          <a:p>
            <a:pPr marL="457200" indent="-369888">
              <a:buClr>
                <a:srgbClr val="9100DC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nařízení</a:t>
            </a: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AF932A12-8404-A24B-A9B8-E8DDDBE5403B}"/>
              </a:ext>
            </a:extLst>
          </p:cNvPr>
          <p:cNvSpPr/>
          <p:nvPr/>
        </p:nvSpPr>
        <p:spPr bwMode="auto">
          <a:xfrm>
            <a:off x="6240016" y="2420888"/>
            <a:ext cx="3743530" cy="928527"/>
          </a:xfrm>
          <a:prstGeom prst="rect">
            <a:avLst/>
          </a:prstGeom>
          <a:solidFill>
            <a:srgbClr val="9100DC"/>
          </a:solidFill>
          <a:ln w="19050" cap="flat" cmpd="sng" algn="ctr">
            <a:solidFill>
              <a:srgbClr val="91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+mj-lt"/>
              </a:rPr>
              <a:t>autonomní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nástroje</a:t>
            </a:r>
            <a:endParaRPr lang="cs-CZ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Nástroje SOP: ekonomicko-</a:t>
            </a:r>
            <a:r>
              <a:rPr lang="cs-CZ" dirty="0" err="1"/>
              <a:t>admin</a:t>
            </a:r>
            <a:r>
              <a:rPr lang="cs-CZ" dirty="0"/>
              <a:t>. pohled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0DFA448-7792-B142-B61A-4C3D96D49F68}"/>
              </a:ext>
            </a:extLst>
          </p:cNvPr>
          <p:cNvSpPr/>
          <p:nvPr/>
        </p:nvSpPr>
        <p:spPr bwMode="auto">
          <a:xfrm>
            <a:off x="2039564" y="3526208"/>
            <a:ext cx="3743530" cy="134295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91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30212" indent="-342900">
              <a:buClr>
                <a:srgbClr val="9100DC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cla</a:t>
            </a:r>
            <a:endParaRPr lang="en-US" dirty="0">
              <a:latin typeface="+mj-lt"/>
            </a:endParaRPr>
          </a:p>
          <a:p>
            <a:pPr marL="430212" indent="-342900">
              <a:buClr>
                <a:srgbClr val="9100DC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dávky</a:t>
            </a:r>
            <a:r>
              <a:rPr lang="en-US" dirty="0">
                <a:latin typeface="+mj-lt"/>
              </a:rPr>
              <a:t> s </a:t>
            </a:r>
            <a:r>
              <a:rPr lang="en-US" dirty="0" err="1">
                <a:latin typeface="+mj-lt"/>
              </a:rPr>
              <a:t>rovnocenným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účinkem</a:t>
            </a:r>
            <a:endParaRPr lang="en-US" dirty="0">
              <a:latin typeface="+mj-lt"/>
            </a:endParaRPr>
          </a:p>
          <a:p>
            <a:pPr marL="430212" indent="-342900">
              <a:buClr>
                <a:srgbClr val="9100DC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ekonomické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nikoliv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administrativní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omezení</a:t>
            </a:r>
            <a:endParaRPr lang="cs-CZ" dirty="0">
              <a:latin typeface="+mj-lt"/>
            </a:endParaRP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CC9C2576-5B78-6343-8747-BE1B4B4AA753}"/>
              </a:ext>
            </a:extLst>
          </p:cNvPr>
          <p:cNvSpPr/>
          <p:nvPr/>
        </p:nvSpPr>
        <p:spPr bwMode="auto">
          <a:xfrm>
            <a:off x="2039564" y="2420888"/>
            <a:ext cx="3743530" cy="928527"/>
          </a:xfrm>
          <a:prstGeom prst="rect">
            <a:avLst/>
          </a:prstGeom>
          <a:solidFill>
            <a:srgbClr val="9100DC"/>
          </a:solidFill>
          <a:ln w="19050" cap="flat" cmpd="sng" algn="ctr">
            <a:solidFill>
              <a:srgbClr val="91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+mj-lt"/>
              </a:rPr>
              <a:t>tarifní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nástroje</a:t>
            </a:r>
            <a:endParaRPr lang="cs-CZ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BE599F50-3309-3041-A6E6-1661E8BD7CE0}"/>
              </a:ext>
            </a:extLst>
          </p:cNvPr>
          <p:cNvSpPr/>
          <p:nvPr/>
        </p:nvSpPr>
        <p:spPr bwMode="auto">
          <a:xfrm>
            <a:off x="6240016" y="3526208"/>
            <a:ext cx="3743530" cy="134295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91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369888">
              <a:buClr>
                <a:srgbClr val="9100DC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kvóty</a:t>
            </a:r>
          </a:p>
          <a:p>
            <a:pPr marL="457200" indent="-369888">
              <a:buClr>
                <a:srgbClr val="9100DC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opatření s rovnocenným účinkem</a:t>
            </a:r>
          </a:p>
          <a:p>
            <a:pPr marL="457200" indent="-369888">
              <a:buClr>
                <a:srgbClr val="9100DC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administrativní omezení</a:t>
            </a:r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3FC064BD-D6B3-2A4E-87BD-6ECCEFA0CB21}"/>
              </a:ext>
            </a:extLst>
          </p:cNvPr>
          <p:cNvSpPr/>
          <p:nvPr/>
        </p:nvSpPr>
        <p:spPr bwMode="auto">
          <a:xfrm>
            <a:off x="6240016" y="2420888"/>
            <a:ext cx="3743530" cy="928527"/>
          </a:xfrm>
          <a:prstGeom prst="rect">
            <a:avLst/>
          </a:prstGeom>
          <a:solidFill>
            <a:srgbClr val="9100DC"/>
          </a:solidFill>
          <a:ln w="19050" cap="flat" cmpd="sng" algn="ctr">
            <a:solidFill>
              <a:srgbClr val="91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+mj-lt"/>
              </a:rPr>
              <a:t>kvantitativní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nástroje</a:t>
            </a:r>
            <a:endParaRPr lang="cs-CZ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144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Nástroje SOP: další členění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2573178-63D5-5D4D-930B-00F42DC506B8}"/>
              </a:ext>
            </a:extLst>
          </p:cNvPr>
          <p:cNvSpPr/>
          <p:nvPr/>
        </p:nvSpPr>
        <p:spPr bwMode="auto">
          <a:xfrm>
            <a:off x="2039564" y="3526208"/>
            <a:ext cx="3743530" cy="133379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91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30212" indent="-342900">
              <a:buClr>
                <a:srgbClr val="9100DC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celní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tarify</a:t>
            </a:r>
            <a:endParaRPr lang="en-US" dirty="0">
              <a:latin typeface="+mj-lt"/>
            </a:endParaRPr>
          </a:p>
          <a:p>
            <a:pPr marL="430212" indent="-342900">
              <a:buClr>
                <a:srgbClr val="9100DC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kvóty</a:t>
            </a:r>
            <a:endParaRPr lang="cs-CZ" dirty="0">
              <a:latin typeface="+mj-lt"/>
            </a:endParaRP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60479A4F-362B-3A4B-8D30-0018589E6946}"/>
              </a:ext>
            </a:extLst>
          </p:cNvPr>
          <p:cNvSpPr/>
          <p:nvPr/>
        </p:nvSpPr>
        <p:spPr bwMode="auto">
          <a:xfrm>
            <a:off x="2039564" y="2420888"/>
            <a:ext cx="3743530" cy="928527"/>
          </a:xfrm>
          <a:prstGeom prst="rect">
            <a:avLst/>
          </a:prstGeom>
          <a:solidFill>
            <a:srgbClr val="9100DC"/>
          </a:solidFill>
          <a:ln w="19050" cap="flat" cmpd="sng" algn="ctr">
            <a:solidFill>
              <a:srgbClr val="91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+mj-lt"/>
              </a:rPr>
              <a:t>zjevné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nástroje</a:t>
            </a:r>
            <a:endParaRPr lang="cs-CZ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C048C5CD-0265-454A-BB70-41813D0C5C1D}"/>
              </a:ext>
            </a:extLst>
          </p:cNvPr>
          <p:cNvSpPr/>
          <p:nvPr/>
        </p:nvSpPr>
        <p:spPr bwMode="auto">
          <a:xfrm>
            <a:off x="6240016" y="3526208"/>
            <a:ext cx="3743530" cy="133379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91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369888">
              <a:buClr>
                <a:srgbClr val="9100DC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sanitární</a:t>
            </a:r>
          </a:p>
          <a:p>
            <a:pPr marL="457200" indent="-369888">
              <a:buClr>
                <a:srgbClr val="9100DC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fytosanitární</a:t>
            </a:r>
          </a:p>
          <a:p>
            <a:pPr marL="457200" indent="-369888">
              <a:buClr>
                <a:srgbClr val="9100DC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technické požadavky</a:t>
            </a:r>
          </a:p>
          <a:p>
            <a:pPr marL="457200" indent="-369888">
              <a:buClr>
                <a:srgbClr val="9100DC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aj.</a:t>
            </a:r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B7C43F30-3857-8C41-BA5C-8AE1E39D8E82}"/>
              </a:ext>
            </a:extLst>
          </p:cNvPr>
          <p:cNvSpPr/>
          <p:nvPr/>
        </p:nvSpPr>
        <p:spPr bwMode="auto">
          <a:xfrm>
            <a:off x="6240016" y="2420888"/>
            <a:ext cx="3743530" cy="928527"/>
          </a:xfrm>
          <a:prstGeom prst="rect">
            <a:avLst/>
          </a:prstGeom>
          <a:solidFill>
            <a:srgbClr val="9100DC"/>
          </a:solidFill>
          <a:ln w="19050" cap="flat" cmpd="sng" algn="ctr">
            <a:solidFill>
              <a:srgbClr val="91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+mj-lt"/>
              </a:rPr>
              <a:t>skryté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nástroje</a:t>
            </a:r>
            <a:endParaRPr lang="cs-CZ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056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07A56-EF65-3845-939E-D0CD549A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SMLUVNÍ NÁSTROJE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viz také https://</a:t>
            </a:r>
            <a:r>
              <a:rPr lang="cs-CZ" dirty="0" err="1"/>
              <a:t>www.euroskop.cz</a:t>
            </a:r>
            <a:r>
              <a:rPr lang="cs-CZ" dirty="0"/>
              <a:t>/8894/sekce/</a:t>
            </a:r>
            <a:r>
              <a:rPr lang="cs-CZ" dirty="0" err="1"/>
              <a:t>vnejsi</a:t>
            </a:r>
            <a:r>
              <a:rPr lang="cs-CZ" dirty="0"/>
              <a:t>-</a:t>
            </a:r>
            <a:r>
              <a:rPr lang="cs-CZ" dirty="0" err="1"/>
              <a:t>obchodni</a:t>
            </a:r>
            <a:r>
              <a:rPr lang="cs-CZ" dirty="0"/>
              <a:t>-vztahy/</a:t>
            </a:r>
          </a:p>
        </p:txBody>
      </p:sp>
    </p:spTree>
    <p:extLst>
      <p:ext uri="{BB962C8B-B14F-4D97-AF65-F5344CB8AC3E}">
        <p14:creationId xmlns:p14="http://schemas.microsoft.com/office/powerpoint/2010/main" val="335414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Smluvní nástroje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-180000">
              <a:defRPr/>
            </a:pPr>
            <a:r>
              <a:rPr lang="cs-CZ" sz="2400" dirty="0"/>
              <a:t>hlavní pramen – dohody WTO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odstranění diskriminace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liberalizace obchodu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předvídatelnost obchodního systému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poctivý obchod (odstranění dumpingu, subvencí)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podpora reforem a </a:t>
            </a:r>
            <a:r>
              <a:rPr lang="cs-CZ" sz="2000" dirty="0" err="1"/>
              <a:t>hosp</a:t>
            </a:r>
            <a:r>
              <a:rPr lang="cs-CZ" sz="2000" dirty="0"/>
              <a:t>. rozvoje rozvojových zemí</a:t>
            </a:r>
          </a:p>
          <a:p>
            <a:pPr marL="252000" indent="-180000">
              <a:defRPr/>
            </a:pPr>
            <a:r>
              <a:rPr lang="cs-CZ" sz="2400" dirty="0"/>
              <a:t>celní unie ? porušení principů WTO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proto výjimka – čl. XXIV GATT</a:t>
            </a:r>
          </a:p>
          <a:p>
            <a:pPr marL="252000" indent="-180000">
              <a:defRPr/>
            </a:pPr>
            <a:r>
              <a:rPr lang="cs-CZ" sz="2400" dirty="0"/>
              <a:t>přímý účinek práva WTO = NE</a:t>
            </a:r>
          </a:p>
          <a:p>
            <a:pPr marL="252000" indent="-180000">
              <a:defRPr/>
            </a:pPr>
            <a:r>
              <a:rPr lang="cs-CZ" sz="2400" dirty="0"/>
              <a:t>výjimky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právo EU na dohody WTO odkazuje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právo EU implementuje ustanovení dohod WTO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>
              <a:latin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9EBD5E-F668-4242-9BBE-E23EC446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36201"/>
            <a:ext cx="4549800" cy="38582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31DD27CB-B6A4-5D42-A02F-FBE32AE17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146672"/>
            <a:ext cx="7127367" cy="4751578"/>
          </a:xfrm>
          <a:prstGeom prst="rect">
            <a:avLst/>
          </a:prstGeom>
        </p:spPr>
      </p:pic>
      <p:sp>
        <p:nvSpPr>
          <p:cNvPr id="16386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Dohody s evropskými státy mimo EU</a:t>
            </a:r>
          </a:p>
        </p:txBody>
      </p:sp>
      <p:sp>
        <p:nvSpPr>
          <p:cNvPr id="16387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4511904" cy="4139998"/>
          </a:xfrm>
        </p:spPr>
        <p:txBody>
          <a:bodyPr/>
          <a:lstStyle/>
          <a:p>
            <a:pPr marL="252000" indent="-180000">
              <a:tabLst>
                <a:tab pos="531813" algn="l"/>
                <a:tab pos="3590925" algn="l"/>
              </a:tabLst>
              <a:defRPr/>
            </a:pPr>
            <a:r>
              <a:rPr lang="cs-CZ" sz="2400" dirty="0"/>
              <a:t>preferenční dohody s rozvinutými státy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ESVO – zóna volného obchodu (průmyslové zboží a zpracované zemědělské a rybí produkty)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EHP – 4 základní svobody (ale nejedná se o celní unii), další vztahy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Švýcarsko – volný obchod z 1972 a více než 10 sektorových dohod (volný pohyb osob, letecká a pozemní doprava, zemědělství, veřejné zakázky, </a:t>
            </a:r>
            <a:r>
              <a:rPr lang="cs-CZ" sz="2000" dirty="0" err="1"/>
              <a:t>Schengen</a:t>
            </a:r>
            <a:r>
              <a:rPr lang="cs-CZ" sz="2000" dirty="0"/>
              <a:t>, zemědělské produkty aj.)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Dohody s evropskými státy mimo EU</a:t>
            </a:r>
          </a:p>
        </p:txBody>
      </p:sp>
      <p:sp>
        <p:nvSpPr>
          <p:cNvPr id="16387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-180000">
              <a:tabLst>
                <a:tab pos="531813" algn="l"/>
                <a:tab pos="3590925" algn="l"/>
              </a:tabLst>
              <a:defRPr/>
            </a:pPr>
            <a:r>
              <a:rPr lang="cs-CZ" sz="2400" dirty="0"/>
              <a:t>celní unie</a:t>
            </a:r>
          </a:p>
          <a:p>
            <a:pPr marL="440996" lvl="1" indent="-180000">
              <a:tabLst>
                <a:tab pos="531813" algn="l"/>
                <a:tab pos="3590925" algn="l"/>
              </a:tabLst>
              <a:defRPr/>
            </a:pPr>
            <a:r>
              <a:rPr lang="cs-CZ" sz="2000" dirty="0"/>
              <a:t>Andorra</a:t>
            </a:r>
          </a:p>
          <a:p>
            <a:pPr marL="440996" lvl="1" indent="-180000">
              <a:tabLst>
                <a:tab pos="531813" algn="l"/>
                <a:tab pos="3590925" algn="l"/>
              </a:tabLst>
              <a:defRPr/>
            </a:pPr>
            <a:r>
              <a:rPr lang="cs-CZ" sz="2000" dirty="0"/>
              <a:t>San Marino</a:t>
            </a:r>
          </a:p>
          <a:p>
            <a:pPr marL="440996" lvl="1" indent="-180000">
              <a:tabLst>
                <a:tab pos="531813" algn="l"/>
                <a:tab pos="3590925" algn="l"/>
              </a:tabLst>
              <a:defRPr/>
            </a:pPr>
            <a:r>
              <a:rPr lang="cs-CZ" sz="2000" dirty="0"/>
              <a:t>Monako</a:t>
            </a:r>
          </a:p>
          <a:p>
            <a:pPr marL="440996" lvl="1" indent="-180000">
              <a:tabLst>
                <a:tab pos="531813" algn="l"/>
                <a:tab pos="3590925" algn="l"/>
              </a:tabLst>
              <a:defRPr/>
            </a:pPr>
            <a:r>
              <a:rPr lang="cs-CZ" sz="2000" dirty="0"/>
              <a:t>Turecko</a:t>
            </a:r>
          </a:p>
          <a:p>
            <a:pPr marL="252000" indent="-180000">
              <a:tabLst>
                <a:tab pos="531813" algn="l"/>
                <a:tab pos="3590925" algn="l"/>
              </a:tabLst>
              <a:defRPr/>
            </a:pPr>
            <a:r>
              <a:rPr lang="cs-CZ" sz="2400" dirty="0"/>
              <a:t>zóna volného obchodu</a:t>
            </a:r>
          </a:p>
          <a:p>
            <a:pPr marL="440996" lvl="1" indent="-180000">
              <a:tabLst>
                <a:tab pos="531813" algn="l"/>
                <a:tab pos="3590925" algn="l"/>
              </a:tabLst>
              <a:defRPr/>
            </a:pPr>
            <a:r>
              <a:rPr lang="cs-CZ" sz="2000" dirty="0" err="1"/>
              <a:t>Faerské</a:t>
            </a:r>
            <a:r>
              <a:rPr lang="cs-CZ" sz="2000" dirty="0"/>
              <a:t> ostrovy</a:t>
            </a:r>
          </a:p>
          <a:p>
            <a:pPr marL="440996" lvl="1" indent="-180000">
              <a:tabLst>
                <a:tab pos="531813" algn="l"/>
                <a:tab pos="3590925" algn="l"/>
              </a:tabLst>
              <a:defRPr/>
            </a:pPr>
            <a:r>
              <a:rPr lang="cs-CZ" sz="2000" dirty="0"/>
              <a:t>Albánie, Černí Hora, Srbsko, Makedonie</a:t>
            </a:r>
          </a:p>
          <a:p>
            <a:pPr marL="440996" lvl="1" indent="-180000">
              <a:tabLst>
                <a:tab pos="531813" algn="l"/>
                <a:tab pos="3590925" algn="l"/>
              </a:tabLst>
              <a:defRPr/>
            </a:pPr>
            <a:r>
              <a:rPr lang="cs-CZ" sz="2000" dirty="0"/>
              <a:t>Ukrajina, Moldávie, Gruzie</a:t>
            </a:r>
          </a:p>
          <a:p>
            <a:pPr marL="440996" lvl="1" indent="-180000">
              <a:tabLst>
                <a:tab pos="531813" algn="l"/>
                <a:tab pos="3590925" algn="l"/>
              </a:tabLst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24855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Další zóny volného obchodu</a:t>
            </a:r>
          </a:p>
        </p:txBody>
      </p:sp>
      <p:sp>
        <p:nvSpPr>
          <p:cNvPr id="20483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Jižní Korea = vzor pro další vyjednávání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uzavřeno 6. 10. 2010, provádění od června 2011  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první dohoda tohoto typu s asijským státem (i </a:t>
            </a:r>
            <a:r>
              <a:rPr lang="cs-CZ" sz="2000" dirty="0" err="1"/>
              <a:t>hosp</a:t>
            </a:r>
            <a:r>
              <a:rPr lang="cs-CZ" sz="2000" dirty="0"/>
              <a:t>. soutěž)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očekává se nárůst českých vývozů do Koreje o 15% (zejména strojírenství a zpracovatelský průmysl), 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dále odstraněna povinnost využívat místní podnikatele pro stavební služby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Singapur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Japonsko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Kanada – </a:t>
            </a:r>
            <a:r>
              <a:rPr lang="cs-CZ" sz="2400" dirty="0" err="1">
                <a:ea typeface="+mn-ea"/>
                <a:cs typeface="+mn-cs"/>
              </a:rPr>
              <a:t>Comprehensive</a:t>
            </a:r>
            <a:r>
              <a:rPr lang="cs-CZ" sz="2400" dirty="0">
                <a:ea typeface="+mn-ea"/>
                <a:cs typeface="+mn-cs"/>
              </a:rPr>
              <a:t> </a:t>
            </a:r>
            <a:r>
              <a:rPr lang="cs-CZ" sz="2400" dirty="0" err="1">
                <a:ea typeface="+mn-ea"/>
                <a:cs typeface="+mn-cs"/>
              </a:rPr>
              <a:t>Economic</a:t>
            </a:r>
            <a:r>
              <a:rPr lang="cs-CZ" sz="2400" dirty="0">
                <a:ea typeface="+mn-ea"/>
                <a:cs typeface="+mn-cs"/>
              </a:rPr>
              <a:t> and </a:t>
            </a:r>
            <a:r>
              <a:rPr lang="cs-CZ" sz="2400" dirty="0" err="1">
                <a:ea typeface="+mn-ea"/>
                <a:cs typeface="+mn-cs"/>
              </a:rPr>
              <a:t>Trade</a:t>
            </a:r>
            <a:r>
              <a:rPr lang="cs-CZ" sz="2400" dirty="0">
                <a:ea typeface="+mn-ea"/>
                <a:cs typeface="+mn-cs"/>
              </a:rPr>
              <a:t> </a:t>
            </a:r>
            <a:r>
              <a:rPr lang="cs-CZ" sz="2400" dirty="0" err="1">
                <a:ea typeface="+mn-ea"/>
                <a:cs typeface="+mn-cs"/>
              </a:rPr>
              <a:t>Agreement</a:t>
            </a:r>
            <a:endParaRPr lang="cs-CZ" sz="2400" dirty="0">
              <a:ea typeface="+mn-ea"/>
              <a:cs typeface="+mn-cs"/>
            </a:endParaRP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ukončeno 2016, provádí se od 9/2017</a:t>
            </a:r>
          </a:p>
          <a:p>
            <a:pPr marL="354013" indent="-354013" eaLnBrk="1" hangingPunct="1">
              <a:buFont typeface="Wingdings" panose="05000000000000000000" pitchFamily="2" charset="2"/>
              <a:buChar char="q"/>
            </a:pPr>
            <a:endParaRPr lang="cs-CZ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3D2D94A-C1CB-A248-AD65-D0FA07273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8705429" cy="4213983"/>
          </a:xfrm>
          <a:prstGeom prst="rect">
            <a:avLst/>
          </a:prstGeom>
        </p:spPr>
      </p:pic>
      <p:sp>
        <p:nvSpPr>
          <p:cNvPr id="2048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Další zóny volného obchodu</a:t>
            </a:r>
          </a:p>
        </p:txBody>
      </p:sp>
      <p:sp>
        <p:nvSpPr>
          <p:cNvPr id="20483" name="Zástupný symbol pro obsah 5"/>
          <p:cNvSpPr>
            <a:spLocks noGrp="1"/>
          </p:cNvSpPr>
          <p:nvPr>
            <p:ph idx="1"/>
          </p:nvPr>
        </p:nvSpPr>
        <p:spPr>
          <a:xfrm>
            <a:off x="8328248" y="1250156"/>
            <a:ext cx="3527697" cy="4357687"/>
          </a:xfrm>
        </p:spPr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MERCOSUR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2019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Argentina, Brazílie, Paraguay a Uruguay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dohoda dosažena v srpnu 2019 (odstranění cel až 35%)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EU je největším obchodním partnerem</a:t>
            </a:r>
          </a:p>
        </p:txBody>
      </p:sp>
    </p:spTree>
    <p:extLst>
      <p:ext uri="{BB962C8B-B14F-4D97-AF65-F5344CB8AC3E}">
        <p14:creationId xmlns:p14="http://schemas.microsoft.com/office/powerpoint/2010/main" val="2820132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Další dohody</a:t>
            </a:r>
          </a:p>
        </p:txBody>
      </p:sp>
      <p:sp>
        <p:nvSpPr>
          <p:cNvPr id="20483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Mexiko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2020 (úprava dohody z 1997), zóna volného obchodu, potírání korupce, praní špinavých peněz, lidská práva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země střední Ameriky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Peru, Chile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Vietnam (2020)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Nový Zéland (2022)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Středozemí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Unie pro Středomoří (2008): Alžír, Egypt, Izrael, Jordánsko, Libanon, Tunisko ,Maroko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>
                <a:ea typeface="+mn-ea"/>
                <a:cs typeface="+mn-cs"/>
              </a:rPr>
              <a:t>snahy o vytvoření zóny volného obchodu (neúspěšné), 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>
                <a:ea typeface="+mn-ea"/>
                <a:cs typeface="+mn-cs"/>
              </a:rPr>
              <a:t>Free </a:t>
            </a:r>
            <a:r>
              <a:rPr lang="cs-CZ" sz="2000" dirty="0" err="1">
                <a:ea typeface="+mn-ea"/>
                <a:cs typeface="+mn-cs"/>
              </a:rPr>
              <a:t>Trade</a:t>
            </a:r>
            <a:r>
              <a:rPr lang="cs-CZ" sz="2000" dirty="0">
                <a:ea typeface="+mn-ea"/>
                <a:cs typeface="+mn-cs"/>
              </a:rPr>
              <a:t> Area – omezování celních sazeb</a:t>
            </a:r>
            <a:endParaRPr lang="cs-CZ" sz="2400" dirty="0">
              <a:ea typeface="+mn-ea"/>
              <a:cs typeface="+mn-cs"/>
            </a:endParaRPr>
          </a:p>
          <a:p>
            <a:pPr marL="754063" lvl="1" indent="-354013" eaLnBrk="1" hangingPunct="1">
              <a:buFont typeface="Wingdings" pitchFamily="2" charset="2"/>
              <a:buChar char="§"/>
            </a:pPr>
            <a:endParaRPr lang="cs-CZ" dirty="0">
              <a:latin typeface="Calibri" panose="020F0502020204030204" pitchFamily="34" charset="0"/>
            </a:endParaRPr>
          </a:p>
          <a:p>
            <a:pPr marL="354013" indent="-354013" eaLnBrk="1" hangingPunct="1">
              <a:buFont typeface="Wingdings" panose="05000000000000000000" pitchFamily="2" charset="2"/>
              <a:buChar char="q"/>
            </a:pP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7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Historický vstup, poválečné období do 1990</a:t>
            </a:r>
            <a:endParaRPr lang="cs-CZ" cap="small" dirty="0"/>
          </a:p>
        </p:txBody>
      </p:sp>
      <p:sp>
        <p:nvSpPr>
          <p:cNvPr id="6147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-180000">
              <a:defRPr/>
            </a:pPr>
            <a:r>
              <a:rPr lang="cs-CZ" sz="2400" dirty="0"/>
              <a:t>poválečná obnova, dvouletka 1947/48</a:t>
            </a:r>
          </a:p>
          <a:p>
            <a:pPr marL="252000" indent="-180000">
              <a:defRPr/>
            </a:pPr>
            <a:r>
              <a:rPr lang="cs-CZ" sz="2400" dirty="0"/>
              <a:t>komunistické pětiletky</a:t>
            </a:r>
          </a:p>
          <a:p>
            <a:pPr marL="252000" indent="-180000">
              <a:defRPr/>
            </a:pPr>
            <a:r>
              <a:rPr lang="cs-CZ" sz="2400" dirty="0"/>
              <a:t>vznik RVHP 1949</a:t>
            </a:r>
          </a:p>
          <a:p>
            <a:pPr marL="252000" indent="-180000">
              <a:defRPr/>
            </a:pPr>
            <a:r>
              <a:rPr lang="cs-CZ" sz="2400" dirty="0"/>
              <a:t>monopol státu v oblasti zahraničního obchodu</a:t>
            </a:r>
          </a:p>
          <a:p>
            <a:pPr marL="252000" indent="-180000">
              <a:defRPr/>
            </a:pPr>
            <a:r>
              <a:rPr lang="cs-CZ" sz="2400" dirty="0"/>
              <a:t>podniky zahraničního obchodu</a:t>
            </a:r>
          </a:p>
          <a:p>
            <a:pPr marL="252000" indent="-180000"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23419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Preferenční režim vůči ACP státům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spolupráce v podobě hospodářského partnerství (není vytvářena zóna volného obchodu ani celní unie)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Dohody s ACP státy (79 států)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Dohody z Lomé I - IV (minulost)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Dohody z Cotonou (současnost)</a:t>
            </a:r>
          </a:p>
          <a:p>
            <a:pPr marL="917542" lvl="2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5205413" algn="l"/>
              </a:tabLst>
              <a:defRPr/>
            </a:pPr>
            <a:r>
              <a:rPr lang="cs-CZ" sz="1800" dirty="0"/>
              <a:t>z roku 2000, končí v únoru 2020 (prodlouženo)</a:t>
            </a:r>
          </a:p>
          <a:p>
            <a:pPr marL="917542" lvl="2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5205413" algn="l"/>
              </a:tabLst>
              <a:defRPr/>
            </a:pPr>
            <a:r>
              <a:rPr lang="cs-CZ" sz="1800" dirty="0"/>
              <a:t>každých 5 let je možná revize</a:t>
            </a:r>
          </a:p>
          <a:p>
            <a:pPr marL="917542" lvl="2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5205413" algn="l"/>
              </a:tabLst>
              <a:defRPr/>
            </a:pPr>
            <a:r>
              <a:rPr lang="cs-CZ" sz="1800" dirty="0"/>
              <a:t>kritizováno neposkytování výhod jiným rozvojovým zemím</a:t>
            </a:r>
            <a:endParaRPr lang="cs-CZ" sz="2000" dirty="0"/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prosinec 2020 nahrazeno novou dohodou (viz dále)</a:t>
            </a:r>
          </a:p>
          <a:p>
            <a:pPr marL="917542" lvl="2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5205413" algn="l"/>
              </a:tabLst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Preferenční režim vůči ACP státům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rozvoj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Evropský rozvojový fond (ERF)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dohody o hospodářském partnerství dle teritorií: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západní Afrikou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skupinou států Jihoafrického společenství pro rozvoj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Východoafrickým společenstvím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střední Afrikou (pouze Kamerun)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východní a jižní Afrikou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státy CARIFORA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tichomořskými státy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migrace</a:t>
            </a:r>
          </a:p>
          <a:p>
            <a:pPr marL="369888" lvl="1" indent="-354013" algn="just" eaLnBrk="1" hangingPunct="1">
              <a:buFont typeface="Wingdings" panose="05000000000000000000" pitchFamily="2" charset="2"/>
              <a:buChar char="q"/>
              <a:tabLst>
                <a:tab pos="531813" algn="l"/>
                <a:tab pos="3590925" algn="l"/>
              </a:tabLst>
              <a:defRPr/>
            </a:pPr>
            <a:endParaRPr lang="cs-CZ" sz="2400" dirty="0">
              <a:latin typeface="Calibri" pitchFamily="34" charset="0"/>
            </a:endParaRPr>
          </a:p>
          <a:p>
            <a:pPr marL="800100" lvl="2" indent="0" algn="just" eaLnBrk="1" hangingPunct="1">
              <a:buNone/>
              <a:tabLst>
                <a:tab pos="531813" algn="l"/>
                <a:tab pos="3590925" algn="l"/>
              </a:tabLst>
              <a:defRPr/>
            </a:pP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5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Preferenční režim vůči ACP státům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nová podoba (od 2020)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EU usilovala o výrazně revidovanou podobu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ekonomická spolupráce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lidská práva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klimatické změny 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migrace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Rada ministrů ACP-EU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Smíšený ministerský výbor ACP-EU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Smíšené parlamentní shromáždění ACP-EU</a:t>
            </a:r>
          </a:p>
          <a:p>
            <a:pPr marL="800100" lvl="2" indent="0" algn="just" eaLnBrk="1" hangingPunct="1">
              <a:buNone/>
              <a:tabLst>
                <a:tab pos="531813" algn="l"/>
                <a:tab pos="3590925" algn="l"/>
              </a:tabLst>
              <a:defRPr/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D76677-0DDB-5844-9DCB-5A0E1565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945788"/>
            <a:ext cx="3222228" cy="40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29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983BCB36-EF07-9A43-A0F5-137676DC1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4" y="476672"/>
            <a:ext cx="10615931" cy="55344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Čína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2020 dohoda o investicích (CAI)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EU otevřenější pro zahraniční investice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záruky ze strany Číny pro vstup investorů z EU</a:t>
            </a:r>
          </a:p>
          <a:p>
            <a:pPr marL="369888" lvl="1" indent="-354013" algn="just" eaLnBrk="1" hangingPunct="1">
              <a:buFont typeface="Wingdings" panose="05000000000000000000" pitchFamily="2" charset="2"/>
              <a:buChar char="q"/>
              <a:tabLst>
                <a:tab pos="531813" algn="l"/>
                <a:tab pos="3590925" algn="l"/>
              </a:tabLst>
              <a:defRPr/>
            </a:pPr>
            <a:endParaRPr lang="cs-CZ" sz="2400" dirty="0">
              <a:latin typeface="Calibri" pitchFamily="34" charset="0"/>
            </a:endParaRPr>
          </a:p>
          <a:p>
            <a:pPr marL="800100" lvl="2" indent="0" algn="just" eaLnBrk="1" hangingPunct="1">
              <a:buNone/>
              <a:tabLst>
                <a:tab pos="531813" algn="l"/>
                <a:tab pos="3590925" algn="l"/>
              </a:tabLst>
              <a:defRPr/>
            </a:pP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1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Smluvní nástroje – probíhající jednání</a:t>
            </a:r>
          </a:p>
        </p:txBody>
      </p:sp>
      <p:sp>
        <p:nvSpPr>
          <p:cNvPr id="20483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Indie 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problematické oblasti – automobily, zadávání veřejných zakázek, ochrana práv duševního vlastnictví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jednání stagnují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2016 Indie ukončila BIT s členskými státy, snaží se o nové (nelze)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Austrálie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97593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í&#10;&#10;Popis byl vytvořen automaticky">
            <a:extLst>
              <a:ext uri="{FF2B5EF4-FFF2-40B4-BE49-F238E27FC236}">
                <a16:creationId xmlns:a16="http://schemas.microsoft.com/office/drawing/2014/main" id="{D7991EC0-5CEE-0744-A3BA-E999EFE4E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67" y="2852936"/>
            <a:ext cx="7281934" cy="4005064"/>
          </a:xfrm>
          <a:prstGeom prst="rect">
            <a:avLst/>
          </a:prstGeom>
        </p:spPr>
      </p:pic>
      <p:sp>
        <p:nvSpPr>
          <p:cNvPr id="2048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Smluvní nástroje – kýžená budoucnost?</a:t>
            </a:r>
          </a:p>
        </p:txBody>
      </p:sp>
      <p:sp>
        <p:nvSpPr>
          <p:cNvPr id="20483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Transatlantické obchodní a investiční partnerství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zahájeno v létě 2013, mělo skončit do 2 let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v červenci 2015 běželo 10 kolo vyjednávání (služby), další odložena na podzim (udržitelný rozvoj)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od února 2015 běželo 12 kolo, nyní jednání </a:t>
            </a:r>
            <a:r>
              <a:rPr lang="cs-CZ" sz="2000" dirty="0">
                <a:solidFill>
                  <a:schemeClr val="bg1"/>
                </a:solidFill>
              </a:rPr>
              <a:t>přerušena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EU – zájem na ochraně veřejných služeb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EU a USA tvoří 47% světového HDP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očekává se zvýšení exportu do USA o 2</a:t>
            </a:r>
            <a:r>
              <a:rPr lang="cs-CZ" sz="2000" dirty="0">
                <a:solidFill>
                  <a:schemeClr val="bg1"/>
                </a:solidFill>
              </a:rPr>
              <a:t>8%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zvýšení HDP v obou smluvních stranách </a:t>
            </a:r>
            <a:r>
              <a:rPr lang="cs-CZ" sz="2000" dirty="0">
                <a:solidFill>
                  <a:schemeClr val="bg1"/>
                </a:solidFill>
              </a:rPr>
              <a:t>o 0,5% do 2027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zisky ročně EU 68-119mld EUR, USA 50</a:t>
            </a:r>
            <a:r>
              <a:rPr lang="cs-CZ" sz="2000" dirty="0">
                <a:solidFill>
                  <a:schemeClr val="bg1"/>
                </a:solidFill>
              </a:rPr>
              <a:t>-95mld EUR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dopad primárně na malé a střední podniky </a:t>
            </a:r>
            <a:r>
              <a:rPr lang="cs-CZ" sz="2000" dirty="0">
                <a:solidFill>
                  <a:schemeClr val="bg1"/>
                </a:solidFill>
              </a:rPr>
              <a:t>(98% společností v EU)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exportní aktivity tvoří 45% obratu</a:t>
            </a:r>
          </a:p>
        </p:txBody>
      </p:sp>
    </p:spTree>
    <p:extLst>
      <p:ext uri="{BB962C8B-B14F-4D97-AF65-F5344CB8AC3E}">
        <p14:creationId xmlns:p14="http://schemas.microsoft.com/office/powerpoint/2010/main" val="2599294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barevné, počítač, světlo, přenosný počítač&#10;&#10;Popis byl vytvořen automaticky">
            <a:extLst>
              <a:ext uri="{FF2B5EF4-FFF2-40B4-BE49-F238E27FC236}">
                <a16:creationId xmlns:a16="http://schemas.microsoft.com/office/drawing/2014/main" id="{BC467C53-141D-0543-9BB2-87731B590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6" y="646191"/>
            <a:ext cx="10274988" cy="55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55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07A56-EF65-3845-939E-D0CD549A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AUTONOMNÍ NÁSTROJE - TARIFNÍ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DOVOZ</a:t>
            </a:r>
          </a:p>
        </p:txBody>
      </p:sp>
    </p:spTree>
    <p:extLst>
      <p:ext uri="{BB962C8B-B14F-4D97-AF65-F5344CB8AC3E}">
        <p14:creationId xmlns:p14="http://schemas.microsoft.com/office/powerpoint/2010/main" val="1249293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Autonomní nástroje - tarifní</a:t>
            </a:r>
          </a:p>
        </p:txBody>
      </p:sp>
      <p:sp>
        <p:nvSpPr>
          <p:cNvPr id="21507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ovlivněny smluvními nástroji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Společný celní sazebník – </a:t>
            </a:r>
            <a:r>
              <a:rPr lang="cs-CZ" sz="2400" dirty="0" err="1">
                <a:ea typeface="+mn-ea"/>
                <a:cs typeface="+mn-cs"/>
              </a:rPr>
              <a:t>nař</a:t>
            </a:r>
            <a:r>
              <a:rPr lang="cs-CZ" sz="2400" dirty="0">
                <a:ea typeface="+mn-ea"/>
                <a:cs typeface="+mn-cs"/>
              </a:rPr>
              <a:t>. č. 2658/87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Modernizovaný Celní kodex – </a:t>
            </a:r>
            <a:r>
              <a:rPr lang="cs-CZ" sz="2400" dirty="0" err="1">
                <a:ea typeface="+mn-ea"/>
                <a:cs typeface="+mn-cs"/>
              </a:rPr>
              <a:t>nař</a:t>
            </a:r>
            <a:r>
              <a:rPr lang="cs-CZ" sz="2400" dirty="0">
                <a:ea typeface="+mn-ea"/>
                <a:cs typeface="+mn-cs"/>
              </a:rPr>
              <a:t>. č. 952/2013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jednotné pojmosloví</a:t>
            </a:r>
          </a:p>
          <a:p>
            <a:pPr marL="354013" indent="-354013" eaLnBrk="1" hangingPunct="1">
              <a:buFont typeface="Wingdings" panose="05000000000000000000" pitchFamily="2" charset="2"/>
              <a:buChar char="q"/>
            </a:pPr>
            <a:endParaRPr lang="cs-CZ" dirty="0">
              <a:latin typeface="Calibri" panose="020F0502020204030204" pitchFamily="34" charset="0"/>
            </a:endParaRP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Systém všeobecných celních preferencí – </a:t>
            </a:r>
            <a:r>
              <a:rPr lang="cs-CZ" sz="2400" dirty="0" err="1">
                <a:ea typeface="+mn-ea"/>
                <a:cs typeface="+mn-cs"/>
              </a:rPr>
              <a:t>nař</a:t>
            </a:r>
            <a:r>
              <a:rPr lang="cs-CZ" sz="2400" dirty="0">
                <a:ea typeface="+mn-ea"/>
                <a:cs typeface="+mn-cs"/>
              </a:rPr>
              <a:t>. č. 978/2012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Systém Společenství pro osvobození od cla – </a:t>
            </a:r>
            <a:r>
              <a:rPr lang="cs-CZ" sz="2400" dirty="0" err="1">
                <a:ea typeface="+mn-ea"/>
                <a:cs typeface="+mn-cs"/>
              </a:rPr>
              <a:t>nař</a:t>
            </a:r>
            <a:r>
              <a:rPr lang="cs-CZ" sz="2400" dirty="0">
                <a:ea typeface="+mn-ea"/>
                <a:cs typeface="+mn-cs"/>
              </a:rPr>
              <a:t>. 1186/09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kategorie zboží osvobozené od cla (osobní majetek, zboží nepatrné hodnoty, vzdělávací a vědecké nástroje, pohonné hmoty ve vozidlech vstupujících do EU, rakve a urny)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používalo se např. u zboží potřebného pro boj s covid-19</a:t>
            </a:r>
          </a:p>
          <a:p>
            <a:pPr marL="354013" indent="-354013" eaLnBrk="1" hangingPunct="1">
              <a:buFont typeface="Wingdings" panose="05000000000000000000" pitchFamily="2" charset="2"/>
              <a:buChar char="q"/>
            </a:pPr>
            <a:endParaRPr lang="cs-CZ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Historický vstup, 1990 - 2004</a:t>
            </a:r>
            <a:endParaRPr lang="cs-CZ" cap="small" dirty="0"/>
          </a:p>
        </p:txBody>
      </p:sp>
      <p:sp>
        <p:nvSpPr>
          <p:cNvPr id="6147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-180000">
              <a:defRPr/>
            </a:pPr>
            <a:r>
              <a:rPr lang="cs-CZ" sz="2400" dirty="0"/>
              <a:t>soukromé podnikání</a:t>
            </a:r>
          </a:p>
          <a:p>
            <a:pPr marL="252000" indent="-180000">
              <a:defRPr/>
            </a:pPr>
            <a:r>
              <a:rPr lang="cs-CZ" sz="2400" dirty="0"/>
              <a:t>zrušení monopolu podniků zahraničního obchodu, ale uchování kontroly nad obchodem s „citlivými“ komoditami</a:t>
            </a:r>
          </a:p>
          <a:p>
            <a:pPr marL="252000" indent="-180000">
              <a:defRPr/>
            </a:pPr>
            <a:r>
              <a:rPr lang="cs-CZ" sz="2400" dirty="0"/>
              <a:t>20% dovozní přirážka (cíl zabránit nekontrolovatelným dovozům)</a:t>
            </a:r>
          </a:p>
          <a:p>
            <a:pPr marL="252000" indent="-180000">
              <a:defRPr/>
            </a:pPr>
            <a:r>
              <a:rPr lang="cs-CZ" sz="2400" dirty="0"/>
              <a:t>zánik RVHP 1991</a:t>
            </a:r>
          </a:p>
          <a:p>
            <a:pPr marL="252000" indent="-180000">
              <a:defRPr/>
            </a:pPr>
            <a:r>
              <a:rPr lang="cs-CZ" sz="2400" dirty="0"/>
              <a:t>vznik EGAP, ČOB, Czech </a:t>
            </a:r>
            <a:r>
              <a:rPr lang="cs-CZ" sz="2400" dirty="0" err="1"/>
              <a:t>Trade</a:t>
            </a:r>
            <a:endParaRPr lang="cs-CZ" sz="2400" dirty="0"/>
          </a:p>
          <a:p>
            <a:pPr marL="252000" indent="-180000">
              <a:defRPr/>
            </a:pPr>
            <a:r>
              <a:rPr lang="cs-CZ" sz="2400" dirty="0"/>
              <a:t>celní unie se SR od 1993</a:t>
            </a:r>
          </a:p>
          <a:p>
            <a:pPr marL="252000" indent="-180000">
              <a:defRPr/>
            </a:pPr>
            <a:r>
              <a:rPr lang="cs-CZ" sz="2400" dirty="0"/>
              <a:t>zóna volného obchodu s EU (Asociační dohoda, </a:t>
            </a:r>
            <a:r>
              <a:rPr lang="cs-CZ" sz="2400" dirty="0" err="1"/>
              <a:t>Prozatimní</a:t>
            </a:r>
            <a:r>
              <a:rPr lang="cs-CZ" sz="2400" dirty="0"/>
              <a:t> dohoda)</a:t>
            </a:r>
          </a:p>
          <a:p>
            <a:pPr marL="252000" indent="-180000"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87132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Společný celní sazebník</a:t>
            </a:r>
          </a:p>
        </p:txBody>
      </p:sp>
      <p:sp>
        <p:nvSpPr>
          <p:cNvPr id="22531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průměrná sazba cca 4%  - výsledek jednání ve WTO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státy jako Brazílie, Indie, Indonésie 20 – 35%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celní území je větší, než EU – zahrnuje i teritoriální moře, vnitřní námořní vody, vzdušný prostor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dvě části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kombinovaná nomenklatura – systém označování zboží (každoroční aktualizace)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celní sazby (integrovaný celní sazebník TARIC, téměř denně aktualizován)</a:t>
            </a:r>
          </a:p>
          <a:p>
            <a:pPr marL="754063" lvl="1" indent="-354013" eaLnBrk="1" hangingPunct="1">
              <a:buFont typeface="Wingdings" panose="05000000000000000000" pitchFamily="2" charset="2"/>
              <a:buChar char="§"/>
            </a:pPr>
            <a:endParaRPr lang="cs-CZ" dirty="0">
              <a:latin typeface="Calibri" panose="020F0502020204030204" pitchFamily="34" charset="0"/>
            </a:endParaRPr>
          </a:p>
          <a:p>
            <a:pPr marL="354013" indent="-354013" eaLnBrk="1" hangingPunct="1">
              <a:buFont typeface="Wingdings" panose="05000000000000000000" pitchFamily="2" charset="2"/>
              <a:buChar char="q"/>
            </a:pPr>
            <a:endParaRPr lang="cs-CZ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Příklady celních sazeb</a:t>
            </a:r>
          </a:p>
        </p:txBody>
      </p:sp>
      <p:sp>
        <p:nvSpPr>
          <p:cNvPr id="23555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 numCol="2"/>
          <a:lstStyle/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cukr bílý – 41,9 EUR / 100 kg, 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rýže – 65 EUR / 1t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banány – 16% (preference 12,5%)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meruňky čerstvé – 20% (16,5%)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meruňky s alkoholem – 25,6%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oděvy – 12% (9,6%), 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bavlněné tkaniny – 8% (6,4%)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šperky – 2,5% (0%)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endParaRPr lang="cs-CZ" sz="2000" dirty="0"/>
          </a:p>
          <a:p>
            <a:pPr marL="504000" lvl="1" indent="-180000">
              <a:tabLst>
                <a:tab pos="5205413" algn="l"/>
              </a:tabLst>
              <a:defRPr/>
            </a:pPr>
            <a:endParaRPr lang="cs-CZ" sz="2000" dirty="0"/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surové železo – 1,7%, 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profily ze železa – bez cla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nářadí – 3,7% (0%)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automobily – 10% (6,5%)</a:t>
            </a:r>
          </a:p>
          <a:p>
            <a:pPr marL="754063" lvl="1" indent="-354013" eaLnBrk="1" hangingPunct="1">
              <a:buFont typeface="Wingdings" panose="05000000000000000000" pitchFamily="2" charset="2"/>
              <a:buChar char="§"/>
            </a:pPr>
            <a:endParaRPr lang="cs-CZ" dirty="0">
              <a:latin typeface="Calibri" panose="020F0502020204030204" pitchFamily="34" charset="0"/>
            </a:endParaRPr>
          </a:p>
          <a:p>
            <a:pPr marL="754063" lvl="1" indent="-354013" eaLnBrk="1" hangingPunct="1">
              <a:buFont typeface="Wingdings" panose="05000000000000000000" pitchFamily="2" charset="2"/>
              <a:buChar char="§"/>
            </a:pPr>
            <a:endParaRPr lang="cs-CZ" dirty="0">
              <a:latin typeface="Calibri" panose="020F0502020204030204" pitchFamily="34" charset="0"/>
            </a:endParaRPr>
          </a:p>
          <a:p>
            <a:pPr marL="354013" indent="-354013" eaLnBrk="1" hangingPunct="1">
              <a:buFont typeface="Wingdings" panose="05000000000000000000" pitchFamily="2" charset="2"/>
              <a:buChar char="q"/>
            </a:pPr>
            <a:endParaRPr lang="cs-CZ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Celní kodex</a:t>
            </a:r>
          </a:p>
        </p:txBody>
      </p:sp>
      <p:sp>
        <p:nvSpPr>
          <p:cNvPr id="24579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rozdílnost národních předpisů bránila aplikaci sazebníku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procesní ustanovení pro aplikaci cel stanovených sazebníkem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začlenit pod rubriku kombinované nomenklatury a podle toho stanovit celní sazbu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vypočítat celní hodnotu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stanovit původ zboží – základní nebo preferenční pravidlo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vyměřit clo</a:t>
            </a:r>
          </a:p>
          <a:p>
            <a:pPr marL="354013" indent="-354013" eaLnBrk="1" hangingPunct="1">
              <a:buFont typeface="Wingdings" panose="05000000000000000000" pitchFamily="2" charset="2"/>
              <a:buChar char="q"/>
            </a:pPr>
            <a:endParaRPr lang="cs-CZ" dirty="0">
              <a:latin typeface="Calibri" panose="020F0502020204030204" pitchFamily="34" charset="0"/>
            </a:endParaRPr>
          </a:p>
          <a:p>
            <a:pPr marL="754063" lvl="1" indent="-354013" eaLnBrk="1" hangingPunct="1">
              <a:buFont typeface="Wingdings" panose="05000000000000000000" pitchFamily="2" charset="2"/>
              <a:buChar char="§"/>
            </a:pPr>
            <a:endParaRPr lang="cs-CZ" dirty="0">
              <a:latin typeface="Calibri" panose="020F0502020204030204" pitchFamily="34" charset="0"/>
            </a:endParaRPr>
          </a:p>
          <a:p>
            <a:pPr marL="354013" indent="-354013" eaLnBrk="1" hangingPunct="1">
              <a:buFont typeface="Wingdings" panose="05000000000000000000" pitchFamily="2" charset="2"/>
              <a:buChar char="q"/>
            </a:pPr>
            <a:endParaRPr lang="cs-CZ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Stanovení původu</a:t>
            </a:r>
          </a:p>
        </p:txBody>
      </p:sp>
      <p:sp>
        <p:nvSpPr>
          <p:cNvPr id="25603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je zboží zahraniční nebo tuzemské?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když zahraniční – ze státu s preferenčním nebo nepreferenčním režimem?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v rámci WTO – Dohoda o pravidlech původu</a:t>
            </a:r>
          </a:p>
          <a:p>
            <a:pPr marL="354013" indent="-354013" eaLnBrk="1" hangingPunct="1">
              <a:buFont typeface="Wingdings" panose="05000000000000000000" pitchFamily="2" charset="2"/>
              <a:buChar char="q"/>
            </a:pPr>
            <a:endParaRPr lang="cs-CZ" dirty="0">
              <a:latin typeface="Calibri" panose="020F0502020204030204" pitchFamily="34" charset="0"/>
            </a:endParaRPr>
          </a:p>
          <a:p>
            <a:pPr marL="754063" lvl="1" indent="-354013" eaLnBrk="1" hangingPunct="1">
              <a:buFont typeface="Wingdings" panose="05000000000000000000" pitchFamily="2" charset="2"/>
              <a:buChar char="§"/>
            </a:pPr>
            <a:endParaRPr lang="cs-CZ" dirty="0">
              <a:latin typeface="Calibri" panose="020F0502020204030204" pitchFamily="34" charset="0"/>
            </a:endParaRPr>
          </a:p>
          <a:p>
            <a:pPr marL="354013" indent="-354013" eaLnBrk="1" hangingPunct="1">
              <a:buFont typeface="Wingdings" panose="05000000000000000000" pitchFamily="2" charset="2"/>
              <a:buChar char="q"/>
            </a:pPr>
            <a:endParaRPr lang="cs-CZ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Všeobecný systém preferencí – </a:t>
            </a:r>
            <a:r>
              <a:rPr lang="cs-CZ" dirty="0" err="1"/>
              <a:t>nař</a:t>
            </a:r>
            <a:r>
              <a:rPr lang="cs-CZ" dirty="0"/>
              <a:t>. 978/2012</a:t>
            </a:r>
          </a:p>
        </p:txBody>
      </p:sp>
      <p:sp>
        <p:nvSpPr>
          <p:cNvPr id="26627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10128528" cy="4139998"/>
          </a:xfrm>
        </p:spPr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b="1" dirty="0">
                <a:solidFill>
                  <a:schemeClr val="tx2"/>
                </a:solidFill>
              </a:rPr>
              <a:t>GSP</a:t>
            </a:r>
            <a:r>
              <a:rPr lang="cs-CZ" sz="2400" dirty="0"/>
              <a:t> (</a:t>
            </a:r>
            <a:r>
              <a:rPr lang="en-US" sz="2400" dirty="0"/>
              <a:t>d</a:t>
            </a:r>
            <a:r>
              <a:rPr lang="cs-CZ" sz="2400" dirty="0" err="1"/>
              <a:t>říve</a:t>
            </a:r>
            <a:r>
              <a:rPr lang="cs-CZ" sz="2400" dirty="0"/>
              <a:t> nejvíce Čína)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od 2015 ztrácí nárok Čína, Thajsko, Maledivy, </a:t>
            </a:r>
          </a:p>
          <a:p>
            <a:pPr marL="1154113" lvl="2" indent="-354013" eaLnBrk="1" hangingPunct="1">
              <a:buFont typeface="Arial" panose="020B0604020202020204" pitchFamily="34" charset="0"/>
              <a:buChar char="•"/>
            </a:pPr>
            <a:endParaRPr lang="cs-CZ" sz="1800" dirty="0">
              <a:latin typeface="Calibri" panose="020F0502020204030204" pitchFamily="34" charset="0"/>
            </a:endParaRP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b="1" dirty="0">
                <a:solidFill>
                  <a:schemeClr val="tx2"/>
                </a:solidFill>
              </a:rPr>
              <a:t>GSP</a:t>
            </a:r>
            <a:r>
              <a:rPr lang="en-US" sz="2400" b="1" dirty="0">
                <a:solidFill>
                  <a:schemeClr val="tx2"/>
                </a:solidFill>
              </a:rPr>
              <a:t>+</a:t>
            </a:r>
            <a:r>
              <a:rPr lang="en-US" sz="2400" dirty="0"/>
              <a:t> </a:t>
            </a:r>
            <a:r>
              <a:rPr lang="cs-CZ" sz="2400" dirty="0"/>
              <a:t> speciální pobídkový režim pro udržitelný rozvoj a řádnou správu věcí veřejných (nulová celní sazba pro VYBRANÉ produkty)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Arménie, Bolívie, Kostarika, Kapverdy, Ekvádor, Gruzie, Mongolsko, Pákistán, Peru, Guatemala, Panama a Salvador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b="1" dirty="0" err="1">
                <a:solidFill>
                  <a:schemeClr val="tx2"/>
                </a:solidFill>
              </a:rPr>
              <a:t>Everything</a:t>
            </a:r>
            <a:r>
              <a:rPr lang="cs-CZ" sz="2400" b="1" dirty="0">
                <a:solidFill>
                  <a:schemeClr val="tx2"/>
                </a:solidFill>
              </a:rPr>
              <a:t> but </a:t>
            </a:r>
            <a:r>
              <a:rPr lang="cs-CZ" sz="2400" b="1" dirty="0" err="1">
                <a:solidFill>
                  <a:schemeClr val="tx2"/>
                </a:solidFill>
              </a:rPr>
              <a:t>Arms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dirty="0"/>
              <a:t>pro nejméně rozvinuté země (50) – zcela bezcelní a </a:t>
            </a:r>
            <a:r>
              <a:rPr lang="cs-CZ" sz="2400" dirty="0" err="1"/>
              <a:t>bezkvótní</a:t>
            </a:r>
            <a:r>
              <a:rPr lang="cs-CZ" sz="2400" dirty="0"/>
              <a:t> přístup. Země musí být uznána OSN.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Všeobecný systém preferencí - změny</a:t>
            </a:r>
          </a:p>
        </p:txBody>
      </p:sp>
      <p:sp>
        <p:nvSpPr>
          <p:cNvPr id="26627" name="Zástupný symbol pro obsah 5"/>
          <p:cNvSpPr>
            <a:spLocks noGrp="1"/>
          </p:cNvSpPr>
          <p:nvPr>
            <p:ph idx="1"/>
          </p:nvPr>
        </p:nvSpPr>
        <p:spPr>
          <a:xfrm>
            <a:off x="720000" y="1628800"/>
            <a:ext cx="4727928" cy="4139998"/>
          </a:xfrm>
        </p:spPr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000" dirty="0">
                <a:ea typeface="+mn-ea"/>
                <a:cs typeface="+mn-cs"/>
              </a:rPr>
              <a:t>větší cílenost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1600" dirty="0"/>
              <a:t>některé státy vypadly (vypadnou)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1600" dirty="0"/>
              <a:t>tři roky po sobě HNP na hlavu dosáhl úrovně klasifikace Světové banky „</a:t>
            </a:r>
            <a:r>
              <a:rPr lang="cs-CZ" sz="1600" b="1" dirty="0" err="1"/>
              <a:t>high-income</a:t>
            </a:r>
            <a:r>
              <a:rPr lang="cs-CZ" sz="1600" dirty="0"/>
              <a:t>“ (Saudská Arábie, Kuvajt, Katar, …) nebo „</a:t>
            </a:r>
            <a:r>
              <a:rPr lang="cs-CZ" sz="1600" b="1" dirty="0" err="1"/>
              <a:t>upper</a:t>
            </a:r>
            <a:r>
              <a:rPr lang="cs-CZ" sz="1600" b="1" dirty="0"/>
              <a:t> </a:t>
            </a:r>
            <a:r>
              <a:rPr lang="cs-CZ" sz="1600" b="1" dirty="0" err="1"/>
              <a:t>middle</a:t>
            </a:r>
            <a:r>
              <a:rPr lang="cs-CZ" sz="1600" b="1" dirty="0"/>
              <a:t> </a:t>
            </a:r>
            <a:r>
              <a:rPr lang="cs-CZ" sz="1600" b="1" dirty="0" err="1"/>
              <a:t>income</a:t>
            </a:r>
            <a:r>
              <a:rPr lang="cs-CZ" sz="1600" dirty="0"/>
              <a:t>“ (Brazílie, Kostarika, Venezuela, Rusko, Kazachstán, …), 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1600" dirty="0"/>
              <a:t>mají jiný preferenční režim (asociační dohody Maroko, Egypt, Jordánsko, … a nebo EPA – Jamajka, Bahamy, Ghana, …)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000" dirty="0">
                <a:ea typeface="+mn-ea"/>
                <a:cs typeface="+mn-cs"/>
              </a:rPr>
              <a:t>zatraktivnění GSP</a:t>
            </a:r>
            <a:r>
              <a:rPr lang="en-GB" sz="2000" dirty="0">
                <a:ea typeface="+mn-ea"/>
                <a:cs typeface="+mn-cs"/>
              </a:rPr>
              <a:t>+</a:t>
            </a:r>
            <a:endParaRPr lang="cs-CZ" sz="2000" dirty="0">
              <a:ea typeface="+mn-ea"/>
              <a:cs typeface="+mn-cs"/>
            </a:endParaRP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1600" dirty="0"/>
              <a:t>snížení podmínek, zvýšení závazků v oblasti ochrany životního prostředí, lidských práv)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000" dirty="0">
                <a:ea typeface="+mn-ea"/>
                <a:cs typeface="+mn-cs"/>
              </a:rPr>
              <a:t>vyšší ochrana pro textilní průmysl v EU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000" dirty="0">
                <a:ea typeface="+mn-ea"/>
                <a:cs typeface="+mn-cs"/>
              </a:rPr>
              <a:t>stabilita 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1600" dirty="0"/>
              <a:t>10 letá platnost (předtím úpravy každé 3 roky)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000" dirty="0">
                <a:ea typeface="+mn-ea"/>
                <a:cs typeface="+mn-cs"/>
              </a:rPr>
              <a:t>rozšíření produktů</a:t>
            </a:r>
          </a:p>
          <a:p>
            <a:pPr marL="754063" lvl="1" indent="-354013" eaLnBrk="1" hangingPunct="1">
              <a:buFont typeface="Wingdings" panose="05000000000000000000" pitchFamily="2" charset="2"/>
              <a:buChar char="q"/>
            </a:pPr>
            <a:endParaRPr lang="cs-CZ" sz="2000" dirty="0">
              <a:latin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D75CCA-CC98-E243-B7EE-665CA8874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1484784"/>
            <a:ext cx="6728970" cy="52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51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70A4723-E249-3144-B4FE-C329DA88D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79" y="908720"/>
            <a:ext cx="9001642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Suspenze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(nelimitované množství)</a:t>
            </a:r>
            <a:r>
              <a:rPr lang="cs-CZ" dirty="0"/>
              <a:t> a kvóty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(pro určité množství)</a:t>
            </a:r>
          </a:p>
        </p:txBody>
      </p:sp>
      <p:sp>
        <p:nvSpPr>
          <p:cNvPr id="29699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200" dirty="0">
                <a:ea typeface="+mn-ea"/>
                <a:cs typeface="+mn-cs"/>
              </a:rPr>
              <a:t>pozastavení (nikoliv osvobození) cel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200" dirty="0">
                <a:ea typeface="+mn-ea"/>
                <a:cs typeface="+mn-cs"/>
              </a:rPr>
              <a:t>opatření napomáhající zvýšení produktivity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200" dirty="0">
                <a:ea typeface="+mn-ea"/>
                <a:cs typeface="+mn-cs"/>
              </a:rPr>
              <a:t>možnost společností z EU požádat o snížení celních sazeb, snížení celních kvót, pokud produkty nejsou dostupné v EU (pouze nehotové výrobky – tj. nutné další zpracování v EU)</a:t>
            </a:r>
            <a:endParaRPr lang="cs-CZ" sz="1825" dirty="0">
              <a:ea typeface="+mn-ea"/>
              <a:cs typeface="+mn-cs"/>
            </a:endParaRP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200" dirty="0">
                <a:ea typeface="+mn-ea"/>
                <a:cs typeface="+mn-cs"/>
              </a:rPr>
              <a:t>žádosti se předávají EK 2x ročně (15.3.x/15.9.x pro 1.1.x+1/1.7.x+1)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200" dirty="0">
                <a:ea typeface="+mn-ea"/>
                <a:cs typeface="+mn-cs"/>
              </a:rPr>
              <a:t>snížení na 0% na 5 let (lze i jinak a na kratší dobu)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200" dirty="0">
                <a:ea typeface="+mn-ea"/>
                <a:cs typeface="+mn-cs"/>
              </a:rPr>
              <a:t>nejsou brány v potaz rozdíly mezi cenou dováženého a na trhu EU dostupného výrobku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200" dirty="0">
                <a:ea typeface="+mn-ea"/>
                <a:cs typeface="+mn-cs"/>
              </a:rPr>
              <a:t>nevztahuje se na antidumpingová cla</a:t>
            </a:r>
          </a:p>
          <a:p>
            <a:pPr marL="354013" indent="-354013" eaLnBrk="1" hangingPunct="1">
              <a:buNone/>
            </a:pPr>
            <a:endParaRPr lang="cs-CZ" dirty="0">
              <a:latin typeface="Calibri" panose="020F0502020204030204" pitchFamily="34" charset="0"/>
            </a:endParaRPr>
          </a:p>
          <a:p>
            <a:pPr marL="354013" indent="-354013" eaLnBrk="1" hangingPunct="1">
              <a:buFont typeface="Wingdings" panose="05000000000000000000" pitchFamily="2" charset="2"/>
              <a:buChar char="q"/>
            </a:pPr>
            <a:endParaRPr lang="cs-CZ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Kvóty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požadavek transparentnosti a rychlosti přidělování (ihned, resp. 10 dnů)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 err="1">
                <a:ea typeface="+mn-ea"/>
                <a:cs typeface="+mn-cs"/>
              </a:rPr>
              <a:t>nař</a:t>
            </a:r>
            <a:r>
              <a:rPr lang="cs-CZ" sz="2400" dirty="0">
                <a:ea typeface="+mn-ea"/>
                <a:cs typeface="+mn-cs"/>
              </a:rPr>
              <a:t>. č. 717/2008 – procesní pravidla a pravidla pro rozdělení kvót: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Metoda rozdělení založená na tradičních obchodních tocích (čl. 6 – 11)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Metoda založená na pořadí došlých žádostí – </a:t>
            </a:r>
            <a:r>
              <a:rPr lang="cs-CZ" sz="2000" dirty="0" err="1"/>
              <a:t>first</a:t>
            </a:r>
            <a:r>
              <a:rPr lang="cs-CZ" sz="2000" dirty="0"/>
              <a:t> </a:t>
            </a:r>
            <a:r>
              <a:rPr lang="cs-CZ" sz="2000" dirty="0" err="1"/>
              <a:t>com</a:t>
            </a:r>
            <a:r>
              <a:rPr lang="cs-CZ" sz="2000" dirty="0"/>
              <a:t> – </a:t>
            </a:r>
            <a:r>
              <a:rPr lang="cs-CZ" sz="2000" dirty="0" err="1"/>
              <a:t>first</a:t>
            </a:r>
            <a:r>
              <a:rPr lang="cs-CZ" sz="2000" dirty="0"/>
              <a:t> </a:t>
            </a:r>
            <a:r>
              <a:rPr lang="cs-CZ" sz="2000" dirty="0" err="1"/>
              <a:t>served</a:t>
            </a:r>
            <a:r>
              <a:rPr lang="cs-CZ" sz="2000" dirty="0"/>
              <a:t> (čl. 12)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Metoda založená na podílu požadovaného množství na celkové kvótě k rozdělení (čl. 13)</a:t>
            </a:r>
          </a:p>
          <a:p>
            <a:pPr lvl="3"/>
            <a:endParaRPr lang="cs-CZ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07A56-EF65-3845-939E-D0CD549A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AUTONOMNÍ NÁSTROJE - KVANTITATIVNÍ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DOVOZ</a:t>
            </a:r>
          </a:p>
        </p:txBody>
      </p:sp>
    </p:spTree>
    <p:extLst>
      <p:ext uri="{BB962C8B-B14F-4D97-AF65-F5344CB8AC3E}">
        <p14:creationId xmlns:p14="http://schemas.microsoft.com/office/powerpoint/2010/main" val="414832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voda, exteriér, loďka, loď&#10;&#10;Popis byl vytvořen automaticky">
            <a:extLst>
              <a:ext uri="{FF2B5EF4-FFF2-40B4-BE49-F238E27FC236}">
                <a16:creationId xmlns:a16="http://schemas.microsoft.com/office/drawing/2014/main" id="{A0EC50E4-DE06-BA41-9BBA-EA98F4DEC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25" y="2670129"/>
            <a:ext cx="6128823" cy="4091315"/>
          </a:xfrm>
          <a:prstGeom prst="rect">
            <a:avLst/>
          </a:prstGeom>
        </p:spPr>
      </p:pic>
      <p:sp>
        <p:nvSpPr>
          <p:cNvPr id="5122" name="Rectangle 4">
            <a:extLst>
              <a:ext uri="{FF2B5EF4-FFF2-40B4-BE49-F238E27FC236}">
                <a16:creationId xmlns:a16="http://schemas.microsoft.com/office/drawing/2014/main" id="{786CC98D-A72D-634B-85F5-0BE09A101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cap="small" dirty="0"/>
              <a:t>Systematika</a:t>
            </a:r>
            <a:r>
              <a:rPr lang="cs-CZ" altLang="cs-CZ" dirty="0"/>
              <a:t> mezinárodních obchodních vztahů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56457235-3E10-514E-ABAC-9C3EC0378739}"/>
              </a:ext>
            </a:extLst>
          </p:cNvPr>
          <p:cNvGrpSpPr/>
          <p:nvPr/>
        </p:nvGrpSpPr>
        <p:grpSpPr>
          <a:xfrm>
            <a:off x="263352" y="2060848"/>
            <a:ext cx="9026106" cy="3200327"/>
            <a:chOff x="1436866" y="2659067"/>
            <a:chExt cx="9026106" cy="3200327"/>
          </a:xfrm>
        </p:grpSpPr>
        <p:sp>
          <p:nvSpPr>
            <p:cNvPr id="5124" name="Text Box 7">
              <a:extLst>
                <a:ext uri="{FF2B5EF4-FFF2-40B4-BE49-F238E27FC236}">
                  <a16:creationId xmlns:a16="http://schemas.microsoft.com/office/drawing/2014/main" id="{1BAC2C6E-3F39-F744-A517-18FF80044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751" y="3306765"/>
              <a:ext cx="183356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cs-CZ" sz="2200" b="1" i="0" dirty="0">
                  <a:solidFill>
                    <a:schemeClr val="tx2"/>
                  </a:solidFill>
                  <a:latin typeface="+mj-lt"/>
                  <a:cs typeface="Arial" charset="0"/>
                </a:rPr>
                <a:t>Tři úrovně </a:t>
              </a:r>
            </a:p>
            <a:p>
              <a:pPr algn="ctr" eaLnBrk="1" hangingPunct="1">
                <a:defRPr/>
              </a:pPr>
              <a:r>
                <a:rPr lang="cs-CZ" sz="2200" b="1" i="0" dirty="0">
                  <a:solidFill>
                    <a:schemeClr val="tx2"/>
                  </a:solidFill>
                  <a:latin typeface="+mj-lt"/>
                  <a:cs typeface="Arial" charset="0"/>
                </a:rPr>
                <a:t>vztahů</a:t>
              </a:r>
            </a:p>
          </p:txBody>
        </p:sp>
        <p:sp>
          <p:nvSpPr>
            <p:cNvPr id="5125" name="Line 8">
              <a:extLst>
                <a:ext uri="{FF2B5EF4-FFF2-40B4-BE49-F238E27FC236}">
                  <a16:creationId xmlns:a16="http://schemas.microsoft.com/office/drawing/2014/main" id="{24856175-9088-4A42-8601-7A62F9A13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8903" y="2828925"/>
              <a:ext cx="574675" cy="8636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cs-CZ" sz="2200" dirty="0">
                <a:latin typeface="+mj-lt"/>
                <a:cs typeface="Arial" charset="0"/>
              </a:endParaRPr>
            </a:p>
          </p:txBody>
        </p:sp>
        <p:sp>
          <p:nvSpPr>
            <p:cNvPr id="5126" name="Line 9">
              <a:extLst>
                <a:ext uri="{FF2B5EF4-FFF2-40B4-BE49-F238E27FC236}">
                  <a16:creationId xmlns:a16="http://schemas.microsoft.com/office/drawing/2014/main" id="{6807268B-FD60-5942-872C-F7476920D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8903" y="3692525"/>
              <a:ext cx="574675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cs-CZ" sz="2200">
                <a:latin typeface="+mj-lt"/>
                <a:cs typeface="Arial" charset="0"/>
              </a:endParaRPr>
            </a:p>
          </p:txBody>
        </p:sp>
        <p:sp>
          <p:nvSpPr>
            <p:cNvPr id="5127" name="Line 10">
              <a:extLst>
                <a:ext uri="{FF2B5EF4-FFF2-40B4-BE49-F238E27FC236}">
                  <a16:creationId xmlns:a16="http://schemas.microsoft.com/office/drawing/2014/main" id="{B9B71979-782B-3040-8E7C-DE180D83B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8904" y="3692525"/>
              <a:ext cx="576263" cy="8636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cs-CZ" sz="2200">
                <a:latin typeface="+mj-lt"/>
                <a:cs typeface="Arial" charset="0"/>
              </a:endParaRPr>
            </a:p>
          </p:txBody>
        </p:sp>
        <p:sp>
          <p:nvSpPr>
            <p:cNvPr id="5128" name="Text Box 12">
              <a:extLst>
                <a:ext uri="{FF2B5EF4-FFF2-40B4-BE49-F238E27FC236}">
                  <a16:creationId xmlns:a16="http://schemas.microsoft.com/office/drawing/2014/main" id="{F2B2E8FC-E2EC-8F47-BC81-045EE98CA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4866" y="2659067"/>
              <a:ext cx="508184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cs-CZ" sz="2200" i="0" dirty="0">
                  <a:latin typeface="+mj-lt"/>
                  <a:cs typeface="Arial" charset="0"/>
                </a:rPr>
                <a:t>Vztahy mezi státy a mez. organizacemi</a:t>
              </a:r>
            </a:p>
          </p:txBody>
        </p:sp>
        <p:sp>
          <p:nvSpPr>
            <p:cNvPr id="5129" name="Text Box 13">
              <a:extLst>
                <a:ext uri="{FF2B5EF4-FFF2-40B4-BE49-F238E27FC236}">
                  <a16:creationId xmlns:a16="http://schemas.microsoft.com/office/drawing/2014/main" id="{4C94EA95-5815-DF46-8186-3F091CEBC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1690" y="3430591"/>
              <a:ext cx="585128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cs-CZ" sz="2200" i="0" dirty="0">
                  <a:latin typeface="+mj-lt"/>
                  <a:cs typeface="Arial" charset="0"/>
                </a:rPr>
                <a:t>Vztahy mezi státem </a:t>
              </a:r>
              <a:r>
                <a:rPr lang="cs-CZ" sz="2200" i="0" dirty="0">
                  <a:solidFill>
                    <a:schemeClr val="bg1"/>
                  </a:solidFill>
                  <a:latin typeface="+mj-lt"/>
                  <a:cs typeface="Arial" charset="0"/>
                </a:rPr>
                <a:t>a subjekty na jeho území</a:t>
              </a:r>
            </a:p>
          </p:txBody>
        </p:sp>
        <p:sp>
          <p:nvSpPr>
            <p:cNvPr id="5130" name="Text Box 14">
              <a:extLst>
                <a:ext uri="{FF2B5EF4-FFF2-40B4-BE49-F238E27FC236}">
                  <a16:creationId xmlns:a16="http://schemas.microsoft.com/office/drawing/2014/main" id="{3EB09122-1BD9-CB47-BAC2-AE69EE841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5667" y="4222755"/>
              <a:ext cx="522290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cs-CZ" sz="2200" i="0" dirty="0">
                  <a:latin typeface="+mj-lt"/>
                  <a:cs typeface="Arial" charset="0"/>
                </a:rPr>
                <a:t>Vztahy mezi obchod</a:t>
              </a:r>
              <a:r>
                <a:rPr lang="cs-CZ" sz="2200" i="0" dirty="0">
                  <a:solidFill>
                    <a:schemeClr val="bg1"/>
                  </a:solidFill>
                  <a:latin typeface="+mj-lt"/>
                  <a:cs typeface="Arial" charset="0"/>
                </a:rPr>
                <a:t>níky z různých států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E24418EC-C98A-DF44-A05F-75FEF3D8BC8E}"/>
                </a:ext>
              </a:extLst>
            </p:cNvPr>
            <p:cNvSpPr txBox="1"/>
            <p:nvPr/>
          </p:nvSpPr>
          <p:spPr>
            <a:xfrm>
              <a:off x="1436866" y="4659065"/>
              <a:ext cx="22845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Vnější obchodní vztahy EU jsou regulovány na první a druhé úrovni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62730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Další úprava dovozu – množstevní omezení</a:t>
            </a:r>
          </a:p>
        </p:txBody>
      </p:sp>
      <p:sp>
        <p:nvSpPr>
          <p:cNvPr id="31747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neomezený dovoz ze třetích států</a:t>
            </a:r>
          </a:p>
          <a:p>
            <a:pPr marL="72000" lvl="1" indent="0">
              <a:lnSpc>
                <a:spcPct val="150000"/>
              </a:lnSpc>
              <a:buNone/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	vs.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ochrana zájmů EU a jejích subjektů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Země s tržní ekonomikou</a:t>
            </a:r>
          </a:p>
        </p:txBody>
      </p:sp>
      <p:sp>
        <p:nvSpPr>
          <p:cNvPr id="32771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nařízení č. 478/2015, o společných pravidlech dovozu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dovoz je volný, nepodléhá kvantitativním omezením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v případě hrozby vážné újmy – možnost omezení (časově limitováno)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Informační a konzultační postup, vyšetřování, kontrolní opatření, ochranné opatření</a:t>
            </a:r>
          </a:p>
          <a:p>
            <a:pPr marL="354013" indent="-354013" eaLnBrk="1" hangingPunct="1">
              <a:buFont typeface="Wingdings" panose="05000000000000000000" pitchFamily="2" charset="2"/>
              <a:buChar char="q"/>
            </a:pPr>
            <a:endParaRPr lang="cs-CZ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>
            <a:extLst>
              <a:ext uri="{FF2B5EF4-FFF2-40B4-BE49-F238E27FC236}">
                <a16:creationId xmlns:a16="http://schemas.microsoft.com/office/drawing/2014/main" id="{C79EE9AC-E712-6245-BB22-CDCC1228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Země s centrálně řízenou ekonomikou</a:t>
            </a:r>
          </a:p>
        </p:txBody>
      </p:sp>
      <p:sp>
        <p:nvSpPr>
          <p:cNvPr id="33795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nařízení č. 755/2015, o společných pravidlech dovozu z některých třetích zemí 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centrálně řízená ekonomika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en-US" sz="2400" dirty="0" err="1">
                <a:ea typeface="+mn-ea"/>
                <a:cs typeface="+mn-cs"/>
              </a:rPr>
              <a:t>Ázerbájdžán</a:t>
            </a:r>
            <a:r>
              <a:rPr lang="en-US" sz="2400" dirty="0">
                <a:ea typeface="+mn-ea"/>
                <a:cs typeface="+mn-cs"/>
              </a:rPr>
              <a:t>, </a:t>
            </a:r>
            <a:r>
              <a:rPr lang="en-US" sz="2400" dirty="0" err="1">
                <a:ea typeface="+mn-ea"/>
                <a:cs typeface="+mn-cs"/>
              </a:rPr>
              <a:t>Bělorusko</a:t>
            </a:r>
            <a:r>
              <a:rPr lang="en-US" sz="2400" dirty="0">
                <a:ea typeface="+mn-ea"/>
                <a:cs typeface="+mn-cs"/>
              </a:rPr>
              <a:t>, </a:t>
            </a:r>
            <a:r>
              <a:rPr lang="en-US" sz="2400" dirty="0" err="1">
                <a:ea typeface="+mn-ea"/>
                <a:cs typeface="+mn-cs"/>
              </a:rPr>
              <a:t>Kazachstán</a:t>
            </a:r>
            <a:r>
              <a:rPr lang="en-US" sz="2400" dirty="0">
                <a:ea typeface="+mn-ea"/>
                <a:cs typeface="+mn-cs"/>
              </a:rPr>
              <a:t>, </a:t>
            </a:r>
            <a:r>
              <a:rPr lang="en-US" sz="2400" dirty="0" err="1">
                <a:ea typeface="+mn-ea"/>
                <a:cs typeface="+mn-cs"/>
              </a:rPr>
              <a:t>Severní</a:t>
            </a:r>
            <a:r>
              <a:rPr lang="en-US" sz="2400" dirty="0">
                <a:ea typeface="+mn-ea"/>
                <a:cs typeface="+mn-cs"/>
              </a:rPr>
              <a:t> Korea, </a:t>
            </a:r>
            <a:r>
              <a:rPr lang="en-US" sz="2400" dirty="0" err="1">
                <a:ea typeface="+mn-ea"/>
                <a:cs typeface="+mn-cs"/>
              </a:rPr>
              <a:t>Turkmenistán</a:t>
            </a:r>
            <a:r>
              <a:rPr lang="en-US" sz="2400" dirty="0">
                <a:ea typeface="+mn-ea"/>
                <a:cs typeface="+mn-cs"/>
              </a:rPr>
              <a:t>, </a:t>
            </a:r>
            <a:r>
              <a:rPr lang="en-US" sz="2400" dirty="0" err="1">
                <a:ea typeface="+mn-ea"/>
                <a:cs typeface="+mn-cs"/>
              </a:rPr>
              <a:t>Uzbekistán</a:t>
            </a:r>
            <a:endParaRPr lang="cs-CZ" sz="2400" dirty="0">
              <a:ea typeface="+mn-ea"/>
              <a:cs typeface="+mn-cs"/>
            </a:endParaRP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sice neomezený dovoz, ale zohlednění určitých specifik (ale v podstatě to samé jako u zemí s tržním hospodářstvím)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07A56-EF65-3845-939E-D0CD549A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AUTONOMNÍ NÁSTROJE – VÝVOZ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8395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Vývoz</a:t>
            </a:r>
          </a:p>
        </p:txBody>
      </p:sp>
      <p:sp>
        <p:nvSpPr>
          <p:cNvPr id="39939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opět realizováno v rámci dohod WTO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princip </a:t>
            </a:r>
            <a:r>
              <a:rPr lang="cs-CZ" sz="2400" b="1" dirty="0">
                <a:solidFill>
                  <a:schemeClr val="tx2"/>
                </a:solidFill>
                <a:ea typeface="+mn-ea"/>
                <a:cs typeface="+mn-cs"/>
              </a:rPr>
              <a:t>neomezeného</a:t>
            </a:r>
            <a:r>
              <a:rPr lang="cs-CZ" sz="2400" dirty="0">
                <a:ea typeface="+mn-ea"/>
                <a:cs typeface="+mn-cs"/>
              </a:rPr>
              <a:t> vývozu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 err="1">
                <a:ea typeface="+mn-ea"/>
                <a:cs typeface="+mn-cs"/>
              </a:rPr>
              <a:t>nař</a:t>
            </a:r>
            <a:r>
              <a:rPr lang="cs-CZ" sz="2400" dirty="0">
                <a:ea typeface="+mn-ea"/>
                <a:cs typeface="+mn-cs"/>
              </a:rPr>
              <a:t>. č. 579/2015 možnosti omezení (ochrana trhu EU)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možnosti podpory (pouze zemědělské výrobky)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zvláštní režim – předměty kulturní hodnoty, chemikálie, kontaminované potraviny a krmiva, technologie dvojího užití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exportní garance a pojištění rizik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řízení v jiných státech proti vývozům z EU: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http://trade.ec.europa.eu/actions-against-eu-exporters/cases/</a:t>
            </a:r>
            <a:endParaRPr lang="cs-CZ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Zvláštní regulace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nařízení Rady (ES) č. 116/2009, o vývozu kulturních statků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nařízení Rady (EHS) č. 2219/89 o zvláštních podmínkách pro vývoz potravin a krmiv po jaderné havárii nebo jiném pří­padu radiační mimořádné situace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nařízení Rady (ES) č. 428/2009, kterým se zavádí režim Společenství pro kontrolu vývozu, přepravy, zprostředkování a tranzitu zboží dvojího užití</a:t>
            </a:r>
          </a:p>
        </p:txBody>
      </p:sp>
    </p:spTree>
    <p:extLst>
      <p:ext uri="{BB962C8B-B14F-4D97-AF65-F5344CB8AC3E}">
        <p14:creationId xmlns:p14="http://schemas.microsoft.com/office/powerpoint/2010/main" val="329132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07A56-EF65-3845-939E-D0CD549A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AUTONOMNÍ NÁSTROJE –OBLASTI ZVLÁŠTNÍ REGULACE DOVOZU I VÝVOZU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1274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Regulace dovozu i vývozu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nebezpečné chemikálie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geneticky modifikované potraviny a krmiva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obchod s volně žijícími živočichy</a:t>
            </a:r>
          </a:p>
        </p:txBody>
      </p:sp>
    </p:spTree>
    <p:extLst>
      <p:ext uri="{BB962C8B-B14F-4D97-AF65-F5344CB8AC3E}">
        <p14:creationId xmlns:p14="http://schemas.microsoft.com/office/powerpoint/2010/main" val="29900695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07A56-EF65-3845-939E-D0CD549A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OCHRANNÁ OPATŘENÍ</a:t>
            </a:r>
            <a:br>
              <a:rPr lang="cs-CZ" dirty="0"/>
            </a:br>
            <a:r>
              <a:rPr lang="cs-CZ" dirty="0"/>
              <a:t>SANKCE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888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Ochranná politika</a:t>
            </a:r>
          </a:p>
        </p:txBody>
      </p:sp>
      <p:sp>
        <p:nvSpPr>
          <p:cNvPr id="36867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opatření proti obchodním překážkám (1843/2015)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TBA – </a:t>
            </a:r>
            <a:r>
              <a:rPr lang="cs-CZ" sz="2000" dirty="0" err="1"/>
              <a:t>trade</a:t>
            </a:r>
            <a:r>
              <a:rPr lang="cs-CZ" sz="2000" dirty="0"/>
              <a:t> </a:t>
            </a:r>
            <a:r>
              <a:rPr lang="cs-CZ" sz="2000" dirty="0" err="1"/>
              <a:t>barriers</a:t>
            </a:r>
            <a:r>
              <a:rPr lang="cs-CZ" sz="2000" dirty="0"/>
              <a:t> </a:t>
            </a:r>
            <a:r>
              <a:rPr lang="cs-CZ" sz="2000" dirty="0" err="1"/>
              <a:t>regulation</a:t>
            </a:r>
            <a:r>
              <a:rPr lang="cs-CZ" sz="2000" dirty="0"/>
              <a:t> (dovoz i vývoz), embargo, bojkot…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ofenzivní nástroj, aktivně hájit zájmy EU, podnět může podat stát i jednotlivec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konzultace ve „Výboru čl. 133“, Komise poté může přijmout opatření – jsoucí v souladu s mezinárodními závazky (musí být splněn proces ve WTO)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antidumpingová opatření (vychází z WTO) </a:t>
            </a:r>
            <a:r>
              <a:rPr lang="cs-CZ" sz="2400" dirty="0" err="1">
                <a:ea typeface="+mn-ea"/>
                <a:cs typeface="+mn-cs"/>
              </a:rPr>
              <a:t>nař</a:t>
            </a:r>
            <a:r>
              <a:rPr lang="cs-CZ" sz="2400" dirty="0">
                <a:ea typeface="+mn-ea"/>
                <a:cs typeface="+mn-cs"/>
              </a:rPr>
              <a:t>. č. 1036/2016, Komise; nikoliv na služby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nikoliv zanedbatelná škoda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prozatímní clo, konečné antidumpingové clo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opatření proti subvencím (vychází z WTO) </a:t>
            </a:r>
            <a:r>
              <a:rPr lang="cs-CZ" sz="2400" dirty="0" err="1">
                <a:ea typeface="+mn-ea"/>
                <a:cs typeface="+mn-cs"/>
              </a:rPr>
              <a:t>nař</a:t>
            </a:r>
            <a:r>
              <a:rPr lang="cs-CZ" sz="2400" dirty="0">
                <a:ea typeface="+mn-ea"/>
                <a:cs typeface="+mn-cs"/>
              </a:rPr>
              <a:t>. č. 1037/2016, Komise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nikoliv zanedbatelná škoda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přijetí vyrovnávacího cla</a:t>
            </a:r>
          </a:p>
          <a:p>
            <a:pPr marL="754063" lvl="1" indent="-354013" eaLnBrk="1" hangingPunct="1">
              <a:buFont typeface="Wingdings" panose="05000000000000000000" pitchFamily="2" charset="2"/>
              <a:buChar char="§"/>
            </a:pPr>
            <a:endParaRPr lang="cs-CZ" sz="2000" dirty="0">
              <a:latin typeface="Calibri" panose="020F0502020204030204" pitchFamily="34" charset="0"/>
            </a:endParaRPr>
          </a:p>
          <a:p>
            <a:pPr marL="354013" indent="-354013" eaLnBrk="1" hangingPunct="1">
              <a:buFont typeface="Wingdings" panose="05000000000000000000" pitchFamily="2" charset="2"/>
              <a:buChar char="q"/>
            </a:pPr>
            <a:endParaRPr lang="cs-CZ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8DD8EBFE-3091-CE47-8BAA-C5558B114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171576"/>
            <a:ext cx="6934200" cy="4622800"/>
          </a:xfrm>
          <a:prstGeom prst="rect">
            <a:avLst/>
          </a:prstGeom>
        </p:spPr>
      </p:pic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small" dirty="0"/>
              <a:t>EU – celní unie, jednotný vnitřní trh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4799936" cy="4139998"/>
          </a:xfrm>
        </p:spPr>
        <p:txBody>
          <a:bodyPr/>
          <a:lstStyle/>
          <a:p>
            <a:pPr marL="252000" indent="-180000">
              <a:defRPr/>
            </a:pPr>
            <a:r>
              <a:rPr lang="cs-CZ" sz="2400" dirty="0"/>
              <a:t>od roku 1968 funguje ES jako celní unie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zóna volného obchodu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celní unie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společný trh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jednotný vnitřní trh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měnová unie</a:t>
            </a:r>
          </a:p>
          <a:p>
            <a:pPr marL="252000" indent="-180000">
              <a:defRPr/>
            </a:pPr>
            <a:r>
              <a:rPr lang="cs-CZ" sz="2400" dirty="0"/>
              <a:t>jednotný vnitřní trh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4 základní svobody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ochrana HS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regulace státní pomoci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Ochranná politika</a:t>
            </a:r>
          </a:p>
        </p:txBody>
      </p:sp>
      <p:sp>
        <p:nvSpPr>
          <p:cNvPr id="38915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>
                <a:ea typeface="+mn-ea"/>
                <a:cs typeface="+mn-cs"/>
              </a:rPr>
              <a:t>databáze antidumpingových </a:t>
            </a:r>
            <a:r>
              <a:rPr lang="cs-CZ" sz="2400" dirty="0">
                <a:ea typeface="+mn-ea"/>
                <a:cs typeface="+mn-cs"/>
              </a:rPr>
              <a:t>a </a:t>
            </a:r>
            <a:r>
              <a:rPr lang="cs-CZ" sz="2400" dirty="0" err="1">
                <a:ea typeface="+mn-ea"/>
                <a:cs typeface="+mn-cs"/>
              </a:rPr>
              <a:t>antisubvečních</a:t>
            </a:r>
            <a:r>
              <a:rPr lang="cs-CZ" sz="2400" dirty="0">
                <a:ea typeface="+mn-ea"/>
                <a:cs typeface="+mn-cs"/>
              </a:rPr>
              <a:t> řízení v EU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http://www.mpo.cz/cz/prehled-ad-as.html</a:t>
            </a:r>
            <a:endParaRPr lang="cs-CZ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Sankce</a:t>
            </a:r>
          </a:p>
        </p:txBody>
      </p:sp>
      <p:sp>
        <p:nvSpPr>
          <p:cNvPr id="38915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nástroje společné zahraniční a bezpečnostní politiky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proti vládám kvůli jejich politikám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subjektům poskytujícím podporu k provádění těchto politik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skupinám a organizacím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osobám podporujícím výše uvedené politiky a podílejícím se na činnostech skupin a organizací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druhy: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embargo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omezení vstupu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zmrazení majetku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hospodářské sankce vůči odvětví (vč. zákazu dovozu a vývozu, zákazu investic a poskytování služeb)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https://</a:t>
            </a:r>
            <a:r>
              <a:rPr lang="cs-CZ" sz="2400" dirty="0" err="1">
                <a:ea typeface="+mn-ea"/>
                <a:cs typeface="+mn-cs"/>
              </a:rPr>
              <a:t>www.sanctionsmap.eu</a:t>
            </a:r>
            <a:r>
              <a:rPr lang="cs-CZ" sz="2400" dirty="0">
                <a:ea typeface="+mn-ea"/>
                <a:cs typeface="+mn-cs"/>
              </a:rPr>
              <a:t>/#/</a:t>
            </a:r>
            <a:r>
              <a:rPr lang="cs-CZ" sz="2400" dirty="0" err="1">
                <a:ea typeface="+mn-ea"/>
                <a:cs typeface="+mn-cs"/>
              </a:rPr>
              <a:t>main</a:t>
            </a:r>
            <a:endParaRPr lang="cs-CZ" sz="2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9720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07A56-EF65-3845-939E-D0CD549A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NÁRODNÍ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447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Národní regulace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mezinárodní bezpečnostní závazky ČR (</a:t>
            </a:r>
            <a:r>
              <a:rPr lang="cs-CZ" sz="2400" i="1" dirty="0">
                <a:ea typeface="+mn-ea"/>
                <a:cs typeface="+mn-cs"/>
              </a:rPr>
              <a:t>nemají </a:t>
            </a:r>
            <a:r>
              <a:rPr lang="cs-CZ" sz="2400" i="1" dirty="0" err="1">
                <a:ea typeface="+mn-ea"/>
                <a:cs typeface="+mn-cs"/>
              </a:rPr>
              <a:t>self-executing</a:t>
            </a:r>
            <a:r>
              <a:rPr lang="cs-CZ" sz="2400" i="1" dirty="0">
                <a:ea typeface="+mn-ea"/>
                <a:cs typeface="+mn-cs"/>
              </a:rPr>
              <a:t> povahu</a:t>
            </a:r>
            <a:r>
              <a:rPr lang="cs-CZ" sz="2400" dirty="0">
                <a:ea typeface="+mn-ea"/>
                <a:cs typeface="+mn-cs"/>
              </a:rPr>
              <a:t>)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obchodování s vojenským materiálem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/>
              <a:t>zbraně a střelivo nevojenského charakteru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pyrotechnika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vývoz předmětů kulturní hodnoty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přeshraniční přeprava odpadů</a:t>
            </a:r>
          </a:p>
          <a:p>
            <a:pPr marL="252000" lvl="1" indent="-180000">
              <a:lnSpc>
                <a:spcPct val="150000"/>
              </a:lnSpc>
              <a:tabLst>
                <a:tab pos="531813" algn="l"/>
                <a:tab pos="3590925" algn="l"/>
              </a:tabLst>
              <a:defRPr/>
            </a:pPr>
            <a:r>
              <a:rPr lang="cs-CZ" sz="2400" dirty="0">
                <a:ea typeface="+mn-ea"/>
                <a:cs typeface="+mn-cs"/>
              </a:rPr>
              <a:t>dovoz biopaliv</a:t>
            </a:r>
          </a:p>
        </p:txBody>
      </p:sp>
    </p:spTree>
    <p:extLst>
      <p:ext uri="{BB962C8B-B14F-4D97-AF65-F5344CB8AC3E}">
        <p14:creationId xmlns:p14="http://schemas.microsoft.com/office/powerpoint/2010/main" val="266377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small" dirty="0"/>
              <a:t>Princip SPOLEČNÉ OBCHODNÍ POLITIKY</a:t>
            </a:r>
          </a:p>
        </p:txBody>
      </p:sp>
      <p:sp>
        <p:nvSpPr>
          <p:cNvPr id="6147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-180000">
              <a:defRPr/>
            </a:pPr>
            <a:r>
              <a:rPr lang="cs-CZ" sz="2400" dirty="0"/>
              <a:t>pokud jde o obchodní vztahy (včetně WTO), vystupuje EU jako jeden subjekt, za který jedná Komise</a:t>
            </a:r>
          </a:p>
          <a:p>
            <a:pPr marL="252000" indent="-180000">
              <a:defRPr/>
            </a:pPr>
            <a:r>
              <a:rPr lang="cs-CZ" sz="2400" dirty="0"/>
              <a:t>vede obchodní jednání, reprezentuje zájmy EU i členských států</a:t>
            </a:r>
          </a:p>
          <a:p>
            <a:pPr marL="252000" indent="-180000">
              <a:defRPr/>
            </a:pPr>
            <a:r>
              <a:rPr lang="cs-CZ" sz="2400" dirty="0"/>
              <a:t>implementace SOP – čl. 207 (ex-133)</a:t>
            </a:r>
          </a:p>
          <a:p>
            <a:pPr marL="252000" indent="-180000">
              <a:defRPr/>
            </a:pPr>
            <a:r>
              <a:rPr lang="cs-CZ" sz="2400" dirty="0"/>
              <a:t>Komise musí informovat Radu (ta je „hlavním“ orgánem)</a:t>
            </a:r>
          </a:p>
          <a:p>
            <a:pPr marL="252000" indent="-180000">
              <a:defRPr/>
            </a:pPr>
            <a:r>
              <a:rPr lang="cs-CZ" sz="2400" dirty="0"/>
              <a:t>Rada vydá zmocnění (Komise jedná pouze v intencích zmocnění)</a:t>
            </a:r>
          </a:p>
          <a:p>
            <a:pPr marL="252000" indent="-180000">
              <a:defRPr/>
            </a:pPr>
            <a:r>
              <a:rPr lang="cs-CZ" sz="2400" dirty="0"/>
              <a:t>Komise musí konzultovat s „</a:t>
            </a:r>
            <a:r>
              <a:rPr lang="cs-CZ" sz="2400" dirty="0" err="1"/>
              <a:t>Article</a:t>
            </a:r>
            <a:r>
              <a:rPr lang="cs-CZ" sz="2400" dirty="0"/>
              <a:t> 133 (207) </a:t>
            </a:r>
            <a:r>
              <a:rPr lang="cs-CZ" sz="2400" dirty="0" err="1"/>
              <a:t>Committee</a:t>
            </a:r>
            <a:r>
              <a:rPr lang="cs-CZ" sz="2400" dirty="0"/>
              <a:t>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KDO</a:t>
            </a:r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-180000">
              <a:defRPr/>
            </a:pPr>
            <a:r>
              <a:rPr lang="cs-CZ" sz="2400" b="1" dirty="0">
                <a:solidFill>
                  <a:schemeClr val="accent1"/>
                </a:solidFill>
              </a:rPr>
              <a:t>RADA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uzavírá mez. smlouvy po konzultaci s </a:t>
            </a:r>
            <a:r>
              <a:rPr lang="cs-CZ" sz="2000" dirty="0" err="1"/>
              <a:t>Evr</a:t>
            </a:r>
            <a:r>
              <a:rPr lang="cs-CZ" sz="2000" dirty="0"/>
              <a:t>. parlamentem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zboží (kvalifikovaná většina), služby, IPR (jednomyslnost)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rozhoduje na základě </a:t>
            </a:r>
            <a:r>
              <a:rPr lang="cs-CZ" sz="2000" dirty="0" err="1"/>
              <a:t>info</a:t>
            </a:r>
            <a:r>
              <a:rPr lang="cs-CZ" sz="2000" dirty="0"/>
              <a:t> od Komise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zmocňuje Komisi a stanoví jí mandát</a:t>
            </a:r>
          </a:p>
          <a:p>
            <a:pPr marL="252000" indent="-180000">
              <a:defRPr/>
            </a:pPr>
            <a:r>
              <a:rPr lang="cs-CZ" sz="2400" b="1" dirty="0">
                <a:solidFill>
                  <a:schemeClr val="accent1"/>
                </a:solidFill>
              </a:rPr>
              <a:t>KOMISE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vyjednává o smlouvách podle zmocnění Rady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při vyjednávání konzultuje s výborem dle čl. 207 (art. 133 </a:t>
            </a:r>
            <a:r>
              <a:rPr lang="cs-CZ" sz="2000" dirty="0" err="1"/>
              <a:t>Com</a:t>
            </a:r>
            <a:r>
              <a:rPr lang="cs-CZ" sz="2000" dirty="0"/>
              <a:t>.)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vyjednávání s NGO a podnikatelskou sférou</a:t>
            </a:r>
          </a:p>
          <a:p>
            <a:pPr marL="252000" indent="-180000">
              <a:defRPr/>
            </a:pPr>
            <a:r>
              <a:rPr lang="cs-CZ" sz="2400" b="1" dirty="0">
                <a:solidFill>
                  <a:schemeClr val="accent1"/>
                </a:solidFill>
              </a:rPr>
              <a:t>PARLAMENT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musí být informován, povinné konzultace</a:t>
            </a:r>
          </a:p>
          <a:p>
            <a:pPr marL="504000" lvl="1" indent="-180000">
              <a:tabLst>
                <a:tab pos="5205413" algn="l"/>
              </a:tabLst>
              <a:defRPr/>
            </a:pPr>
            <a:r>
              <a:rPr lang="cs-CZ" sz="2000" dirty="0"/>
              <a:t>když mez. smlouva přesahuje rámec SOP, tak ke sjednání uděluje souhlas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42C2A01-48C8-3B40-A258-4FA7F321E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92" y="3429000"/>
            <a:ext cx="3353542" cy="23108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124404F-F734-7946-A718-1239279AA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747" y="1118200"/>
            <a:ext cx="2860043" cy="1981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A591AD-4ADA-7242-ACFD-6C21DA60D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40" y="172050"/>
            <a:ext cx="4267200" cy="1892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small" dirty="0"/>
              <a:t>Společná obchodní politika - dosah</a:t>
            </a:r>
          </a:p>
        </p:txBody>
      </p:sp>
      <p:sp>
        <p:nvSpPr>
          <p:cNvPr id="10243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-180000">
              <a:defRPr/>
            </a:pPr>
            <a:r>
              <a:rPr lang="cs-CZ" sz="2400" dirty="0"/>
              <a:t>úprava celních sazeb, </a:t>
            </a:r>
          </a:p>
          <a:p>
            <a:pPr marL="252000" indent="-180000">
              <a:defRPr/>
            </a:pPr>
            <a:r>
              <a:rPr lang="cs-CZ" sz="2400" dirty="0"/>
              <a:t>uzavírání celních a obchodních dohod týkajících se obchodu zbožím a službami, </a:t>
            </a:r>
          </a:p>
          <a:p>
            <a:pPr marL="252000" indent="-180000">
              <a:defRPr/>
            </a:pPr>
            <a:r>
              <a:rPr lang="cs-CZ" sz="2400" dirty="0"/>
              <a:t>obchodní aspekty duševního vlastnictví, </a:t>
            </a:r>
          </a:p>
          <a:p>
            <a:pPr marL="252000" indent="-180000">
              <a:defRPr/>
            </a:pPr>
            <a:r>
              <a:rPr lang="cs-CZ" sz="2400" dirty="0"/>
              <a:t>přímé zahraniční investice, </a:t>
            </a:r>
          </a:p>
          <a:p>
            <a:pPr marL="252000" indent="-180000">
              <a:defRPr/>
            </a:pPr>
            <a:r>
              <a:rPr lang="cs-CZ" sz="2400" dirty="0"/>
              <a:t>sjednocování liberalizačních opatření, </a:t>
            </a:r>
          </a:p>
          <a:p>
            <a:pPr marL="252000" indent="-180000">
              <a:defRPr/>
            </a:pPr>
            <a:r>
              <a:rPr lang="cs-CZ" sz="2400" dirty="0"/>
              <a:t>vývozní politika</a:t>
            </a:r>
          </a:p>
          <a:p>
            <a:pPr marL="252000" indent="-180000">
              <a:defRPr/>
            </a:pPr>
            <a:r>
              <a:rPr lang="cs-CZ" sz="2400" dirty="0"/>
              <a:t>opatření na ochranu obchodu, jako jsou opatření pro případ dumpingu a subvencování</a:t>
            </a:r>
          </a:p>
        </p:txBody>
      </p:sp>
    </p:spTree>
    <p:extLst>
      <p:ext uri="{BB962C8B-B14F-4D97-AF65-F5344CB8AC3E}">
        <p14:creationId xmlns:p14="http://schemas.microsoft.com/office/powerpoint/2010/main" val="269814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cap="small" dirty="0"/>
              <a:t>Společná obchodní politika – právní základy</a:t>
            </a:r>
          </a:p>
        </p:txBody>
      </p:sp>
      <p:pic>
        <p:nvPicPr>
          <p:cNvPr id="3" name="Obrázek 2" descr="Obsah obrázku budova, ulice, stůl, počítač&#10;&#10;Popis byl vytvořen automaticky">
            <a:extLst>
              <a:ext uri="{FF2B5EF4-FFF2-40B4-BE49-F238E27FC236}">
                <a16:creationId xmlns:a16="http://schemas.microsoft.com/office/drawing/2014/main" id="{700FFB3E-59F7-E74E-854B-91B483557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28" y="1586714"/>
            <a:ext cx="7392144" cy="4158081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5CA6CCF9-0F37-FF4F-930E-7650F29CBF40}"/>
              </a:ext>
            </a:extLst>
          </p:cNvPr>
          <p:cNvSpPr/>
          <p:nvPr/>
        </p:nvSpPr>
        <p:spPr bwMode="auto">
          <a:xfrm>
            <a:off x="119335" y="2420888"/>
            <a:ext cx="1824371" cy="11287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čl. 206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cíle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ADBB5817-F928-FE42-9B3C-95B16E7EC178}"/>
              </a:ext>
            </a:extLst>
          </p:cNvPr>
          <p:cNvSpPr/>
          <p:nvPr/>
        </p:nvSpPr>
        <p:spPr bwMode="auto">
          <a:xfrm>
            <a:off x="407368" y="3795938"/>
            <a:ext cx="1824372" cy="121723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čl. 207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latin typeface="Tahoma" pitchFamily="34" charset="0"/>
              </a:rPr>
              <a:t>rozsah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5ACCA5B-2DFA-0D4F-82F9-394E3FC6A0F6}"/>
              </a:ext>
            </a:extLst>
          </p:cNvPr>
          <p:cNvSpPr/>
          <p:nvPr/>
        </p:nvSpPr>
        <p:spPr bwMode="auto">
          <a:xfrm>
            <a:off x="8760296" y="4138087"/>
            <a:ext cx="3312368" cy="258309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čl. 208-211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latin typeface="Tahoma" pitchFamily="34" charset="0"/>
              </a:rPr>
              <a:t>rozvojová spolupráce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BCE304DA-82D6-2C43-9F9E-9E3FE4F467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4446</TotalTime>
  <Words>2562</Words>
  <Application>Microsoft Macintosh PowerPoint</Application>
  <PresentationFormat>Širokoúhlá obrazovka</PresentationFormat>
  <Paragraphs>380</Paragraphs>
  <Slides>53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Calibri</vt:lpstr>
      <vt:lpstr>Courier New</vt:lpstr>
      <vt:lpstr>Tahoma</vt:lpstr>
      <vt:lpstr>Wingdings</vt:lpstr>
      <vt:lpstr>Prezentace_MU_CZ</vt:lpstr>
      <vt:lpstr>Regulace vnějších obchodních vztahů EU</vt:lpstr>
      <vt:lpstr>Historický vstup, poválečné období do 1990</vt:lpstr>
      <vt:lpstr>Historický vstup, 1990 - 2004</vt:lpstr>
      <vt:lpstr>Systematika mezinárodních obchodních vztahů</vt:lpstr>
      <vt:lpstr>EU – celní unie, jednotný vnitřní trh</vt:lpstr>
      <vt:lpstr>Princip SPOLEČNÉ OBCHODNÍ POLITIKY</vt:lpstr>
      <vt:lpstr>KDO</vt:lpstr>
      <vt:lpstr>Společná obchodní politika - dosah</vt:lpstr>
      <vt:lpstr>Společná obchodní politika – právní základy</vt:lpstr>
      <vt:lpstr>Nástroje SOP: dle úrovně vztahů v rámci PMO</vt:lpstr>
      <vt:lpstr>Nástroje SOP: ekonomicko-admin. pohled</vt:lpstr>
      <vt:lpstr>Nástroje SOP: další členění</vt:lpstr>
      <vt:lpstr>SMLUVNÍ NÁSTROJE</vt:lpstr>
      <vt:lpstr>Smluvní nástroje</vt:lpstr>
      <vt:lpstr>Dohody s evropskými státy mimo EU</vt:lpstr>
      <vt:lpstr>Dohody s evropskými státy mimo EU</vt:lpstr>
      <vt:lpstr>Další zóny volného obchodu</vt:lpstr>
      <vt:lpstr>Další zóny volného obchodu</vt:lpstr>
      <vt:lpstr>Další dohody</vt:lpstr>
      <vt:lpstr>Preferenční režim vůči ACP státům</vt:lpstr>
      <vt:lpstr>Preferenční režim vůči ACP státům</vt:lpstr>
      <vt:lpstr>Preferenční režim vůči ACP státům</vt:lpstr>
      <vt:lpstr>Prezentace aplikace PowerPoint</vt:lpstr>
      <vt:lpstr>Čína</vt:lpstr>
      <vt:lpstr>Smluvní nástroje – probíhající jednání</vt:lpstr>
      <vt:lpstr>Smluvní nástroje – kýžená budoucnost?</vt:lpstr>
      <vt:lpstr>Prezentace aplikace PowerPoint</vt:lpstr>
      <vt:lpstr>AUTONOMNÍ NÁSTROJE - TARIFNÍ</vt:lpstr>
      <vt:lpstr>Autonomní nástroje - tarifní</vt:lpstr>
      <vt:lpstr>Společný celní sazebník</vt:lpstr>
      <vt:lpstr>Příklady celních sazeb</vt:lpstr>
      <vt:lpstr>Celní kodex</vt:lpstr>
      <vt:lpstr>Stanovení původu</vt:lpstr>
      <vt:lpstr>Všeobecný systém preferencí – nař. 978/2012</vt:lpstr>
      <vt:lpstr>Všeobecný systém preferencí - změny</vt:lpstr>
      <vt:lpstr>Prezentace aplikace PowerPoint</vt:lpstr>
      <vt:lpstr>Suspenze (nelimitované množství) a kvóty (pro určité množství)</vt:lpstr>
      <vt:lpstr>Kvóty</vt:lpstr>
      <vt:lpstr>AUTONOMNÍ NÁSTROJE - KVANTITATIVNÍ</vt:lpstr>
      <vt:lpstr>Další úprava dovozu – množstevní omezení</vt:lpstr>
      <vt:lpstr>Země s tržní ekonomikou</vt:lpstr>
      <vt:lpstr>Země s centrálně řízenou ekonomikou</vt:lpstr>
      <vt:lpstr>AUTONOMNÍ NÁSTROJE – VÝVOZ</vt:lpstr>
      <vt:lpstr>Vývoz</vt:lpstr>
      <vt:lpstr>Zvláštní regulace</vt:lpstr>
      <vt:lpstr>AUTONOMNÍ NÁSTROJE –OBLASTI ZVLÁŠTNÍ REGULACE DOVOZU I VÝVOZU</vt:lpstr>
      <vt:lpstr>Regulace dovozu i vývozu</vt:lpstr>
      <vt:lpstr>OCHRANNÁ OPATŘENÍ SANKCE</vt:lpstr>
      <vt:lpstr>Ochranná politika</vt:lpstr>
      <vt:lpstr>Ochranná politika</vt:lpstr>
      <vt:lpstr>Sankce</vt:lpstr>
      <vt:lpstr>REGULACE NÁRODNÍ</vt:lpstr>
      <vt:lpstr>Národní regulace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dovozu a vývozu v rámci ES</dc:title>
  <dc:creator>ThinkPad</dc:creator>
  <cp:lastModifiedBy>Jiří Valdhans</cp:lastModifiedBy>
  <cp:revision>155</cp:revision>
  <dcterms:created xsi:type="dcterms:W3CDTF">2008-12-03T20:40:36Z</dcterms:created>
  <dcterms:modified xsi:type="dcterms:W3CDTF">2022-10-20T05:10:33Z</dcterms:modified>
</cp:coreProperties>
</file>