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8" r:id="rId3"/>
    <p:sldId id="302" r:id="rId4"/>
    <p:sldId id="289" r:id="rId5"/>
    <p:sldId id="290" r:id="rId6"/>
    <p:sldId id="309" r:id="rId7"/>
    <p:sldId id="310" r:id="rId8"/>
    <p:sldId id="291" r:id="rId9"/>
    <p:sldId id="293" r:id="rId10"/>
    <p:sldId id="294" r:id="rId11"/>
    <p:sldId id="30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8" autoAdjust="0"/>
    <p:restoredTop sz="93883" autoAdjust="0"/>
  </p:normalViewPr>
  <p:slideViewPr>
    <p:cSldViewPr snapToGrid="0">
      <p:cViewPr varScale="1">
        <p:scale>
          <a:sx n="68" d="100"/>
          <a:sy n="68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71969-044D-42C4-B75A-982AE75F684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FAFEF-A7DE-4940-A51D-42FA18527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054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229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51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059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650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753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884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531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59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44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36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80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82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6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36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99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030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96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14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20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1262D-F698-4337-B27F-D5350001698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13BEF-83EC-41DF-A61E-02F5CF809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68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hoot.i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95124" y="220039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Správní právo procesní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1. seminář</a:t>
            </a:r>
            <a:br>
              <a:rPr lang="cs-CZ" dirty="0"/>
            </a:br>
            <a:br>
              <a:rPr lang="cs-CZ" dirty="0"/>
            </a:br>
            <a:r>
              <a:rPr lang="cs-CZ" dirty="0"/>
              <a:t>David Hejč</a:t>
            </a:r>
          </a:p>
        </p:txBody>
      </p:sp>
    </p:spTree>
    <p:extLst>
      <p:ext uri="{BB962C8B-B14F-4D97-AF65-F5344CB8AC3E}">
        <p14:creationId xmlns:p14="http://schemas.microsoft.com/office/powerpoint/2010/main" val="87804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působnosti správního řádu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Kdy postupovat podle správního řádu?</a:t>
            </a:r>
          </a:p>
          <a:p>
            <a:r>
              <a:rPr lang="cs-CZ" b="1" dirty="0"/>
              <a:t>Subsidiarita správního řádu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dirty="0"/>
              <a:t>§ 1 (2) </a:t>
            </a:r>
            <a:r>
              <a:rPr lang="cs-CZ" i="1" dirty="0"/>
              <a:t>Tento zákon nebo jeho jednotlivá ustanovení se použijí, nestanoví-li zvláštní zákon jiný postup.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1351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7200" b="1" dirty="0"/>
          </a:p>
          <a:p>
            <a:pPr marL="0" indent="0" algn="ctr">
              <a:buNone/>
            </a:pPr>
            <a:r>
              <a:rPr lang="cs-CZ" sz="7200" b="1" dirty="0">
                <a:hlinkClick r:id="rId3"/>
              </a:rPr>
              <a:t>www.kahoot.it</a:t>
            </a:r>
            <a:endParaRPr lang="cs-CZ" sz="7200" b="1" dirty="0"/>
          </a:p>
          <a:p>
            <a:pPr marL="742950" indent="-742950" algn="ctr">
              <a:buAutoNum type="arabicParenR"/>
            </a:pPr>
            <a:r>
              <a:rPr lang="cs-CZ" sz="4000" b="1" dirty="0"/>
              <a:t>Zadejte PIN</a:t>
            </a:r>
          </a:p>
          <a:p>
            <a:pPr marL="742950" indent="-742950" algn="ctr">
              <a:buAutoNum type="arabicParenR"/>
            </a:pPr>
            <a:r>
              <a:rPr lang="cs-CZ" sz="4000" b="1" dirty="0"/>
              <a:t>Uveďte jméno/</a:t>
            </a:r>
            <a:r>
              <a:rPr lang="cs-CZ" sz="4000" b="1" dirty="0" err="1"/>
              <a:t>nick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08060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/>
              <a:t>Organizační pokyny SPP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157288"/>
            <a:ext cx="10634663" cy="555783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u="sng" dirty="0"/>
              <a:t>Podmínky pro udělení zápočtu:</a:t>
            </a:r>
            <a:endParaRPr lang="cs-CZ" dirty="0"/>
          </a:p>
          <a:p>
            <a:pPr algn="just"/>
            <a:r>
              <a:rPr lang="cs-CZ" b="1" dirty="0"/>
              <a:t>povinná účast</a:t>
            </a:r>
            <a:r>
              <a:rPr lang="cs-CZ" dirty="0"/>
              <a:t> v seminární skupině (neúčast je tolerovaná za splnění podmínek Studijního a zkušebního řádu Masarykovy univerzity), nahrazování v jiných seminárních skupinách se připouští pouze za předpokladu, že to umožní dotčení seminární vyučující</a:t>
            </a:r>
          </a:p>
          <a:p>
            <a:pPr algn="just"/>
            <a:r>
              <a:rPr lang="cs-CZ" b="1" dirty="0"/>
              <a:t>aktivní účast</a:t>
            </a:r>
            <a:r>
              <a:rPr lang="cs-CZ" dirty="0"/>
              <a:t> na semináři (a v rámci řešení případových studií)</a:t>
            </a:r>
          </a:p>
          <a:p>
            <a:pPr algn="just"/>
            <a:r>
              <a:rPr lang="cs-CZ" dirty="0"/>
              <a:t>zpracování </a:t>
            </a:r>
            <a:r>
              <a:rPr lang="cs-CZ" b="1" dirty="0"/>
              <a:t>případových studií</a:t>
            </a:r>
            <a:r>
              <a:rPr lang="cs-CZ" dirty="0"/>
              <a:t> zadávaných </a:t>
            </a:r>
            <a:r>
              <a:rPr lang="cs-CZ" dirty="0" err="1"/>
              <a:t>seminarizujícím</a:t>
            </a:r>
            <a:r>
              <a:rPr lang="cs-CZ" dirty="0"/>
              <a:t> vyučujícím jak v průběhu seminářů, tak i jako příprava na ně</a:t>
            </a:r>
          </a:p>
          <a:p>
            <a:pPr algn="just"/>
            <a:r>
              <a:rPr lang="cs-CZ" dirty="0"/>
              <a:t>úspěšné zvládnutí </a:t>
            </a:r>
            <a:r>
              <a:rPr lang="cs-CZ" b="1" dirty="0"/>
              <a:t>průběžných opakovacích testů</a:t>
            </a:r>
            <a:r>
              <a:rPr lang="cs-CZ" dirty="0"/>
              <a:t>: získání minimálně 14 bodů z celkem dvou opakovacích testů distančně psaných na semináři V. (z témat seminářů I. a IV.) a semináři IX. (z témat seminářů V. až VIII.). Každý test bude obsahovat 10 otázek s výběrem odpovědi z pěti variant, kdy jen jedna odpověď je správná. Za špatnou odpověď se body neodečítají. V případě nesplnění této podmínky bude možné nahradit distančním zápočtovým testem ve zkouškovém období, jehož obsahem jsou témata seminářů I. až XI.</a:t>
            </a:r>
          </a:p>
          <a:p>
            <a:pPr marL="0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6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681" y="0"/>
            <a:ext cx="11003280" cy="673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01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právo procesní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SPP jako subsystém správního práva – správní právo je právní odvětví regulující postavení a chování subjektů ve vztazích, které vznikají a uskutečňují se v souvislosti s realizací výkonné moci ve státě ve sféře veřejné správy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právo procesní - ty normy správního práva, jež upravují proces aplikace norem správního práva – v rozhodující míře obsahem zákon 500/2004 Sb. </a:t>
            </a:r>
            <a:r>
              <a:rPr lang="cs-CZ" b="1" dirty="0"/>
              <a:t>správní řád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788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/>
              <a:t>Obsah správního řádu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4539"/>
            <a:ext cx="10515600" cy="4752424"/>
          </a:xfrm>
        </p:spPr>
        <p:txBody>
          <a:bodyPr/>
          <a:lstStyle/>
          <a:p>
            <a:r>
              <a:rPr lang="cs-CZ" dirty="0"/>
              <a:t>Jaká procesní právní úprava je obsažena ve správním řádu?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Přehled právních forem činnosti veřejné správy</a:t>
            </a:r>
          </a:p>
          <a:p>
            <a:pPr lvl="1"/>
            <a:r>
              <a:rPr lang="cs-CZ" dirty="0"/>
              <a:t>Správní akty</a:t>
            </a:r>
          </a:p>
          <a:p>
            <a:pPr lvl="1"/>
            <a:r>
              <a:rPr lang="cs-CZ" dirty="0"/>
              <a:t>Veřejnoprávní smlouvy</a:t>
            </a:r>
          </a:p>
          <a:p>
            <a:pPr lvl="1"/>
            <a:r>
              <a:rPr lang="cs-CZ" dirty="0"/>
              <a:t>Faktické úkony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57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/>
              <a:t>Normativní správní akty a </a:t>
            </a:r>
            <a:r>
              <a:rPr lang="cs-CZ" dirty="0" err="1"/>
              <a:t>SpŘ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Právní úprava procesu vydávání 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Nařízení vlády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Vyhlášky ústředních orgánů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Právní předpisy obcí a krajů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Právní předpisy územně dekoncentrovaných orgánů</a:t>
            </a:r>
          </a:p>
        </p:txBody>
      </p:sp>
    </p:spTree>
    <p:extLst>
      <p:ext uri="{BB962C8B-B14F-4D97-AF65-F5344CB8AC3E}">
        <p14:creationId xmlns:p14="http://schemas.microsoft.com/office/powerpoint/2010/main" val="1242075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Individuální správní akty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110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Správní rozhodnutí - deklaratorní</a:t>
            </a:r>
          </a:p>
          <a:p>
            <a:pPr marL="0" indent="0">
              <a:buNone/>
            </a:pPr>
            <a:r>
              <a:rPr lang="cs-CZ" dirty="0"/>
              <a:t>                                   - konstitutivní</a:t>
            </a:r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dirty="0" err="1"/>
              <a:t>nonrozhodnutí</a:t>
            </a:r>
            <a:r>
              <a:rPr lang="cs-CZ" dirty="0"/>
              <a:t>“ – vyjádření, osvědčení, sdělení apod.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Opatření obecné povahy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26062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Smíšené správní akty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38200" y="432943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Veřejnoprávní smlouvy</a:t>
            </a:r>
          </a:p>
          <a:p>
            <a:r>
              <a:rPr lang="cs-CZ" sz="4000" b="1" dirty="0"/>
              <a:t>Faktické úkony</a:t>
            </a:r>
          </a:p>
        </p:txBody>
      </p:sp>
    </p:spTree>
    <p:extLst>
      <p:ext uri="{BB962C8B-B14F-4D97-AF65-F5344CB8AC3E}">
        <p14:creationId xmlns:p14="http://schemas.microsoft.com/office/powerpoint/2010/main" val="72086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působnosti správního řádu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 postupovat podle správního řádu?</a:t>
            </a:r>
          </a:p>
          <a:p>
            <a:r>
              <a:rPr lang="cs-CZ" b="1" dirty="0"/>
              <a:t>Pozitivní vymezení rozsahu působnosti</a:t>
            </a:r>
          </a:p>
          <a:p>
            <a:pPr marL="0" indent="0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§ 1 (1) </a:t>
            </a:r>
            <a:r>
              <a:rPr lang="cs-CZ" i="1" dirty="0">
                <a:solidFill>
                  <a:srgbClr val="FF0000"/>
                </a:solidFill>
              </a:rPr>
              <a:t>Tento zákon upravuje postup orgánů moci výkonné, orgánů územních samosprávných celků a jiných orgánů, právnických a fyzických osob</a:t>
            </a:r>
            <a:r>
              <a:rPr lang="cs-CZ" i="1" dirty="0"/>
              <a:t>, </a:t>
            </a:r>
            <a:r>
              <a:rPr lang="cs-CZ" i="1" dirty="0">
                <a:solidFill>
                  <a:schemeClr val="accent1"/>
                </a:solidFill>
              </a:rPr>
              <a:t>pokud vykonávají působnost v oblasti veřejné správy </a:t>
            </a:r>
            <a:r>
              <a:rPr lang="cs-CZ" i="1" dirty="0"/>
              <a:t>(dále jen "správní orgán").</a:t>
            </a:r>
          </a:p>
        </p:txBody>
      </p:sp>
    </p:spTree>
    <p:extLst>
      <p:ext uri="{BB962C8B-B14F-4D97-AF65-F5344CB8AC3E}">
        <p14:creationId xmlns:p14="http://schemas.microsoft.com/office/powerpoint/2010/main" val="3358890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působnosti správního řádu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Kdy postupovat podle správního řádu?</a:t>
            </a:r>
          </a:p>
          <a:p>
            <a:r>
              <a:rPr lang="cs-CZ" b="1" dirty="0"/>
              <a:t>Negativní vymezení rozsahu působnosti</a:t>
            </a:r>
          </a:p>
          <a:p>
            <a:pPr marL="0" indent="0">
              <a:buNone/>
            </a:pPr>
            <a:endParaRPr lang="cs-CZ" b="1" dirty="0"/>
          </a:p>
          <a:p>
            <a:pPr algn="just"/>
            <a:r>
              <a:rPr lang="cs-CZ" i="1" dirty="0"/>
              <a:t>§ 1 (3) Tento zákon se nevztahuje na právní </a:t>
            </a:r>
            <a:r>
              <a:rPr lang="cs-CZ" b="1" i="1" dirty="0"/>
              <a:t>jednání prováděná správními orgány</a:t>
            </a:r>
            <a:r>
              <a:rPr lang="cs-CZ" i="1" dirty="0"/>
              <a:t> a na vztahy mezi </a:t>
            </a:r>
            <a:r>
              <a:rPr lang="cs-CZ" b="1" i="1" dirty="0"/>
              <a:t>orgány téhož územního samosprávného celku při výkonu samostatné působnosti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46807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2184</TotalTime>
  <Words>489</Words>
  <Application>Microsoft Office PowerPoint</Application>
  <PresentationFormat>Širokoúhlá obrazovka</PresentationFormat>
  <Paragraphs>69</Paragraphs>
  <Slides>11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Správní právo procesní  1. seminář  David Hejč</vt:lpstr>
      <vt:lpstr>Organizační pokyny SPP</vt:lpstr>
      <vt:lpstr>Prezentace aplikace PowerPoint</vt:lpstr>
      <vt:lpstr>Správní právo procesní</vt:lpstr>
      <vt:lpstr>Obsah správního řádu</vt:lpstr>
      <vt:lpstr>Normativní správní akty a SpŘ</vt:lpstr>
      <vt:lpstr>Individuální správní akty</vt:lpstr>
      <vt:lpstr>Rozsah působnosti správního řádu</vt:lpstr>
      <vt:lpstr>Rozsah působnosti správního řádu</vt:lpstr>
      <vt:lpstr>Rozsah působnosti správního řádu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Hejč</dc:creator>
  <cp:lastModifiedBy>David Hejč</cp:lastModifiedBy>
  <cp:revision>127</cp:revision>
  <dcterms:created xsi:type="dcterms:W3CDTF">2018-10-13T16:15:55Z</dcterms:created>
  <dcterms:modified xsi:type="dcterms:W3CDTF">2020-10-13T14:01:41Z</dcterms:modified>
</cp:coreProperties>
</file>