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05DF-F321-46E9-A92C-F509B0BED80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72DE-36F3-4F8C-A068-0B7351B4B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65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05DF-F321-46E9-A92C-F509B0BED80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72DE-36F3-4F8C-A068-0B7351B4B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443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05DF-F321-46E9-A92C-F509B0BED80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72DE-36F3-4F8C-A068-0B7351B4B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097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05DF-F321-46E9-A92C-F509B0BED80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72DE-36F3-4F8C-A068-0B7351B4BE8B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2401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05DF-F321-46E9-A92C-F509B0BED80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72DE-36F3-4F8C-A068-0B7351B4B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89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05DF-F321-46E9-A92C-F509B0BED80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72DE-36F3-4F8C-A068-0B7351B4B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598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05DF-F321-46E9-A92C-F509B0BED80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72DE-36F3-4F8C-A068-0B7351B4B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255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05DF-F321-46E9-A92C-F509B0BED80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72DE-36F3-4F8C-A068-0B7351B4B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8023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05DF-F321-46E9-A92C-F509B0BED80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72DE-36F3-4F8C-A068-0B7351B4B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051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05DF-F321-46E9-A92C-F509B0BED80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72DE-36F3-4F8C-A068-0B7351B4B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239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05DF-F321-46E9-A92C-F509B0BED80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72DE-36F3-4F8C-A068-0B7351B4B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402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05DF-F321-46E9-A92C-F509B0BED80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72DE-36F3-4F8C-A068-0B7351B4B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43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05DF-F321-46E9-A92C-F509B0BED80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72DE-36F3-4F8C-A068-0B7351B4B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869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05DF-F321-46E9-A92C-F509B0BED80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72DE-36F3-4F8C-A068-0B7351B4B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421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05DF-F321-46E9-A92C-F509B0BED80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72DE-36F3-4F8C-A068-0B7351B4B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78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05DF-F321-46E9-A92C-F509B0BED80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72DE-36F3-4F8C-A068-0B7351B4B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025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05DF-F321-46E9-A92C-F509B0BED80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72DE-36F3-4F8C-A068-0B7351B4B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790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CCD05DF-F321-46E9-A92C-F509B0BED80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D72DE-36F3-4F8C-A068-0B7351B4B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0210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76244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sz="8800" b="1" u="sng" dirty="0" smtClean="0"/>
              <a:t>Soudcovská etika</a:t>
            </a:r>
            <a:endParaRPr lang="cs-CZ" sz="8800" b="1" u="sng" dirty="0"/>
          </a:p>
        </p:txBody>
      </p:sp>
    </p:spTree>
    <p:extLst>
      <p:ext uri="{BB962C8B-B14F-4D97-AF65-F5344CB8AC3E}">
        <p14:creationId xmlns:p14="http://schemas.microsoft.com/office/powerpoint/2010/main" val="215457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637" y="847264"/>
            <a:ext cx="10515600" cy="1325563"/>
          </a:xfrm>
        </p:spPr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9. Komunikace v rámci </a:t>
            </a:r>
            <a:r>
              <a:rPr lang="cs-CZ" b="1" u="sng" dirty="0" smtClean="0"/>
              <a:t>případu</a:t>
            </a:r>
            <a:r>
              <a:rPr lang="cs-CZ" b="1" dirty="0" smtClean="0"/>
              <a:t> = </a:t>
            </a:r>
            <a:r>
              <a:rPr lang="cs-CZ" b="1" u="sng" dirty="0" smtClean="0"/>
              <a:t>situační</a:t>
            </a:r>
            <a:r>
              <a:rPr lang="cs-CZ" b="1" dirty="0" smtClean="0"/>
              <a:t> etika.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9147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6760" y="764136"/>
            <a:ext cx="10515600" cy="3949180"/>
          </a:xfrm>
        </p:spPr>
        <p:txBody>
          <a:bodyPr>
            <a:normAutofit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10. V </a:t>
            </a:r>
            <a:r>
              <a:rPr lang="cs-CZ" b="1" u="sng" dirty="0" smtClean="0"/>
              <a:t>jednací</a:t>
            </a:r>
            <a:r>
              <a:rPr lang="cs-CZ" b="1" dirty="0" smtClean="0"/>
              <a:t> síni (flexibilita poučení, ukládání pokut) i s účastníky řízení a jejich zástupci </a:t>
            </a:r>
            <a:r>
              <a:rPr lang="cs-CZ" b="1" u="sng" dirty="0" smtClean="0"/>
              <a:t>mimo ni </a:t>
            </a:r>
            <a:r>
              <a:rPr lang="cs-CZ" b="1" dirty="0" smtClean="0"/>
              <a:t>(postulát zdrženlivosti…).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0088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4949" y="880514"/>
            <a:ext cx="10515600" cy="5719791"/>
          </a:xfrm>
        </p:spPr>
        <p:txBody>
          <a:bodyPr/>
          <a:lstStyle/>
          <a:p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/>
              <a:t/>
            </a:r>
            <a:br>
              <a:rPr lang="cs-CZ" sz="2000" b="1" dirty="0"/>
            </a:br>
            <a:r>
              <a:rPr lang="cs-CZ" sz="3200" b="1" dirty="0" smtClean="0"/>
              <a:t>11. </a:t>
            </a:r>
            <a:r>
              <a:rPr lang="cs-CZ" sz="3200" b="1" u="sng" dirty="0" smtClean="0"/>
              <a:t>Etika v soudcovském přístupu (myšlení).</a:t>
            </a:r>
            <a:r>
              <a:rPr lang="cs-CZ" sz="2000" b="1" u="sng" dirty="0" smtClean="0"/>
              <a:t/>
            </a:r>
            <a:br>
              <a:rPr lang="cs-CZ" sz="2000" b="1" u="sng" dirty="0" smtClean="0"/>
            </a:br>
            <a:r>
              <a:rPr lang="cs-CZ" sz="2000" b="1" u="sng" dirty="0" smtClean="0"/>
              <a:t/>
            </a:r>
            <a:br>
              <a:rPr lang="cs-CZ" sz="2000" b="1" u="sng" dirty="0" smtClean="0"/>
            </a:br>
            <a:r>
              <a:rPr lang="cs-CZ" sz="3200" dirty="0" err="1" smtClean="0"/>
              <a:t>Příkladmo</a:t>
            </a:r>
            <a:r>
              <a:rPr lang="cs-CZ" sz="3200" dirty="0" smtClean="0"/>
              <a:t> podle o. s. ř. – otázka soudcova přesvědčení při hodnocení důkazů - § 132; co je soudcovo svědomí, případně právní cítění - intuice, preference („dokázat žít s rozhodnutím“); problém prostoru pro soudcovskou diskreci, např. aplikace § 136 při určování výše škody, zejména imateriální. </a:t>
            </a:r>
            <a:r>
              <a:rPr lang="cs-CZ" sz="3200" b="1" u="sng" dirty="0" smtClean="0"/>
              <a:t> </a:t>
            </a:r>
            <a:r>
              <a:rPr lang="cs-CZ" sz="3200" b="1" u="sng" dirty="0"/>
              <a:t/>
            </a:r>
            <a:br>
              <a:rPr lang="cs-CZ" sz="3200" b="1" u="sng" dirty="0"/>
            </a:br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429438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64135"/>
            <a:ext cx="10515600" cy="5719791"/>
          </a:xfrm>
        </p:spPr>
        <p:txBody>
          <a:bodyPr/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3600" b="1" dirty="0" smtClean="0"/>
              <a:t>12. </a:t>
            </a:r>
            <a:r>
              <a:rPr lang="cs-CZ" sz="3600" b="1" u="sng" dirty="0" smtClean="0"/>
              <a:t>Liberální</a:t>
            </a:r>
            <a:r>
              <a:rPr lang="cs-CZ" sz="3600" b="1" dirty="0" smtClean="0"/>
              <a:t> přístup. </a:t>
            </a:r>
            <a:br>
              <a:rPr lang="cs-CZ" sz="3600" b="1" dirty="0" smtClean="0"/>
            </a:br>
            <a:r>
              <a:rPr lang="cs-CZ" sz="3600" b="1" dirty="0" smtClean="0"/>
              <a:t>„… i moudrému soudci skýtají zásady řádného procesu dostatečně široký prostor k benevolentnímu výkladu, je-li to v zájmu </a:t>
            </a:r>
            <a:r>
              <a:rPr lang="cs-CZ" sz="3600" b="1" dirty="0" err="1" smtClean="0"/>
              <a:t>spravaedlnosti</a:t>
            </a:r>
            <a:r>
              <a:rPr lang="cs-CZ" sz="3600" b="1" dirty="0" smtClean="0"/>
              <a:t>“. (D. Uhlíř in Soudce č. 7-8/2019, s. 3).</a:t>
            </a:r>
            <a:br>
              <a:rPr lang="cs-CZ" sz="3600" b="1" dirty="0" smtClean="0"/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71379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6388" y="390062"/>
            <a:ext cx="10515600" cy="5944235"/>
          </a:xfrm>
        </p:spPr>
        <p:txBody>
          <a:bodyPr>
            <a:normAutofit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13. Soudci </a:t>
            </a:r>
            <a:r>
              <a:rPr lang="cs-CZ" b="1" u="sng" dirty="0" smtClean="0"/>
              <a:t>mezi sebou </a:t>
            </a:r>
            <a:r>
              <a:rPr lang="cs-CZ" b="1" dirty="0" smtClean="0"/>
              <a:t>– </a:t>
            </a:r>
            <a:r>
              <a:rPr lang="cs-CZ" b="1" u="sng" dirty="0" smtClean="0"/>
              <a:t>„tvrdý“ trend? </a:t>
            </a:r>
            <a:br>
              <a:rPr lang="cs-CZ" b="1" u="sng" dirty="0" smtClean="0"/>
            </a:br>
            <a:r>
              <a:rPr lang="cs-CZ" b="1" dirty="0" smtClean="0"/>
              <a:t>(nález IV. ÚS 3011/20 k „přepřahání“ soudců, resp. senátů podle o. s. ř. i tr. ř</a:t>
            </a:r>
            <a:r>
              <a:rPr lang="cs-CZ" b="1" smtClean="0"/>
              <a:t>., jen jako </a:t>
            </a:r>
            <a:r>
              <a:rPr lang="cs-CZ" b="1" dirty="0" err="1" smtClean="0"/>
              <a:t>ultimum</a:t>
            </a:r>
            <a:r>
              <a:rPr lang="cs-CZ" b="1" dirty="0" smtClean="0"/>
              <a:t> refugium, postulát transparentnosti).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6569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1698" y="863889"/>
            <a:ext cx="10515600" cy="5994111"/>
          </a:xfrm>
        </p:spPr>
        <p:txBody>
          <a:bodyPr/>
          <a:lstStyle/>
          <a:p>
            <a:r>
              <a:rPr lang="cs-CZ" b="1" dirty="0" smtClean="0"/>
              <a:t>14. Kultura (etika) </a:t>
            </a:r>
            <a:r>
              <a:rPr lang="cs-CZ" b="1" u="sng" dirty="0" smtClean="0"/>
              <a:t>veřejného ospravedlnění  </a:t>
            </a:r>
            <a:r>
              <a:rPr lang="cs-CZ" b="1" dirty="0" smtClean="0"/>
              <a:t> - </a:t>
            </a:r>
            <a:r>
              <a:rPr lang="cs-CZ" b="1" i="1" dirty="0" smtClean="0"/>
              <a:t>public </a:t>
            </a:r>
            <a:r>
              <a:rPr lang="cs-CZ" b="1" i="1" dirty="0" err="1" smtClean="0"/>
              <a:t>justification</a:t>
            </a:r>
            <a:r>
              <a:rPr lang="cs-CZ" b="1" dirty="0" smtClean="0"/>
              <a:t>, viz též veřejná kontrola, veřejný zájem atd., viz právní filosofie (aplikačně rozhodnutí NSS k protiepidemickým opatřením, nález Pl. ÚS 106/20).</a:t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1833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094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15. Ale – je třeba </a:t>
            </a:r>
            <a:r>
              <a:rPr lang="cs-CZ" sz="3600" b="1" u="sng" dirty="0" smtClean="0"/>
              <a:t>říci všechno</a:t>
            </a:r>
            <a:r>
              <a:rPr lang="cs-CZ" sz="3600" b="1" dirty="0" smtClean="0"/>
              <a:t>? (soudcovský minimalismus, mentorování … ).</a:t>
            </a:r>
            <a:br>
              <a:rPr lang="cs-CZ" sz="3600" b="1" dirty="0" smtClean="0"/>
            </a:br>
            <a:r>
              <a:rPr lang="cs-CZ" sz="3600" dirty="0" smtClean="0"/>
              <a:t>N</a:t>
            </a:r>
            <a:r>
              <a:rPr lang="cs-CZ" sz="2800" dirty="0" smtClean="0"/>
              <a:t>ález IV. ÚS 950/19 k trestání mladistvých, v reakci na nález II. ÚS 2027/17 (trest domácího vězení namísto nepodmíněného trestu odnětí svobody).</a:t>
            </a:r>
            <a:br>
              <a:rPr lang="cs-CZ" sz="2800" dirty="0" smtClean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9400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6513" y="755823"/>
            <a:ext cx="10515600" cy="5503661"/>
          </a:xfrm>
        </p:spPr>
        <p:txBody>
          <a:bodyPr/>
          <a:lstStyle/>
          <a:p>
            <a:r>
              <a:rPr lang="cs-CZ" sz="3600" b="1" dirty="0" smtClean="0"/>
              <a:t>Doporučená literatura – výběr</a:t>
            </a:r>
            <a:br>
              <a:rPr lang="cs-CZ" sz="3600" b="1" dirty="0" smtClean="0"/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err="1" smtClean="0"/>
              <a:t>Hapla</a:t>
            </a:r>
            <a:r>
              <a:rPr lang="cs-CZ" sz="3600" b="1" dirty="0" smtClean="0"/>
              <a:t>, M.,</a:t>
            </a:r>
            <a:r>
              <a:rPr lang="cs-CZ" sz="3600" b="1" dirty="0" err="1" smtClean="0"/>
              <a:t>Friedel</a:t>
            </a:r>
            <a:r>
              <a:rPr lang="cs-CZ" sz="3600" b="1" dirty="0" smtClean="0"/>
              <a:t>, T. a kol. Profesní etika právníků. </a:t>
            </a:r>
            <a:r>
              <a:rPr lang="cs-CZ" sz="3600" b="1" dirty="0" err="1" smtClean="0"/>
              <a:t>Brino</a:t>
            </a:r>
            <a:r>
              <a:rPr lang="cs-CZ" sz="3600" b="1" dirty="0" smtClean="0"/>
              <a:t>: </a:t>
            </a:r>
            <a:r>
              <a:rPr lang="cs-CZ" sz="3600" b="1" dirty="0" err="1" smtClean="0"/>
              <a:t>Nugis</a:t>
            </a:r>
            <a:r>
              <a:rPr lang="cs-CZ" sz="3600" b="1" dirty="0" smtClean="0"/>
              <a:t> Finem, 2022</a:t>
            </a: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2400" b="1" dirty="0" smtClean="0"/>
              <a:t>Sobek, T. a kol. Právní etika. Praha: Leges, 2019</a:t>
            </a:r>
            <a:br>
              <a:rPr lang="cs-CZ" sz="2400" b="1" dirty="0" smtClean="0"/>
            </a:br>
            <a:r>
              <a:rPr lang="cs-CZ" sz="2400" b="1" dirty="0" err="1" smtClean="0"/>
              <a:t>Friedel</a:t>
            </a:r>
            <a:r>
              <a:rPr lang="cs-CZ" sz="2400" b="1" dirty="0" smtClean="0"/>
              <a:t>, T. Když se řekne „profesní etika právníků“. Poznámka k nejasnému pojmu. </a:t>
            </a:r>
            <a:r>
              <a:rPr lang="cs-CZ" sz="2400" b="1" dirty="0" err="1" smtClean="0"/>
              <a:t>Jurisprúdence</a:t>
            </a:r>
            <a:r>
              <a:rPr lang="cs-CZ" sz="2400" b="1" dirty="0" smtClean="0"/>
              <a:t> č. 2/2021, s. 37-43</a:t>
            </a:r>
            <a:br>
              <a:rPr lang="cs-CZ" sz="2400" b="1" dirty="0" smtClean="0"/>
            </a:br>
            <a:r>
              <a:rPr lang="cs-CZ" sz="2400" b="1" dirty="0" smtClean="0"/>
              <a:t>Kovářová, D., Sokol, T. Etický kodex advokáta. Praha: Wolters Kluwer, 2019. (Poznámka – regulační kodex!)</a:t>
            </a:r>
            <a:br>
              <a:rPr lang="cs-CZ" sz="2400" b="1" dirty="0" smtClean="0"/>
            </a:br>
            <a:r>
              <a:rPr lang="cs-CZ" sz="2400" b="1" dirty="0" smtClean="0"/>
              <a:t>Barak, A. The </a:t>
            </a:r>
            <a:r>
              <a:rPr lang="cs-CZ" sz="2400" b="1" dirty="0" err="1" smtClean="0"/>
              <a:t>Judge</a:t>
            </a:r>
            <a:r>
              <a:rPr lang="cs-CZ" sz="2400" b="1" dirty="0" smtClean="0"/>
              <a:t> in </a:t>
            </a:r>
            <a:r>
              <a:rPr lang="cs-CZ" sz="2400" b="1" dirty="0" err="1" smtClean="0"/>
              <a:t>Democracy</a:t>
            </a:r>
            <a:r>
              <a:rPr lang="cs-CZ" sz="2400" b="1" dirty="0" smtClean="0"/>
              <a:t>; slovenský překlad </a:t>
            </a:r>
            <a:r>
              <a:rPr lang="cs-CZ" sz="2400" b="1" dirty="0" err="1" smtClean="0"/>
              <a:t>Sudca</a:t>
            </a:r>
            <a:r>
              <a:rPr lang="cs-CZ" sz="2400" b="1" dirty="0" smtClean="0"/>
              <a:t> v demokracii, Kaligram.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55822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547697"/>
          </a:xfrm>
        </p:spPr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1. Je to etika s funkcí </a:t>
            </a:r>
            <a:r>
              <a:rPr lang="cs-CZ" b="1" u="sng" dirty="0" smtClean="0"/>
              <a:t>regulační (soubor pravidel i diskreční prostor)</a:t>
            </a:r>
            <a:r>
              <a:rPr lang="cs-CZ" b="1" dirty="0" smtClean="0"/>
              <a:t> a </a:t>
            </a:r>
            <a:r>
              <a:rPr lang="cs-CZ" b="1" u="sng" dirty="0" smtClean="0"/>
              <a:t>aspirační („ideály“), </a:t>
            </a:r>
            <a:r>
              <a:rPr lang="cs-CZ" b="1" dirty="0" smtClean="0"/>
              <a:t>nikoli „výchovná“ (obsahuje přesně vymezené pokyny).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3038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073" y="955329"/>
            <a:ext cx="10515600" cy="4389755"/>
          </a:xfrm>
        </p:spPr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2. Mnohost </a:t>
            </a:r>
            <a:r>
              <a:rPr lang="cs-CZ" b="1" u="sng" dirty="0" smtClean="0"/>
              <a:t>pramenů</a:t>
            </a:r>
            <a:r>
              <a:rPr lang="cs-CZ" b="1" dirty="0" smtClean="0"/>
              <a:t> </a:t>
            </a:r>
            <a:r>
              <a:rPr lang="cs-CZ" b="1" u="sng" dirty="0" smtClean="0"/>
              <a:t>regulace </a:t>
            </a:r>
            <a:r>
              <a:rPr lang="cs-CZ" dirty="0" smtClean="0"/>
              <a:t>– čl. 81, 82 Ústavy, zákon č. 6/2002 Sb., o soudech a soudcích, jednací řády soudů, obecná ustanovení občanského zákoníku (etické aspekty)atd.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332006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9887" y="772448"/>
            <a:ext cx="10515600" cy="1325563"/>
          </a:xfrm>
        </p:spPr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3. </a:t>
            </a:r>
            <a:r>
              <a:rPr lang="cs-CZ" b="1" u="sng" dirty="0" smtClean="0"/>
              <a:t>Ustanovení</a:t>
            </a:r>
            <a:r>
              <a:rPr lang="cs-CZ" b="1" dirty="0" smtClean="0"/>
              <a:t> s </a:t>
            </a:r>
            <a:r>
              <a:rPr lang="cs-CZ" b="1" u="sng" dirty="0" smtClean="0"/>
              <a:t>aspirační</a:t>
            </a:r>
            <a:r>
              <a:rPr lang="cs-CZ" b="1" dirty="0" smtClean="0"/>
              <a:t> funkcí – čl. 4 Ústavy, tj. základní práva a svobody pod ochranou soudní moci, § 1, 6 občanského soudního řádu – spravedlivá, rychlá a účinná ochrana soukromých práv, § 2 trestního řádu – základní zásady trestního řízení (!).  </a:t>
            </a:r>
            <a:br>
              <a:rPr lang="cs-CZ" b="1" dirty="0" smtClean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3571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1575" y="772449"/>
            <a:ext cx="10515600" cy="3467042"/>
          </a:xfrm>
        </p:spPr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4. </a:t>
            </a:r>
            <a:r>
              <a:rPr lang="cs-CZ" b="1" u="sng" dirty="0" smtClean="0"/>
              <a:t>Rozpaky</a:t>
            </a:r>
            <a:r>
              <a:rPr lang="cs-CZ" b="1" dirty="0" smtClean="0"/>
              <a:t> nad </a:t>
            </a:r>
            <a:r>
              <a:rPr lang="cs-CZ" b="1" u="sng" dirty="0" smtClean="0"/>
              <a:t>profesní etikou </a:t>
            </a:r>
            <a:r>
              <a:rPr lang="cs-CZ" b="1" dirty="0" smtClean="0"/>
              <a:t>– EXEMPLA!, pojmové nejasnosti, průniky s běžnými zákony, s metodologií – bude odstraněno snad v budoucnu? (nástup umělé inteligence, algoritmů).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0912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3262" y="689321"/>
            <a:ext cx="10515600" cy="4373130"/>
          </a:xfrm>
        </p:spPr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5. </a:t>
            </a:r>
            <a:r>
              <a:rPr lang="cs-CZ" b="1" u="sng" dirty="0" smtClean="0"/>
              <a:t>Etický kodex </a:t>
            </a:r>
            <a:r>
              <a:rPr lang="cs-CZ" b="1" dirty="0" smtClean="0"/>
              <a:t>soudce – potřeba ukotvení soudcovské identity? [Etické zásady chování soudce, SU-pilíře; zahraničí – RE, Charta postavení </a:t>
            </a:r>
            <a:r>
              <a:rPr lang="cs-CZ" b="1" dirty="0" err="1" smtClean="0"/>
              <a:t>soudce,Bangalorské</a:t>
            </a:r>
            <a:r>
              <a:rPr lang="cs-CZ" b="1" dirty="0" smtClean="0"/>
              <a:t> principy, USA- ABA-standardy].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9349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6513" y="797386"/>
            <a:ext cx="10515600" cy="4223501"/>
          </a:xfrm>
        </p:spPr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6. Soudcovská etika především jako etika </a:t>
            </a:r>
            <a:r>
              <a:rPr lang="cs-CZ" b="1" u="sng" dirty="0" smtClean="0"/>
              <a:t>komunikace</a:t>
            </a:r>
            <a:r>
              <a:rPr lang="cs-CZ" b="1" dirty="0" smtClean="0"/>
              <a:t> (nejen) – navenek, s médii, mezi soudci, při jednání – ale i „v rámci“ vlastního vědomí a svědomí („soudíme sebe“).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9458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637" y="863889"/>
            <a:ext cx="10515600" cy="1325563"/>
          </a:xfrm>
        </p:spPr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7. Komunikace </a:t>
            </a:r>
            <a:r>
              <a:rPr lang="cs-CZ" b="1" u="sng" dirty="0" smtClean="0"/>
              <a:t>navenek</a:t>
            </a:r>
            <a:r>
              <a:rPr lang="cs-CZ" b="1" dirty="0" smtClean="0"/>
              <a:t> (s advokáty, veřejné participace mimo </a:t>
            </a:r>
            <a:r>
              <a:rPr lang="cs-CZ" b="1" dirty="0" err="1" smtClean="0"/>
              <a:t>soudcovskouz</a:t>
            </a:r>
            <a:r>
              <a:rPr lang="cs-CZ" b="1" dirty="0" smtClean="0"/>
              <a:t> profesi …).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4549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30638"/>
            <a:ext cx="10515600" cy="1325563"/>
          </a:xfrm>
        </p:spPr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8. </a:t>
            </a:r>
            <a:r>
              <a:rPr lang="cs-CZ" b="1" u="sng" dirty="0" smtClean="0"/>
              <a:t>Speciální</a:t>
            </a:r>
            <a:r>
              <a:rPr lang="cs-CZ" b="1" dirty="0" smtClean="0"/>
              <a:t> vztah – s </a:t>
            </a:r>
            <a:r>
              <a:rPr lang="cs-CZ" b="1" u="sng" dirty="0" smtClean="0"/>
              <a:t>médii</a:t>
            </a:r>
            <a:r>
              <a:rPr lang="cs-CZ" b="1" dirty="0" smtClean="0"/>
              <a:t>; aneb – stačí tiskový/á mluvčí? Deformace  v obsahu mediálních zpráv a informací.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0511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127</TotalTime>
  <Words>674</Words>
  <Application>Microsoft Office PowerPoint</Application>
  <PresentationFormat>Širokoúhlá obrazovka</PresentationFormat>
  <Paragraphs>17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Ion</vt:lpstr>
      <vt:lpstr>Soudcovská etika</vt:lpstr>
      <vt:lpstr>  1. Je to etika s funkcí regulační (soubor pravidel i diskreční prostor) a aspirační („ideály“), nikoli „výchovná“ (obsahuje přesně vymezené pokyny).</vt:lpstr>
      <vt:lpstr>  2. Mnohost pramenů regulace – čl. 81, 82 Ústavy, zákon č. 6/2002 Sb., o soudech a soudcích, jednací řády soudů, obecná ustanovení občanského zákoníku (etické aspekty)atd.</vt:lpstr>
      <vt:lpstr>  3. Ustanovení s aspirační funkcí – čl. 4 Ústavy, tj. základní práva a svobody pod ochranou soudní moci, § 1, 6 občanského soudního řádu – spravedlivá, rychlá a účinná ochrana soukromých práv, § 2 trestního řádu – základní zásady trestního řízení (!).   </vt:lpstr>
      <vt:lpstr>  4. Rozpaky nad profesní etikou – EXEMPLA!, pojmové nejasnosti, průniky s běžnými zákony, s metodologií – bude odstraněno snad v budoucnu? (nástup umělé inteligence, algoritmů).</vt:lpstr>
      <vt:lpstr>  5. Etický kodex soudce – potřeba ukotvení soudcovské identity? [Etické zásady chování soudce, SU-pilíře; zahraničí – RE, Charta postavení soudce,Bangalorské principy, USA- ABA-standardy].</vt:lpstr>
      <vt:lpstr>  6. Soudcovská etika především jako etika komunikace (nejen) – navenek, s médii, mezi soudci, při jednání – ale i „v rámci“ vlastního vědomí a svědomí („soudíme sebe“).</vt:lpstr>
      <vt:lpstr>  7. Komunikace navenek (s advokáty, veřejné participace mimo soudcovskouz profesi …).</vt:lpstr>
      <vt:lpstr>  8. Speciální vztah – s médii; aneb – stačí tiskový/á mluvčí? Deformace  v obsahu mediálních zpráv a informací.</vt:lpstr>
      <vt:lpstr>  9. Komunikace v rámci případu = situační etika.</vt:lpstr>
      <vt:lpstr>  10. V jednací síni (flexibilita poučení, ukládání pokut) i s účastníky řízení a jejich zástupci mimo ni (postulát zdrženlivosti…).</vt:lpstr>
      <vt:lpstr>  11. Etika v soudcovském přístupu (myšlení).  Příkladmo podle o. s. ř. – otázka soudcova přesvědčení při hodnocení důkazů - § 132; co je soudcovo svědomí, případně právní cítění - intuice, preference („dokázat žít s rozhodnutím“); problém prostoru pro soudcovskou diskreci, např. aplikace § 136 při určování výše škody, zejména imateriální.   </vt:lpstr>
      <vt:lpstr>  12. Liberální přístup.  „… i moudrému soudci skýtají zásady řádného procesu dostatečně široký prostor k benevolentnímu výkladu, je-li to v zájmu spravaedlnosti“. (D. Uhlíř in Soudce č. 7-8/2019, s. 3).  </vt:lpstr>
      <vt:lpstr>   13. Soudci mezi sebou – „tvrdý“ trend?  (nález IV. ÚS 3011/20 k „přepřahání“ soudců, resp. senátů podle o. s. ř. i tr. ř., jen jako ultimum refugium, postulát transparentnosti).</vt:lpstr>
      <vt:lpstr>14. Kultura (etika) veřejného ospravedlnění   - public justification, viz též veřejná kontrola, veřejný zájem atd., viz právní filosofie (aplikačně rozhodnutí NSS k protiepidemickým opatřením, nález Pl. ÚS 106/20).  </vt:lpstr>
      <vt:lpstr>15. Ale – je třeba říci všechno? (soudcovský minimalismus, mentorování … ). Nález IV. ÚS 950/19 k trestání mladistvých, v reakci na nález II. ÚS 2027/17 (trest domácího vězení namísto nepodmíněného trestu odnětí svobody). </vt:lpstr>
      <vt:lpstr>Doporučená literatura – výběr  Hapla, M.,Friedel, T. a kol. Profesní etika právníků. Brino: Nugis Finem, 2022 Sobek, T. a kol. Právní etika. Praha: Leges, 2019 Friedel, T. Když se řekne „profesní etika právníků“. Poznámka k nejasnému pojmu. Jurisprúdence č. 2/2021, s. 37-43 Kovářová, D., Sokol, T. Etický kodex advokáta. Praha: Wolters Kluwer, 2019. (Poznámka – regulační kodex!) Barak, A. The Judge in Democracy; slovenský překlad Sudca v demokracii, Kaligram.</vt:lpstr>
    </vt:vector>
  </TitlesOfParts>
  <Company>Ústavní soud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Soudcovská etika</dc:title>
  <dc:creator>Kuloglija Podivínová Martina</dc:creator>
  <cp:lastModifiedBy>David Ludvík</cp:lastModifiedBy>
  <cp:revision>41</cp:revision>
  <dcterms:created xsi:type="dcterms:W3CDTF">2021-10-20T05:58:40Z</dcterms:created>
  <dcterms:modified xsi:type="dcterms:W3CDTF">2022-10-13T08:22:25Z</dcterms:modified>
</cp:coreProperties>
</file>