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9"/>
  </p:notesMasterIdLst>
  <p:sldIdLst>
    <p:sldId id="494" r:id="rId2"/>
    <p:sldId id="683" r:id="rId3"/>
    <p:sldId id="672" r:id="rId4"/>
    <p:sldId id="673" r:id="rId5"/>
    <p:sldId id="674" r:id="rId6"/>
    <p:sldId id="675" r:id="rId7"/>
    <p:sldId id="677" r:id="rId8"/>
    <p:sldId id="678" r:id="rId9"/>
    <p:sldId id="676" r:id="rId10"/>
    <p:sldId id="680" r:id="rId11"/>
    <p:sldId id="681" r:id="rId12"/>
    <p:sldId id="686" r:id="rId13"/>
    <p:sldId id="687" r:id="rId14"/>
    <p:sldId id="689" r:id="rId15"/>
    <p:sldId id="690" r:id="rId16"/>
    <p:sldId id="692" r:id="rId17"/>
    <p:sldId id="694" r:id="rId18"/>
    <p:sldId id="696" r:id="rId19"/>
    <p:sldId id="717" r:id="rId20"/>
    <p:sldId id="649" r:id="rId21"/>
    <p:sldId id="700" r:id="rId22"/>
    <p:sldId id="799" r:id="rId23"/>
    <p:sldId id="701" r:id="rId24"/>
    <p:sldId id="804" r:id="rId25"/>
    <p:sldId id="605" r:id="rId26"/>
    <p:sldId id="599" r:id="rId27"/>
    <p:sldId id="716" r:id="rId28"/>
    <p:sldId id="800" r:id="rId29"/>
    <p:sldId id="719" r:id="rId30"/>
    <p:sldId id="724" r:id="rId31"/>
    <p:sldId id="757" r:id="rId32"/>
    <p:sldId id="728" r:id="rId33"/>
    <p:sldId id="749" r:id="rId34"/>
    <p:sldId id="751" r:id="rId35"/>
    <p:sldId id="729" r:id="rId36"/>
    <p:sldId id="752" r:id="rId37"/>
    <p:sldId id="753" r:id="rId38"/>
    <p:sldId id="761" r:id="rId39"/>
    <p:sldId id="762" r:id="rId40"/>
    <p:sldId id="765" r:id="rId41"/>
    <p:sldId id="763" r:id="rId42"/>
    <p:sldId id="764" r:id="rId43"/>
    <p:sldId id="803" r:id="rId44"/>
    <p:sldId id="768" r:id="rId45"/>
    <p:sldId id="773" r:id="rId46"/>
    <p:sldId id="805" r:id="rId47"/>
    <p:sldId id="775" r:id="rId48"/>
    <p:sldId id="776" r:id="rId49"/>
    <p:sldId id="777" r:id="rId50"/>
    <p:sldId id="793" r:id="rId51"/>
    <p:sldId id="797" r:id="rId52"/>
    <p:sldId id="794" r:id="rId53"/>
    <p:sldId id="795" r:id="rId54"/>
    <p:sldId id="796" r:id="rId55"/>
    <p:sldId id="785" r:id="rId56"/>
    <p:sldId id="786" r:id="rId57"/>
    <p:sldId id="583" r:id="rId58"/>
  </p:sldIdLst>
  <p:sldSz cx="9144000" cy="5143500" type="screen16x9"/>
  <p:notesSz cx="6858000" cy="9144000"/>
  <p:embeddedFontLst>
    <p:embeddedFont>
      <p:font typeface="Cambria" panose="02040503050406030204" pitchFamily="18" charset="0"/>
      <p:regular r:id="rId60"/>
      <p:bold r:id="rId61"/>
      <p:italic r:id="rId62"/>
      <p:boldItalic r:id="rId63"/>
    </p:embeddedFont>
    <p:embeddedFont>
      <p:font typeface="Consolas" panose="020B0609020204030204" pitchFamily="49" charset="0"/>
      <p:regular r:id="rId64"/>
      <p:bold r:id="rId65"/>
      <p:italic r:id="rId66"/>
      <p:boldItalic r:id="rId67"/>
    </p:embeddedFont>
    <p:embeddedFont>
      <p:font typeface="Nixie One" panose="020B0604020202020204" charset="0"/>
      <p:regular r:id="rId68"/>
    </p:embeddedFont>
    <p:embeddedFont>
      <p:font typeface="Roboto Slab" panose="020B0604020202020204" charset="0"/>
      <p:regular r:id="rId69"/>
      <p:bold r:id="rId70"/>
    </p:embeddedFont>
    <p:embeddedFont>
      <p:font typeface="Verdana" panose="020B060403050404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06" autoAdjust="0"/>
  </p:normalViewPr>
  <p:slideViewPr>
    <p:cSldViewPr snapToGrid="0">
      <p:cViewPr varScale="1">
        <p:scale>
          <a:sx n="111" d="100"/>
          <a:sy n="111" d="100"/>
        </p:scale>
        <p:origin x="161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52016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8739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99754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9966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47100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8054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5446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2086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96309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27687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9084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39823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2415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56301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514637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74780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78272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14328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82267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034176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67207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4598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792106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71045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66113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816156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337806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67468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46052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87624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53911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13008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1686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89040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71814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188132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79433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74481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165897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11395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76064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53057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02719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874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1862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93548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7445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46709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53667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6. 12. 2022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523291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z/url?sa=i&amp;rct=j&amp;q=&amp;esrc=s&amp;frm=1&amp;source=images&amp;cd=&amp;cad=rja&amp;uact=8&amp;ved=0CAcQjRw&amp;url=http://www.lhnet.org/brown-bear/&amp;ei=4qcGVbL9L8yAPOjFgfgG&amp;bvm=bv.88198703,d.bGQ&amp;psig=AFQjCNGDh1fxoYDvSBObFXOjwlAnZC1Y6Q&amp;ust=142658595013872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539633" y="2826724"/>
            <a:ext cx="6470768" cy="1159799"/>
          </a:xfrm>
          <a:prstGeom prst="rect">
            <a:avLst/>
          </a:prstGeom>
        </p:spPr>
        <p:txBody>
          <a:bodyPr lIns="91425" tIns="91425" rIns="91425" bIns="91425" anchor="b" anchorCtr="0">
            <a:noAutofit/>
          </a:bodyPr>
          <a:lstStyle/>
          <a:p>
            <a:pPr lvl="0"/>
            <a:br>
              <a:rPr lang="en-US" sz="2400" dirty="0">
                <a:latin typeface="Cambria" panose="02040503050406030204" pitchFamily="18" charset="0"/>
                <a:ea typeface="Cambria" panose="02040503050406030204" pitchFamily="18" charset="0"/>
              </a:rPr>
            </a:br>
            <a:r>
              <a:rPr lang="en-US" sz="3200" dirty="0" err="1">
                <a:latin typeface="Cambria" panose="02040503050406030204" pitchFamily="18" charset="0"/>
                <a:ea typeface="Cambria" panose="02040503050406030204" pitchFamily="18" charset="0"/>
              </a:rPr>
              <a:t>Účast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veřejnosti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ochraně</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životního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prostředí</a:t>
            </a:r>
            <a:r>
              <a:rPr lang="en-US" sz="3200" dirty="0">
                <a:latin typeface="Cambria" panose="02040503050406030204" pitchFamily="18" charset="0"/>
                <a:ea typeface="Cambria" panose="02040503050406030204" pitchFamily="18" charset="0"/>
              </a:rPr>
              <a:t> </a:t>
            </a:r>
            <a:br>
              <a:rPr lang="en-US" sz="2000" b="0" dirty="0">
                <a:latin typeface="Cambria" panose="02040503050406030204" pitchFamily="18" charset="0"/>
                <a:ea typeface="Cambria" panose="02040503050406030204" pitchFamily="18" charset="0"/>
              </a:rPr>
            </a:br>
            <a:r>
              <a:rPr lang="en-US" sz="2000" b="0" dirty="0">
                <a:latin typeface="Cambria" panose="02040503050406030204" pitchFamily="18" charset="0"/>
                <a:ea typeface="Cambria" panose="02040503050406030204" pitchFamily="18" charset="0"/>
              </a:rPr>
              <a:t>	</a:t>
            </a:r>
            <a:br>
              <a:rPr lang="cs-CZ" sz="2000" b="0" dirty="0">
                <a:latin typeface="Cambria" panose="02040503050406030204" pitchFamily="18" charset="0"/>
                <a:ea typeface="Cambria" panose="02040503050406030204" pitchFamily="18" charset="0"/>
              </a:rPr>
            </a:br>
            <a:r>
              <a:rPr lang="en-US" sz="2000" b="0" dirty="0" err="1">
                <a:latin typeface="Cambria" panose="02040503050406030204" pitchFamily="18" charset="0"/>
                <a:ea typeface="Cambria" panose="02040503050406030204" pitchFamily="18" charset="0"/>
              </a:rPr>
              <a:t>Východiska</a:t>
            </a:r>
            <a:r>
              <a:rPr lang="en-US" sz="2000" b="0" dirty="0">
                <a:latin typeface="Cambria" panose="02040503050406030204" pitchFamily="18" charset="0"/>
                <a:ea typeface="Cambria" panose="02040503050406030204" pitchFamily="18" charset="0"/>
              </a:rPr>
              <a:t> a </a:t>
            </a:r>
            <a:r>
              <a:rPr lang="en-US" sz="2000" b="0" dirty="0" err="1">
                <a:latin typeface="Cambria" panose="02040503050406030204" pitchFamily="18" charset="0"/>
                <a:ea typeface="Cambria" panose="02040503050406030204" pitchFamily="18" charset="0"/>
              </a:rPr>
              <a:t>základní</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pojmy</a:t>
            </a:r>
            <a:r>
              <a:rPr lang="en-US" sz="2000" b="0" dirty="0">
                <a:latin typeface="Cambria" panose="02040503050406030204" pitchFamily="18" charset="0"/>
                <a:ea typeface="Cambria" panose="02040503050406030204" pitchFamily="18" charset="0"/>
              </a:rPr>
              <a:t>, </a:t>
            </a:r>
            <a:r>
              <a:rPr lang="cs-CZ" sz="2000" b="0" dirty="0">
                <a:latin typeface="Cambria" panose="02040503050406030204" pitchFamily="18" charset="0"/>
                <a:ea typeface="Cambria" panose="02040503050406030204" pitchFamily="18" charset="0"/>
              </a:rPr>
              <a:t>ú</a:t>
            </a:r>
            <a:r>
              <a:rPr lang="en-US" sz="2000" b="0" dirty="0" err="1">
                <a:latin typeface="Cambria" panose="02040503050406030204" pitchFamily="18" charset="0"/>
                <a:ea typeface="Cambria" panose="02040503050406030204" pitchFamily="18" charset="0"/>
              </a:rPr>
              <a:t>čast</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na</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rozhodování</a:t>
            </a:r>
            <a:r>
              <a:rPr lang="en-US" sz="2000" b="0" dirty="0">
                <a:latin typeface="Cambria" panose="02040503050406030204" pitchFamily="18" charset="0"/>
                <a:ea typeface="Cambria" panose="02040503050406030204" pitchFamily="18" charset="0"/>
              </a:rPr>
              <a:t> a </a:t>
            </a:r>
            <a:r>
              <a:rPr lang="en-US" sz="2000" b="0" dirty="0" err="1">
                <a:latin typeface="Cambria" panose="02040503050406030204" pitchFamily="18" charset="0"/>
                <a:ea typeface="Cambria" panose="02040503050406030204" pitchFamily="18" charset="0"/>
              </a:rPr>
              <a:t>přístup</a:t>
            </a:r>
            <a:r>
              <a:rPr lang="en-US" sz="2000" b="0" dirty="0">
                <a:latin typeface="Cambria" panose="02040503050406030204" pitchFamily="18" charset="0"/>
                <a:ea typeface="Cambria" panose="02040503050406030204" pitchFamily="18" charset="0"/>
              </a:rPr>
              <a:t> k </a:t>
            </a:r>
            <a:r>
              <a:rPr lang="en-US" sz="2000" b="0" dirty="0" err="1">
                <a:latin typeface="Cambria" panose="02040503050406030204" pitchFamily="18" charset="0"/>
                <a:ea typeface="Cambria" panose="02040503050406030204" pitchFamily="18" charset="0"/>
              </a:rPr>
              <a:t>soudní</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ochraně</a:t>
            </a:r>
            <a:br>
              <a:rPr lang="en-US" sz="2400" b="0" dirty="0">
                <a:latin typeface="Cambria" panose="02040503050406030204" pitchFamily="18" charset="0"/>
                <a:ea typeface="Cambria" panose="02040503050406030204" pitchFamily="18" charset="0"/>
              </a:rPr>
            </a:br>
            <a:endParaRPr lang="en" sz="2400" b="0" dirty="0">
              <a:latin typeface="Cambria" panose="02040503050406030204" pitchFamily="18" charset="0"/>
              <a:ea typeface="Cambria" panose="02040503050406030204" pitchFamily="18" charset="0"/>
            </a:endParaRPr>
          </a:p>
        </p:txBody>
      </p:sp>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TextovéPole 5"/>
          <p:cNvSpPr txBox="1"/>
          <p:nvPr/>
        </p:nvSpPr>
        <p:spPr>
          <a:xfrm>
            <a:off x="4417378" y="3743946"/>
            <a:ext cx="4186990" cy="615553"/>
          </a:xfrm>
          <a:prstGeom prst="rect">
            <a:avLst/>
          </a:prstGeom>
          <a:noFill/>
        </p:spPr>
        <p:txBody>
          <a:bodyPr wrap="square" rtlCol="0">
            <a:spAutoFit/>
          </a:bodyPr>
          <a:lstStyle/>
          <a:p>
            <a:r>
              <a:rPr lang="cs-CZ" sz="1600" b="1" dirty="0">
                <a:solidFill>
                  <a:schemeClr val="bg1"/>
                </a:solidFill>
                <a:latin typeface="Cambria" panose="02040503050406030204" pitchFamily="18" charset="0"/>
                <a:ea typeface="Cambria" panose="02040503050406030204" pitchFamily="18" charset="0"/>
              </a:rPr>
              <a:t>JUDr. Vojtěch Vomáčka, Ph.D., LL.M.</a:t>
            </a:r>
          </a:p>
          <a:p>
            <a:endParaRPr lang="cs-CZ" sz="1800" dirty="0">
              <a:solidFill>
                <a:schemeClr val="bg1"/>
              </a:solidFill>
              <a:latin typeface="Cambria" panose="02040503050406030204" pitchFamily="18" charset="0"/>
              <a:ea typeface="Cambria" panose="02040503050406030204" pitchFamily="18" charset="0"/>
            </a:endParaRPr>
          </a:p>
        </p:txBody>
      </p:sp>
      <p:sp>
        <p:nvSpPr>
          <p:cNvPr id="9" name="TextovéPole 8"/>
          <p:cNvSpPr txBox="1"/>
          <p:nvPr/>
        </p:nvSpPr>
        <p:spPr>
          <a:xfrm>
            <a:off x="4540208" y="4475321"/>
            <a:ext cx="4767071" cy="553998"/>
          </a:xfrm>
          <a:prstGeom prst="rect">
            <a:avLst/>
          </a:prstGeom>
          <a:noFill/>
        </p:spPr>
        <p:txBody>
          <a:bodyPr wrap="square" rtlCol="0">
            <a:spAutoFit/>
          </a:bodyPr>
          <a:lstStyle/>
          <a:p>
            <a:r>
              <a:rPr lang="en-US" sz="1200" b="1" dirty="0" err="1">
                <a:solidFill>
                  <a:schemeClr val="tx1"/>
                </a:solidFill>
                <a:latin typeface="Cambria" pitchFamily="18" charset="0"/>
                <a:ea typeface="Roboto Slab" panose="020B0604020202020204" charset="0"/>
              </a:rPr>
              <a:t>Právo</a:t>
            </a:r>
            <a:r>
              <a:rPr lang="en-US" sz="1200" b="1" dirty="0">
                <a:solidFill>
                  <a:schemeClr val="tx1"/>
                </a:solidFill>
                <a:latin typeface="Cambria" pitchFamily="18" charset="0"/>
                <a:ea typeface="Roboto Slab" panose="020B0604020202020204" charset="0"/>
              </a:rPr>
              <a:t> </a:t>
            </a:r>
            <a:r>
              <a:rPr lang="en-US" sz="1200" b="1" dirty="0" err="1">
                <a:solidFill>
                  <a:schemeClr val="tx1"/>
                </a:solidFill>
                <a:latin typeface="Cambria" pitchFamily="18" charset="0"/>
                <a:ea typeface="Roboto Slab" panose="020B0604020202020204" charset="0"/>
              </a:rPr>
              <a:t>životního</a:t>
            </a:r>
            <a:r>
              <a:rPr lang="en-US" sz="1200" b="1" dirty="0">
                <a:solidFill>
                  <a:schemeClr val="tx1"/>
                </a:solidFill>
                <a:latin typeface="Cambria" pitchFamily="18" charset="0"/>
                <a:ea typeface="Roboto Slab" panose="020B0604020202020204" charset="0"/>
              </a:rPr>
              <a:t> </a:t>
            </a:r>
            <a:r>
              <a:rPr lang="en-US" sz="1200" b="1" dirty="0" err="1">
                <a:solidFill>
                  <a:schemeClr val="tx1"/>
                </a:solidFill>
                <a:latin typeface="Cambria" pitchFamily="18" charset="0"/>
                <a:ea typeface="Roboto Slab" panose="020B0604020202020204" charset="0"/>
              </a:rPr>
              <a:t>prostředí</a:t>
            </a:r>
            <a:r>
              <a:rPr lang="en-US" sz="1200" b="1" dirty="0">
                <a:solidFill>
                  <a:schemeClr val="tx1"/>
                </a:solidFill>
                <a:latin typeface="Cambria" pitchFamily="18" charset="0"/>
                <a:ea typeface="Roboto Slab" panose="020B0604020202020204" charset="0"/>
              </a:rPr>
              <a:t> II</a:t>
            </a:r>
            <a:r>
              <a:rPr lang="cs-CZ" sz="1200" b="1" dirty="0">
                <a:solidFill>
                  <a:schemeClr val="tx1"/>
                </a:solidFill>
                <a:latin typeface="Cambria" pitchFamily="18" charset="0"/>
                <a:ea typeface="Roboto Slab" panose="020B0604020202020204" charset="0"/>
              </a:rPr>
              <a:t>, 30. 11. </a:t>
            </a:r>
            <a:r>
              <a:rPr lang="cs-CZ" sz="1200" b="1">
                <a:solidFill>
                  <a:schemeClr val="tx1"/>
                </a:solidFill>
                <a:latin typeface="Cambria" pitchFamily="18" charset="0"/>
                <a:ea typeface="Roboto Slab" panose="020B0604020202020204" charset="0"/>
              </a:rPr>
              <a:t>2022</a:t>
            </a:r>
            <a:endParaRPr lang="cs-CZ" sz="1200" b="1" dirty="0">
              <a:solidFill>
                <a:schemeClr val="tx1"/>
              </a:solidFill>
              <a:latin typeface="Cambria" pitchFamily="18" charset="0"/>
              <a:ea typeface="Roboto Slab" panose="020B0604020202020204" charset="0"/>
            </a:endParaRPr>
          </a:p>
          <a:p>
            <a:endParaRPr lang="cs-CZ" sz="1800" dirty="0">
              <a:solidFill>
                <a:schemeClr val="bg1"/>
              </a:solidFill>
              <a:latin typeface="Roboto Slab" panose="020B0604020202020204" charset="0"/>
              <a:ea typeface="Roboto Slab" panose="020B0604020202020204" charset="0"/>
            </a:endParaRPr>
          </a:p>
        </p:txBody>
      </p:sp>
      <p:pic>
        <p:nvPicPr>
          <p:cNvPr id="12" name="Picture 3" descr="F:\vojtech\Pictures\Obrázky\logo katedry\logoCZ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344" y="4229100"/>
            <a:ext cx="1856345" cy="8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Výkon práva petičního</a:t>
            </a:r>
            <a:endParaRPr lang="en-US" sz="2400" b="1" dirty="0">
              <a:solidFill>
                <a:schemeClr val="tx1"/>
              </a:solidFill>
              <a:latin typeface="Cambria" panose="02040503050406030204" pitchFamily="18" charset="0"/>
              <a:ea typeface="Cambria" panose="02040503050406030204" pitchFamily="18" charset="0"/>
            </a:endParaRPr>
          </a:p>
          <a:p>
            <a:endParaRPr lang="cs-CZ" sz="1200" b="1" dirty="0">
              <a:solidFill>
                <a:schemeClr val="accent6"/>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čl. 18 Listiny a zákon č. 85/1990 Sb., o právu petičním. </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Podle § 5 zákona o právu petičním musí být petice písemná a musí pod ní být uvedeno jméno, příjmení a bydliště toho, kdo ji podává. V praxi se stále častěji lze setkat i s různými elektronickými peticemi.</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Zákon stanoví, že petice musí obsahovat: • požadavek (žádost, návrh, stížnost s označením „text petice“), • petiční archy, • informace o tom, kdo petici sestavil (petiční výbor, jednotlivec, nevládní organizace).</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Petice se může týkat v zásadě jakéhokoliv tématu s výjimkou zasahování do nezávislosti soudu, vyzývání k porušování ústavy a zákonů, popírání nebo omezování osobních, politických nebo jiných práv občanů pro jejich národnost, pohlaví, rasu, původ, politické nebo jiné smýšlení, náboženské vyznání a sociální postavení nebo k podněcování nenávisti a nesnášenlivosti z těchto důvodů, anebo k násilí nebo hrubé neslušnosti.</a:t>
            </a:r>
          </a:p>
          <a:p>
            <a:pPr marL="285750" indent="-285750">
              <a:buFont typeface="Arial" panose="020B0604020202020204" pitchFamily="34" charset="0"/>
              <a:buChar char="•"/>
            </a:pPr>
            <a:endParaRPr lang="cs-CZ" sz="1600" dirty="0">
              <a:latin typeface="Cambria" panose="02040503050406030204" pitchFamily="18" charset="0"/>
              <a:ea typeface="Cambria" panose="02040503050406030204" pitchFamily="18" charset="0"/>
            </a:endParaRPr>
          </a:p>
          <a:p>
            <a:endParaRPr lang="cs-CZ" sz="2000" dirty="0"/>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7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Výkon práva petičního</a:t>
            </a:r>
            <a:endParaRPr lang="en-US" sz="2400" b="1" dirty="0">
              <a:solidFill>
                <a:schemeClr val="tx1"/>
              </a:solidFill>
              <a:latin typeface="Cambria" panose="02040503050406030204" pitchFamily="18" charset="0"/>
              <a:ea typeface="Cambria" panose="02040503050406030204" pitchFamily="18" charset="0"/>
            </a:endParaRPr>
          </a:p>
          <a:p>
            <a:endParaRPr lang="cs-CZ" sz="1200" b="1" dirty="0">
              <a:solidFill>
                <a:schemeClr val="accent6"/>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Správní orgán, jemuž je petice adresována, je povinen ji přijmout, a pokud obsah petice patří do jeho působnosti, je povinen jej posoudit  a </a:t>
            </a:r>
            <a:r>
              <a:rPr lang="cs-CZ" sz="1800" b="1" dirty="0">
                <a:solidFill>
                  <a:schemeClr val="accent3"/>
                </a:solidFill>
                <a:latin typeface="Cambria" panose="02040503050406030204" pitchFamily="18" charset="0"/>
                <a:ea typeface="Cambria" panose="02040503050406030204" pitchFamily="18" charset="0"/>
              </a:rPr>
              <a:t>do 30 odpovědět</a:t>
            </a:r>
            <a:r>
              <a:rPr lang="cs-CZ" sz="1800" dirty="0">
                <a:latin typeface="Cambria" panose="02040503050406030204" pitchFamily="18" charset="0"/>
                <a:ea typeface="Cambria" panose="02040503050406030204" pitchFamily="18" charset="0"/>
              </a:rPr>
              <a:t> tomu, kdo petici podal, anebo tomu, kdo zastupuje členy petičního výboru.</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V odpovědi uvede stanovisko k obsahu petice a způsob jejího vyřízení. Požadavek petice není bez ohledu na velikost jeho podpory závazný a neexistuje právní nárok na to, aby mu správní orgán vyhověl.</a:t>
            </a:r>
          </a:p>
          <a:p>
            <a:pPr marL="285750" indent="-285750">
              <a:buFont typeface="Arial" panose="020B0604020202020204" pitchFamily="34" charset="0"/>
              <a:buChar char="•"/>
            </a:pPr>
            <a:endParaRPr lang="cs-CZ" sz="1800" dirty="0">
              <a:latin typeface="Cambria" panose="02040503050406030204" pitchFamily="18" charset="0"/>
              <a:ea typeface="Cambria" panose="02040503050406030204" pitchFamily="18" charset="0"/>
            </a:endParaRPr>
          </a:p>
          <a:p>
            <a:pPr algn="just"/>
            <a:r>
              <a:rPr lang="cs-CZ" sz="1800" i="1" dirty="0">
                <a:latin typeface="Cambria" panose="02040503050406030204" pitchFamily="18" charset="0"/>
                <a:ea typeface="Cambria" panose="02040503050406030204" pitchFamily="18" charset="0"/>
              </a:rPr>
              <a:t>„Soud souhlasí se závěrem orgánu ochrany přírody, že </a:t>
            </a:r>
            <a:r>
              <a:rPr lang="cs-CZ" sz="1800" b="1" i="1" dirty="0">
                <a:solidFill>
                  <a:schemeClr val="accent2"/>
                </a:solidFill>
                <a:latin typeface="Cambria" panose="02040503050406030204" pitchFamily="18" charset="0"/>
                <a:ea typeface="Cambria" panose="02040503050406030204" pitchFamily="18" charset="0"/>
              </a:rPr>
              <a:t>při umístění sochařského díla do otevřené krajiny měl být zkoumán názor veřejnosti</a:t>
            </a:r>
            <a:r>
              <a:rPr lang="cs-CZ" sz="1800" i="1" dirty="0">
                <a:latin typeface="Cambria" panose="02040503050406030204" pitchFamily="18" charset="0"/>
                <a:ea typeface="Cambria" panose="02040503050406030204" pitchFamily="18" charset="0"/>
              </a:rPr>
              <a:t>. Uvedený požadavek se opírá o základní východiska Evropské úmluvy o krajině vyhlášené pod č. 13/2005 Sb. m. s., podle jejíž preambule je krajina důležitou součástí kvality života lidí, proto by lidé měli hrát aktivní úlohu při jejím rozvoji. </a:t>
            </a:r>
            <a:r>
              <a:rPr lang="cs-CZ" sz="1800" dirty="0">
                <a:latin typeface="Cambria" panose="02040503050406030204" pitchFamily="18" charset="0"/>
                <a:ea typeface="Cambria" panose="02040503050406030204" pitchFamily="18" charset="0"/>
              </a:rPr>
              <a:t>“    (rozsudek KS v Brně ze dne 11. 12. 2018, č. j. 29 A 119/2016-78)</a:t>
            </a:r>
          </a:p>
          <a:p>
            <a:endParaRPr lang="cs-CZ" sz="1600" dirty="0">
              <a:latin typeface="Cambria" panose="02040503050406030204" pitchFamily="18" charset="0"/>
              <a:ea typeface="Cambria" panose="02040503050406030204" pitchFamily="18" charset="0"/>
            </a:endParaRPr>
          </a:p>
          <a:p>
            <a:endParaRPr lang="cs-CZ" sz="2000" dirty="0"/>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72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Evropská občanská iniciativa</a:t>
            </a:r>
          </a:p>
          <a:p>
            <a:endParaRPr lang="cs-CZ" sz="1200" b="1" dirty="0">
              <a:solidFill>
                <a:schemeClr val="accent6"/>
              </a:solidFill>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endParaRPr lang="cs-CZ" sz="2000" dirty="0"/>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pic>
        <p:nvPicPr>
          <p:cNvPr id="4" name="Obrázek 3"/>
          <p:cNvPicPr>
            <a:picLocks noChangeAspect="1"/>
          </p:cNvPicPr>
          <p:nvPr/>
        </p:nvPicPr>
        <p:blipFill>
          <a:blip r:embed="rId3"/>
          <a:stretch>
            <a:fillRect/>
          </a:stretch>
        </p:blipFill>
        <p:spPr>
          <a:xfrm>
            <a:off x="1082351" y="517195"/>
            <a:ext cx="6307494" cy="4533770"/>
          </a:xfrm>
          <a:prstGeom prst="rect">
            <a:avLst/>
          </a:prstGeom>
        </p:spPr>
      </p:pic>
    </p:spTree>
    <p:extLst>
      <p:ext uri="{BB962C8B-B14F-4D97-AF65-F5344CB8AC3E}">
        <p14:creationId xmlns:p14="http://schemas.microsoft.com/office/powerpoint/2010/main" val="374032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Výkon práva shromažďovacího</a:t>
            </a:r>
          </a:p>
          <a:p>
            <a:endParaRPr lang="cs-CZ" sz="1200" b="1" dirty="0">
              <a:solidFill>
                <a:schemeClr val="accent6"/>
              </a:solidFill>
              <a:latin typeface="Cambria" panose="02040503050406030204" pitchFamily="18" charset="0"/>
              <a:ea typeface="Cambria" panose="02040503050406030204" pitchFamily="18" charset="0"/>
            </a:endParaRPr>
          </a:p>
          <a:p>
            <a:endParaRPr lang="cs-CZ" sz="8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čl. 19 Listiny a zákon č. 84/1990 Sb., o právu shromažďovacím</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Výkon práva shromažďovacího vychází z oznamovacího principu (minimálně 5 dnů předem a maximálně 6 měsíců před konáním shromáždění).</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Shromáždění je možné ze zákonných důvodů omezit, a to v případě shromáždění na veřejných místech a za podmínky, že je to nezbytné pro ochranu práv a svobod druhých, ochranu veřejného pořádku, zdraví, mravnosti, majetku nebo pro bezpečnost státu.</a:t>
            </a:r>
          </a:p>
          <a:p>
            <a:pPr marL="342900" indent="-342900">
              <a:buFont typeface="Arial" panose="020B0604020202020204" pitchFamily="34" charset="0"/>
              <a:buChar char="•"/>
            </a:pPr>
            <a:endParaRPr lang="cs-CZ"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Výkon práva sdružovacího</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čl. 20 Listiny a zejm. zákon č. 89/2012 Sb., občanský zákoník.</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V oblasti ochrany životního prostředí se uplatňují vedle ekologických spolků i různá specifická sdružení, například </a:t>
            </a:r>
            <a:r>
              <a:rPr lang="cs-CZ" sz="2000" b="1" dirty="0">
                <a:solidFill>
                  <a:schemeClr val="accent2"/>
                </a:solidFill>
                <a:latin typeface="Cambria" panose="02040503050406030204" pitchFamily="18" charset="0"/>
                <a:ea typeface="Cambria" panose="02040503050406030204" pitchFamily="18" charset="0"/>
              </a:rPr>
              <a:t>honební společenstva </a:t>
            </a:r>
            <a:r>
              <a:rPr lang="cs-CZ" sz="2000" dirty="0">
                <a:latin typeface="Cambria" panose="02040503050406030204" pitchFamily="18" charset="0"/>
                <a:ea typeface="Cambria" panose="02040503050406030204" pitchFamily="18" charset="0"/>
              </a:rPr>
              <a:t>zakládaná na základě zákona č. 449/2001 Sb., o myslivosti.</a:t>
            </a:r>
          </a:p>
          <a:p>
            <a:endParaRPr lang="cs-CZ" sz="2000" dirty="0">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33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Místní a krajská referenda</a:t>
            </a:r>
          </a:p>
          <a:p>
            <a:endParaRPr lang="cs-CZ" sz="1200" b="1" dirty="0">
              <a:solidFill>
                <a:schemeClr val="accent6"/>
              </a:solidFill>
              <a:latin typeface="Cambria" panose="02040503050406030204" pitchFamily="18" charset="0"/>
              <a:ea typeface="Cambria" panose="02040503050406030204" pitchFamily="18" charset="0"/>
            </a:endParaRPr>
          </a:p>
          <a:p>
            <a:endParaRPr lang="cs-CZ" sz="8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Zákony č. 22/2004 Sb., o místním referendu, a č. 118/2010 Sb., o krajském referendu a o změně některých zákonů.</a:t>
            </a:r>
          </a:p>
          <a:p>
            <a:pPr marL="342900" indent="-342900">
              <a:buFont typeface="Arial" panose="020B0604020202020204" pitchFamily="34" charset="0"/>
              <a:buChar char="•"/>
            </a:pPr>
            <a:r>
              <a:rPr lang="cs-CZ" sz="2000" b="1" dirty="0">
                <a:solidFill>
                  <a:schemeClr val="accent5"/>
                </a:solidFill>
                <a:latin typeface="Cambria" panose="02040503050406030204" pitchFamily="18" charset="0"/>
                <a:ea typeface="Cambria" panose="02040503050406030204" pitchFamily="18" charset="0"/>
              </a:rPr>
              <a:t>Místní referendum </a:t>
            </a:r>
            <a:r>
              <a:rPr lang="cs-CZ" sz="2000" dirty="0">
                <a:latin typeface="Cambria" panose="02040503050406030204" pitchFamily="18" charset="0"/>
                <a:ea typeface="Cambria" panose="02040503050406030204" pitchFamily="18" charset="0"/>
              </a:rPr>
              <a:t>vyhlašuje </a:t>
            </a:r>
            <a:r>
              <a:rPr lang="cs-CZ" sz="2000" b="1" dirty="0">
                <a:solidFill>
                  <a:schemeClr val="accent6"/>
                </a:solidFill>
                <a:latin typeface="Cambria" panose="02040503050406030204" pitchFamily="18" charset="0"/>
                <a:ea typeface="Cambria" panose="02040503050406030204" pitchFamily="18" charset="0"/>
              </a:rPr>
              <a:t>zastupitelstvo obce z vlastní iniciativy, nebo na základě návrhu, který mu předloží tzv. přípravný výbor</a:t>
            </a:r>
            <a:r>
              <a:rPr lang="cs-CZ" sz="2000" dirty="0">
                <a:latin typeface="Cambria" panose="02040503050406030204" pitchFamily="18" charset="0"/>
                <a:ea typeface="Cambria" panose="02040503050406030204" pitchFamily="18" charset="0"/>
              </a:rPr>
              <a:t>.</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Aby zastupitelstvo mohlo na základě návrhu vyhlásit místní referendum, musí podpisové listiny podepsat zákonem stanovený počet osob zapsaných v seznamu oprávněných osob: </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do 3 000 obyvatel 30 % oprávněných osob, </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do 20 000 obyvatel 20 % oprávněných osob, </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do 200 000 obyvatel 10 % oprávněných osob,</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nad 200 000 obyvatel 6 % oprávněných osob.</a:t>
            </a:r>
          </a:p>
          <a:p>
            <a:endParaRPr lang="cs-CZ" sz="2000" dirty="0">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402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Místní a krajská referenda</a:t>
            </a:r>
          </a:p>
          <a:p>
            <a:endParaRPr lang="cs-CZ" sz="1200" b="1" dirty="0">
              <a:solidFill>
                <a:schemeClr val="accent6"/>
              </a:solidFill>
              <a:latin typeface="Cambria" panose="02040503050406030204" pitchFamily="18" charset="0"/>
              <a:ea typeface="Cambria" panose="02040503050406030204" pitchFamily="18" charset="0"/>
            </a:endParaRPr>
          </a:p>
          <a:p>
            <a:endParaRPr lang="cs-CZ" sz="8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K </a:t>
            </a:r>
            <a:r>
              <a:rPr lang="cs-CZ" sz="2400" b="1" dirty="0">
                <a:solidFill>
                  <a:srgbClr val="FF0000"/>
                </a:solidFill>
                <a:latin typeface="Cambria" panose="02040503050406030204" pitchFamily="18" charset="0"/>
                <a:ea typeface="Cambria" panose="02040503050406030204" pitchFamily="18" charset="0"/>
              </a:rPr>
              <a:t>platnosti výsledku referenda </a:t>
            </a:r>
            <a:r>
              <a:rPr lang="cs-CZ" sz="1800" dirty="0">
                <a:latin typeface="Cambria" panose="02040503050406030204" pitchFamily="18" charset="0"/>
                <a:ea typeface="Cambria" panose="02040503050406030204" pitchFamily="18" charset="0"/>
              </a:rPr>
              <a:t>je zapotřebí, aby se jej zúčastnilo alespoň </a:t>
            </a:r>
            <a:r>
              <a:rPr lang="cs-CZ" sz="1800" b="1" dirty="0">
                <a:solidFill>
                  <a:schemeClr val="accent5"/>
                </a:solidFill>
                <a:latin typeface="Cambria" panose="02040503050406030204" pitchFamily="18" charset="0"/>
                <a:ea typeface="Cambria" panose="02040503050406030204" pitchFamily="18" charset="0"/>
              </a:rPr>
              <a:t>35 % oprávněných občanů</a:t>
            </a:r>
            <a:r>
              <a:rPr lang="cs-CZ" sz="1800" dirty="0">
                <a:latin typeface="Cambria" panose="02040503050406030204" pitchFamily="18" charset="0"/>
                <a:ea typeface="Cambria" panose="02040503050406030204" pitchFamily="18" charset="0"/>
              </a:rPr>
              <a:t>. V referendu zvítězí varianta, pro kterou hlasovala </a:t>
            </a:r>
            <a:r>
              <a:rPr lang="cs-CZ" sz="1800" b="1" dirty="0">
                <a:solidFill>
                  <a:schemeClr val="accent6"/>
                </a:solidFill>
                <a:latin typeface="Cambria" panose="02040503050406030204" pitchFamily="18" charset="0"/>
                <a:ea typeface="Cambria" panose="02040503050406030204" pitchFamily="18" charset="0"/>
              </a:rPr>
              <a:t>nadpoloviční většina</a:t>
            </a:r>
            <a:r>
              <a:rPr lang="cs-CZ" sz="1800" dirty="0">
                <a:latin typeface="Cambria" panose="02040503050406030204" pitchFamily="18" charset="0"/>
                <a:ea typeface="Cambria" panose="02040503050406030204" pitchFamily="18" charset="0"/>
              </a:rPr>
              <a:t> oprávněných občanů, kteří se referenda zúčastnili, a </a:t>
            </a:r>
            <a:r>
              <a:rPr lang="cs-CZ" sz="1800" b="1" dirty="0">
                <a:solidFill>
                  <a:schemeClr val="accent6"/>
                </a:solidFill>
                <a:latin typeface="Cambria" panose="02040503050406030204" pitchFamily="18" charset="0"/>
                <a:ea typeface="Cambria" panose="02040503050406030204" pitchFamily="18" charset="0"/>
              </a:rPr>
              <a:t>alespoň 25 % všech oprávněných občanů</a:t>
            </a:r>
            <a:r>
              <a:rPr lang="cs-CZ" sz="18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V místním referendu se rozhoduje </a:t>
            </a:r>
            <a:r>
              <a:rPr lang="cs-CZ" sz="1800" b="1" dirty="0">
                <a:solidFill>
                  <a:schemeClr val="accent5"/>
                </a:solidFill>
                <a:latin typeface="Cambria" panose="02040503050406030204" pitchFamily="18" charset="0"/>
                <a:ea typeface="Cambria" panose="02040503050406030204" pitchFamily="18" charset="0"/>
              </a:rPr>
              <a:t>toliko o věcech, které patří do samostatné působnosti obce</a:t>
            </a:r>
            <a:r>
              <a:rPr lang="cs-CZ" sz="1800" dirty="0">
                <a:latin typeface="Cambria" panose="02040503050406030204" pitchFamily="18" charset="0"/>
                <a:ea typeface="Cambria" panose="02040503050406030204" pitchFamily="18" charset="0"/>
              </a:rPr>
              <a:t>. Proto je potřeba vždy rozlišovat, zda řešená otázka spadá do samostatné či přenesené působnosti, přičemž východiskem je zejména § 35 zákona o obcích.</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Pro oblast ochrany životního prostředí je důležité také vymezení působnosti v § 6 odst. 5 </a:t>
            </a:r>
            <a:r>
              <a:rPr lang="cs-CZ" sz="1800" dirty="0" err="1">
                <a:latin typeface="Cambria" panose="02040503050406030204" pitchFamily="18" charset="0"/>
                <a:ea typeface="Cambria" panose="02040503050406030204" pitchFamily="18" charset="0"/>
              </a:rPr>
              <a:t>StavZ</a:t>
            </a:r>
            <a:r>
              <a:rPr lang="cs-CZ" sz="1800" dirty="0">
                <a:latin typeface="Cambria" panose="02040503050406030204" pitchFamily="18" charset="0"/>
                <a:ea typeface="Cambria" panose="02040503050406030204" pitchFamily="18" charset="0"/>
              </a:rPr>
              <a:t>, podle kterého zastupitelstvo obce v samostatné působnosti zejména rozhoduje o pořízení územního plánu a regulačního plánu, vydává územní plán a regulační plán.</a:t>
            </a:r>
          </a:p>
          <a:p>
            <a:pPr marL="285750" indent="-285750">
              <a:buFont typeface="Arial" panose="020B0604020202020204" pitchFamily="34" charset="0"/>
              <a:buChar char="•"/>
            </a:pPr>
            <a:endParaRPr lang="cs-CZ" sz="1600" dirty="0">
              <a:latin typeface="Cambria" panose="02040503050406030204" pitchFamily="18" charset="0"/>
              <a:ea typeface="Cambria" panose="02040503050406030204" pitchFamily="18" charset="0"/>
            </a:endParaRPr>
          </a:p>
          <a:p>
            <a:r>
              <a:rPr lang="cs-CZ" sz="1800" b="1" dirty="0">
                <a:solidFill>
                  <a:srgbClr val="00B050"/>
                </a:solidFill>
                <a:latin typeface="Cambria" panose="02040503050406030204" pitchFamily="18" charset="0"/>
                <a:ea typeface="Cambria" panose="02040503050406030204" pitchFamily="18" charset="0"/>
              </a:rPr>
              <a:t>Krajské referendum</a:t>
            </a:r>
            <a:r>
              <a:rPr lang="cs-CZ" dirty="0">
                <a:latin typeface="Cambria" panose="02040503050406030204" pitchFamily="18" charset="0"/>
                <a:ea typeface="Cambria" panose="02040503050406030204" pitchFamily="18" charset="0"/>
              </a:rPr>
              <a:t>: </a:t>
            </a:r>
            <a:r>
              <a:rPr lang="cs-CZ" b="1" dirty="0">
                <a:solidFill>
                  <a:srgbClr val="FF0000"/>
                </a:solidFill>
                <a:latin typeface="Cambria" panose="02040503050406030204" pitchFamily="18" charset="0"/>
                <a:ea typeface="Cambria" panose="02040503050406030204" pitchFamily="18" charset="0"/>
              </a:rPr>
              <a:t>podobné podmínky </a:t>
            </a:r>
            <a:r>
              <a:rPr lang="cs-CZ" dirty="0">
                <a:latin typeface="Cambria" panose="02040503050406030204" pitchFamily="18" charset="0"/>
                <a:ea typeface="Cambria" panose="02040503050406030204" pitchFamily="18" charset="0"/>
              </a:rPr>
              <a:t>- usnesení zastupitelstva kraje nebo návrh přípravného výboru podpořený podpisem alespoň 6 % oprávněných osob s trvalým pobytem v kraji, v němž má být referendum konáno. </a:t>
            </a:r>
          </a:p>
          <a:p>
            <a:endParaRPr lang="cs-CZ" sz="2000" dirty="0">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15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6" name="Zástupný symbol pro obsah 2"/>
          <p:cNvSpPr txBox="1">
            <a:spLocks/>
          </p:cNvSpPr>
          <p:nvPr/>
        </p:nvSpPr>
        <p:spPr>
          <a:xfrm>
            <a:off x="649804" y="68940"/>
            <a:ext cx="8363272" cy="532353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800" b="1" dirty="0">
                <a:latin typeface="Cambria" panose="02040503050406030204" pitchFamily="18" charset="0"/>
                <a:ea typeface="Cambria" panose="02040503050406030204" pitchFamily="18" charset="0"/>
              </a:rPr>
              <a:t>Příklady referend vyhlášených spolu s volbami do Poslanecké sněmovny:</a:t>
            </a:r>
          </a:p>
          <a:p>
            <a:r>
              <a:rPr lang="cs-CZ" sz="1800" b="1" dirty="0">
                <a:latin typeface="Cambria" panose="02040503050406030204" pitchFamily="18" charset="0"/>
                <a:ea typeface="Cambria" panose="02040503050406030204" pitchFamily="18" charset="0"/>
              </a:rPr>
              <a:t>Velké Meziříčí </a:t>
            </a:r>
            <a:r>
              <a:rPr lang="cs-CZ" sz="1800" dirty="0">
                <a:latin typeface="Cambria" panose="02040503050406030204" pitchFamily="18" charset="0"/>
                <a:ea typeface="Cambria" panose="02040503050406030204" pitchFamily="18" charset="0"/>
              </a:rPr>
              <a:t>(projektová příprava </a:t>
            </a:r>
            <a:r>
              <a:rPr lang="cs-CZ" sz="1800" b="1" dirty="0">
                <a:solidFill>
                  <a:schemeClr val="accent3"/>
                </a:solidFill>
                <a:latin typeface="Cambria" panose="02040503050406030204" pitchFamily="18" charset="0"/>
                <a:ea typeface="Cambria" panose="02040503050406030204" pitchFamily="18" charset="0"/>
              </a:rPr>
              <a:t>obnovy historického centra</a:t>
            </a:r>
            <a:r>
              <a:rPr lang="cs-CZ" sz="1800" dirty="0">
                <a:latin typeface="Cambria" panose="02040503050406030204" pitchFamily="18" charset="0"/>
                <a:ea typeface="Cambria" panose="02040503050406030204" pitchFamily="18" charset="0"/>
              </a:rPr>
              <a:t>): platné, nezávazné</a:t>
            </a:r>
          </a:p>
          <a:p>
            <a:r>
              <a:rPr lang="cs-CZ" sz="1800" b="1" dirty="0">
                <a:latin typeface="Cambria" panose="02040503050406030204" pitchFamily="18" charset="0"/>
                <a:ea typeface="Cambria" panose="02040503050406030204" pitchFamily="18" charset="0"/>
              </a:rPr>
              <a:t>Chropyně</a:t>
            </a:r>
            <a:r>
              <a:rPr lang="cs-CZ" sz="1800" dirty="0">
                <a:latin typeface="Cambria" panose="02040503050406030204" pitchFamily="18" charset="0"/>
                <a:ea typeface="Cambria" panose="02040503050406030204" pitchFamily="18" charset="0"/>
              </a:rPr>
              <a:t> (plán na </a:t>
            </a:r>
            <a:r>
              <a:rPr lang="cs-CZ" sz="1800" b="1" dirty="0">
                <a:solidFill>
                  <a:schemeClr val="accent3"/>
                </a:solidFill>
                <a:latin typeface="Cambria" panose="02040503050406030204" pitchFamily="18" charset="0"/>
                <a:ea typeface="Cambria" panose="02040503050406030204" pitchFamily="18" charset="0"/>
              </a:rPr>
              <a:t>těžbu štěrkopísku</a:t>
            </a:r>
            <a:r>
              <a:rPr lang="cs-CZ" sz="1800" dirty="0">
                <a:latin typeface="Cambria" panose="02040503050406030204" pitchFamily="18" charset="0"/>
                <a:ea typeface="Cambria" panose="02040503050406030204" pitchFamily="18" charset="0"/>
              </a:rPr>
              <a:t>): jasné a závazné ne</a:t>
            </a:r>
          </a:p>
          <a:p>
            <a:r>
              <a:rPr lang="cs-CZ" sz="1800" b="1" dirty="0">
                <a:latin typeface="Cambria" panose="02040503050406030204" pitchFamily="18" charset="0"/>
                <a:ea typeface="Cambria" panose="02040503050406030204" pitchFamily="18" charset="0"/>
              </a:rPr>
              <a:t>Dobřejovice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výstavba betonárky</a:t>
            </a:r>
            <a:r>
              <a:rPr lang="cs-CZ" sz="1800" dirty="0">
                <a:latin typeface="Cambria" panose="02040503050406030204" pitchFamily="18" charset="0"/>
                <a:ea typeface="Cambria" panose="02040503050406030204" pitchFamily="18" charset="0"/>
              </a:rPr>
              <a:t>): jasné a závazné ne</a:t>
            </a:r>
          </a:p>
          <a:p>
            <a:r>
              <a:rPr lang="cs-CZ" sz="1800" b="1" dirty="0">
                <a:latin typeface="Cambria" panose="02040503050406030204" pitchFamily="18" charset="0"/>
                <a:ea typeface="Cambria" panose="02040503050406030204" pitchFamily="18" charset="0"/>
              </a:rPr>
              <a:t>Jilemnice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přestavba koupaliště</a:t>
            </a:r>
            <a:r>
              <a:rPr lang="cs-CZ" sz="1800" dirty="0">
                <a:latin typeface="Cambria" panose="02040503050406030204" pitchFamily="18" charset="0"/>
                <a:ea typeface="Cambria" panose="02040503050406030204" pitchFamily="18" charset="0"/>
              </a:rPr>
              <a:t>): závazné ne (43/81)</a:t>
            </a:r>
          </a:p>
          <a:p>
            <a:r>
              <a:rPr lang="cs-CZ" sz="1800" dirty="0">
                <a:latin typeface="Cambria" panose="02040503050406030204" pitchFamily="18" charset="0"/>
                <a:ea typeface="Cambria" panose="02040503050406030204" pitchFamily="18" charset="0"/>
              </a:rPr>
              <a:t>Zastupitelstvu nezbývá než projekt zastavit, řekla starostka Jilemnice Jana Čechová.</a:t>
            </a:r>
          </a:p>
          <a:p>
            <a:r>
              <a:rPr lang="cs-CZ" sz="1800" b="1" dirty="0">
                <a:latin typeface="Cambria" panose="02040503050406030204" pitchFamily="18" charset="0"/>
                <a:ea typeface="Cambria" panose="02040503050406030204" pitchFamily="18" charset="0"/>
              </a:rPr>
              <a:t>Mimoň</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stavba silničního průtahu</a:t>
            </a:r>
            <a:r>
              <a:rPr lang="cs-CZ" sz="1800" dirty="0">
                <a:latin typeface="Cambria" panose="02040503050406030204" pitchFamily="18" charset="0"/>
                <a:ea typeface="Cambria" panose="02040503050406030204" pitchFamily="18" charset="0"/>
              </a:rPr>
              <a:t>): závazné ne</a:t>
            </a:r>
          </a:p>
          <a:p>
            <a:r>
              <a:rPr lang="cs-CZ" sz="1800" b="1" dirty="0">
                <a:latin typeface="Cambria" panose="02040503050406030204" pitchFamily="18" charset="0"/>
                <a:ea typeface="Cambria" panose="02040503050406030204" pitchFamily="18" charset="0"/>
              </a:rPr>
              <a:t>Vědomice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trasa obchvatu </a:t>
            </a:r>
            <a:r>
              <a:rPr lang="cs-CZ" sz="1800" dirty="0">
                <a:latin typeface="Cambria" panose="02040503050406030204" pitchFamily="18" charset="0"/>
                <a:ea typeface="Cambria" panose="02040503050406030204" pitchFamily="18" charset="0"/>
              </a:rPr>
              <a:t>sousední Roudnice): závazné ne</a:t>
            </a:r>
          </a:p>
          <a:p>
            <a:r>
              <a:rPr lang="cs-CZ" sz="1800" b="1" dirty="0">
                <a:latin typeface="Cambria" panose="02040503050406030204" pitchFamily="18" charset="0"/>
                <a:ea typeface="Cambria" panose="02040503050406030204" pitchFamily="18" charset="0"/>
              </a:rPr>
              <a:t>Velké Přílepy </a:t>
            </a:r>
            <a:r>
              <a:rPr lang="cs-CZ" sz="1800" dirty="0">
                <a:latin typeface="Cambria" panose="02040503050406030204" pitchFamily="18" charset="0"/>
                <a:ea typeface="Cambria" panose="02040503050406030204" pitchFamily="18" charset="0"/>
              </a:rPr>
              <a:t>(</a:t>
            </a:r>
            <a:r>
              <a:rPr lang="cs-CZ" sz="1800" b="1" dirty="0">
                <a:solidFill>
                  <a:schemeClr val="accent3"/>
                </a:solidFill>
                <a:latin typeface="Cambria" panose="02040503050406030204" pitchFamily="18" charset="0"/>
                <a:ea typeface="Cambria" panose="02040503050406030204" pitchFamily="18" charset="0"/>
              </a:rPr>
              <a:t>trasa obchvatu</a:t>
            </a:r>
            <a:r>
              <a:rPr lang="cs-CZ" sz="1800" dirty="0">
                <a:latin typeface="Cambria" panose="02040503050406030204" pitchFamily="18" charset="0"/>
                <a:ea typeface="Cambria" panose="02040503050406030204" pitchFamily="18" charset="0"/>
              </a:rPr>
              <a:t> v rámci zkapacitnění D8 a D7): závazné ne</a:t>
            </a:r>
          </a:p>
          <a:p>
            <a:r>
              <a:rPr lang="cs-CZ" sz="1800" dirty="0">
                <a:latin typeface="Cambria" panose="02040503050406030204" pitchFamily="18" charset="0"/>
                <a:ea typeface="Cambria" panose="02040503050406030204" pitchFamily="18" charset="0"/>
              </a:rPr>
              <a:t>Výsledek obec předá kraji, který stavbu propojky dálnic D7 a D8 chystá.</a:t>
            </a:r>
          </a:p>
          <a:p>
            <a:r>
              <a:rPr lang="cs-CZ" sz="1800" b="1" dirty="0">
                <a:latin typeface="Cambria" panose="02040503050406030204" pitchFamily="18" charset="0"/>
                <a:ea typeface="Cambria" panose="02040503050406030204" pitchFamily="18" charset="0"/>
              </a:rPr>
              <a:t>Cerhenice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odkoupení Sokolovny</a:t>
            </a:r>
            <a:r>
              <a:rPr lang="cs-CZ" sz="1800" dirty="0">
                <a:latin typeface="Cambria" panose="02040503050406030204" pitchFamily="18" charset="0"/>
                <a:ea typeface="Cambria" panose="02040503050406030204" pitchFamily="18" charset="0"/>
              </a:rPr>
              <a:t>): nezávazné ano</a:t>
            </a:r>
          </a:p>
          <a:p>
            <a:r>
              <a:rPr lang="cs-CZ" sz="1800" dirty="0">
                <a:latin typeface="Cambria" panose="02040503050406030204" pitchFamily="18" charset="0"/>
                <a:ea typeface="Cambria" panose="02040503050406030204" pitchFamily="18" charset="0"/>
              </a:rPr>
              <a:t>Městys chce proto o koupi pouze jednat a podle starosty Marka Semeráda (ČSSD) to ještě neznamená, že budovu koupí. </a:t>
            </a:r>
            <a:r>
              <a:rPr lang="cs-CZ" sz="1800" i="1" dirty="0">
                <a:latin typeface="Cambria" panose="02040503050406030204" pitchFamily="18" charset="0"/>
                <a:ea typeface="Cambria" panose="02040503050406030204" pitchFamily="18" charset="0"/>
              </a:rPr>
              <a:t>"Chtěli jsme hlavně vědět, co si o tom lidé myslí.“</a:t>
            </a:r>
          </a:p>
          <a:p>
            <a:r>
              <a:rPr lang="cs-CZ" sz="1800" b="1" dirty="0">
                <a:latin typeface="Cambria" panose="02040503050406030204" pitchFamily="18" charset="0"/>
                <a:ea typeface="Cambria" panose="02040503050406030204" pitchFamily="18" charset="0"/>
              </a:rPr>
              <a:t>Zubří</a:t>
            </a:r>
            <a:r>
              <a:rPr lang="cs-CZ" sz="1800" dirty="0">
                <a:latin typeface="Cambria" panose="02040503050406030204" pitchFamily="18" charset="0"/>
                <a:ea typeface="Cambria" panose="02040503050406030204" pitchFamily="18" charset="0"/>
              </a:rPr>
              <a:t> („Jste pro </a:t>
            </a:r>
            <a:r>
              <a:rPr lang="cs-CZ" sz="1800" b="1" dirty="0">
                <a:solidFill>
                  <a:schemeClr val="accent3"/>
                </a:solidFill>
                <a:latin typeface="Cambria" panose="02040503050406030204" pitchFamily="18" charset="0"/>
                <a:ea typeface="Cambria" panose="02040503050406030204" pitchFamily="18" charset="0"/>
              </a:rPr>
              <a:t>krytý bazén </a:t>
            </a:r>
            <a:r>
              <a:rPr lang="cs-CZ" sz="1800" dirty="0">
                <a:latin typeface="Cambria" panose="02040503050406030204" pitchFamily="18" charset="0"/>
                <a:ea typeface="Cambria" panose="02040503050406030204" pitchFamily="18" charset="0"/>
              </a:rPr>
              <a:t>v městě Zubří?“)</a:t>
            </a:r>
          </a:p>
          <a:p>
            <a:endParaRPr lang="cs-CZ" sz="1800" b="1" dirty="0">
              <a:latin typeface="Cambria" panose="02040503050406030204" pitchFamily="18" charset="0"/>
              <a:ea typeface="Cambria" panose="02040503050406030204" pitchFamily="18" charset="0"/>
            </a:endParaRPr>
          </a:p>
          <a:p>
            <a:endParaRPr lang="cs-CZ" sz="1800" b="1" dirty="0">
              <a:latin typeface="Cambria" panose="02040503050406030204" pitchFamily="18" charset="0"/>
              <a:ea typeface="Cambria" panose="02040503050406030204" pitchFamily="18" charset="0"/>
            </a:endParaRPr>
          </a:p>
          <a:p>
            <a:endParaRPr lang="cs-CZ"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69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fade">
                                      <p:cBhvr>
                                        <p:cTn id="67" dur="500"/>
                                        <p:tgtEl>
                                          <p:spTgt spid="6">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12" end="12"/>
                                            </p:txEl>
                                          </p:spTgt>
                                        </p:tgtEl>
                                        <p:attrNameLst>
                                          <p:attrName>style.visibility</p:attrName>
                                        </p:attrNameLst>
                                      </p:cBhvr>
                                      <p:to>
                                        <p:strVal val="visible"/>
                                      </p:to>
                                    </p:set>
                                    <p:animEffect transition="in" filter="fade">
                                      <p:cBhvr>
                                        <p:cTn id="7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pic>
        <p:nvPicPr>
          <p:cNvPr id="5" name="Picture 6" descr="http://www.iisd.ca/crs/aarhus/mop4/images/generic/unece_conven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71" y="3733720"/>
            <a:ext cx="3330282" cy="1219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730196" y="271554"/>
            <a:ext cx="3335957" cy="3701013"/>
          </a:xfrm>
          <a:prstGeom prst="rect">
            <a:avLst/>
          </a:prstGeom>
          <a:noFill/>
        </p:spPr>
        <p:txBody>
          <a:bodyPr wrap="square" rtlCol="0">
            <a:spAutoFit/>
          </a:bodyPr>
          <a:lstStyle/>
          <a:p>
            <a:pPr algn="just"/>
            <a:r>
              <a:rPr lang="cs-CZ" b="1" dirty="0">
                <a:latin typeface="Cambria" panose="02040503050406030204" pitchFamily="18" charset="0"/>
                <a:ea typeface="Cambria" panose="02040503050406030204" pitchFamily="18" charset="0"/>
              </a:rPr>
              <a:t>Mezinárodní úmluva o přístupu k informacím, účasti veřejnosti na rozhodování a přístupu k právní ochraně v otázkách životního prostředí (</a:t>
            </a:r>
            <a:r>
              <a:rPr lang="cs-CZ" b="1" dirty="0" err="1">
                <a:latin typeface="Cambria" panose="02040503050406030204" pitchFamily="18" charset="0"/>
                <a:ea typeface="Cambria" panose="02040503050406030204" pitchFamily="18" charset="0"/>
              </a:rPr>
              <a:t>Aarhuská</a:t>
            </a:r>
            <a:r>
              <a:rPr lang="cs-CZ" b="1" dirty="0">
                <a:latin typeface="Cambria" panose="02040503050406030204" pitchFamily="18" charset="0"/>
                <a:ea typeface="Cambria" panose="02040503050406030204" pitchFamily="18" charset="0"/>
              </a:rPr>
              <a:t> úmluva).</a:t>
            </a:r>
          </a:p>
          <a:p>
            <a:pPr algn="just"/>
            <a:endParaRPr lang="cs-CZ" sz="1050" b="1" dirty="0">
              <a:latin typeface="Cambria" panose="02040503050406030204" pitchFamily="18" charset="0"/>
              <a:ea typeface="Cambria" panose="02040503050406030204" pitchFamily="18" charset="0"/>
            </a:endParaRPr>
          </a:p>
          <a:p>
            <a:pPr marL="171450" indent="-171450" algn="just">
              <a:buFont typeface="Arial" panose="020B0604020202020204" pitchFamily="34" charset="0"/>
              <a:buChar char="•"/>
            </a:pPr>
            <a:r>
              <a:rPr lang="cs-CZ" dirty="0">
                <a:latin typeface="Cambria" panose="02040503050406030204" pitchFamily="18" charset="0"/>
                <a:ea typeface="Cambria" panose="02040503050406030204" pitchFamily="18" charset="0"/>
              </a:rPr>
              <a:t>Přijata na 4. ministerské konferenci Evropské hospodářské komise OSN v dánském městě </a:t>
            </a:r>
            <a:r>
              <a:rPr lang="cs-CZ" dirty="0" err="1">
                <a:latin typeface="Cambria" panose="02040503050406030204" pitchFamily="18" charset="0"/>
                <a:ea typeface="Cambria" panose="02040503050406030204" pitchFamily="18" charset="0"/>
              </a:rPr>
              <a:t>Aarhus</a:t>
            </a:r>
            <a:r>
              <a:rPr lang="cs-CZ" dirty="0">
                <a:latin typeface="Cambria" panose="02040503050406030204" pitchFamily="18" charset="0"/>
                <a:ea typeface="Cambria" panose="02040503050406030204" pitchFamily="18" charset="0"/>
              </a:rPr>
              <a:t> 25. 6. 1998.</a:t>
            </a:r>
          </a:p>
          <a:p>
            <a:pPr marL="171450" indent="-171450" algn="just">
              <a:buFont typeface="Arial" panose="020B0604020202020204" pitchFamily="34" charset="0"/>
              <a:buChar char="•"/>
            </a:pPr>
            <a:r>
              <a:rPr lang="cs-CZ" dirty="0">
                <a:latin typeface="Cambria" panose="02040503050406030204" pitchFamily="18" charset="0"/>
                <a:ea typeface="Cambria" panose="02040503050406030204" pitchFamily="18" charset="0"/>
              </a:rPr>
              <a:t>Účinnosti nabyla 30. 10. 2001.</a:t>
            </a:r>
          </a:p>
          <a:p>
            <a:pPr marL="171450" indent="-171450" algn="just">
              <a:buFont typeface="Arial" panose="020B0604020202020204" pitchFamily="34" charset="0"/>
              <a:buChar char="•"/>
            </a:pPr>
            <a:r>
              <a:rPr lang="cs-CZ" dirty="0">
                <a:latin typeface="Cambria" panose="02040503050406030204" pitchFamily="18" charset="0"/>
                <a:ea typeface="Cambria" panose="02040503050406030204" pitchFamily="18" charset="0"/>
              </a:rPr>
              <a:t>Česká republika smlouvu ratifikovala 6. 7. 2004 a v následujícím roce ji ratifikovalo i tehdejší Společenství.</a:t>
            </a:r>
          </a:p>
          <a:p>
            <a:pPr marL="171450" indent="-171450" algn="just">
              <a:buFont typeface="Arial" panose="020B0604020202020204" pitchFamily="34" charset="0"/>
              <a:buChar char="•"/>
            </a:pPr>
            <a:r>
              <a:rPr lang="cs-CZ" b="1" dirty="0">
                <a:latin typeface="Cambria" panose="02040503050406030204" pitchFamily="18" charset="0"/>
                <a:ea typeface="Cambria" panose="02040503050406030204" pitchFamily="18" charset="0"/>
              </a:rPr>
              <a:t>Žádný zvláštní soud – Výbor pro dodržování </a:t>
            </a:r>
            <a:r>
              <a:rPr lang="cs-CZ" b="1" dirty="0" err="1">
                <a:latin typeface="Cambria" panose="02040503050406030204" pitchFamily="18" charset="0"/>
                <a:ea typeface="Cambria" panose="02040503050406030204" pitchFamily="18" charset="0"/>
              </a:rPr>
              <a:t>Aarhuské</a:t>
            </a:r>
            <a:r>
              <a:rPr lang="cs-CZ" b="1" dirty="0">
                <a:latin typeface="Cambria" panose="02040503050406030204" pitchFamily="18" charset="0"/>
                <a:ea typeface="Cambria" panose="02040503050406030204" pitchFamily="18" charset="0"/>
              </a:rPr>
              <a:t> úmluvy vydává doporučení a závěry</a:t>
            </a:r>
          </a:p>
          <a:p>
            <a:endParaRPr lang="cs-CZ" dirty="0">
              <a:latin typeface="Cambria" panose="02040503050406030204" pitchFamily="18" charset="0"/>
              <a:ea typeface="Cambria" panose="02040503050406030204" pitchFamily="18" charset="0"/>
            </a:endParaRPr>
          </a:p>
        </p:txBody>
      </p:sp>
      <p:pic>
        <p:nvPicPr>
          <p:cNvPr id="7" name="Obrázek 6"/>
          <p:cNvPicPr>
            <a:picLocks noChangeAspect="1"/>
          </p:cNvPicPr>
          <p:nvPr/>
        </p:nvPicPr>
        <p:blipFill>
          <a:blip r:embed="rId4"/>
          <a:stretch>
            <a:fillRect/>
          </a:stretch>
        </p:blipFill>
        <p:spPr>
          <a:xfrm>
            <a:off x="4553338" y="-107733"/>
            <a:ext cx="4590661" cy="5500212"/>
          </a:xfrm>
          <a:prstGeom prst="rect">
            <a:avLst/>
          </a:prstGeom>
        </p:spPr>
      </p:pic>
    </p:spTree>
    <p:extLst>
      <p:ext uri="{BB962C8B-B14F-4D97-AF65-F5344CB8AC3E}">
        <p14:creationId xmlns:p14="http://schemas.microsoft.com/office/powerpoint/2010/main" val="37665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10" name="TextovéPole 9"/>
          <p:cNvSpPr txBox="1"/>
          <p:nvPr/>
        </p:nvSpPr>
        <p:spPr>
          <a:xfrm>
            <a:off x="4019574" y="132832"/>
            <a:ext cx="6408712" cy="584775"/>
          </a:xfrm>
          <a:prstGeom prst="rect">
            <a:avLst/>
          </a:prstGeom>
          <a:noFill/>
        </p:spPr>
        <p:txBody>
          <a:bodyPr wrap="square" rtlCol="0">
            <a:spAutoFit/>
          </a:bodyPr>
          <a:lstStyle/>
          <a:p>
            <a:r>
              <a:rPr lang="cs-CZ" sz="3200" b="1" dirty="0" err="1">
                <a:latin typeface="Cambria" panose="02040503050406030204" pitchFamily="18" charset="0"/>
                <a:ea typeface="Cambria" panose="02040503050406030204" pitchFamily="18" charset="0"/>
              </a:rPr>
              <a:t>Aarhuská</a:t>
            </a:r>
            <a:r>
              <a:rPr lang="cs-CZ" sz="3200" b="1" dirty="0">
                <a:latin typeface="Cambria" panose="02040503050406030204" pitchFamily="18" charset="0"/>
                <a:ea typeface="Cambria" panose="02040503050406030204" pitchFamily="18" charset="0"/>
              </a:rPr>
              <a:t> úmluva - obsah</a:t>
            </a:r>
          </a:p>
        </p:txBody>
      </p:sp>
      <p:sp>
        <p:nvSpPr>
          <p:cNvPr id="6" name="Zástupný symbol pro obsah 2"/>
          <p:cNvSpPr txBox="1">
            <a:spLocks/>
          </p:cNvSpPr>
          <p:nvPr/>
        </p:nvSpPr>
        <p:spPr>
          <a:xfrm>
            <a:off x="401217" y="132832"/>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300" dirty="0">
                <a:latin typeface="Cambria" panose="02040503050406030204" pitchFamily="18" charset="0"/>
                <a:ea typeface="Cambria" panose="02040503050406030204" pitchFamily="18" charset="0"/>
              </a:rPr>
              <a:t>Článek 1 Cíl </a:t>
            </a:r>
          </a:p>
          <a:p>
            <a:r>
              <a:rPr lang="cs-CZ" sz="1300" b="1" dirty="0">
                <a:latin typeface="Cambria" panose="02040503050406030204" pitchFamily="18" charset="0"/>
                <a:ea typeface="Cambria" panose="02040503050406030204" pitchFamily="18" charset="0"/>
              </a:rPr>
              <a:t>Článek 2 Definice </a:t>
            </a:r>
          </a:p>
          <a:p>
            <a:r>
              <a:rPr lang="cs-CZ" sz="1300" b="1" dirty="0">
                <a:latin typeface="Cambria" panose="02040503050406030204" pitchFamily="18" charset="0"/>
                <a:ea typeface="Cambria" panose="02040503050406030204" pitchFamily="18" charset="0"/>
              </a:rPr>
              <a:t>Článek 3 Všeobecná ustanovení </a:t>
            </a:r>
          </a:p>
          <a:p>
            <a:r>
              <a:rPr lang="cs-CZ" sz="1300" b="1" dirty="0">
                <a:latin typeface="Cambria" panose="02040503050406030204" pitchFamily="18" charset="0"/>
                <a:ea typeface="Cambria" panose="02040503050406030204" pitchFamily="18" charset="0"/>
              </a:rPr>
              <a:t>Článek 4 Přístup k environmentálním informacím</a:t>
            </a:r>
          </a:p>
          <a:p>
            <a:r>
              <a:rPr lang="cs-CZ" sz="1300" b="1" dirty="0">
                <a:latin typeface="Cambria" panose="02040503050406030204" pitchFamily="18" charset="0"/>
                <a:ea typeface="Cambria" panose="02040503050406030204" pitchFamily="18" charset="0"/>
              </a:rPr>
              <a:t>Článek 5 Sbírání a rozšiřování informací o životním prostředí </a:t>
            </a:r>
          </a:p>
          <a:p>
            <a:r>
              <a:rPr lang="cs-CZ" sz="1300" b="1" dirty="0">
                <a:latin typeface="Cambria" panose="02040503050406030204" pitchFamily="18" charset="0"/>
                <a:ea typeface="Cambria" panose="02040503050406030204" pitchFamily="18" charset="0"/>
              </a:rPr>
              <a:t>Článek 6 Účast veřejnosti na rozhodování o specifických činnostech</a:t>
            </a:r>
          </a:p>
          <a:p>
            <a:r>
              <a:rPr lang="cs-CZ" sz="1300" b="1" dirty="0">
                <a:latin typeface="Cambria" panose="02040503050406030204" pitchFamily="18" charset="0"/>
                <a:ea typeface="Cambria" panose="02040503050406030204" pitchFamily="18" charset="0"/>
              </a:rPr>
              <a:t>Článek 7 Účast veřejnosti při tvorbě plánů, programů a politik týkajících se životního prostředí</a:t>
            </a:r>
          </a:p>
          <a:p>
            <a:r>
              <a:rPr lang="cs-CZ" sz="1300" b="1" dirty="0">
                <a:latin typeface="Cambria" panose="02040503050406030204" pitchFamily="18" charset="0"/>
                <a:ea typeface="Cambria" panose="02040503050406030204" pitchFamily="18" charset="0"/>
              </a:rPr>
              <a:t>Článek 8 Účast veřejnosti na přípravě prováděcích předpisů a obecně použitelných právně závazných normativních nástrojů</a:t>
            </a:r>
          </a:p>
          <a:p>
            <a:r>
              <a:rPr lang="cs-CZ" sz="1300" b="1" dirty="0">
                <a:latin typeface="Cambria" panose="02040503050406030204" pitchFamily="18" charset="0"/>
                <a:ea typeface="Cambria" panose="02040503050406030204" pitchFamily="18" charset="0"/>
              </a:rPr>
              <a:t>Článek 9 Přístup k právní ochraně</a:t>
            </a:r>
          </a:p>
          <a:p>
            <a:r>
              <a:rPr lang="cs-CZ" sz="1300" dirty="0">
                <a:latin typeface="Cambria" panose="02040503050406030204" pitchFamily="18" charset="0"/>
                <a:ea typeface="Cambria" panose="02040503050406030204" pitchFamily="18" charset="0"/>
              </a:rPr>
              <a:t>Článek 10 Zasedání stran</a:t>
            </a:r>
          </a:p>
          <a:p>
            <a:r>
              <a:rPr lang="cs-CZ" sz="1300" dirty="0">
                <a:latin typeface="Cambria" panose="02040503050406030204" pitchFamily="18" charset="0"/>
                <a:ea typeface="Cambria" panose="02040503050406030204" pitchFamily="18" charset="0"/>
              </a:rPr>
              <a:t>Článek 11 Hlasovací právo</a:t>
            </a:r>
          </a:p>
          <a:p>
            <a:r>
              <a:rPr lang="cs-CZ" sz="1300" dirty="0">
                <a:latin typeface="Cambria" panose="02040503050406030204" pitchFamily="18" charset="0"/>
                <a:ea typeface="Cambria" panose="02040503050406030204" pitchFamily="18" charset="0"/>
              </a:rPr>
              <a:t>Článek 12 Sekretariát</a:t>
            </a:r>
          </a:p>
          <a:p>
            <a:r>
              <a:rPr lang="cs-CZ" sz="1300" dirty="0">
                <a:latin typeface="Cambria" panose="02040503050406030204" pitchFamily="18" charset="0"/>
                <a:ea typeface="Cambria" panose="02040503050406030204" pitchFamily="18" charset="0"/>
              </a:rPr>
              <a:t>Článek 13 Přílohy</a:t>
            </a:r>
          </a:p>
          <a:p>
            <a:r>
              <a:rPr lang="pl-PL" sz="1300" dirty="0" err="1">
                <a:latin typeface="Cambria" panose="02040503050406030204" pitchFamily="18" charset="0"/>
                <a:ea typeface="Cambria" panose="02040503050406030204" pitchFamily="18" charset="0"/>
              </a:rPr>
              <a:t>Článek</a:t>
            </a:r>
            <a:r>
              <a:rPr lang="pl-PL" sz="1300" dirty="0">
                <a:latin typeface="Cambria" panose="02040503050406030204" pitchFamily="18" charset="0"/>
                <a:ea typeface="Cambria" panose="02040503050406030204" pitchFamily="18" charset="0"/>
              </a:rPr>
              <a:t> 14 16 </a:t>
            </a:r>
            <a:r>
              <a:rPr lang="pl-PL" sz="1300" dirty="0" err="1">
                <a:latin typeface="Cambria" panose="02040503050406030204" pitchFamily="18" charset="0"/>
                <a:ea typeface="Cambria" panose="02040503050406030204" pitchFamily="18" charset="0"/>
              </a:rPr>
              <a:t>Změny</a:t>
            </a:r>
            <a:r>
              <a:rPr lang="pl-PL" sz="1300" dirty="0">
                <a:latin typeface="Cambria" panose="02040503050406030204" pitchFamily="18" charset="0"/>
                <a:ea typeface="Cambria" panose="02040503050406030204" pitchFamily="18" charset="0"/>
              </a:rPr>
              <a:t> a </a:t>
            </a:r>
            <a:r>
              <a:rPr lang="pl-PL" sz="1300" dirty="0" err="1">
                <a:latin typeface="Cambria" panose="02040503050406030204" pitchFamily="18" charset="0"/>
                <a:ea typeface="Cambria" panose="02040503050406030204" pitchFamily="18" charset="0"/>
              </a:rPr>
              <a:t>doplňky</a:t>
            </a:r>
            <a:endParaRPr lang="pl-PL" sz="1300" dirty="0">
              <a:latin typeface="Cambria" panose="02040503050406030204" pitchFamily="18" charset="0"/>
              <a:ea typeface="Cambria" panose="02040503050406030204" pitchFamily="18" charset="0"/>
            </a:endParaRPr>
          </a:p>
          <a:p>
            <a:r>
              <a:rPr lang="cs-CZ" sz="1300" dirty="0">
                <a:latin typeface="Cambria" panose="02040503050406030204" pitchFamily="18" charset="0"/>
                <a:ea typeface="Cambria" panose="02040503050406030204" pitchFamily="18" charset="0"/>
              </a:rPr>
              <a:t>Článek 15 Kontrola plnění</a:t>
            </a:r>
          </a:p>
          <a:p>
            <a:r>
              <a:rPr lang="cs-CZ" sz="1300" dirty="0">
                <a:latin typeface="Cambria" panose="02040503050406030204" pitchFamily="18" charset="0"/>
                <a:ea typeface="Cambria" panose="02040503050406030204" pitchFamily="18" charset="0"/>
              </a:rPr>
              <a:t>Článek 16 Urovnávání sporů</a:t>
            </a:r>
          </a:p>
          <a:p>
            <a:r>
              <a:rPr lang="cs-CZ" sz="1300" dirty="0">
                <a:latin typeface="Cambria" panose="02040503050406030204" pitchFamily="18" charset="0"/>
                <a:ea typeface="Cambria" panose="02040503050406030204" pitchFamily="18" charset="0"/>
              </a:rPr>
              <a:t>Článek 17 Podepsání</a:t>
            </a:r>
          </a:p>
          <a:p>
            <a:r>
              <a:rPr lang="cs-CZ" sz="1300" dirty="0">
                <a:latin typeface="Cambria" panose="02040503050406030204" pitchFamily="18" charset="0"/>
                <a:ea typeface="Cambria" panose="02040503050406030204" pitchFamily="18" charset="0"/>
              </a:rPr>
              <a:t>Článek 18 Depozitář</a:t>
            </a:r>
          </a:p>
          <a:p>
            <a:r>
              <a:rPr lang="cs-CZ" sz="1300" dirty="0">
                <a:latin typeface="Cambria" panose="02040503050406030204" pitchFamily="18" charset="0"/>
                <a:ea typeface="Cambria" panose="02040503050406030204" pitchFamily="18" charset="0"/>
              </a:rPr>
              <a:t>Článek 19 Ratifikace, přijetí, schválení a přistoupení</a:t>
            </a:r>
          </a:p>
          <a:p>
            <a:r>
              <a:rPr lang="cs-CZ" sz="1300" dirty="0">
                <a:latin typeface="Cambria" panose="02040503050406030204" pitchFamily="18" charset="0"/>
                <a:ea typeface="Cambria" panose="02040503050406030204" pitchFamily="18" charset="0"/>
              </a:rPr>
              <a:t>Článek 20 Nabytí účinnosti </a:t>
            </a:r>
          </a:p>
          <a:p>
            <a:r>
              <a:rPr lang="cs-CZ" sz="1300" dirty="0">
                <a:latin typeface="Cambria" panose="02040503050406030204" pitchFamily="18" charset="0"/>
                <a:ea typeface="Cambria" panose="02040503050406030204" pitchFamily="18" charset="0"/>
              </a:rPr>
              <a:t>Článek 21 Odstoupení</a:t>
            </a:r>
          </a:p>
          <a:p>
            <a:r>
              <a:rPr lang="cs-CZ" sz="1300" dirty="0">
                <a:latin typeface="Cambria" panose="02040503050406030204" pitchFamily="18" charset="0"/>
                <a:ea typeface="Cambria" panose="02040503050406030204" pitchFamily="18" charset="0"/>
              </a:rPr>
              <a:t>Článek 22 Autentická znění</a:t>
            </a:r>
          </a:p>
          <a:p>
            <a:r>
              <a:rPr lang="cs-CZ" sz="1300" dirty="0">
                <a:latin typeface="Cambria" panose="02040503050406030204" pitchFamily="18" charset="0"/>
                <a:ea typeface="Cambria" panose="02040503050406030204" pitchFamily="18" charset="0"/>
              </a:rPr>
              <a:t>Příloha I Seznam činností uvedených v článku 6, odstavec 1 (a)</a:t>
            </a:r>
          </a:p>
          <a:p>
            <a:r>
              <a:rPr lang="cs-CZ" sz="1300" dirty="0">
                <a:latin typeface="Cambria" panose="02040503050406030204" pitchFamily="18" charset="0"/>
                <a:ea typeface="Cambria" panose="02040503050406030204" pitchFamily="18" charset="0"/>
              </a:rPr>
              <a:t>Příloha II Rozhodčí řízení </a:t>
            </a:r>
          </a:p>
        </p:txBody>
      </p:sp>
    </p:spTree>
    <p:extLst>
      <p:ext uri="{BB962C8B-B14F-4D97-AF65-F5344CB8AC3E}">
        <p14:creationId xmlns:p14="http://schemas.microsoft.com/office/powerpoint/2010/main" val="41047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10" name="TextovéPole 9"/>
          <p:cNvSpPr txBox="1"/>
          <p:nvPr/>
        </p:nvSpPr>
        <p:spPr>
          <a:xfrm>
            <a:off x="4019574" y="132832"/>
            <a:ext cx="6408712" cy="584775"/>
          </a:xfrm>
          <a:prstGeom prst="rect">
            <a:avLst/>
          </a:prstGeom>
          <a:noFill/>
        </p:spPr>
        <p:txBody>
          <a:bodyPr wrap="square" rtlCol="0">
            <a:spAutoFit/>
          </a:bodyPr>
          <a:lstStyle/>
          <a:p>
            <a:r>
              <a:rPr lang="cs-CZ" sz="3200" b="1" dirty="0" err="1">
                <a:latin typeface="Cambria" panose="02040503050406030204" pitchFamily="18" charset="0"/>
                <a:ea typeface="Cambria" panose="02040503050406030204" pitchFamily="18" charset="0"/>
              </a:rPr>
              <a:t>Aarhuská</a:t>
            </a:r>
            <a:r>
              <a:rPr lang="cs-CZ" sz="3200" b="1" dirty="0">
                <a:latin typeface="Cambria" panose="02040503050406030204" pitchFamily="18" charset="0"/>
                <a:ea typeface="Cambria" panose="02040503050406030204" pitchFamily="18" charset="0"/>
              </a:rPr>
              <a:t> úmluva - obsah</a:t>
            </a:r>
          </a:p>
        </p:txBody>
      </p:sp>
      <p:sp>
        <p:nvSpPr>
          <p:cNvPr id="6" name="Zástupný symbol pro obsah 2"/>
          <p:cNvSpPr txBox="1">
            <a:spLocks/>
          </p:cNvSpPr>
          <p:nvPr/>
        </p:nvSpPr>
        <p:spPr>
          <a:xfrm>
            <a:off x="457201" y="717607"/>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u="sng" dirty="0">
                <a:latin typeface="Cambria" panose="02040503050406030204" pitchFamily="18" charset="0"/>
                <a:ea typeface="Cambria" panose="02040503050406030204" pitchFamily="18" charset="0"/>
              </a:rPr>
              <a:t>Článek 2</a:t>
            </a:r>
            <a:r>
              <a:rPr lang="cs-CZ" sz="1600" b="1" dirty="0">
                <a:latin typeface="Cambria" panose="02040503050406030204" pitchFamily="18" charset="0"/>
                <a:ea typeface="Cambria" panose="02040503050406030204" pitchFamily="18" charset="0"/>
              </a:rPr>
              <a:t> Definice</a:t>
            </a:r>
          </a:p>
          <a:p>
            <a:r>
              <a:rPr lang="cs-CZ" sz="1600" dirty="0">
                <a:latin typeface="Cambria" panose="02040503050406030204" pitchFamily="18" charset="0"/>
                <a:ea typeface="Cambria" panose="02040503050406030204" pitchFamily="18" charset="0"/>
              </a:rPr>
              <a:t>- </a:t>
            </a:r>
            <a:r>
              <a:rPr lang="cs-CZ" sz="1600" b="1" dirty="0">
                <a:solidFill>
                  <a:schemeClr val="accent6"/>
                </a:solidFill>
                <a:latin typeface="Cambria" panose="02040503050406030204" pitchFamily="18" charset="0"/>
                <a:ea typeface="Cambria" panose="02040503050406030204" pitchFamily="18" charset="0"/>
              </a:rPr>
              <a:t>veřejnost</a:t>
            </a:r>
            <a:r>
              <a:rPr lang="cs-CZ" sz="1600" dirty="0">
                <a:latin typeface="Cambria" panose="02040503050406030204" pitchFamily="18" charset="0"/>
                <a:ea typeface="Cambria" panose="02040503050406030204" pitchFamily="18" charset="0"/>
              </a:rPr>
              <a:t>, </a:t>
            </a:r>
            <a:r>
              <a:rPr lang="cs-CZ" sz="1600" b="1" dirty="0">
                <a:solidFill>
                  <a:schemeClr val="accent3"/>
                </a:solidFill>
                <a:latin typeface="Cambria" panose="02040503050406030204" pitchFamily="18" charset="0"/>
                <a:ea typeface="Cambria" panose="02040503050406030204" pitchFamily="18" charset="0"/>
              </a:rPr>
              <a:t>dotčená veřejnost</a:t>
            </a:r>
          </a:p>
          <a:p>
            <a:r>
              <a:rPr lang="cs-CZ" sz="1800" b="1" u="sng" dirty="0">
                <a:latin typeface="Cambria" panose="02040503050406030204" pitchFamily="18" charset="0"/>
                <a:ea typeface="Cambria" panose="02040503050406030204" pitchFamily="18" charset="0"/>
              </a:rPr>
              <a:t>Článek 6 </a:t>
            </a:r>
            <a:r>
              <a:rPr lang="cs-CZ" sz="1800" b="1" dirty="0">
                <a:latin typeface="Cambria" panose="02040503050406030204" pitchFamily="18" charset="0"/>
                <a:ea typeface="Cambria" panose="02040503050406030204" pitchFamily="18" charset="0"/>
              </a:rPr>
              <a:t>Účast </a:t>
            </a:r>
            <a:r>
              <a:rPr lang="cs-CZ" sz="1800" b="1" dirty="0">
                <a:solidFill>
                  <a:schemeClr val="accent3"/>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na rozhodování o specifických činnostech</a:t>
            </a:r>
          </a:p>
          <a:p>
            <a:pPr>
              <a:buFontTx/>
              <a:buChar char="-"/>
            </a:pPr>
            <a:r>
              <a:rPr lang="cs-CZ" sz="1800" dirty="0">
                <a:latin typeface="Cambria" panose="02040503050406030204" pitchFamily="18" charset="0"/>
                <a:ea typeface="Cambria" panose="02040503050406030204" pitchFamily="18" charset="0"/>
              </a:rPr>
              <a:t>Účast na rozhodování o činnostech v příloze I (</a:t>
            </a:r>
            <a:r>
              <a:rPr lang="cs-CZ" sz="1800" b="1" dirty="0">
                <a:solidFill>
                  <a:schemeClr val="accent5"/>
                </a:solidFill>
                <a:latin typeface="Cambria" panose="02040503050406030204" pitchFamily="18" charset="0"/>
                <a:ea typeface="Cambria" panose="02040503050406030204" pitchFamily="18" charset="0"/>
              </a:rPr>
              <a:t>podobné EIA a IPPC</a:t>
            </a:r>
            <a:r>
              <a:rPr lang="cs-CZ" sz="1800" dirty="0">
                <a:latin typeface="Cambria" panose="02040503050406030204" pitchFamily="18" charset="0"/>
                <a:ea typeface="Cambria" panose="02040503050406030204" pitchFamily="18" charset="0"/>
              </a:rPr>
              <a:t>)</a:t>
            </a:r>
          </a:p>
          <a:p>
            <a:pPr>
              <a:buFontTx/>
              <a:buChar char="-"/>
            </a:pPr>
            <a:r>
              <a:rPr lang="cs-CZ" sz="1800" dirty="0">
                <a:latin typeface="Cambria" panose="02040503050406030204" pitchFamily="18" charset="0"/>
                <a:ea typeface="Cambria" panose="02040503050406030204" pitchFamily="18" charset="0"/>
              </a:rPr>
              <a:t>Také další činnosti s možným významným vlivem (uvážení – </a:t>
            </a:r>
            <a:r>
              <a:rPr lang="cs-CZ" sz="1800" b="1" dirty="0">
                <a:solidFill>
                  <a:schemeClr val="accent1"/>
                </a:solidFill>
                <a:latin typeface="Cambria" panose="02040503050406030204" pitchFamily="18" charset="0"/>
                <a:ea typeface="Cambria" panose="02040503050406030204" pitchFamily="18" charset="0"/>
              </a:rPr>
              <a:t>NATURA 2000</a:t>
            </a:r>
            <a:r>
              <a:rPr lang="cs-CZ" sz="1800" dirty="0">
                <a:latin typeface="Cambria" panose="02040503050406030204" pitchFamily="18" charset="0"/>
                <a:ea typeface="Cambria" panose="02040503050406030204" pitchFamily="18" charset="0"/>
              </a:rPr>
              <a:t>)</a:t>
            </a:r>
          </a:p>
          <a:p>
            <a:r>
              <a:rPr lang="cs-CZ" sz="1800" b="1" u="sng" dirty="0">
                <a:latin typeface="Cambria" panose="02040503050406030204" pitchFamily="18" charset="0"/>
                <a:ea typeface="Cambria" panose="02040503050406030204" pitchFamily="18" charset="0"/>
              </a:rPr>
              <a:t>Článek 7</a:t>
            </a:r>
            <a:r>
              <a:rPr lang="cs-CZ" sz="1800" b="1" dirty="0">
                <a:latin typeface="Cambria" panose="02040503050406030204" pitchFamily="18" charset="0"/>
                <a:ea typeface="Cambria" panose="02040503050406030204" pitchFamily="18" charset="0"/>
              </a:rPr>
              <a:t> Účast </a:t>
            </a:r>
            <a:r>
              <a:rPr lang="cs-CZ" sz="1800" b="1" dirty="0">
                <a:solidFill>
                  <a:schemeClr val="accent6"/>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při tvorbě plánů, programů a politik týkajících se životního prostředí</a:t>
            </a:r>
          </a:p>
          <a:p>
            <a:r>
              <a:rPr lang="cs-CZ" sz="1800" b="1" u="sng" dirty="0">
                <a:latin typeface="Cambria" panose="02040503050406030204" pitchFamily="18" charset="0"/>
                <a:ea typeface="Cambria" panose="02040503050406030204" pitchFamily="18" charset="0"/>
              </a:rPr>
              <a:t>Článek 8</a:t>
            </a:r>
            <a:r>
              <a:rPr lang="cs-CZ" sz="1800" b="1" dirty="0">
                <a:latin typeface="Cambria" panose="02040503050406030204" pitchFamily="18" charset="0"/>
                <a:ea typeface="Cambria" panose="02040503050406030204" pitchFamily="18" charset="0"/>
              </a:rPr>
              <a:t> Účast </a:t>
            </a:r>
            <a:r>
              <a:rPr lang="cs-CZ" sz="1800" b="1" dirty="0">
                <a:solidFill>
                  <a:schemeClr val="accent6"/>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na přípravě prováděcích předpisů a obecně použitelných právně závazných normativních nástrojů</a:t>
            </a:r>
          </a:p>
          <a:p>
            <a:r>
              <a:rPr lang="cs-CZ" sz="1800" b="1" u="sng" dirty="0">
                <a:latin typeface="Cambria" panose="02040503050406030204" pitchFamily="18" charset="0"/>
                <a:ea typeface="Cambria" panose="02040503050406030204" pitchFamily="18" charset="0"/>
              </a:rPr>
              <a:t>Článek 9</a:t>
            </a:r>
            <a:r>
              <a:rPr lang="cs-CZ" sz="1800" b="1" dirty="0">
                <a:latin typeface="Cambria" panose="02040503050406030204" pitchFamily="18" charset="0"/>
                <a:ea typeface="Cambria" panose="02040503050406030204" pitchFamily="18" charset="0"/>
              </a:rPr>
              <a:t> Přístup k právní ochraně</a:t>
            </a:r>
          </a:p>
          <a:p>
            <a:pPr marL="457200" indent="-457200">
              <a:buAutoNum type="alphaLcParenR"/>
            </a:pPr>
            <a:r>
              <a:rPr lang="cs-CZ" sz="1800" b="1" dirty="0">
                <a:solidFill>
                  <a:schemeClr val="accent6"/>
                </a:solidFill>
                <a:latin typeface="Cambria" panose="02040503050406030204" pitchFamily="18" charset="0"/>
                <a:ea typeface="Cambria" panose="02040503050406030204" pitchFamily="18" charset="0"/>
              </a:rPr>
              <a:t>Při odepření poskytnutí informací</a:t>
            </a:r>
          </a:p>
          <a:p>
            <a:pPr marL="457200" indent="-457200">
              <a:buAutoNum type="alphaLcParenR"/>
            </a:pPr>
            <a:r>
              <a:rPr lang="cs-CZ" sz="1800" b="1" dirty="0">
                <a:solidFill>
                  <a:schemeClr val="accent3"/>
                </a:solidFill>
                <a:latin typeface="Cambria" panose="02040503050406030204" pitchFamily="18" charset="0"/>
                <a:ea typeface="Cambria" panose="02040503050406030204" pitchFamily="18" charset="0"/>
              </a:rPr>
              <a:t>Rozhodnutí nebo nečinnost podle čl. 6</a:t>
            </a:r>
          </a:p>
          <a:p>
            <a:pPr marL="457200" indent="-457200">
              <a:buAutoNum type="alphaLcParenR"/>
            </a:pPr>
            <a:r>
              <a:rPr lang="cs-CZ" sz="1800" b="1" dirty="0">
                <a:latin typeface="Cambria" panose="02040503050406030204" pitchFamily="18" charset="0"/>
                <a:ea typeface="Cambria" panose="02040503050406030204" pitchFamily="18" charset="0"/>
              </a:rPr>
              <a:t>Jiná porušení vnitrostátní úpravy ochrany životního prostředí</a:t>
            </a:r>
          </a:p>
          <a:p>
            <a:r>
              <a:rPr lang="cs-CZ" sz="1800" b="1" dirty="0">
                <a:latin typeface="Cambria" panose="02040503050406030204" pitchFamily="18" charset="0"/>
                <a:ea typeface="Cambria" panose="02040503050406030204" pitchFamily="18" charset="0"/>
              </a:rPr>
              <a:t>	(členové </a:t>
            </a:r>
            <a:r>
              <a:rPr lang="cs-CZ" sz="1800" b="1" dirty="0">
                <a:solidFill>
                  <a:schemeClr val="accent6"/>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kteří splňují kritéria, pokud jsou nějaká 	stanovena ve vnitrostátním právu)</a:t>
            </a:r>
          </a:p>
          <a:p>
            <a:endParaRPr lang="cs-CZ" sz="2000" b="1" dirty="0">
              <a:latin typeface="Cambria" panose="02040503050406030204" pitchFamily="18" charset="0"/>
              <a:ea typeface="Cambria" panose="02040503050406030204" pitchFamily="18" charset="0"/>
            </a:endParaRPr>
          </a:p>
          <a:p>
            <a:pPr marL="285750" indent="-285750">
              <a:buFontTx/>
              <a:buChar char="-"/>
            </a:pPr>
            <a:endParaRPr lang="cs-CZ" sz="1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8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Pojetí</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práva</a:t>
            </a:r>
            <a:r>
              <a:rPr lang="en-US" sz="2000" b="1" dirty="0">
                <a:solidFill>
                  <a:schemeClr val="tx1"/>
                </a:solidFill>
                <a:latin typeface="Cambria" panose="02040503050406030204" pitchFamily="18" charset="0"/>
                <a:ea typeface="Cambria" panose="02040503050406030204" pitchFamily="18" charset="0"/>
              </a:rPr>
              <a:t>: „The fish cannot go to court“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Možná řešení: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Subjektivizace chráněných zájmů</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	(</a:t>
            </a:r>
            <a:r>
              <a:rPr lang="cs-CZ" sz="2000" b="1" dirty="0" err="1">
                <a:solidFill>
                  <a:schemeClr val="tx1"/>
                </a:solidFill>
                <a:latin typeface="Cambria" panose="02040503050406030204" pitchFamily="18" charset="0"/>
                <a:ea typeface="Cambria" panose="02040503050406030204" pitchFamily="18" charset="0"/>
              </a:rPr>
              <a:t>Pacha</a:t>
            </a:r>
            <a:r>
              <a:rPr lang="cs-CZ" sz="2000" b="1" dirty="0">
                <a:solidFill>
                  <a:schemeClr val="tx1"/>
                </a:solidFill>
                <a:latin typeface="Cambria" panose="02040503050406030204" pitchFamily="18" charset="0"/>
                <a:ea typeface="Cambria" panose="02040503050406030204" pitchFamily="18" charset="0"/>
              </a:rPr>
              <a:t> Mama, Great </a:t>
            </a:r>
            <a:r>
              <a:rPr lang="cs-CZ" sz="2000" b="1" dirty="0" err="1">
                <a:solidFill>
                  <a:schemeClr val="tx1"/>
                </a:solidFill>
                <a:latin typeface="Cambria" panose="02040503050406030204" pitchFamily="18" charset="0"/>
                <a:ea typeface="Cambria" panose="02040503050406030204" pitchFamily="18" charset="0"/>
              </a:rPr>
              <a:t>Ape</a:t>
            </a:r>
            <a:r>
              <a:rPr lang="cs-CZ" sz="2000" b="1" dirty="0">
                <a:solidFill>
                  <a:schemeClr val="tx1"/>
                </a:solidFill>
                <a:latin typeface="Cambria" panose="02040503050406030204" pitchFamily="18" charset="0"/>
                <a:ea typeface="Cambria" panose="02040503050406030204" pitchFamily="18" charset="0"/>
              </a:rPr>
              <a:t> Project atd.) </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Právo na příznivé životní prostředí s širokou působností</a:t>
            </a:r>
          </a:p>
          <a:p>
            <a:pPr marL="342900" indent="-342900">
              <a:buFont typeface="Arial" panose="020B0604020202020204" pitchFamily="34" charset="0"/>
              <a:buChar char="•"/>
            </a:pPr>
            <a:r>
              <a:rPr lang="cs-CZ" sz="2000" b="1" dirty="0" err="1">
                <a:solidFill>
                  <a:schemeClr val="tx1"/>
                </a:solidFill>
                <a:latin typeface="Cambria" panose="02040503050406030204" pitchFamily="18" charset="0"/>
                <a:ea typeface="Cambria" panose="02040503050406030204" pitchFamily="18" charset="0"/>
              </a:rPr>
              <a:t>Prozeleňování</a:t>
            </a:r>
            <a:r>
              <a:rPr lang="cs-CZ" sz="2000" b="1" dirty="0">
                <a:solidFill>
                  <a:schemeClr val="tx1"/>
                </a:solidFill>
                <a:latin typeface="Cambria" panose="02040503050406030204" pitchFamily="18" charset="0"/>
                <a:ea typeface="Cambria" panose="02040503050406030204" pitchFamily="18" charset="0"/>
              </a:rPr>
              <a:t> (</a:t>
            </a:r>
            <a:r>
              <a:rPr lang="cs-CZ" sz="2000" b="1" i="1" dirty="0" err="1">
                <a:solidFill>
                  <a:schemeClr val="accent3"/>
                </a:solidFill>
                <a:latin typeface="Cambria" panose="02040503050406030204" pitchFamily="18" charset="0"/>
                <a:ea typeface="Cambria" panose="02040503050406030204" pitchFamily="18" charset="0"/>
              </a:rPr>
              <a:t>greening</a:t>
            </a:r>
            <a:r>
              <a:rPr lang="cs-CZ" sz="2000" b="1" dirty="0">
                <a:solidFill>
                  <a:schemeClr val="tx1"/>
                </a:solidFill>
                <a:latin typeface="Cambria" panose="02040503050406030204" pitchFamily="18" charset="0"/>
                <a:ea typeface="Cambria" panose="02040503050406030204" pitchFamily="18" charset="0"/>
              </a:rPr>
              <a:t>) stávajícího lidskoprávního rejstříku</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Zvolnění tradičních odpovědnostních konceptů (prokazování příčinné souvislosti)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Přiznání hmotných práv ekologickým spolkům a dalším subjektům (obec, zástupce veřejnosti)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Procesní práva (základní nebo i specifická – </a:t>
            </a:r>
            <a:r>
              <a:rPr lang="cs-CZ" sz="2000" b="1" dirty="0" err="1">
                <a:solidFill>
                  <a:schemeClr val="tx1"/>
                </a:solidFill>
                <a:latin typeface="Cambria" panose="02040503050406030204" pitchFamily="18" charset="0"/>
                <a:ea typeface="Cambria" panose="02040503050406030204" pitchFamily="18" charset="0"/>
              </a:rPr>
              <a:t>actio</a:t>
            </a:r>
            <a:r>
              <a:rPr lang="cs-CZ" sz="2000" b="1" dirty="0">
                <a:solidFill>
                  <a:schemeClr val="tx1"/>
                </a:solidFill>
                <a:latin typeface="Cambria" panose="02040503050406030204" pitchFamily="18" charset="0"/>
                <a:ea typeface="Cambria" panose="02040503050406030204" pitchFamily="18" charset="0"/>
              </a:rPr>
              <a:t> </a:t>
            </a:r>
            <a:r>
              <a:rPr lang="cs-CZ" sz="2000" b="1" dirty="0" err="1">
                <a:solidFill>
                  <a:schemeClr val="tx1"/>
                </a:solidFill>
                <a:latin typeface="Cambria" panose="02040503050406030204" pitchFamily="18" charset="0"/>
                <a:ea typeface="Cambria" panose="02040503050406030204" pitchFamily="18" charset="0"/>
              </a:rPr>
              <a:t>popularis</a:t>
            </a:r>
            <a:r>
              <a:rPr lang="cs-CZ" sz="2000" b="1" dirty="0">
                <a:solidFill>
                  <a:schemeClr val="tx1"/>
                </a:solidFill>
                <a:latin typeface="Cambria" panose="02040503050406030204" pitchFamily="18" charset="0"/>
                <a:ea typeface="Cambria" panose="02040503050406030204" pitchFamily="18" charset="0"/>
              </a:rPr>
              <a:t>, hromadné žaloby apod.)</a:t>
            </a: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420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2400" b="1" dirty="0" err="1">
                <a:solidFill>
                  <a:schemeClr val="accent6"/>
                </a:solidFill>
                <a:latin typeface="Cambria" panose="02040503050406030204" pitchFamily="18" charset="0"/>
                <a:ea typeface="Cambria" panose="02040503050406030204" pitchFamily="18" charset="0"/>
              </a:rPr>
              <a:t>Třípilířová</a:t>
            </a:r>
            <a:r>
              <a:rPr lang="cs-CZ" sz="2400" b="1" dirty="0">
                <a:solidFill>
                  <a:schemeClr val="accent6"/>
                </a:solidFill>
                <a:latin typeface="Cambria" panose="02040503050406030204" pitchFamily="18" charset="0"/>
                <a:ea typeface="Cambria" panose="02040503050406030204" pitchFamily="18" charset="0"/>
              </a:rPr>
              <a:t> struktura </a:t>
            </a:r>
            <a:r>
              <a:rPr lang="cs-CZ" sz="2400" b="1" dirty="0" err="1">
                <a:solidFill>
                  <a:schemeClr val="accent6"/>
                </a:solidFill>
                <a:latin typeface="Cambria" panose="02040503050406030204" pitchFamily="18" charset="0"/>
                <a:ea typeface="Cambria" panose="02040503050406030204" pitchFamily="18" charset="0"/>
              </a:rPr>
              <a:t>Aarhuské</a:t>
            </a:r>
            <a:r>
              <a:rPr lang="cs-CZ" sz="2400" b="1" dirty="0">
                <a:solidFill>
                  <a:schemeClr val="accent6"/>
                </a:solidFill>
                <a:latin typeface="Cambria" panose="02040503050406030204" pitchFamily="18" charset="0"/>
                <a:ea typeface="Cambria" panose="02040503050406030204" pitchFamily="18" charset="0"/>
              </a:rPr>
              <a:t> úmluvy</a:t>
            </a:r>
            <a:endParaRPr lang="cs-CZ" sz="2400" b="1" dirty="0">
              <a:solidFill>
                <a:schemeClr val="accent3"/>
              </a:solidFill>
              <a:latin typeface="Cambria" panose="02040503050406030204" pitchFamily="18" charset="0"/>
              <a:ea typeface="Cambria" panose="02040503050406030204" pitchFamily="18" charset="0"/>
            </a:endParaRPr>
          </a:p>
          <a:p>
            <a:endParaRPr lang="cs-CZ" sz="2400" dirty="0">
              <a:latin typeface="Cambria" panose="02040503050406030204" pitchFamily="18" charset="0"/>
              <a:ea typeface="Cambria" panose="02040503050406030204" pitchFamily="18" charset="0"/>
            </a:endParaRPr>
          </a:p>
          <a:p>
            <a:endParaRPr lang="cs-CZ" sz="2400" b="1" dirty="0">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8" y="141098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3" y="141291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42937" y="1055842"/>
            <a:ext cx="7501469" cy="30777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Přístup k informacím                       Účast na rozhodování                  Přístup k soudní ochraně</a:t>
            </a:r>
            <a:r>
              <a:rPr lang="en-US" b="1" dirty="0">
                <a:latin typeface="Cambria" panose="02040503050406030204" pitchFamily="18" charset="0"/>
                <a:ea typeface="Cambria" panose="02040503050406030204" pitchFamily="18" charset="0"/>
              </a:rPr>
              <a:t> </a:t>
            </a:r>
            <a:endParaRPr lang="cs-CZ" b="1" dirty="0">
              <a:latin typeface="Cambria" panose="02040503050406030204" pitchFamily="18" charset="0"/>
              <a:ea typeface="Cambria" panose="02040503050406030204" pitchFamily="18" charset="0"/>
            </a:endParaRPr>
          </a:p>
        </p:txBody>
      </p:sp>
      <p:sp>
        <p:nvSpPr>
          <p:cNvPr id="10" name="Obdélník 9"/>
          <p:cNvSpPr/>
          <p:nvPr/>
        </p:nvSpPr>
        <p:spPr>
          <a:xfrm>
            <a:off x="3435338" y="141098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4" y="1595272"/>
            <a:ext cx="1308629" cy="116955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veřejnost</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pasivní</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aktivní</a:t>
            </a:r>
          </a:p>
        </p:txBody>
      </p:sp>
      <p:sp>
        <p:nvSpPr>
          <p:cNvPr id="17" name="Obdélník 16"/>
          <p:cNvSpPr/>
          <p:nvPr/>
        </p:nvSpPr>
        <p:spPr>
          <a:xfrm>
            <a:off x="6216271" y="181129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241734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79387" y="1419154"/>
            <a:ext cx="1903304" cy="300082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rozhodování o činnostech v příloze I a dalších činnostech s významným vlivem</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koncepcí</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právních předpisů</a:t>
            </a: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p:txBody>
      </p:sp>
      <p:sp>
        <p:nvSpPr>
          <p:cNvPr id="14" name="TextovéPole 13"/>
          <p:cNvSpPr txBox="1"/>
          <p:nvPr/>
        </p:nvSpPr>
        <p:spPr>
          <a:xfrm>
            <a:off x="6294280" y="1548433"/>
            <a:ext cx="2043328" cy="2423740"/>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105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odmítnuté informace</a:t>
            </a:r>
          </a:p>
          <a:p>
            <a:endParaRPr lang="cs-CZ" sz="100"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rozhodnutí z pilíře II </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Porušení (dalších) vnitrostátních pravidel ochrany životního prostředí</a:t>
            </a:r>
          </a:p>
        </p:txBody>
      </p:sp>
      <p:sp>
        <p:nvSpPr>
          <p:cNvPr id="15" name="Zahnutá šipka nahoru 14"/>
          <p:cNvSpPr/>
          <p:nvPr/>
        </p:nvSpPr>
        <p:spPr>
          <a:xfrm>
            <a:off x="1844518" y="391126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3" y="3909668"/>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16284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56498" y="0"/>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9" name="Obdélník 8"/>
          <p:cNvSpPr/>
          <p:nvPr/>
        </p:nvSpPr>
        <p:spPr>
          <a:xfrm>
            <a:off x="518254" y="1194332"/>
            <a:ext cx="381642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err="1">
                <a:latin typeface="Cambria" panose="02040503050406030204" pitchFamily="18" charset="0"/>
                <a:ea typeface="Cambria" panose="02040503050406030204" pitchFamily="18" charset="0"/>
              </a:rPr>
              <a:t>Aarhuská</a:t>
            </a:r>
            <a:r>
              <a:rPr lang="cs-CZ" sz="3200" b="1" dirty="0">
                <a:latin typeface="Cambria" panose="02040503050406030204" pitchFamily="18" charset="0"/>
                <a:ea typeface="Cambria" panose="02040503050406030204" pitchFamily="18" charset="0"/>
              </a:rPr>
              <a:t> úmluva</a:t>
            </a:r>
          </a:p>
        </p:txBody>
      </p:sp>
      <p:sp>
        <p:nvSpPr>
          <p:cNvPr id="10" name="Obdélník 9"/>
          <p:cNvSpPr/>
          <p:nvPr/>
        </p:nvSpPr>
        <p:spPr>
          <a:xfrm>
            <a:off x="4863902" y="1885808"/>
            <a:ext cx="3960440"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3600" b="1" dirty="0">
                <a:latin typeface="Cambria" panose="02040503050406030204" pitchFamily="18" charset="0"/>
                <a:ea typeface="Cambria" panose="02040503050406030204" pitchFamily="18" charset="0"/>
              </a:rPr>
              <a:t>Unijní právo</a:t>
            </a:r>
          </a:p>
        </p:txBody>
      </p:sp>
      <p:sp>
        <p:nvSpPr>
          <p:cNvPr id="11" name="Obdélník 10"/>
          <p:cNvSpPr/>
          <p:nvPr/>
        </p:nvSpPr>
        <p:spPr>
          <a:xfrm>
            <a:off x="1242419" y="4002644"/>
            <a:ext cx="3992359"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200" b="1" dirty="0">
                <a:latin typeface="Cambria" panose="02040503050406030204" pitchFamily="18" charset="0"/>
                <a:ea typeface="Cambria" panose="02040503050406030204" pitchFamily="18" charset="0"/>
              </a:rPr>
              <a:t>Vnitrostátní právo</a:t>
            </a:r>
          </a:p>
        </p:txBody>
      </p:sp>
      <p:cxnSp>
        <p:nvCxnSpPr>
          <p:cNvPr id="12" name="Přímá spojnice se šipkou 11"/>
          <p:cNvCxnSpPr/>
          <p:nvPr/>
        </p:nvCxnSpPr>
        <p:spPr>
          <a:xfrm>
            <a:off x="4367731" y="1410356"/>
            <a:ext cx="648072" cy="3960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Přímá spojnice se šipkou 12"/>
          <p:cNvCxnSpPr/>
          <p:nvPr/>
        </p:nvCxnSpPr>
        <p:spPr>
          <a:xfrm>
            <a:off x="1627061" y="2531739"/>
            <a:ext cx="72074" cy="12781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Přímá spojnice se šipkou 13"/>
          <p:cNvCxnSpPr/>
          <p:nvPr/>
        </p:nvCxnSpPr>
        <p:spPr>
          <a:xfrm flipH="1">
            <a:off x="4951231" y="2942667"/>
            <a:ext cx="72008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Kruhová šipka 14"/>
          <p:cNvSpPr/>
          <p:nvPr/>
        </p:nvSpPr>
        <p:spPr>
          <a:xfrm rot="10800000">
            <a:off x="7003627" y="2392045"/>
            <a:ext cx="944858" cy="936105"/>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latin typeface="Cambria" panose="02040503050406030204" pitchFamily="18" charset="0"/>
              <a:ea typeface="Cambria" panose="02040503050406030204" pitchFamily="18" charset="0"/>
            </a:endParaRPr>
          </a:p>
        </p:txBody>
      </p:sp>
      <p:sp>
        <p:nvSpPr>
          <p:cNvPr id="2" name="TextovéPole 1">
            <a:extLst>
              <a:ext uri="{FF2B5EF4-FFF2-40B4-BE49-F238E27FC236}">
                <a16:creationId xmlns:a16="http://schemas.microsoft.com/office/drawing/2014/main" id="{7CF925DE-9719-46AD-A066-D64261E1530C}"/>
              </a:ext>
            </a:extLst>
          </p:cNvPr>
          <p:cNvSpPr txBox="1"/>
          <p:nvPr/>
        </p:nvSpPr>
        <p:spPr>
          <a:xfrm>
            <a:off x="1713808" y="2730701"/>
            <a:ext cx="2725274" cy="95410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Požadavky na přiznání práv v rozsahu tří pilířů,</a:t>
            </a:r>
          </a:p>
          <a:p>
            <a:r>
              <a:rPr lang="cs-CZ" b="1" dirty="0">
                <a:latin typeface="Cambria" panose="02040503050406030204" pitchFamily="18" charset="0"/>
                <a:ea typeface="Cambria" panose="02040503050406030204" pitchFamily="18" charset="0"/>
              </a:rPr>
              <a:t>není přímo aplikovatelná, jen povinnost souladného výkladu</a:t>
            </a:r>
          </a:p>
        </p:txBody>
      </p:sp>
      <p:sp>
        <p:nvSpPr>
          <p:cNvPr id="16" name="TextovéPole 15">
            <a:extLst>
              <a:ext uri="{FF2B5EF4-FFF2-40B4-BE49-F238E27FC236}">
                <a16:creationId xmlns:a16="http://schemas.microsoft.com/office/drawing/2014/main" id="{7C9E795C-AA49-4C25-B8E6-950BD0AFCE77}"/>
              </a:ext>
            </a:extLst>
          </p:cNvPr>
          <p:cNvSpPr txBox="1"/>
          <p:nvPr/>
        </p:nvSpPr>
        <p:spPr>
          <a:xfrm>
            <a:off x="5714073" y="3524432"/>
            <a:ext cx="3209334" cy="1600438"/>
          </a:xfrm>
          <a:prstGeom prst="rect">
            <a:avLst/>
          </a:prstGeom>
          <a:noFill/>
        </p:spPr>
        <p:txBody>
          <a:bodyPr wrap="square" rtlCol="0">
            <a:spAutoFit/>
          </a:bodyPr>
          <a:lstStyle/>
          <a:p>
            <a:pPr marL="342900" indent="-342900">
              <a:buAutoNum type="arabicParenR"/>
            </a:pPr>
            <a:r>
              <a:rPr lang="cs-CZ" b="1" dirty="0">
                <a:latin typeface="Cambria" panose="02040503050406030204" pitchFamily="18" charset="0"/>
                <a:ea typeface="Cambria" panose="02040503050406030204" pitchFamily="18" charset="0"/>
              </a:rPr>
              <a:t>Směrnice o přístupu k informacím o ŽP 2003/4/ES </a:t>
            </a:r>
          </a:p>
          <a:p>
            <a:pPr marL="342900" indent="-342900">
              <a:buAutoNum type="arabicParenR"/>
            </a:pPr>
            <a:r>
              <a:rPr lang="cs-CZ" b="1" dirty="0">
                <a:latin typeface="Cambria" panose="02040503050406030204" pitchFamily="18" charset="0"/>
                <a:ea typeface="Cambria" panose="02040503050406030204" pitchFamily="18" charset="0"/>
              </a:rPr>
              <a:t>EIA (výslovně) +IPPC (výslovně) + Natura 2000</a:t>
            </a:r>
          </a:p>
          <a:p>
            <a:pPr marL="342900" indent="-342900">
              <a:buAutoNum type="arabicParenR"/>
            </a:pPr>
            <a:r>
              <a:rPr lang="cs-CZ" b="1" dirty="0">
                <a:latin typeface="Cambria" panose="02040503050406030204" pitchFamily="18" charset="0"/>
                <a:ea typeface="Cambria" panose="02040503050406030204" pitchFamily="18" charset="0"/>
              </a:rPr>
              <a:t>EIA (výslovně) + IPPC (výslovně) + přímý účinek dalších směrnic</a:t>
            </a:r>
          </a:p>
          <a:p>
            <a:pPr marL="342900" indent="-342900">
              <a:buAutoNum type="arabicParenR"/>
            </a:pPr>
            <a:endParaRPr lang="cs-CZ"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29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pic>
        <p:nvPicPr>
          <p:cNvPr id="2" name="Obrázek 1">
            <a:extLst>
              <a:ext uri="{FF2B5EF4-FFF2-40B4-BE49-F238E27FC236}">
                <a16:creationId xmlns:a16="http://schemas.microsoft.com/office/drawing/2014/main" id="{A02D4347-CDB6-4CFE-A5D2-6804ECCE36C9}"/>
              </a:ext>
            </a:extLst>
          </p:cNvPr>
          <p:cNvPicPr>
            <a:picLocks noChangeAspect="1"/>
          </p:cNvPicPr>
          <p:nvPr/>
        </p:nvPicPr>
        <p:blipFill>
          <a:blip r:embed="rId3"/>
          <a:stretch>
            <a:fillRect/>
          </a:stretch>
        </p:blipFill>
        <p:spPr>
          <a:xfrm>
            <a:off x="457780" y="0"/>
            <a:ext cx="8421624" cy="5143500"/>
          </a:xfrm>
          <a:prstGeom prst="rect">
            <a:avLst/>
          </a:prstGeom>
        </p:spPr>
      </p:pic>
    </p:spTree>
    <p:extLst>
      <p:ext uri="{BB962C8B-B14F-4D97-AF65-F5344CB8AC3E}">
        <p14:creationId xmlns:p14="http://schemas.microsoft.com/office/powerpoint/2010/main" val="16240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9" name="Zástupný symbol pro obsah 4"/>
          <p:cNvSpPr txBox="1">
            <a:spLocks/>
          </p:cNvSpPr>
          <p:nvPr/>
        </p:nvSpPr>
        <p:spPr>
          <a:xfrm>
            <a:off x="457200" y="235115"/>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latin typeface="Cambria" panose="02040503050406030204" pitchFamily="18" charset="0"/>
                <a:ea typeface="Cambria" panose="02040503050406030204" pitchFamily="18" charset="0"/>
              </a:rPr>
              <a:t>Závaznost? Přímý účinek?</a:t>
            </a:r>
          </a:p>
          <a:p>
            <a:endParaRPr lang="cs-CZ" sz="105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600" dirty="0">
                <a:latin typeface="Cambria" panose="02040503050406030204" pitchFamily="18" charset="0"/>
                <a:ea typeface="Cambria" panose="02040503050406030204" pitchFamily="18" charset="0"/>
              </a:rPr>
              <a:t>Úmluva je závazná pro jednotlivé státy i pro Evropskou unii s přednostními účinky mezinárodního práva, nicméně </a:t>
            </a:r>
            <a:r>
              <a:rPr lang="cs-CZ" sz="1600" b="1" u="sng" dirty="0">
                <a:solidFill>
                  <a:schemeClr val="accent2"/>
                </a:solidFill>
                <a:latin typeface="Cambria" panose="02040503050406030204" pitchFamily="18" charset="0"/>
                <a:ea typeface="Cambria" panose="02040503050406030204" pitchFamily="18" charset="0"/>
              </a:rPr>
              <a:t>není přímo aplikovatelná </a:t>
            </a:r>
            <a:r>
              <a:rPr lang="cs-CZ" sz="1600" b="1" dirty="0">
                <a:solidFill>
                  <a:schemeClr val="accent2"/>
                </a:solidFill>
                <a:latin typeface="Cambria" panose="02040503050406030204" pitchFamily="18" charset="0"/>
                <a:ea typeface="Cambria" panose="02040503050406030204" pitchFamily="18" charset="0"/>
              </a:rPr>
              <a:t>v českém právním řádu ani v unijním právu</a:t>
            </a:r>
            <a:r>
              <a:rPr lang="cs-CZ" sz="1600" dirty="0">
                <a:latin typeface="Cambria" panose="02040503050406030204" pitchFamily="18" charset="0"/>
                <a:ea typeface="Cambria" panose="02040503050406030204" pitchFamily="18" charset="0"/>
              </a:rPr>
              <a:t>, protože nepřiznává veřejnosti vymahatelná práva, nýbrž zavazuje smluvní strany k úpravě a zajištění těchto práv.</a:t>
            </a:r>
          </a:p>
          <a:p>
            <a:pPr marL="285750" indent="-285750">
              <a:buFont typeface="Arial" panose="020B0604020202020204" pitchFamily="34" charset="0"/>
              <a:buChar char="•"/>
            </a:pPr>
            <a:r>
              <a:rPr lang="cs-CZ" sz="1600" dirty="0">
                <a:latin typeface="Cambria" panose="02040503050406030204" pitchFamily="18" charset="0"/>
                <a:ea typeface="Cambria" panose="02040503050406030204" pitchFamily="18" charset="0"/>
              </a:rPr>
              <a:t>Dotčení jednotlivci nebo ekologické spolky se proto </a:t>
            </a:r>
            <a:r>
              <a:rPr lang="cs-CZ" sz="1600" b="1" dirty="0">
                <a:solidFill>
                  <a:schemeClr val="accent1"/>
                </a:solidFill>
                <a:latin typeface="Cambria" panose="02040503050406030204" pitchFamily="18" charset="0"/>
                <a:ea typeface="Cambria" panose="02040503050406030204" pitchFamily="18" charset="0"/>
              </a:rPr>
              <a:t>nemohou domáhat účasti na rozhodování nebo přístupu k soudní ochraně na základě </a:t>
            </a:r>
            <a:r>
              <a:rPr lang="cs-CZ" sz="1600" b="1" dirty="0" err="1">
                <a:solidFill>
                  <a:schemeClr val="accent1"/>
                </a:solidFill>
                <a:latin typeface="Cambria" panose="02040503050406030204" pitchFamily="18" charset="0"/>
                <a:ea typeface="Cambria" panose="02040503050406030204" pitchFamily="18" charset="0"/>
              </a:rPr>
              <a:t>Aarhuské</a:t>
            </a:r>
            <a:r>
              <a:rPr lang="cs-CZ" sz="1600" b="1" dirty="0">
                <a:solidFill>
                  <a:schemeClr val="accent1"/>
                </a:solidFill>
                <a:latin typeface="Cambria" panose="02040503050406030204" pitchFamily="18" charset="0"/>
                <a:ea typeface="Cambria" panose="02040503050406030204" pitchFamily="18" charset="0"/>
              </a:rPr>
              <a:t> úmluvy </a:t>
            </a:r>
            <a:r>
              <a:rPr lang="cs-CZ" sz="1600" dirty="0">
                <a:latin typeface="Cambria" panose="02040503050406030204" pitchFamily="18" charset="0"/>
                <a:ea typeface="Cambria" panose="02040503050406030204" pitchFamily="18" charset="0"/>
              </a:rPr>
              <a:t>(zavazuje jen stát).</a:t>
            </a:r>
          </a:p>
          <a:p>
            <a:pPr marL="285750" indent="-285750">
              <a:buFont typeface="Arial" panose="020B0604020202020204" pitchFamily="34" charset="0"/>
              <a:buChar char="•"/>
            </a:pPr>
            <a:r>
              <a:rPr lang="cs-CZ" sz="1600" b="1" dirty="0">
                <a:solidFill>
                  <a:schemeClr val="accent6"/>
                </a:solidFill>
                <a:latin typeface="Cambria" panose="02040503050406030204" pitchFamily="18" charset="0"/>
                <a:ea typeface="Cambria" panose="02040503050406030204" pitchFamily="18" charset="0"/>
              </a:rPr>
              <a:t>Evropská unie i členské státy však musí vykládat svoji úpravu podle Úmluvy</a:t>
            </a:r>
            <a:r>
              <a:rPr lang="cs-CZ" sz="1600" dirty="0">
                <a:latin typeface="Cambria" panose="02040503050406030204" pitchFamily="18" charset="0"/>
                <a:ea typeface="Cambria" panose="02040503050406030204" pitchFamily="18" charset="0"/>
              </a:rPr>
              <a:t>. Je-li tedy možné interpretovat vnitrostátní či unijní normy vícero možnými způsoby, měl by mít přednost ten výklad, který naplňuje požadavky </a:t>
            </a:r>
            <a:r>
              <a:rPr lang="cs-CZ" sz="1600" dirty="0" err="1">
                <a:latin typeface="Cambria" panose="02040503050406030204" pitchFamily="18" charset="0"/>
                <a:ea typeface="Cambria" panose="02040503050406030204" pitchFamily="18" charset="0"/>
              </a:rPr>
              <a:t>Aarhuské</a:t>
            </a:r>
            <a:r>
              <a:rPr lang="cs-CZ" sz="1600" dirty="0">
                <a:latin typeface="Cambria" panose="02040503050406030204" pitchFamily="18" charset="0"/>
                <a:ea typeface="Cambria" panose="02040503050406030204" pitchFamily="18" charset="0"/>
              </a:rPr>
              <a:t> úmluvy. </a:t>
            </a:r>
            <a:r>
              <a:rPr lang="cs-CZ" sz="1600" b="1" dirty="0">
                <a:latin typeface="Cambria" panose="02040503050406030204" pitchFamily="18" charset="0"/>
                <a:ea typeface="Cambria" panose="02040503050406030204" pitchFamily="18" charset="0"/>
              </a:rPr>
              <a:t>Viz např. C-240/09</a:t>
            </a:r>
            <a:r>
              <a:rPr lang="cs-CZ" sz="1600" dirty="0">
                <a:latin typeface="Cambria" panose="02040503050406030204" pitchFamily="18" charset="0"/>
                <a:ea typeface="Cambria" panose="02040503050406030204" pitchFamily="18" charset="0"/>
              </a:rPr>
              <a:t> (</a:t>
            </a:r>
            <a:r>
              <a:rPr lang="cs-CZ" sz="1600" dirty="0" err="1">
                <a:latin typeface="Cambria" panose="02040503050406030204" pitchFamily="18" charset="0"/>
                <a:ea typeface="Cambria" panose="02040503050406030204" pitchFamily="18" charset="0"/>
              </a:rPr>
              <a:t>Lesoochranárske</a:t>
            </a:r>
            <a:r>
              <a:rPr lang="cs-CZ" sz="1600" dirty="0">
                <a:latin typeface="Cambria" panose="02040503050406030204" pitchFamily="18" charset="0"/>
                <a:ea typeface="Cambria" panose="02040503050406030204" pitchFamily="18" charset="0"/>
              </a:rPr>
              <a:t> </a:t>
            </a:r>
            <a:r>
              <a:rPr lang="cs-CZ" sz="1600" dirty="0" err="1">
                <a:latin typeface="Cambria" panose="02040503050406030204" pitchFamily="18" charset="0"/>
                <a:ea typeface="Cambria" panose="02040503050406030204" pitchFamily="18" charset="0"/>
              </a:rPr>
              <a:t>zoskupenie</a:t>
            </a:r>
            <a:r>
              <a:rPr lang="cs-CZ" sz="1600" dirty="0">
                <a:latin typeface="Cambria" panose="02040503050406030204" pitchFamily="18" charset="0"/>
                <a:ea typeface="Cambria" panose="02040503050406030204" pitchFamily="18" charset="0"/>
              </a:rPr>
              <a:t> VLK)</a:t>
            </a:r>
          </a:p>
          <a:p>
            <a:pPr marL="285750" indent="-285750">
              <a:buFont typeface="Arial" panose="020B0604020202020204" pitchFamily="34" charset="0"/>
              <a:buChar char="•"/>
            </a:pPr>
            <a:r>
              <a:rPr lang="cs-CZ" sz="1600" b="1" dirty="0">
                <a:solidFill>
                  <a:schemeClr val="accent3"/>
                </a:solidFill>
                <a:latin typeface="Cambria" panose="02040503050406030204" pitchFamily="18" charset="0"/>
                <a:ea typeface="Cambria" panose="02040503050406030204" pitchFamily="18" charset="0"/>
              </a:rPr>
              <a:t>Právo EU</a:t>
            </a:r>
            <a:r>
              <a:rPr lang="cs-CZ" sz="1600" dirty="0">
                <a:latin typeface="Cambria" panose="02040503050406030204" pitchFamily="18" charset="0"/>
                <a:ea typeface="Cambria" panose="02040503050406030204" pitchFamily="18" charset="0"/>
              </a:rPr>
              <a:t>, které provádí Aarhuskou úmluvu, však </a:t>
            </a:r>
            <a:r>
              <a:rPr lang="cs-CZ" sz="1600" b="1" dirty="0">
                <a:solidFill>
                  <a:schemeClr val="accent4"/>
                </a:solidFill>
                <a:latin typeface="Cambria" panose="02040503050406030204" pitchFamily="18" charset="0"/>
                <a:ea typeface="Cambria" panose="02040503050406030204" pitchFamily="18" charset="0"/>
              </a:rPr>
              <a:t>již může být (a podle SDEU často je) přímo aplikovatelné (podle kritérií pro přímý účinek). To platí i tehdy, pokud neprovádí Úmluvu výslovně.</a:t>
            </a:r>
          </a:p>
          <a:p>
            <a:pPr marL="285750" indent="-285750">
              <a:buFont typeface="Arial" panose="020B0604020202020204" pitchFamily="34" charset="0"/>
              <a:buChar char="•"/>
            </a:pPr>
            <a:endParaRPr lang="cs-CZ" sz="1600" b="1" dirty="0">
              <a:solidFill>
                <a:schemeClr val="accent4"/>
              </a:solidFill>
              <a:latin typeface="Cambria" panose="02040503050406030204" pitchFamily="18" charset="0"/>
              <a:ea typeface="Cambria" panose="02040503050406030204" pitchFamily="18" charset="0"/>
            </a:endParaRPr>
          </a:p>
          <a:p>
            <a:endParaRPr lang="cs-CZ" sz="1600" b="1" dirty="0">
              <a:solidFill>
                <a:schemeClr val="accent4"/>
              </a:solidFill>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p:txBody>
      </p:sp>
      <p:pic>
        <p:nvPicPr>
          <p:cNvPr id="10" name="Picture 2" descr="http://www.lhnet.org/assets/Carnivores/Brown-bear/brown-bear-photo-Michael-Buholzer.jpg">
            <a:hlinkClick r:id="rId3"/>
          </p:cNvPr>
          <p:cNvPicPr>
            <a:picLocks noChangeAspect="1" noChangeArrowheads="1"/>
          </p:cNvPicPr>
          <p:nvPr/>
        </p:nvPicPr>
        <p:blipFill>
          <a:blip r:embed="rId4" cstate="print"/>
          <a:srcRect/>
          <a:stretch>
            <a:fillRect/>
          </a:stretch>
        </p:blipFill>
        <p:spPr bwMode="auto">
          <a:xfrm>
            <a:off x="6576132" y="3885772"/>
            <a:ext cx="2207745" cy="1506707"/>
          </a:xfrm>
          <a:prstGeom prst="rect">
            <a:avLst/>
          </a:prstGeom>
          <a:noFill/>
        </p:spPr>
      </p:pic>
    </p:spTree>
    <p:extLst>
      <p:ext uri="{BB962C8B-B14F-4D97-AF65-F5344CB8AC3E}">
        <p14:creationId xmlns:p14="http://schemas.microsoft.com/office/powerpoint/2010/main" val="39262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9" name="Zástupný symbol pro obsah 4"/>
          <p:cNvSpPr txBox="1">
            <a:spLocks/>
          </p:cNvSpPr>
          <p:nvPr/>
        </p:nvSpPr>
        <p:spPr>
          <a:xfrm>
            <a:off x="457200" y="235115"/>
            <a:ext cx="8229600" cy="452596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latin typeface="Cambria" panose="02040503050406030204" pitchFamily="18" charset="0"/>
                <a:ea typeface="Cambria" panose="02040503050406030204" pitchFamily="18" charset="0"/>
              </a:rPr>
              <a:t>Příklad:</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accent4"/>
                </a:solidFill>
                <a:latin typeface="Cambria" panose="02040503050406030204" pitchFamily="18" charset="0"/>
                <a:ea typeface="Cambria" panose="02040503050406030204" pitchFamily="18" charset="0"/>
              </a:rPr>
              <a:t>Rozhoduje se o odběru vod pro zasněžování sjezdovky.</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accent5"/>
                </a:solidFill>
                <a:latin typeface="Cambria" panose="02040503050406030204" pitchFamily="18" charset="0"/>
                <a:ea typeface="Cambria" panose="02040503050406030204" pitchFamily="18" charset="0"/>
              </a:rPr>
              <a:t>Rámcová směrnice o ochraně vod neupravuje účast veřejnosti.</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accent4"/>
                </a:solidFill>
                <a:latin typeface="Cambria" panose="02040503050406030204" pitchFamily="18" charset="0"/>
                <a:ea typeface="Cambria" panose="02040503050406030204" pitchFamily="18" charset="0"/>
              </a:rPr>
              <a:t>Z práva EU nelze dovodit právo na </a:t>
            </a:r>
            <a:r>
              <a:rPr lang="cs-CZ" sz="1600" b="1" dirty="0">
                <a:solidFill>
                  <a:schemeClr val="accent2"/>
                </a:solidFill>
                <a:latin typeface="Cambria" panose="02040503050406030204" pitchFamily="18" charset="0"/>
                <a:ea typeface="Cambria" panose="02040503050406030204" pitchFamily="18" charset="0"/>
              </a:rPr>
              <a:t>účast na rozhodování </a:t>
            </a:r>
            <a:r>
              <a:rPr lang="cs-CZ" sz="1600" b="1" dirty="0">
                <a:solidFill>
                  <a:schemeClr val="accent4"/>
                </a:solidFill>
                <a:latin typeface="Cambria" panose="02040503050406030204" pitchFamily="18" charset="0"/>
                <a:ea typeface="Cambria" panose="02040503050406030204" pitchFamily="18" charset="0"/>
              </a:rPr>
              <a:t>(leda by záměr vyžadoval EIA/</a:t>
            </a:r>
            <a:r>
              <a:rPr lang="cs-CZ" sz="1600" b="1" dirty="0" err="1">
                <a:solidFill>
                  <a:schemeClr val="accent4"/>
                </a:solidFill>
                <a:latin typeface="Cambria" panose="02040503050406030204" pitchFamily="18" charset="0"/>
                <a:ea typeface="Cambria" panose="02040503050406030204" pitchFamily="18" charset="0"/>
              </a:rPr>
              <a:t>naturové</a:t>
            </a:r>
            <a:r>
              <a:rPr lang="cs-CZ" sz="1600" b="1" dirty="0">
                <a:solidFill>
                  <a:schemeClr val="accent4"/>
                </a:solidFill>
                <a:latin typeface="Cambria" panose="02040503050406030204" pitchFamily="18" charset="0"/>
                <a:ea typeface="Cambria" panose="02040503050406030204" pitchFamily="18" charset="0"/>
              </a:rPr>
              <a:t> hodnocení a/nebo IPPC – potom by účast na rozhodování bylo možné dovodit z těchto směrnic). Účast na rozhodování nevyžaduje ani </a:t>
            </a:r>
            <a:r>
              <a:rPr lang="cs-CZ" sz="1600" b="1" dirty="0" err="1">
                <a:solidFill>
                  <a:schemeClr val="accent4"/>
                </a:solidFill>
                <a:latin typeface="Cambria" panose="02040503050406030204" pitchFamily="18" charset="0"/>
                <a:ea typeface="Cambria" panose="02040503050406030204" pitchFamily="18" charset="0"/>
              </a:rPr>
              <a:t>Aarhuská</a:t>
            </a:r>
            <a:r>
              <a:rPr lang="cs-CZ" sz="1600" b="1" dirty="0">
                <a:solidFill>
                  <a:schemeClr val="accent4"/>
                </a:solidFill>
                <a:latin typeface="Cambria" panose="02040503050406030204" pitchFamily="18" charset="0"/>
                <a:ea typeface="Cambria" panose="02040503050406030204" pitchFamily="18" charset="0"/>
              </a:rPr>
              <a:t> úmluva (druhý pilíř je úzký – EIA/natura/IPPC).</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tx1"/>
                </a:solidFill>
                <a:latin typeface="Cambria" panose="02040503050406030204" pitchFamily="18" charset="0"/>
                <a:ea typeface="Cambria" panose="02040503050406030204" pitchFamily="18" charset="0"/>
              </a:rPr>
              <a:t>= pokud český zákonodárce nepustí do řízení ekologické spolky a dotčené jednotlivce, z pohledu </a:t>
            </a:r>
            <a:r>
              <a:rPr lang="cs-CZ" sz="1600" b="1" dirty="0" err="1">
                <a:solidFill>
                  <a:schemeClr val="tx1"/>
                </a:solidFill>
                <a:latin typeface="Cambria" panose="02040503050406030204" pitchFamily="18" charset="0"/>
                <a:ea typeface="Cambria" panose="02040503050406030204" pitchFamily="18" charset="0"/>
              </a:rPr>
              <a:t>Aarhuské</a:t>
            </a:r>
            <a:r>
              <a:rPr lang="cs-CZ" sz="1600" b="1" dirty="0">
                <a:solidFill>
                  <a:schemeClr val="tx1"/>
                </a:solidFill>
                <a:latin typeface="Cambria" panose="02040503050406030204" pitchFamily="18" charset="0"/>
                <a:ea typeface="Cambria" panose="02040503050406030204" pitchFamily="18" charset="0"/>
              </a:rPr>
              <a:t> úmluvy a práva EU se nic neděje.</a:t>
            </a:r>
          </a:p>
          <a:p>
            <a:endParaRPr lang="cs-CZ" sz="1600" b="1" dirty="0">
              <a:solidFill>
                <a:schemeClr val="accent4"/>
              </a:solidFill>
              <a:latin typeface="Cambria" panose="02040503050406030204" pitchFamily="18" charset="0"/>
              <a:ea typeface="Cambria" panose="02040503050406030204" pitchFamily="18" charset="0"/>
            </a:endParaRPr>
          </a:p>
          <a:p>
            <a:r>
              <a:rPr lang="cs-CZ" sz="1600" b="1" dirty="0">
                <a:solidFill>
                  <a:schemeClr val="accent4"/>
                </a:solidFill>
                <a:latin typeface="Cambria" panose="02040503050406030204" pitchFamily="18" charset="0"/>
                <a:ea typeface="Cambria" panose="02040503050406030204" pitchFamily="18" charset="0"/>
              </a:rPr>
              <a:t>Přístup k soudní ochraně je ale nutné přiznat podle mezinárodního (</a:t>
            </a:r>
            <a:r>
              <a:rPr lang="cs-CZ" sz="1600" b="1" dirty="0" err="1">
                <a:solidFill>
                  <a:schemeClr val="accent4"/>
                </a:solidFill>
                <a:latin typeface="Cambria" panose="02040503050406030204" pitchFamily="18" charset="0"/>
                <a:ea typeface="Cambria" panose="02040503050406030204" pitchFamily="18" charset="0"/>
              </a:rPr>
              <a:t>Aarhuská</a:t>
            </a:r>
            <a:r>
              <a:rPr lang="cs-CZ" sz="1600" b="1" dirty="0">
                <a:solidFill>
                  <a:schemeClr val="accent4"/>
                </a:solidFill>
                <a:latin typeface="Cambria" panose="02040503050406030204" pitchFamily="18" charset="0"/>
                <a:ea typeface="Cambria" panose="02040503050406030204" pitchFamily="18" charset="0"/>
              </a:rPr>
              <a:t> úmluva)  i unijního práva (čl. 47 Listiny EU) – i pokud směrnice nic neupravuje. Zároveň SDEU říká, že </a:t>
            </a:r>
            <a:r>
              <a:rPr lang="cs-CZ" sz="1600" b="1" dirty="0">
                <a:solidFill>
                  <a:schemeClr val="accent5"/>
                </a:solidFill>
                <a:latin typeface="Cambria" panose="02040503050406030204" pitchFamily="18" charset="0"/>
                <a:ea typeface="Cambria" panose="02040503050406030204" pitchFamily="18" charset="0"/>
              </a:rPr>
              <a:t>rámcová směrnice o ochraně vod je přímo aplikovatelná, takže se mohou dotčení jednotlivci domáhat přístupu k soudní ochraně (a to nejen dotčená veřejnost ve smyslu Úmluvy, ale všichni ve smyslu dotčenosti možným porušením práva EU – tedy i např. obce).</a:t>
            </a:r>
          </a:p>
          <a:p>
            <a:endParaRPr lang="cs-CZ" sz="1600" b="1" dirty="0">
              <a:solidFill>
                <a:schemeClr val="accent5"/>
              </a:solidFill>
              <a:latin typeface="Cambria" panose="02040503050406030204" pitchFamily="18" charset="0"/>
              <a:ea typeface="Cambria" panose="02040503050406030204" pitchFamily="18" charset="0"/>
            </a:endParaRPr>
          </a:p>
          <a:p>
            <a:r>
              <a:rPr lang="cs-CZ" sz="1600" b="1" dirty="0">
                <a:solidFill>
                  <a:schemeClr val="accent5"/>
                </a:solidFill>
                <a:latin typeface="Cambria" panose="02040503050406030204" pitchFamily="18" charset="0"/>
                <a:ea typeface="Cambria" panose="02040503050406030204" pitchFamily="18" charset="0"/>
              </a:rPr>
              <a:t>= pokud </a:t>
            </a:r>
            <a:r>
              <a:rPr lang="cs-CZ" sz="1600" b="1" dirty="0">
                <a:solidFill>
                  <a:schemeClr val="tx1"/>
                </a:solidFill>
                <a:latin typeface="Cambria" panose="02040503050406030204" pitchFamily="18" charset="0"/>
                <a:ea typeface="Cambria" panose="02040503050406030204" pitchFamily="18" charset="0"/>
              </a:rPr>
              <a:t>český zákonodárce nepustí ekologické spolky a dotčené jednotlivce k soudu, mohou se dovolávat přímého účinku práva EU (a soud překážku bránící soudní ochraně nepoužije pro rozpor s právem EU).</a:t>
            </a:r>
            <a:endParaRPr lang="cs-CZ" sz="1600" b="1" dirty="0">
              <a:solidFill>
                <a:schemeClr val="accent4"/>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cs-CZ" sz="1600" b="1" dirty="0">
              <a:solidFill>
                <a:schemeClr val="accent4"/>
              </a:solidFill>
              <a:latin typeface="Cambria" panose="02040503050406030204" pitchFamily="18" charset="0"/>
              <a:ea typeface="Cambria" panose="02040503050406030204" pitchFamily="18" charset="0"/>
            </a:endParaRPr>
          </a:p>
          <a:p>
            <a:endParaRPr lang="cs-CZ" sz="1600" b="1" dirty="0">
              <a:solidFill>
                <a:schemeClr val="accent4"/>
              </a:solidFill>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934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25</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800" b="1" dirty="0">
                <a:solidFill>
                  <a:schemeClr val="accent6"/>
                </a:solidFill>
                <a:latin typeface="Cambria" panose="02040503050406030204" pitchFamily="18" charset="0"/>
                <a:ea typeface="Cambria" panose="02040503050406030204" pitchFamily="18" charset="0"/>
              </a:rPr>
              <a:t>Přímý účinek nevýslovné úpravy: zejm. ovzduší a voda</a:t>
            </a:r>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9" name="TextBox 8">
            <a:extLst>
              <a:ext uri="{FF2B5EF4-FFF2-40B4-BE49-F238E27FC236}">
                <a16:creationId xmlns:a16="http://schemas.microsoft.com/office/drawing/2014/main" id="{AA16D5FC-EE40-4014-B6BE-B18BE1AB1188}"/>
              </a:ext>
            </a:extLst>
          </p:cNvPr>
          <p:cNvSpPr txBox="1"/>
          <p:nvPr/>
        </p:nvSpPr>
        <p:spPr>
          <a:xfrm>
            <a:off x="619617" y="616683"/>
            <a:ext cx="8002015" cy="4339650"/>
          </a:xfrm>
          <a:prstGeom prst="rect">
            <a:avLst/>
          </a:prstGeom>
          <a:noFill/>
        </p:spPr>
        <p:txBody>
          <a:bodyPr wrap="square" rtlCol="0">
            <a:spAutoFit/>
          </a:bodyPr>
          <a:lstStyle/>
          <a:p>
            <a:pPr algn="just"/>
            <a:r>
              <a:rPr lang="cs-CZ" sz="1200" b="1" dirty="0" err="1">
                <a:solidFill>
                  <a:schemeClr val="accent5"/>
                </a:solidFill>
                <a:latin typeface="Cambria" panose="02040503050406030204" pitchFamily="18" charset="0"/>
                <a:ea typeface="Cambria" panose="02040503050406030204" pitchFamily="18" charset="0"/>
              </a:rPr>
              <a:t>Janecek</a:t>
            </a:r>
            <a:r>
              <a:rPr lang="cs-CZ" sz="1200" b="1" dirty="0">
                <a:solidFill>
                  <a:schemeClr val="accent5"/>
                </a:solidFill>
                <a:latin typeface="Cambria" panose="02040503050406030204" pitchFamily="18" charset="0"/>
                <a:ea typeface="Cambria" panose="02040503050406030204" pitchFamily="18" charset="0"/>
              </a:rPr>
              <a:t> (C-237/07), </a:t>
            </a:r>
            <a:r>
              <a:rPr lang="cs-CZ" sz="1200" b="1" dirty="0" err="1">
                <a:solidFill>
                  <a:schemeClr val="accent5"/>
                </a:solidFill>
                <a:latin typeface="Cambria" panose="02040503050406030204" pitchFamily="18" charset="0"/>
                <a:ea typeface="Cambria" panose="02040503050406030204" pitchFamily="18" charset="0"/>
              </a:rPr>
              <a:t>ClientEarth</a:t>
            </a:r>
            <a:r>
              <a:rPr lang="cs-CZ" sz="1200" b="1" dirty="0">
                <a:solidFill>
                  <a:schemeClr val="accent5"/>
                </a:solidFill>
                <a:latin typeface="Cambria" panose="02040503050406030204" pitchFamily="18" charset="0"/>
                <a:ea typeface="Cambria" panose="02040503050406030204" pitchFamily="18" charset="0"/>
              </a:rPr>
              <a:t> (C-404/13, posuzování a řízení kvality vnějšího ovzduší): </a:t>
            </a:r>
            <a:r>
              <a:rPr lang="cs-CZ" sz="1200" b="1" dirty="0">
                <a:latin typeface="Cambria" panose="02040503050406030204" pitchFamily="18" charset="0"/>
                <a:ea typeface="Cambria" panose="02040503050406030204" pitchFamily="18" charset="0"/>
              </a:rPr>
              <a:t>Dotčené osoby musí mít možnost požadovat přijetí akčních plánů týkajících se znečištění ovzduší.</a:t>
            </a:r>
          </a:p>
          <a:p>
            <a:pPr algn="just"/>
            <a:endParaRPr lang="cs-CZ" sz="1200" b="1" dirty="0">
              <a:latin typeface="Cambria" panose="02040503050406030204" pitchFamily="18" charset="0"/>
              <a:ea typeface="Cambria" panose="02040503050406030204" pitchFamily="18" charset="0"/>
            </a:endParaRPr>
          </a:p>
          <a:p>
            <a:pPr algn="just"/>
            <a:r>
              <a:rPr lang="cs-CZ" sz="1200" b="1" dirty="0">
                <a:solidFill>
                  <a:schemeClr val="accent5"/>
                </a:solidFill>
                <a:latin typeface="Cambria" panose="02040503050406030204" pitchFamily="18" charset="0"/>
                <a:ea typeface="Cambria" panose="02040503050406030204" pitchFamily="18" charset="0"/>
              </a:rPr>
              <a:t>Folk (C-529/15, směrnice o odpovědnosti za životní prostředí): </a:t>
            </a:r>
            <a:r>
              <a:rPr lang="cs-CZ" sz="1200" b="1" dirty="0">
                <a:latin typeface="Cambria" panose="02040503050406030204" pitchFamily="18" charset="0"/>
                <a:ea typeface="Cambria" panose="02040503050406030204" pitchFamily="18" charset="0"/>
              </a:rPr>
              <a:t>Osoby s licencí k rybolovu musí mít možnost zahájit přezkumné řízení u soudu nebo jiného příslušného orgánu veřejné moci v souladu s články 12 a 13 směrnice</a:t>
            </a:r>
          </a:p>
          <a:p>
            <a:pPr algn="just"/>
            <a:endParaRPr lang="cs-CZ" sz="1200" b="1" dirty="0">
              <a:latin typeface="Cambria" panose="02040503050406030204" pitchFamily="18" charset="0"/>
              <a:ea typeface="Cambria" panose="02040503050406030204" pitchFamily="18" charset="0"/>
            </a:endParaRPr>
          </a:p>
          <a:p>
            <a:pPr algn="just"/>
            <a:r>
              <a:rPr lang="cs-CZ" sz="1200" b="1" dirty="0" err="1">
                <a:solidFill>
                  <a:schemeClr val="accent5"/>
                </a:solidFill>
                <a:latin typeface="Cambria" panose="02040503050406030204" pitchFamily="18" charset="0"/>
                <a:ea typeface="Cambria" panose="02040503050406030204" pitchFamily="18" charset="0"/>
              </a:rPr>
              <a:t>Protect</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Natur</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Arten</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und</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Landschaftschutz</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Umweltorganisation</a:t>
            </a:r>
            <a:r>
              <a:rPr lang="cs-CZ" sz="1200" b="1" dirty="0">
                <a:solidFill>
                  <a:schemeClr val="accent5"/>
                </a:solidFill>
                <a:latin typeface="Cambria" panose="02040503050406030204" pitchFamily="18" charset="0"/>
                <a:ea typeface="Cambria" panose="02040503050406030204" pitchFamily="18" charset="0"/>
              </a:rPr>
              <a:t> (C-664/15, rámcová vodní směrnice): </a:t>
            </a:r>
            <a:r>
              <a:rPr lang="cs-CZ" sz="1200" b="1" dirty="0">
                <a:latin typeface="Cambria" panose="02040503050406030204" pitchFamily="18" charset="0"/>
                <a:ea typeface="Cambria" panose="02040503050406030204" pitchFamily="18" charset="0"/>
              </a:rPr>
              <a:t>Nevládní organizace musí mít možnost napadnout povolení k projektu odběru vody z řeky za účelem výroby sněhu pro lyžařské středisko podle práva EU.</a:t>
            </a:r>
          </a:p>
          <a:p>
            <a:pPr algn="just"/>
            <a:endParaRPr lang="cs-CZ" sz="1200" b="1" dirty="0">
              <a:latin typeface="Cambria" panose="02040503050406030204" pitchFamily="18" charset="0"/>
              <a:ea typeface="Cambria" panose="02040503050406030204" pitchFamily="18" charset="0"/>
            </a:endParaRPr>
          </a:p>
          <a:p>
            <a:pPr algn="just"/>
            <a:r>
              <a:rPr lang="cs-CZ" sz="1200" b="1" dirty="0">
                <a:solidFill>
                  <a:schemeClr val="accent5"/>
                </a:solidFill>
                <a:latin typeface="Cambria" panose="02040503050406030204" pitchFamily="18" charset="0"/>
                <a:ea typeface="Cambria" panose="02040503050406030204" pitchFamily="18" charset="0"/>
              </a:rPr>
              <a:t>Spolková země Severní Porýní-Vestfálsko (C-535/18, EIA, rámcová vodní směrnice): </a:t>
            </a:r>
            <a:r>
              <a:rPr lang="cs-CZ" sz="1200" b="1" dirty="0">
                <a:latin typeface="Cambria" panose="02040503050406030204" pitchFamily="18" charset="0"/>
                <a:ea typeface="Cambria" panose="02040503050406030204" pitchFamily="18" charset="0"/>
              </a:rPr>
              <a:t>Členové veřejnosti, jichž se záměr týká, musí mít možnost uplatnit u příslušného vnitrostátního soudu námitku, že došlo k porušení požadavků na zabránění zhoršování stavu vodních útvarů; právo EU umožňuje členským státům stanovit, že pokud procesní vada zatěžující rozhodnutí o schválení záměru nemění význam tohoto rozhodnutí, je žaloba na zrušení tohoto rozhodnutí přípustná pouze tehdy, pokud dotčená vada odepřela žalobci jeho právo účastnit se procesu rozhodování o životním prostředí.</a:t>
            </a:r>
          </a:p>
          <a:p>
            <a:pPr algn="just"/>
            <a:endParaRPr lang="cs-CZ" sz="1200" b="1" dirty="0">
              <a:latin typeface="Cambria" panose="02040503050406030204" pitchFamily="18" charset="0"/>
              <a:ea typeface="Cambria" panose="02040503050406030204" pitchFamily="18" charset="0"/>
            </a:endParaRPr>
          </a:p>
          <a:p>
            <a:pPr algn="just"/>
            <a:r>
              <a:rPr lang="cs-CZ" sz="1200" b="1" dirty="0" err="1">
                <a:solidFill>
                  <a:schemeClr val="accent5"/>
                </a:solidFill>
                <a:latin typeface="Cambria" panose="02040503050406030204" pitchFamily="18" charset="0"/>
                <a:ea typeface="Cambria" panose="02040503050406030204" pitchFamily="18" charset="0"/>
              </a:rPr>
              <a:t>Wasserleitungsverband</a:t>
            </a:r>
            <a:r>
              <a:rPr lang="cs-CZ" sz="1200" b="1" dirty="0">
                <a:solidFill>
                  <a:schemeClr val="accent5"/>
                </a:solidFill>
                <a:latin typeface="Cambria" panose="02040503050406030204" pitchFamily="18" charset="0"/>
                <a:ea typeface="Cambria" panose="02040503050406030204" pitchFamily="18" charset="0"/>
              </a:rPr>
              <a:t> </a:t>
            </a:r>
            <a:r>
              <a:rPr lang="cs-CZ" sz="1200" b="1" dirty="0" err="1">
                <a:solidFill>
                  <a:schemeClr val="accent5"/>
                </a:solidFill>
                <a:latin typeface="Cambria" panose="02040503050406030204" pitchFamily="18" charset="0"/>
                <a:ea typeface="Cambria" panose="02040503050406030204" pitchFamily="18" charset="0"/>
              </a:rPr>
              <a:t>Nördliches</a:t>
            </a:r>
            <a:r>
              <a:rPr lang="cs-CZ" sz="1200" b="1" dirty="0">
                <a:solidFill>
                  <a:schemeClr val="accent5"/>
                </a:solidFill>
                <a:latin typeface="Cambria" panose="02040503050406030204" pitchFamily="18" charset="0"/>
                <a:ea typeface="Cambria" panose="02040503050406030204" pitchFamily="18" charset="0"/>
              </a:rPr>
              <a:t> Burgenland a další (C-197/18, nitrátová směrnice): </a:t>
            </a:r>
            <a:r>
              <a:rPr lang="cs-CZ" sz="1200" b="1" dirty="0">
                <a:latin typeface="Cambria" panose="02040503050406030204" pitchFamily="18" charset="0"/>
                <a:ea typeface="Cambria" panose="02040503050406030204" pitchFamily="18" charset="0"/>
              </a:rPr>
              <a:t>Dotčené fyzické a právnické osoby, jako jsou žalobci v původním řízení (vč. obce a vodárenského sdružení), by měly mít možnost požadovat, aby příslušné vnitrostátní orgány změnily stávající akční program nebo přijaly dodatečná opatření či posílily opatření.                         </a:t>
            </a:r>
          </a:p>
          <a:p>
            <a:pPr algn="just"/>
            <a:r>
              <a:rPr lang="cs-CZ" sz="1200" b="1" dirty="0">
                <a:latin typeface="Cambria" panose="02040503050406030204" pitchFamily="18" charset="0"/>
                <a:ea typeface="Cambria" panose="02040503050406030204" pitchFamily="18" charset="0"/>
              </a:rPr>
              <a:t>			   pokud ne... přímý účinek</a:t>
            </a:r>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9331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203648" y="1998357"/>
            <a:ext cx="7323187" cy="1384995"/>
          </a:xfrm>
          <a:prstGeom prst="rect">
            <a:avLst/>
          </a:prstGeom>
          <a:noFill/>
        </p:spPr>
        <p:txBody>
          <a:bodyPr wrap="square" rtlCol="0">
            <a:spAutoFit/>
          </a:bodyPr>
          <a:lstStyle/>
          <a:p>
            <a:r>
              <a:rPr lang="cs-CZ" sz="2800" b="1" dirty="0">
                <a:latin typeface="Cambria" panose="02040503050406030204" pitchFamily="18" charset="0"/>
                <a:ea typeface="Cambria" panose="02040503050406030204" pitchFamily="18" charset="0"/>
              </a:rPr>
              <a:t>Přístup k informacím o životním prostředí</a:t>
            </a:r>
          </a:p>
          <a:p>
            <a:endParaRPr lang="cs-CZ" sz="2800" b="1" dirty="0">
              <a:latin typeface="Cambria" panose="02040503050406030204" pitchFamily="18" charset="0"/>
              <a:ea typeface="Cambria" panose="02040503050406030204" pitchFamily="18" charset="0"/>
            </a:endParaRPr>
          </a:p>
          <a:p>
            <a:pPr algn="ctr"/>
            <a:r>
              <a:rPr lang="cs-CZ" sz="2800" b="1" dirty="0">
                <a:latin typeface="Cambria" panose="02040503050406030204" pitchFamily="18" charset="0"/>
                <a:ea typeface="Cambria" panose="02040503050406030204" pitchFamily="18" charset="0"/>
              </a:rPr>
              <a:t>(viz předchozí přednáška)</a:t>
            </a:r>
          </a:p>
        </p:txBody>
      </p:sp>
    </p:spTree>
    <p:extLst>
      <p:ext uri="{BB962C8B-B14F-4D97-AF65-F5344CB8AC3E}">
        <p14:creationId xmlns:p14="http://schemas.microsoft.com/office/powerpoint/2010/main" val="219630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2400" b="1" dirty="0">
                <a:latin typeface="Cambria" panose="02040503050406030204" pitchFamily="18" charset="0"/>
                <a:ea typeface="Cambria" panose="02040503050406030204" pitchFamily="18" charset="0"/>
              </a:rPr>
              <a:t>Účast na rozhodování a přístup k soudní ochraně</a:t>
            </a:r>
          </a:p>
          <a:p>
            <a:endParaRPr lang="cs-CZ" sz="2400" b="1" dirty="0">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8" y="141098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3" y="141291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42937" y="1055842"/>
            <a:ext cx="7501469" cy="30777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Přístup k informacím                       Účast na rozhodování                  Přístup k soudní ochraně</a:t>
            </a:r>
            <a:r>
              <a:rPr lang="en-US" b="1" dirty="0">
                <a:latin typeface="Cambria" panose="02040503050406030204" pitchFamily="18" charset="0"/>
                <a:ea typeface="Cambria" panose="02040503050406030204" pitchFamily="18" charset="0"/>
              </a:rPr>
              <a:t> </a:t>
            </a:r>
            <a:endParaRPr lang="cs-CZ" b="1" dirty="0">
              <a:latin typeface="Cambria" panose="02040503050406030204" pitchFamily="18" charset="0"/>
              <a:ea typeface="Cambria" panose="02040503050406030204" pitchFamily="18" charset="0"/>
            </a:endParaRPr>
          </a:p>
        </p:txBody>
      </p:sp>
      <p:sp>
        <p:nvSpPr>
          <p:cNvPr id="10" name="Obdélník 9"/>
          <p:cNvSpPr/>
          <p:nvPr/>
        </p:nvSpPr>
        <p:spPr>
          <a:xfrm>
            <a:off x="3435338" y="141098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4" y="1595272"/>
            <a:ext cx="1308629" cy="116955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veřejnost</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pasivní</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aktivní</a:t>
            </a:r>
          </a:p>
        </p:txBody>
      </p:sp>
      <p:sp>
        <p:nvSpPr>
          <p:cNvPr id="17" name="Obdélník 16"/>
          <p:cNvSpPr/>
          <p:nvPr/>
        </p:nvSpPr>
        <p:spPr>
          <a:xfrm>
            <a:off x="6216271" y="181129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241734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79387" y="1419154"/>
            <a:ext cx="1903304" cy="300082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rozhodování o činnostech v příloze I a dalších činnostech s významným vlivem</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koncepcí</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právních předpisů</a:t>
            </a: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p:txBody>
      </p:sp>
      <p:sp>
        <p:nvSpPr>
          <p:cNvPr id="14" name="TextovéPole 13"/>
          <p:cNvSpPr txBox="1"/>
          <p:nvPr/>
        </p:nvSpPr>
        <p:spPr>
          <a:xfrm>
            <a:off x="6261561" y="1512458"/>
            <a:ext cx="2127344" cy="2454518"/>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105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odmítnuté informace</a:t>
            </a:r>
          </a:p>
          <a:p>
            <a:endParaRPr lang="cs-CZ" sz="100" dirty="0">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rozhodnutí z pilíře II </a:t>
            </a:r>
          </a:p>
          <a:p>
            <a:endParaRPr lang="cs-CZ" sz="1100"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Porušení (dalších) vnitrostátních pravidel ochrany životního prostředí</a:t>
            </a:r>
          </a:p>
        </p:txBody>
      </p:sp>
      <p:sp>
        <p:nvSpPr>
          <p:cNvPr id="15" name="Zahnutá šipka nahoru 14"/>
          <p:cNvSpPr/>
          <p:nvPr/>
        </p:nvSpPr>
        <p:spPr>
          <a:xfrm>
            <a:off x="1844518" y="391126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3" y="3909668"/>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 name="Rectangle 3">
            <a:extLst>
              <a:ext uri="{FF2B5EF4-FFF2-40B4-BE49-F238E27FC236}">
                <a16:creationId xmlns:a16="http://schemas.microsoft.com/office/drawing/2014/main" id="{32D9FEEB-7FF4-96B7-C7E3-5543051FA576}"/>
              </a:ext>
            </a:extLst>
          </p:cNvPr>
          <p:cNvSpPr/>
          <p:nvPr/>
        </p:nvSpPr>
        <p:spPr>
          <a:xfrm>
            <a:off x="3148642" y="845389"/>
            <a:ext cx="5486400" cy="37557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8358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6" name="Zástupný symbol pro obsah 2"/>
          <p:cNvSpPr txBox="1">
            <a:spLocks/>
          </p:cNvSpPr>
          <p:nvPr/>
        </p:nvSpPr>
        <p:spPr>
          <a:xfrm>
            <a:off x="575394" y="381775"/>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latin typeface="Cambria" panose="02040503050406030204" pitchFamily="18" charset="0"/>
                <a:ea typeface="Cambria" panose="02040503050406030204" pitchFamily="18" charset="0"/>
              </a:rPr>
              <a:t>Článek 6 Účast veřejnosti na rozhodování o specifických činnostech</a:t>
            </a:r>
          </a:p>
          <a:p>
            <a:pPr>
              <a:buFontTx/>
              <a:buChar char="-"/>
            </a:pPr>
            <a:r>
              <a:rPr lang="cs-CZ" sz="2000" dirty="0">
                <a:latin typeface="Cambria" panose="02040503050406030204" pitchFamily="18" charset="0"/>
                <a:ea typeface="Cambria" panose="02040503050406030204" pitchFamily="18" charset="0"/>
              </a:rPr>
              <a:t>Účast na rozhodování o činnostech v příloze I (</a:t>
            </a:r>
            <a:r>
              <a:rPr lang="cs-CZ" sz="2000" b="1" dirty="0">
                <a:solidFill>
                  <a:schemeClr val="accent5"/>
                </a:solidFill>
                <a:latin typeface="Cambria" panose="02040503050406030204" pitchFamily="18" charset="0"/>
                <a:ea typeface="Cambria" panose="02040503050406030204" pitchFamily="18" charset="0"/>
              </a:rPr>
              <a:t>podobné EIA a IPPC</a:t>
            </a:r>
            <a:r>
              <a:rPr lang="cs-CZ" sz="2000" dirty="0">
                <a:latin typeface="Cambria" panose="02040503050406030204" pitchFamily="18" charset="0"/>
                <a:ea typeface="Cambria" panose="02040503050406030204" pitchFamily="18" charset="0"/>
              </a:rPr>
              <a:t>)</a:t>
            </a:r>
          </a:p>
          <a:p>
            <a:pPr>
              <a:buFontTx/>
              <a:buChar char="-"/>
            </a:pPr>
            <a:r>
              <a:rPr lang="cs-CZ" sz="2000" dirty="0">
                <a:latin typeface="Cambria" panose="02040503050406030204" pitchFamily="18" charset="0"/>
                <a:ea typeface="Cambria" panose="02040503050406030204" pitchFamily="18" charset="0"/>
              </a:rPr>
              <a:t>Také další činnosti s možným významným vlivem (</a:t>
            </a:r>
            <a:r>
              <a:rPr lang="cs-CZ" sz="2000" b="1" dirty="0">
                <a:solidFill>
                  <a:schemeClr val="accent1"/>
                </a:solidFill>
                <a:latin typeface="Cambria" panose="02040503050406030204" pitchFamily="18" charset="0"/>
                <a:ea typeface="Cambria" panose="02040503050406030204" pitchFamily="18" charset="0"/>
              </a:rPr>
              <a:t>uvážení – NATURA 2000</a:t>
            </a:r>
            <a:r>
              <a:rPr lang="cs-CZ" sz="2000" dirty="0">
                <a:latin typeface="Cambria" panose="02040503050406030204" pitchFamily="18" charset="0"/>
                <a:ea typeface="Cambria" panose="02040503050406030204" pitchFamily="18" charset="0"/>
              </a:rPr>
              <a:t>)</a:t>
            </a:r>
          </a:p>
          <a:p>
            <a:pPr>
              <a:buFontTx/>
              <a:buChar char="-"/>
            </a:pPr>
            <a:endParaRPr lang="cs-CZ" sz="2000" dirty="0">
              <a:latin typeface="Cambria" panose="02040503050406030204" pitchFamily="18" charset="0"/>
              <a:ea typeface="Cambria" panose="02040503050406030204" pitchFamily="18" charset="0"/>
            </a:endParaRPr>
          </a:p>
          <a:p>
            <a:r>
              <a:rPr lang="cs-CZ" sz="2000" b="1" dirty="0">
                <a:latin typeface="Cambria" panose="02040503050406030204" pitchFamily="18" charset="0"/>
                <a:ea typeface="Cambria" panose="02040503050406030204" pitchFamily="18" charset="0"/>
              </a:rPr>
              <a:t>Článek 7 Účast veřejnosti při tvorbě plánů, programů a politik týkajících se životního prostředí – </a:t>
            </a:r>
            <a:r>
              <a:rPr lang="cs-CZ" sz="2000" dirty="0">
                <a:solidFill>
                  <a:schemeClr val="accent1"/>
                </a:solidFill>
                <a:latin typeface="Cambria" panose="02040503050406030204" pitchFamily="18" charset="0"/>
                <a:ea typeface="Cambria" panose="02040503050406030204" pitchFamily="18" charset="0"/>
              </a:rPr>
              <a:t>konzultativní účast</a:t>
            </a:r>
          </a:p>
          <a:p>
            <a:endParaRPr lang="cs-CZ" sz="2000" b="1" dirty="0">
              <a:latin typeface="Cambria" panose="02040503050406030204" pitchFamily="18" charset="0"/>
              <a:ea typeface="Cambria" panose="02040503050406030204" pitchFamily="18" charset="0"/>
            </a:endParaRPr>
          </a:p>
          <a:p>
            <a:r>
              <a:rPr lang="cs-CZ" sz="2000" b="1" dirty="0">
                <a:latin typeface="Cambria" panose="02040503050406030204" pitchFamily="18" charset="0"/>
                <a:ea typeface="Cambria" panose="02040503050406030204" pitchFamily="18" charset="0"/>
              </a:rPr>
              <a:t>Článek 8 Účast veřejnosti na přípravě prováděcích předpisů a obecně použitelných právně závazných normativních nástrojů - </a:t>
            </a:r>
            <a:r>
              <a:rPr lang="cs-CZ" sz="2000" dirty="0">
                <a:solidFill>
                  <a:schemeClr val="accent1"/>
                </a:solidFill>
                <a:latin typeface="Cambria" panose="02040503050406030204" pitchFamily="18" charset="0"/>
                <a:ea typeface="Cambria" panose="02040503050406030204" pitchFamily="18" charset="0"/>
              </a:rPr>
              <a:t>konzultativní účast</a:t>
            </a:r>
          </a:p>
        </p:txBody>
      </p:sp>
    </p:spTree>
    <p:extLst>
      <p:ext uri="{BB962C8B-B14F-4D97-AF65-F5344CB8AC3E}">
        <p14:creationId xmlns:p14="http://schemas.microsoft.com/office/powerpoint/2010/main" val="14854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6" name="Zástupný symbol pro obsah 2"/>
          <p:cNvSpPr txBox="1">
            <a:spLocks/>
          </p:cNvSpPr>
          <p:nvPr/>
        </p:nvSpPr>
        <p:spPr>
          <a:xfrm>
            <a:off x="382556" y="132832"/>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latin typeface="Cambria" panose="02040503050406030204" pitchFamily="18" charset="0"/>
                <a:ea typeface="Cambria" panose="02040503050406030204" pitchFamily="18" charset="0"/>
              </a:rPr>
              <a:t>Článek 9 Přístup k právní ochraně</a:t>
            </a:r>
          </a:p>
          <a:p>
            <a:endParaRPr lang="cs-CZ" sz="1800" b="1" dirty="0">
              <a:latin typeface="Cambria" panose="02040503050406030204" pitchFamily="18" charset="0"/>
              <a:ea typeface="Cambria" panose="02040503050406030204" pitchFamily="18" charset="0"/>
            </a:endParaRPr>
          </a:p>
          <a:p>
            <a:pPr marL="457200" indent="-457200">
              <a:buAutoNum type="arabicParenR"/>
            </a:pPr>
            <a:r>
              <a:rPr lang="cs-CZ" sz="1800" dirty="0">
                <a:latin typeface="Cambria" panose="02040503050406030204" pitchFamily="18" charset="0"/>
                <a:ea typeface="Cambria" panose="02040503050406030204" pitchFamily="18" charset="0"/>
              </a:rPr>
              <a:t>Při neposkytnutí informací</a:t>
            </a:r>
          </a:p>
          <a:p>
            <a:pPr marL="457200" indent="-457200">
              <a:buAutoNum type="arabicParenR"/>
            </a:pPr>
            <a:r>
              <a:rPr lang="cs-CZ" sz="1800" dirty="0">
                <a:latin typeface="Cambria" panose="02040503050406030204" pitchFamily="18" charset="0"/>
                <a:ea typeface="Cambria" panose="02040503050406030204" pitchFamily="18" charset="0"/>
              </a:rPr>
              <a:t>Strany v rámci své vnitrostátní legislativy zajistí, aby členové zainteresované veřejnosti (a) </a:t>
            </a:r>
            <a:r>
              <a:rPr lang="cs-CZ" sz="1800" b="1" dirty="0">
                <a:latin typeface="Cambria" panose="02040503050406030204" pitchFamily="18" charset="0"/>
                <a:ea typeface="Cambria" panose="02040503050406030204" pitchFamily="18" charset="0"/>
              </a:rPr>
              <a:t>mající dostatečný důvod</a:t>
            </a:r>
            <a:r>
              <a:rPr lang="cs-CZ" sz="1800" dirty="0">
                <a:latin typeface="Cambria" panose="02040503050406030204" pitchFamily="18" charset="0"/>
                <a:ea typeface="Cambria" panose="02040503050406030204" pitchFamily="18" charset="0"/>
              </a:rPr>
              <a:t>, nebo alternativně, (b) </a:t>
            </a:r>
            <a:r>
              <a:rPr lang="cs-CZ" sz="1800" b="1" dirty="0">
                <a:latin typeface="Cambria" panose="02040503050406030204" pitchFamily="18" charset="0"/>
                <a:ea typeface="Cambria" panose="02040503050406030204" pitchFamily="18" charset="0"/>
              </a:rPr>
              <a:t>u nichž trvá omezování či porušování práva </a:t>
            </a:r>
            <a:r>
              <a:rPr lang="cs-CZ" sz="1800" dirty="0">
                <a:latin typeface="Cambria" panose="02040503050406030204" pitchFamily="18" charset="0"/>
                <a:ea typeface="Cambria" panose="02040503050406030204" pitchFamily="18" charset="0"/>
              </a:rPr>
              <a:t>v případech, kdy to správní řád strany požaduje jako předběžnou podmínku, měli možnost dosáhnout přezkoumání soudem nebo jiným nezávislým nebo nestranným orgánem zřízeným ze zákona, </a:t>
            </a:r>
            <a:r>
              <a:rPr lang="cs-CZ" sz="1800" b="1" dirty="0">
                <a:latin typeface="Cambria" panose="02040503050406030204" pitchFamily="18" charset="0"/>
                <a:ea typeface="Cambria" panose="02040503050406030204" pitchFamily="18" charset="0"/>
              </a:rPr>
              <a:t>napadat věcně a procedurálně zákonnost jakýchkoli rozhodnutí, aktů nebo opomenutí podle ustanovení článku 6</a:t>
            </a:r>
            <a:r>
              <a:rPr lang="cs-CZ" sz="1800" dirty="0">
                <a:latin typeface="Cambria" panose="02040503050406030204" pitchFamily="18" charset="0"/>
                <a:ea typeface="Cambria" panose="02040503050406030204" pitchFamily="18" charset="0"/>
              </a:rPr>
              <a:t>, a v případech, kdy je tak stanoveno vnitrostátním právem a aniž by tím byl dotčen odstavec 3 článku 9 i dalších relevantních ustanovení této úmluvy. </a:t>
            </a:r>
          </a:p>
          <a:p>
            <a:pPr marL="457200" indent="-457200">
              <a:buAutoNum type="arabicParenR"/>
            </a:pPr>
            <a:r>
              <a:rPr lang="cs-CZ" sz="1800" dirty="0">
                <a:latin typeface="Cambria" panose="02040503050406030204" pitchFamily="18" charset="0"/>
                <a:ea typeface="Cambria" panose="02040503050406030204" pitchFamily="18" charset="0"/>
              </a:rPr>
              <a:t> Navíc… měli přístup ke správním nebo soudním řízením, aby </a:t>
            </a:r>
            <a:r>
              <a:rPr lang="cs-CZ" sz="1800" b="1" dirty="0">
                <a:latin typeface="Cambria" panose="02040503050406030204" pitchFamily="18" charset="0"/>
                <a:ea typeface="Cambria" panose="02040503050406030204" pitchFamily="18" charset="0"/>
              </a:rPr>
              <a:t>mohli vznášet námitky proti jednání, aktům nebo opomenutí ze strany soukromých osob nebo státních orgánů, jež jsou v rozporu s ustanoveními jejich vnitrostátního práva týkajícího se životního prostředí</a:t>
            </a:r>
            <a:r>
              <a:rPr lang="cs-CZ" sz="1800" dirty="0">
                <a:latin typeface="Cambria" panose="02040503050406030204" pitchFamily="18" charset="0"/>
                <a:ea typeface="Cambria" panose="02040503050406030204" pitchFamily="18" charset="0"/>
              </a:rPr>
              <a:t>. </a:t>
            </a:r>
          </a:p>
          <a:p>
            <a:r>
              <a:rPr lang="cs-CZ" sz="1800" b="1" i="1" dirty="0">
                <a:solidFill>
                  <a:schemeClr val="accent5"/>
                </a:solidFill>
                <a:latin typeface="Cambria" panose="02040503050406030204" pitchFamily="18" charset="0"/>
                <a:ea typeface="Cambria" panose="02040503050406030204" pitchFamily="18" charset="0"/>
              </a:rPr>
              <a:t>Výbor pro dodržování </a:t>
            </a:r>
            <a:r>
              <a:rPr lang="cs-CZ" sz="1800" b="1" i="1" dirty="0" err="1">
                <a:solidFill>
                  <a:schemeClr val="accent5"/>
                </a:solidFill>
                <a:latin typeface="Cambria" panose="02040503050406030204" pitchFamily="18" charset="0"/>
                <a:ea typeface="Cambria" panose="02040503050406030204" pitchFamily="18" charset="0"/>
              </a:rPr>
              <a:t>Aarhuské</a:t>
            </a:r>
            <a:r>
              <a:rPr lang="cs-CZ" sz="1800" b="1" i="1" dirty="0">
                <a:solidFill>
                  <a:schemeClr val="accent5"/>
                </a:solidFill>
                <a:latin typeface="Cambria" panose="02040503050406030204" pitchFamily="18" charset="0"/>
                <a:ea typeface="Cambria" panose="02040503050406030204" pitchFamily="18" charset="0"/>
              </a:rPr>
              <a:t> úmluvy:  Česko porušuje čl. 9, EU rovněž</a:t>
            </a:r>
          </a:p>
          <a:p>
            <a:pPr marL="285750" indent="-285750">
              <a:buFontTx/>
              <a:buChar char="-"/>
            </a:pPr>
            <a:endParaRPr lang="cs-CZ" sz="1300" dirty="0">
              <a:latin typeface="Cambria" panose="02040503050406030204" pitchFamily="18" charset="0"/>
              <a:ea typeface="Cambria" panose="02040503050406030204" pitchFamily="18" charset="0"/>
            </a:endParaRPr>
          </a:p>
        </p:txBody>
      </p:sp>
      <p:pic>
        <p:nvPicPr>
          <p:cNvPr id="2" name="Obrázek 1"/>
          <p:cNvPicPr>
            <a:picLocks noChangeAspect="1"/>
          </p:cNvPicPr>
          <p:nvPr/>
        </p:nvPicPr>
        <p:blipFill>
          <a:blip r:embed="rId3"/>
          <a:stretch>
            <a:fillRect/>
          </a:stretch>
        </p:blipFill>
        <p:spPr>
          <a:xfrm>
            <a:off x="638175" y="1144714"/>
            <a:ext cx="8505825" cy="3000375"/>
          </a:xfrm>
          <a:prstGeom prst="rect">
            <a:avLst/>
          </a:prstGeom>
        </p:spPr>
      </p:pic>
    </p:spTree>
    <p:extLst>
      <p:ext uri="{BB962C8B-B14F-4D97-AF65-F5344CB8AC3E}">
        <p14:creationId xmlns:p14="http://schemas.microsoft.com/office/powerpoint/2010/main" val="29483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Je to nutné? </a:t>
            </a:r>
          </a:p>
          <a:p>
            <a:endParaRPr lang="cs-CZ" sz="1200" b="1" dirty="0">
              <a:solidFill>
                <a:schemeClr val="accent2"/>
              </a:solidFill>
              <a:latin typeface="Cambria" panose="02040503050406030204" pitchFamily="18" charset="0"/>
              <a:ea typeface="Cambria" panose="02040503050406030204" pitchFamily="18" charset="0"/>
            </a:endParaRPr>
          </a:p>
          <a:p>
            <a:r>
              <a:rPr lang="cs-CZ" sz="2000" b="1" dirty="0">
                <a:solidFill>
                  <a:schemeClr val="accent3"/>
                </a:solidFill>
                <a:latin typeface="Cambria" panose="02040503050406030204" pitchFamily="18" charset="0"/>
                <a:ea typeface="Cambria" panose="02040503050406030204" pitchFamily="18" charset="0"/>
              </a:rPr>
              <a:t>Klady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Environmentální demokracie – odpovědnost, transparentnost</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Znalost poměrů a blízkost ke zdroji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Pomocná ruka</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Veřejná podpora rozhodnutí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Rozvoj environmentální výchovy a vzdělání</a:t>
            </a:r>
          </a:p>
          <a:p>
            <a:pPr marL="342900" indent="-342900">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endParaRPr>
          </a:p>
          <a:p>
            <a:r>
              <a:rPr lang="cs-CZ" sz="2000" b="1" dirty="0">
                <a:solidFill>
                  <a:schemeClr val="accent3"/>
                </a:solidFill>
                <a:latin typeface="Cambria" panose="02040503050406030204" pitchFamily="18" charset="0"/>
                <a:ea typeface="Cambria" panose="02040503050406030204" pitchFamily="18" charset="0"/>
              </a:rPr>
              <a:t>Zápory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Pouze procesní práva, široký rozsah, bezplatné nebo takřka bezplatné, ne nutně ochrana životního prostředí – osobní zájmy…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Platonická láska</a:t>
            </a:r>
          </a:p>
          <a:p>
            <a:pPr marL="342900" indent="-342900">
              <a:buFont typeface="Arial" panose="020B0604020202020204" pitchFamily="34" charset="0"/>
              <a:buChar char="•"/>
            </a:pPr>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54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1" end="11"/>
                                            </p:txEl>
                                          </p:spTgt>
                                        </p:tgtEl>
                                        <p:attrNameLst>
                                          <p:attrName>style.visibility</p:attrName>
                                        </p:attrNameLst>
                                      </p:cBhvr>
                                      <p:to>
                                        <p:strVal val="visible"/>
                                      </p:to>
                                    </p:set>
                                    <p:animEffect transition="in" filter="fade">
                                      <p:cBhvr>
                                        <p:cTn id="52" dur="500"/>
                                        <p:tgtEl>
                                          <p:spTgt spid="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500"/>
                                        <p:tgtEl>
                                          <p:spTgt spid="8">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animEffect transition="in" filter="fade">
                                      <p:cBhvr>
                                        <p:cTn id="65" dur="500"/>
                                        <p:tgtEl>
                                          <p:spTgt spid="8">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8">
                                            <p:txEl>
                                              <p:pRg st="4" end="4"/>
                                            </p:txEl>
                                          </p:spTgt>
                                        </p:tgtEl>
                                        <p:attrNameLst>
                                          <p:attrName>style.visibility</p:attrName>
                                        </p:attrNameLst>
                                      </p:cBhvr>
                                      <p:to>
                                        <p:strVal val="visible"/>
                                      </p:to>
                                    </p:set>
                                    <p:animEffect transition="in" filter="fade">
                                      <p:cBhvr>
                                        <p:cTn id="68" dur="500"/>
                                        <p:tgtEl>
                                          <p:spTgt spid="8">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8">
                                            <p:txEl>
                                              <p:pRg st="5" end="5"/>
                                            </p:txEl>
                                          </p:spTgt>
                                        </p:tgtEl>
                                        <p:attrNameLst>
                                          <p:attrName>style.visibility</p:attrName>
                                        </p:attrNameLst>
                                      </p:cBhvr>
                                      <p:to>
                                        <p:strVal val="visible"/>
                                      </p:to>
                                    </p:set>
                                    <p:animEffect transition="in" filter="fade">
                                      <p:cBhvr>
                                        <p:cTn id="71" dur="500"/>
                                        <p:tgtEl>
                                          <p:spTgt spid="8">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8">
                                            <p:txEl>
                                              <p:pRg st="6" end="6"/>
                                            </p:txEl>
                                          </p:spTgt>
                                        </p:tgtEl>
                                        <p:attrNameLst>
                                          <p:attrName>style.visibility</p:attrName>
                                        </p:attrNameLst>
                                      </p:cBhvr>
                                      <p:to>
                                        <p:strVal val="visible"/>
                                      </p:to>
                                    </p:set>
                                    <p:animEffect transition="in" filter="fade">
                                      <p:cBhvr>
                                        <p:cTn id="74" dur="500"/>
                                        <p:tgtEl>
                                          <p:spTgt spid="8">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Effect transition="in" filter="fade">
                                      <p:cBhvr>
                                        <p:cTn id="77" dur="500"/>
                                        <p:tgtEl>
                                          <p:spTgt spid="8">
                                            <p:txEl>
                                              <p:pRg st="7" end="7"/>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8">
                                            <p:txEl>
                                              <p:pRg st="9" end="9"/>
                                            </p:txEl>
                                          </p:spTgt>
                                        </p:tgtEl>
                                        <p:attrNameLst>
                                          <p:attrName>style.visibility</p:attrName>
                                        </p:attrNameLst>
                                      </p:cBhvr>
                                      <p:to>
                                        <p:strVal val="visible"/>
                                      </p:to>
                                    </p:set>
                                    <p:animEffect transition="in" filter="fade">
                                      <p:cBhvr>
                                        <p:cTn id="80" dur="500"/>
                                        <p:tgtEl>
                                          <p:spTgt spid="8">
                                            <p:txEl>
                                              <p:pRg st="9" end="9"/>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8">
                                            <p:txEl>
                                              <p:pRg st="10" end="10"/>
                                            </p:txEl>
                                          </p:spTgt>
                                        </p:tgtEl>
                                        <p:attrNameLst>
                                          <p:attrName>style.visibility</p:attrName>
                                        </p:attrNameLst>
                                      </p:cBhvr>
                                      <p:to>
                                        <p:strVal val="visible"/>
                                      </p:to>
                                    </p:set>
                                    <p:animEffect transition="in" filter="fade">
                                      <p:cBhvr>
                                        <p:cTn id="83" dur="500"/>
                                        <p:tgtEl>
                                          <p:spTgt spid="8">
                                            <p:txEl>
                                              <p:pRg st="10" end="10"/>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8">
                                            <p:txEl>
                                              <p:pRg st="11" end="11"/>
                                            </p:txEl>
                                          </p:spTgt>
                                        </p:tgtEl>
                                        <p:attrNameLst>
                                          <p:attrName>style.visibility</p:attrName>
                                        </p:attrNameLst>
                                      </p:cBhvr>
                                      <p:to>
                                        <p:strVal val="visible"/>
                                      </p:to>
                                    </p:set>
                                    <p:animEffect transition="in" filter="fade">
                                      <p:cBhvr>
                                        <p:cTn id="86"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476481"/>
            <a:ext cx="8238002" cy="666159"/>
          </a:xfrm>
          <a:prstGeom prst="rect">
            <a:avLst/>
          </a:prstGeom>
          <a:noFill/>
          <a:ln>
            <a:noFill/>
          </a:ln>
        </p:spPr>
        <p:txBody>
          <a:bodyPr lIns="91425" tIns="91425" rIns="91425" bIns="91425" anchor="t" anchorCtr="0">
            <a:noAutofit/>
          </a:bodyPr>
          <a:lstStyle/>
          <a:p>
            <a:r>
              <a:rPr lang="cs-CZ" sz="1600" b="1" dirty="0">
                <a:solidFill>
                  <a:schemeClr val="tx1"/>
                </a:solidFill>
                <a:latin typeface="Cambria" panose="02040503050406030204" pitchFamily="18" charset="0"/>
                <a:ea typeface="Cambria" panose="02040503050406030204" pitchFamily="18" charset="0"/>
              </a:rPr>
              <a:t>Ustanovení práva EU, která se týkají účasti veřejnosti a přístupu k soudní ochraně</a:t>
            </a:r>
            <a:endParaRPr lang="de-DE" b="1" dirty="0">
              <a:solidFill>
                <a:schemeClr val="tx1"/>
              </a:solidFill>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8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18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05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57956"/>
            <a:ext cx="8089251" cy="4525963"/>
          </a:xfrm>
          <a:prstGeom prst="rect">
            <a:avLst/>
          </a:prstGeo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solidFill>
                  <a:schemeClr val="accent1"/>
                </a:solidFill>
                <a:latin typeface="Cambria" panose="02040503050406030204" pitchFamily="18" charset="0"/>
                <a:ea typeface="Cambria" panose="02040503050406030204" pitchFamily="18" charset="0"/>
              </a:rPr>
              <a:t>1) Směrnice, které výslovně provádí </a:t>
            </a:r>
            <a:r>
              <a:rPr lang="cs-CZ" sz="1600" b="1" dirty="0" err="1">
                <a:solidFill>
                  <a:schemeClr val="accent1"/>
                </a:solidFill>
                <a:latin typeface="Cambria" panose="02040503050406030204" pitchFamily="18" charset="0"/>
                <a:ea typeface="Cambria" panose="02040503050406030204" pitchFamily="18" charset="0"/>
              </a:rPr>
              <a:t>Aarhuskou</a:t>
            </a:r>
            <a:r>
              <a:rPr lang="cs-CZ" sz="1600" b="1" dirty="0">
                <a:solidFill>
                  <a:schemeClr val="accent1"/>
                </a:solidFill>
                <a:latin typeface="Cambria" panose="02040503050406030204" pitchFamily="18" charset="0"/>
                <a:ea typeface="Cambria" panose="02040503050406030204" pitchFamily="18" charset="0"/>
              </a:rPr>
              <a:t> úmluvu (účast na rozhodování + soudní ochrana)</a:t>
            </a:r>
          </a:p>
          <a:p>
            <a:pPr marL="285750" indent="-285750">
              <a:buFont typeface="Arial" panose="020B0604020202020204" pitchFamily="34" charset="0"/>
              <a:buChar char="•"/>
            </a:pPr>
            <a:r>
              <a:rPr lang="cs-CZ" sz="1600" b="1" dirty="0">
                <a:latin typeface="Cambria" panose="02040503050406030204" pitchFamily="18" charset="0"/>
                <a:ea typeface="Cambria" panose="02040503050406030204" pitchFamily="18" charset="0"/>
              </a:rPr>
              <a:t>Směrnice EIA </a:t>
            </a:r>
            <a:r>
              <a:rPr lang="cs-CZ" sz="1600" dirty="0">
                <a:latin typeface="Cambria" panose="02040503050406030204" pitchFamily="18" charset="0"/>
                <a:ea typeface="Cambria" panose="02040503050406030204" pitchFamily="18" charset="0"/>
              </a:rPr>
              <a:t>– </a:t>
            </a:r>
            <a:r>
              <a:rPr lang="cs-CZ" sz="1600" dirty="0">
                <a:solidFill>
                  <a:schemeClr val="accent3"/>
                </a:solidFill>
                <a:latin typeface="Cambria" panose="02040503050406030204" pitchFamily="18" charset="0"/>
                <a:ea typeface="Cambria" panose="02040503050406030204" pitchFamily="18" charset="0"/>
              </a:rPr>
              <a:t>posuzování vlivu </a:t>
            </a:r>
            <a:r>
              <a:rPr lang="cs-CZ" sz="1600" dirty="0">
                <a:latin typeface="Cambria" panose="02040503050406030204" pitchFamily="18" charset="0"/>
                <a:ea typeface="Cambria" panose="02040503050406030204" pitchFamily="18" charset="0"/>
              </a:rPr>
              <a:t>záměrů na životní prostředí (stavební a další činnosti)</a:t>
            </a:r>
          </a:p>
          <a:p>
            <a:pPr marL="285750" indent="-285750">
              <a:buFont typeface="Arial" panose="020B0604020202020204" pitchFamily="34" charset="0"/>
              <a:buChar char="•"/>
            </a:pPr>
            <a:r>
              <a:rPr lang="cs-CZ" sz="1600" b="1" dirty="0">
                <a:latin typeface="Cambria" panose="02040503050406030204" pitchFamily="18" charset="0"/>
                <a:ea typeface="Cambria" panose="02040503050406030204" pitchFamily="18" charset="0"/>
              </a:rPr>
              <a:t>Směrnice IED (o průmyslových emisích) </a:t>
            </a:r>
            <a:r>
              <a:rPr lang="cs-CZ" sz="1600" dirty="0">
                <a:latin typeface="Cambria" panose="02040503050406030204" pitchFamily="18" charset="0"/>
                <a:ea typeface="Cambria" panose="02040503050406030204" pitchFamily="18" charset="0"/>
              </a:rPr>
              <a:t>– </a:t>
            </a:r>
            <a:r>
              <a:rPr lang="cs-CZ" sz="1600" dirty="0">
                <a:solidFill>
                  <a:schemeClr val="accent3"/>
                </a:solidFill>
                <a:latin typeface="Cambria" panose="02040503050406030204" pitchFamily="18" charset="0"/>
                <a:ea typeface="Cambria" panose="02040503050406030204" pitchFamily="18" charset="0"/>
              </a:rPr>
              <a:t>integrované povolení (IPPC) </a:t>
            </a:r>
            <a:r>
              <a:rPr lang="cs-CZ" sz="1600" dirty="0">
                <a:latin typeface="Cambria" panose="02040503050406030204" pitchFamily="18" charset="0"/>
                <a:ea typeface="Cambria" panose="02040503050406030204" pitchFamily="18" charset="0"/>
              </a:rPr>
              <a:t>pro průmyslové činnosti</a:t>
            </a:r>
          </a:p>
          <a:p>
            <a:pPr marL="285750" indent="-285750">
              <a:buFont typeface="Arial" panose="020B0604020202020204" pitchFamily="34" charset="0"/>
              <a:buChar char="•"/>
            </a:pPr>
            <a:r>
              <a:rPr lang="en-US" sz="1600" b="1" dirty="0">
                <a:latin typeface="Cambria" panose="02040503050406030204" pitchFamily="18" charset="0"/>
                <a:ea typeface="Cambria" panose="02040503050406030204" pitchFamily="18" charset="0"/>
              </a:rPr>
              <a:t>S</a:t>
            </a:r>
            <a:r>
              <a:rPr lang="cs-CZ" sz="1600" b="1" dirty="0">
                <a:latin typeface="Cambria" panose="02040503050406030204" pitchFamily="18" charset="0"/>
                <a:ea typeface="Cambria" panose="02040503050406030204" pitchFamily="18" charset="0"/>
              </a:rPr>
              <a:t>měrnice S</a:t>
            </a:r>
            <a:r>
              <a:rPr lang="en-US" sz="1600" b="1" dirty="0" err="1">
                <a:latin typeface="Cambria" panose="02040503050406030204" pitchFamily="18" charset="0"/>
                <a:ea typeface="Cambria" panose="02040503050406030204" pitchFamily="18" charset="0"/>
              </a:rPr>
              <a:t>eveso</a:t>
            </a:r>
            <a:r>
              <a:rPr lang="en-US" sz="1600" b="1" dirty="0">
                <a:latin typeface="Cambria" panose="02040503050406030204" pitchFamily="18" charset="0"/>
                <a:ea typeface="Cambria" panose="02040503050406030204" pitchFamily="18" charset="0"/>
              </a:rPr>
              <a:t> III</a:t>
            </a:r>
            <a:r>
              <a:rPr lang="cs-CZ" sz="1600" b="1" dirty="0">
                <a:latin typeface="Cambria" panose="02040503050406030204" pitchFamily="18" charset="0"/>
                <a:ea typeface="Cambria" panose="02040503050406030204" pitchFamily="18" charset="0"/>
              </a:rPr>
              <a:t> </a:t>
            </a:r>
            <a:r>
              <a:rPr lang="cs-CZ" sz="1600" dirty="0">
                <a:latin typeface="Cambria" panose="02040503050406030204" pitchFamily="18" charset="0"/>
                <a:ea typeface="Cambria" panose="02040503050406030204" pitchFamily="18" charset="0"/>
              </a:rPr>
              <a:t>– </a:t>
            </a:r>
            <a:r>
              <a:rPr lang="cs-CZ" sz="1600" dirty="0">
                <a:solidFill>
                  <a:schemeClr val="accent3"/>
                </a:solidFill>
                <a:latin typeface="Cambria" panose="02040503050406030204" pitchFamily="18" charset="0"/>
                <a:ea typeface="Cambria" panose="02040503050406030204" pitchFamily="18" charset="0"/>
              </a:rPr>
              <a:t>prevence závažných havárií (jen účast na rozhodování)</a:t>
            </a:r>
          </a:p>
          <a:p>
            <a:endParaRPr lang="cs-CZ" sz="1600" dirty="0">
              <a:latin typeface="Cambria" panose="02040503050406030204" pitchFamily="18" charset="0"/>
              <a:ea typeface="Cambria" panose="02040503050406030204" pitchFamily="18" charset="0"/>
            </a:endParaRPr>
          </a:p>
          <a:p>
            <a:r>
              <a:rPr lang="cs-CZ" sz="1600" b="1" dirty="0">
                <a:solidFill>
                  <a:schemeClr val="accent1"/>
                </a:solidFill>
                <a:latin typeface="Cambria" panose="02040503050406030204" pitchFamily="18" charset="0"/>
                <a:ea typeface="Cambria" panose="02040503050406030204" pitchFamily="18" charset="0"/>
              </a:rPr>
              <a:t>2) Směrnice provádějící </a:t>
            </a:r>
            <a:r>
              <a:rPr lang="cs-CZ" sz="1600" b="1" dirty="0" err="1">
                <a:solidFill>
                  <a:schemeClr val="accent1"/>
                </a:solidFill>
                <a:latin typeface="Cambria" panose="02040503050406030204" pitchFamily="18" charset="0"/>
                <a:ea typeface="Cambria" panose="02040503050406030204" pitchFamily="18" charset="0"/>
              </a:rPr>
              <a:t>Arhuskou</a:t>
            </a:r>
            <a:r>
              <a:rPr lang="cs-CZ" sz="1600" b="1" dirty="0">
                <a:solidFill>
                  <a:schemeClr val="accent1"/>
                </a:solidFill>
                <a:latin typeface="Cambria" panose="02040503050406030204" pitchFamily="18" charset="0"/>
                <a:ea typeface="Cambria" panose="02040503050406030204" pitchFamily="18" charset="0"/>
              </a:rPr>
              <a:t> úmluvu podle SDEU </a:t>
            </a:r>
            <a:r>
              <a:rPr lang="cs-CZ" sz="1600" b="1" dirty="0">
                <a:solidFill>
                  <a:schemeClr val="accent2"/>
                </a:solidFill>
                <a:latin typeface="Cambria" panose="02040503050406030204" pitchFamily="18" charset="0"/>
                <a:ea typeface="Cambria" panose="02040503050406030204" pitchFamily="18" charset="0"/>
              </a:rPr>
              <a:t>(účast na rozhodování + soudní ochrana)</a:t>
            </a:r>
          </a:p>
          <a:p>
            <a:pPr marL="285750" indent="-285750">
              <a:buFont typeface="Arial" panose="020B0604020202020204" pitchFamily="34" charset="0"/>
              <a:buChar char="•"/>
            </a:pPr>
            <a:r>
              <a:rPr lang="cs-CZ" sz="1600" b="1" dirty="0">
                <a:latin typeface="Cambria" panose="02040503050406030204" pitchFamily="18" charset="0"/>
                <a:ea typeface="Cambria" panose="02040503050406030204" pitchFamily="18" charset="0"/>
              </a:rPr>
              <a:t>Směrnice o stanovištích </a:t>
            </a:r>
            <a:r>
              <a:rPr lang="cs-CZ" sz="1600" dirty="0">
                <a:latin typeface="Cambria" panose="02040503050406030204" pitchFamily="18" charset="0"/>
                <a:ea typeface="Cambria" panose="02040503050406030204" pitchFamily="18" charset="0"/>
              </a:rPr>
              <a:t>(ochrana soustavy Natura 2000) – posuzování záměrů podle čl. 6 odst. 3</a:t>
            </a:r>
          </a:p>
          <a:p>
            <a:endParaRPr lang="cs-CZ" sz="1600" dirty="0">
              <a:latin typeface="Cambria" panose="02040503050406030204" pitchFamily="18" charset="0"/>
              <a:ea typeface="Cambria" panose="02040503050406030204" pitchFamily="18" charset="0"/>
            </a:endParaRPr>
          </a:p>
          <a:p>
            <a:r>
              <a:rPr lang="cs-CZ" sz="1600" b="1" dirty="0">
                <a:solidFill>
                  <a:schemeClr val="accent2"/>
                </a:solidFill>
                <a:latin typeface="Cambria" panose="02040503050406030204" pitchFamily="18" charset="0"/>
                <a:ea typeface="Cambria" panose="02040503050406030204" pitchFamily="18" charset="0"/>
              </a:rPr>
              <a:t>3) Směrnice, které upravují přijímání různých plánů</a:t>
            </a:r>
          </a:p>
          <a:p>
            <a:r>
              <a:rPr lang="cs-CZ" sz="1600" dirty="0">
                <a:latin typeface="Cambria" panose="02040503050406030204" pitchFamily="18" charset="0"/>
                <a:ea typeface="Cambria" panose="02040503050406030204" pitchFamily="18" charset="0"/>
              </a:rPr>
              <a:t>Směrnice </a:t>
            </a:r>
            <a:r>
              <a:rPr lang="en-US" sz="1600" dirty="0">
                <a:latin typeface="Cambria" panose="02040503050406030204" pitchFamily="18" charset="0"/>
                <a:ea typeface="Cambria" panose="02040503050406030204" pitchFamily="18" charset="0"/>
              </a:rPr>
              <a:t>SEA</a:t>
            </a:r>
            <a:r>
              <a:rPr lang="cs-CZ" sz="1600" dirty="0">
                <a:latin typeface="Cambria" panose="02040503050406030204" pitchFamily="18" charset="0"/>
                <a:ea typeface="Cambria" panose="02040503050406030204" pitchFamily="18" charset="0"/>
              </a:rPr>
              <a:t>, rámcová směrnice o vodách, rámcová směrnice o ochraně ovzduší,</a:t>
            </a:r>
            <a:r>
              <a:rPr lang="en-US" sz="1600" dirty="0">
                <a:latin typeface="Cambria" panose="02040503050406030204" pitchFamily="18" charset="0"/>
                <a:ea typeface="Cambria" panose="02040503050406030204" pitchFamily="18" charset="0"/>
              </a:rPr>
              <a:t> </a:t>
            </a:r>
            <a:r>
              <a:rPr lang="cs-CZ" sz="1600" dirty="0">
                <a:latin typeface="Cambria" panose="02040503050406030204" pitchFamily="18" charset="0"/>
                <a:ea typeface="Cambria" panose="02040503050406030204" pitchFamily="18" charset="0"/>
              </a:rPr>
              <a:t>směrnice o odpadech, směrnice o hodnocení a řízení hluku ve venkovním prostředí</a:t>
            </a:r>
          </a:p>
          <a:p>
            <a:endParaRPr lang="cs-CZ" sz="1600" dirty="0">
              <a:latin typeface="Cambria" panose="02040503050406030204" pitchFamily="18" charset="0"/>
              <a:ea typeface="Cambria" panose="02040503050406030204" pitchFamily="18" charset="0"/>
            </a:endParaRPr>
          </a:p>
          <a:p>
            <a:r>
              <a:rPr lang="cs-CZ" sz="1600" b="1" dirty="0">
                <a:solidFill>
                  <a:schemeClr val="accent3"/>
                </a:solidFill>
                <a:latin typeface="Cambria" panose="02040503050406030204" pitchFamily="18" charset="0"/>
                <a:ea typeface="Cambria" panose="02040503050406030204" pitchFamily="18" charset="0"/>
              </a:rPr>
              <a:t>4) Přímý účinek účast na rozhodování</a:t>
            </a:r>
          </a:p>
          <a:p>
            <a:r>
              <a:rPr lang="cs-CZ" sz="1600" dirty="0">
                <a:solidFill>
                  <a:schemeClr val="accent1"/>
                </a:solidFill>
                <a:latin typeface="Cambria" panose="02040503050406030204" pitchFamily="18" charset="0"/>
                <a:ea typeface="Cambria" panose="02040503050406030204" pitchFamily="18" charset="0"/>
              </a:rPr>
              <a:t>Směrnice dle bodů 1) a 2) </a:t>
            </a:r>
            <a:r>
              <a:rPr lang="cs-CZ" sz="1600" dirty="0">
                <a:latin typeface="Cambria" panose="02040503050406030204" pitchFamily="18" charset="0"/>
                <a:ea typeface="Cambria" panose="02040503050406030204" pitchFamily="18" charset="0"/>
              </a:rPr>
              <a:t>+ pokud je přístup k soudní ochraně podmíněn účastí na rozhodování </a:t>
            </a:r>
            <a:r>
              <a:rPr lang="cs-CZ" sz="1600" dirty="0">
                <a:solidFill>
                  <a:schemeClr val="tx1"/>
                </a:solidFill>
                <a:latin typeface="Cambria" panose="02040503050406030204" pitchFamily="18" charset="0"/>
                <a:ea typeface="Cambria" panose="02040503050406030204" pitchFamily="18" charset="0"/>
              </a:rPr>
              <a:t>(C-664/15)</a:t>
            </a:r>
          </a:p>
          <a:p>
            <a:endParaRPr lang="cs-CZ" sz="1600" dirty="0">
              <a:latin typeface="Cambria" panose="02040503050406030204" pitchFamily="18" charset="0"/>
              <a:ea typeface="Cambria" panose="02040503050406030204" pitchFamily="18" charset="0"/>
            </a:endParaRPr>
          </a:p>
          <a:p>
            <a:r>
              <a:rPr lang="cs-CZ" sz="1600" b="1" dirty="0">
                <a:solidFill>
                  <a:schemeClr val="accent3"/>
                </a:solidFill>
                <a:latin typeface="Cambria" panose="02040503050406030204" pitchFamily="18" charset="0"/>
                <a:ea typeface="Cambria" panose="02040503050406030204" pitchFamily="18" charset="0"/>
              </a:rPr>
              <a:t>5) Přímý účinek přístup k soudní ochraně</a:t>
            </a:r>
          </a:p>
          <a:p>
            <a:r>
              <a:rPr lang="cs-CZ" sz="1600" dirty="0">
                <a:solidFill>
                  <a:schemeClr val="accent1"/>
                </a:solidFill>
                <a:latin typeface="Cambria" panose="02040503050406030204" pitchFamily="18" charset="0"/>
                <a:ea typeface="Cambria" panose="02040503050406030204" pitchFamily="18" charset="0"/>
              </a:rPr>
              <a:t>Směrnice dle bodů 1) a 2) </a:t>
            </a:r>
            <a:r>
              <a:rPr lang="cs-CZ" sz="1600" dirty="0">
                <a:latin typeface="Cambria" panose="02040503050406030204" pitchFamily="18" charset="0"/>
                <a:ea typeface="Cambria" panose="02040503050406030204" pitchFamily="18" charset="0"/>
              </a:rPr>
              <a:t>+ všemožné další směrnice na úseku ochrany životního prostředí, i když neupravují přístup k soudní ochraně a nepřiznávají žádná práva (rámcová směrnice o ochraně ovzduší, rámcová směrnice o ochraně vod, směrnice o ekologické újmě…)</a:t>
            </a:r>
          </a:p>
          <a:p>
            <a:endParaRPr lang="cs-CZ" sz="18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r>
              <a:rPr lang="cs-CZ" sz="1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57766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Effect transition="in" filter="fade">
                                      <p:cBhvr>
                                        <p:cTn id="47" dur="500"/>
                                        <p:tgtEl>
                                          <p:spTgt spid="8">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2" end="12"/>
                                            </p:txEl>
                                          </p:spTgt>
                                        </p:tgtEl>
                                        <p:attrNameLst>
                                          <p:attrName>style.visibility</p:attrName>
                                        </p:attrNameLst>
                                      </p:cBhvr>
                                      <p:to>
                                        <p:strVal val="visible"/>
                                      </p:to>
                                    </p:set>
                                    <p:animEffect transition="in" filter="fade">
                                      <p:cBhvr>
                                        <p:cTn id="52" dur="500"/>
                                        <p:tgtEl>
                                          <p:spTgt spid="8">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4" end="14"/>
                                            </p:txEl>
                                          </p:spTgt>
                                        </p:tgtEl>
                                        <p:attrNameLst>
                                          <p:attrName>style.visibility</p:attrName>
                                        </p:attrNameLst>
                                      </p:cBhvr>
                                      <p:to>
                                        <p:strVal val="visible"/>
                                      </p:to>
                                    </p:set>
                                    <p:animEffect transition="in" filter="fade">
                                      <p:cBhvr>
                                        <p:cTn id="57" dur="500"/>
                                        <p:tgtEl>
                                          <p:spTgt spid="8">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15" end="15"/>
                                            </p:txEl>
                                          </p:spTgt>
                                        </p:tgtEl>
                                        <p:attrNameLst>
                                          <p:attrName>style.visibility</p:attrName>
                                        </p:attrNameLst>
                                      </p:cBhvr>
                                      <p:to>
                                        <p:strVal val="visible"/>
                                      </p:to>
                                    </p:set>
                                    <p:animEffect transition="in" filter="fade">
                                      <p:cBhvr>
                                        <p:cTn id="62"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501927"/>
          </a:xfrm>
          <a:prstGeom prst="rect">
            <a:avLst/>
          </a:prstGeom>
          <a:noFill/>
          <a:ln>
            <a:noFill/>
          </a:ln>
        </p:spPr>
        <p:txBody>
          <a:bodyPr lIns="91425" tIns="91425" rIns="91425" bIns="91425" anchor="t" anchorCtr="0">
            <a:noAutofit/>
          </a:bodyPr>
          <a:lstStyle/>
          <a:p>
            <a:r>
              <a:rPr lang="cs-CZ" sz="1600" b="1" dirty="0">
                <a:solidFill>
                  <a:schemeClr val="accent4"/>
                </a:solidFill>
                <a:latin typeface="Cambria" panose="02040503050406030204" pitchFamily="18" charset="0"/>
                <a:ea typeface="Cambria" panose="02040503050406030204" pitchFamily="18" charset="0"/>
              </a:rPr>
              <a:t>Příklad: čl. 6 směrnice EIA (2011/92/EU)</a:t>
            </a:r>
            <a:endParaRPr lang="de-DE" sz="1600" b="1" dirty="0">
              <a:solidFill>
                <a:schemeClr val="accent4"/>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4.  Dotčená veřejnost musí </a:t>
            </a:r>
            <a:r>
              <a:rPr lang="cs-CZ" b="1" dirty="0">
                <a:solidFill>
                  <a:schemeClr val="accent2"/>
                </a:solidFill>
                <a:latin typeface="Cambria" panose="02040503050406030204" pitchFamily="18" charset="0"/>
                <a:ea typeface="Cambria" panose="02040503050406030204" pitchFamily="18" charset="0"/>
              </a:rPr>
              <a:t>dostat včasné a účinné možnosti účastnit se rozhodovacích řízení </a:t>
            </a:r>
            <a:r>
              <a:rPr lang="cs-CZ" b="1" dirty="0">
                <a:solidFill>
                  <a:schemeClr val="tx1"/>
                </a:solidFill>
                <a:latin typeface="Cambria" panose="02040503050406030204" pitchFamily="18" charset="0"/>
                <a:ea typeface="Cambria" panose="02040503050406030204" pitchFamily="18" charset="0"/>
              </a:rPr>
              <a:t>ve věcech životního prostředí podle čl. 2 odst. 2 a musí mít za tím účelem právo </a:t>
            </a:r>
            <a:r>
              <a:rPr lang="cs-CZ" b="1" dirty="0">
                <a:solidFill>
                  <a:schemeClr val="accent3"/>
                </a:solidFill>
                <a:latin typeface="Cambria" panose="02040503050406030204" pitchFamily="18" charset="0"/>
                <a:ea typeface="Cambria" panose="02040503050406030204" pitchFamily="18" charset="0"/>
              </a:rPr>
              <a:t>vyjádřit své připomínky a stanoviska příslušnému orgánu nebo orgánům v době, kdy jsou všechny možnosti ještě otevřené</a:t>
            </a:r>
            <a:r>
              <a:rPr lang="cs-CZ" b="1" dirty="0">
                <a:solidFill>
                  <a:schemeClr val="tx1"/>
                </a:solidFill>
                <a:latin typeface="Cambria" panose="02040503050406030204" pitchFamily="18" charset="0"/>
                <a:ea typeface="Cambria" panose="02040503050406030204" pitchFamily="18" charset="0"/>
              </a:rPr>
              <a:t>, tedy před učiněním rozhodnutí o žádosti o povolení.</a:t>
            </a:r>
          </a:p>
          <a:p>
            <a:endParaRPr lang="cs-CZ" sz="6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5.  Podrobné podmínky informování veřejnosti (například formou vývěsek v určité oblasti nebo oznámeními v místním tisku) a projednání s dotčenou veřejností (například písemným vyjádřením nebo veřejnou anketou) stanoví členské státy. Členské státy přijmou na vhodné správní úrovni nezbytná opatření s cílem zajistit, </a:t>
            </a:r>
            <a:r>
              <a:rPr lang="cs-CZ" b="1" dirty="0">
                <a:solidFill>
                  <a:schemeClr val="accent6"/>
                </a:solidFill>
                <a:latin typeface="Cambria" panose="02040503050406030204" pitchFamily="18" charset="0"/>
                <a:ea typeface="Cambria" panose="02040503050406030204" pitchFamily="18" charset="0"/>
              </a:rPr>
              <a:t>aby příslušné informace byly veřejnosti přístupné v elektronické podobě, a to alespoň prostřednictvím ústředního portálu nebo snadno dostupných přístupových míst</a:t>
            </a:r>
            <a:r>
              <a:rPr lang="cs-CZ" b="1" dirty="0">
                <a:solidFill>
                  <a:schemeClr val="tx1"/>
                </a:solidFill>
                <a:latin typeface="Cambria" panose="02040503050406030204" pitchFamily="18" charset="0"/>
                <a:ea typeface="Cambria" panose="02040503050406030204" pitchFamily="18" charset="0"/>
              </a:rPr>
              <a:t>.</a:t>
            </a:r>
          </a:p>
          <a:p>
            <a:endParaRPr lang="cs-CZ" sz="10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6.  Pro jednotlivé fáze se stanoví </a:t>
            </a:r>
            <a:r>
              <a:rPr lang="cs-CZ" b="1" dirty="0">
                <a:solidFill>
                  <a:schemeClr val="accent2"/>
                </a:solidFill>
                <a:latin typeface="Cambria" panose="02040503050406030204" pitchFamily="18" charset="0"/>
                <a:ea typeface="Cambria" panose="02040503050406030204" pitchFamily="18" charset="0"/>
              </a:rPr>
              <a:t>přiměřené lhůty </a:t>
            </a:r>
            <a:r>
              <a:rPr lang="cs-CZ" b="1" dirty="0">
                <a:solidFill>
                  <a:schemeClr val="tx1"/>
                </a:solidFill>
                <a:latin typeface="Cambria" panose="02040503050406030204" pitchFamily="18" charset="0"/>
                <a:ea typeface="Cambria" panose="02040503050406030204" pitchFamily="18" charset="0"/>
              </a:rPr>
              <a:t>poskytující dostatek času, aby</a:t>
            </a:r>
          </a:p>
          <a:p>
            <a:endParaRPr lang="cs-CZ" sz="3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a) bylo možné informovat orgány uvedené v odstavci 1 a veřejnost a</a:t>
            </a:r>
          </a:p>
          <a:p>
            <a:endParaRPr lang="cs-CZ" sz="2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b) orgány uvedené v odstavci 1 a dotčená veřejnost měly dost času na přípravu a účinnou účast na rozhodování ve věcech životního prostředí podle ustanovení tohoto článku.</a:t>
            </a:r>
          </a:p>
          <a:p>
            <a:endParaRPr lang="cs-CZ"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7.  Lhůty pro jednání s dotčenou veřejností o dokumentaci vlivů záměru na životní prostředí uvedené v čl. 5 odst. 1 </a:t>
            </a:r>
            <a:r>
              <a:rPr lang="cs-CZ" b="1" dirty="0">
                <a:solidFill>
                  <a:schemeClr val="accent6"/>
                </a:solidFill>
                <a:latin typeface="Cambria" panose="02040503050406030204" pitchFamily="18" charset="0"/>
                <a:ea typeface="Cambria" panose="02040503050406030204" pitchFamily="18" charset="0"/>
              </a:rPr>
              <a:t>nesmí být kratší než 30 dnů</a:t>
            </a:r>
            <a:r>
              <a:rPr lang="cs-CZ" b="1" dirty="0">
                <a:solidFill>
                  <a:schemeClr val="tx1"/>
                </a:solidFill>
                <a:latin typeface="Cambria" panose="02040503050406030204" pitchFamily="18" charset="0"/>
                <a:ea typeface="Cambria" panose="02040503050406030204" pitchFamily="18" charset="0"/>
              </a:rPr>
              <a:t>.</a:t>
            </a: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02611"/>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cs-CZ" sz="18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33320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délník 19"/>
          <p:cNvSpPr/>
          <p:nvPr/>
        </p:nvSpPr>
        <p:spPr>
          <a:xfrm>
            <a:off x="5254877" y="3066033"/>
            <a:ext cx="2624008" cy="6276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5228975" y="2146829"/>
            <a:ext cx="2649910" cy="6985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Shape 119"/>
          <p:cNvSpPr txBox="1"/>
          <p:nvPr/>
        </p:nvSpPr>
        <p:spPr>
          <a:xfrm>
            <a:off x="2117368" y="241241"/>
            <a:ext cx="8238002" cy="666159"/>
          </a:xfrm>
          <a:prstGeom prst="rect">
            <a:avLst/>
          </a:prstGeom>
          <a:noFill/>
          <a:ln>
            <a:noFill/>
          </a:ln>
        </p:spPr>
        <p:txBody>
          <a:bodyPr lIns="91425" tIns="91425" rIns="91425" bIns="91425" anchor="t" anchorCtr="0">
            <a:noAutofit/>
          </a:bodyPr>
          <a:lstStyle/>
          <a:p>
            <a:r>
              <a:rPr lang="cs-CZ" sz="1800" b="1" dirty="0">
                <a:solidFill>
                  <a:schemeClr val="accent1"/>
                </a:solidFill>
                <a:latin typeface="Roboto Slab" panose="020B0604020202020204" charset="0"/>
                <a:ea typeface="Roboto Slab" panose="020B0604020202020204" charset="0"/>
              </a:rPr>
              <a:t>Proces EIA a rozhodování o povolení záměru</a:t>
            </a:r>
            <a:endParaRPr lang="de-DE" sz="1800" b="1" dirty="0">
              <a:solidFill>
                <a:schemeClr val="accent1"/>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Obdélník 2"/>
          <p:cNvSpPr/>
          <p:nvPr/>
        </p:nvSpPr>
        <p:spPr>
          <a:xfrm>
            <a:off x="805364" y="1412980"/>
            <a:ext cx="2624008" cy="2514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805364" y="1040274"/>
            <a:ext cx="7809247" cy="30777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ONE-STOP-SHOP                                                    		VÍCE NAVAZUJÍCÍCH ŘÍZENÍ</a:t>
            </a:r>
          </a:p>
        </p:txBody>
      </p:sp>
      <p:sp>
        <p:nvSpPr>
          <p:cNvPr id="9" name="Obdélník 8"/>
          <p:cNvSpPr/>
          <p:nvPr/>
        </p:nvSpPr>
        <p:spPr>
          <a:xfrm>
            <a:off x="5228975" y="1431757"/>
            <a:ext cx="2624008" cy="49771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988725" y="2008560"/>
            <a:ext cx="2226966" cy="1015663"/>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EIA</a:t>
            </a:r>
          </a:p>
          <a:p>
            <a:pPr algn="ctr"/>
            <a:r>
              <a:rPr lang="cs-CZ" sz="2000" b="1" dirty="0">
                <a:latin typeface="Cambria" panose="02040503050406030204" pitchFamily="18" charset="0"/>
                <a:ea typeface="Cambria" panose="02040503050406030204" pitchFamily="18" charset="0"/>
              </a:rPr>
              <a:t>+</a:t>
            </a:r>
            <a:endParaRPr lang="cs-CZ" sz="2000" dirty="0">
              <a:latin typeface="Cambria" panose="02040503050406030204" pitchFamily="18" charset="0"/>
              <a:ea typeface="Cambria" panose="02040503050406030204" pitchFamily="18" charset="0"/>
            </a:endParaRPr>
          </a:p>
          <a:p>
            <a:pPr algn="ctr"/>
            <a:r>
              <a:rPr lang="cs-CZ" sz="2000" b="1" dirty="0">
                <a:latin typeface="Cambria" panose="02040503050406030204" pitchFamily="18" charset="0"/>
                <a:ea typeface="Cambria" panose="02040503050406030204" pitchFamily="18" charset="0"/>
              </a:rPr>
              <a:t>POVOLENÍ</a:t>
            </a:r>
            <a:endParaRPr lang="cs-CZ" sz="1200" dirty="0">
              <a:latin typeface="Cambria" panose="02040503050406030204" pitchFamily="18" charset="0"/>
              <a:ea typeface="Cambria" panose="02040503050406030204" pitchFamily="18" charset="0"/>
            </a:endParaRPr>
          </a:p>
        </p:txBody>
      </p:sp>
      <p:sp>
        <p:nvSpPr>
          <p:cNvPr id="11" name="TextovéPole 10"/>
          <p:cNvSpPr txBox="1"/>
          <p:nvPr/>
        </p:nvSpPr>
        <p:spPr>
          <a:xfrm>
            <a:off x="3489733" y="1548433"/>
            <a:ext cx="1903304" cy="830997"/>
          </a:xfrm>
          <a:prstGeom prst="rect">
            <a:avLst/>
          </a:prstGeom>
          <a:noFill/>
        </p:spPr>
        <p:txBody>
          <a:bodyPr wrap="square" rtlCol="0">
            <a:spAutoFit/>
          </a:bodyPr>
          <a:lstStyle/>
          <a:p>
            <a:r>
              <a:rPr lang="cs-CZ" sz="1200" b="1" dirty="0">
                <a:latin typeface="Cambria" panose="02040503050406030204" pitchFamily="18" charset="0"/>
                <a:ea typeface="Cambria" panose="02040503050406030204" pitchFamily="18" charset="0"/>
              </a:rPr>
              <a:t>DOTČENÁ VEŘEJNOST</a:t>
            </a:r>
          </a:p>
          <a:p>
            <a:endParaRPr lang="cs-CZ" sz="1200"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cs-CZ" sz="1200" dirty="0">
              <a:latin typeface="Cambria" panose="02040503050406030204" pitchFamily="18" charset="0"/>
              <a:ea typeface="Cambria" panose="02040503050406030204" pitchFamily="18" charset="0"/>
            </a:endParaRPr>
          </a:p>
        </p:txBody>
      </p:sp>
      <p:cxnSp>
        <p:nvCxnSpPr>
          <p:cNvPr id="12" name="Přímá spojnice se šipkou 11"/>
          <p:cNvCxnSpPr/>
          <p:nvPr/>
        </p:nvCxnSpPr>
        <p:spPr>
          <a:xfrm flipH="1">
            <a:off x="3489733" y="1840832"/>
            <a:ext cx="300214" cy="4331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4468607" y="1840832"/>
            <a:ext cx="684928" cy="39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4469556" y="2075245"/>
            <a:ext cx="689005" cy="3036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4441385" y="2245888"/>
            <a:ext cx="717176" cy="954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5393037" y="1524575"/>
            <a:ext cx="2226966" cy="2123658"/>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EIA</a:t>
            </a:r>
          </a:p>
          <a:p>
            <a:pPr algn="ctr"/>
            <a:r>
              <a:rPr lang="cs-CZ" sz="2000" b="1" dirty="0">
                <a:latin typeface="Cambria" panose="02040503050406030204" pitchFamily="18" charset="0"/>
                <a:ea typeface="Cambria" panose="02040503050406030204" pitchFamily="18" charset="0"/>
              </a:rPr>
              <a:t>+</a:t>
            </a:r>
            <a:endParaRPr lang="cs-CZ" sz="2000" dirty="0">
              <a:latin typeface="Cambria" panose="02040503050406030204" pitchFamily="18" charset="0"/>
              <a:ea typeface="Cambria" panose="02040503050406030204" pitchFamily="18" charset="0"/>
            </a:endParaRPr>
          </a:p>
          <a:p>
            <a:pPr algn="ctr"/>
            <a:r>
              <a:rPr lang="cs-CZ" sz="2000" b="1" dirty="0">
                <a:latin typeface="Cambria" panose="02040503050406030204" pitchFamily="18" charset="0"/>
                <a:ea typeface="Cambria" panose="02040503050406030204" pitchFamily="18" charset="0"/>
              </a:rPr>
              <a:t>POVOLENÍ 1</a:t>
            </a:r>
          </a:p>
          <a:p>
            <a:pPr algn="ctr"/>
            <a:endParaRPr lang="cs-CZ" sz="2000" b="1" dirty="0">
              <a:latin typeface="Cambria" panose="02040503050406030204" pitchFamily="18" charset="0"/>
              <a:ea typeface="Cambria" panose="02040503050406030204" pitchFamily="18" charset="0"/>
            </a:endParaRPr>
          </a:p>
          <a:p>
            <a:pPr algn="ctr"/>
            <a:r>
              <a:rPr lang="cs-CZ" sz="2000" b="1" dirty="0">
                <a:latin typeface="Cambria" panose="02040503050406030204" pitchFamily="18" charset="0"/>
                <a:ea typeface="Cambria" panose="02040503050406030204" pitchFamily="18" charset="0"/>
              </a:rPr>
              <a:t>+</a:t>
            </a:r>
          </a:p>
          <a:p>
            <a:pPr algn="ctr"/>
            <a:r>
              <a:rPr lang="cs-CZ" sz="2000" b="1" dirty="0">
                <a:latin typeface="Cambria" panose="02040503050406030204" pitchFamily="18" charset="0"/>
                <a:ea typeface="Cambria" panose="02040503050406030204" pitchFamily="18" charset="0"/>
              </a:rPr>
              <a:t>POVOLENÍ 2</a:t>
            </a:r>
          </a:p>
          <a:p>
            <a:pPr algn="ctr"/>
            <a:endParaRPr lang="cs-CZ" sz="1200" dirty="0">
              <a:latin typeface="Cambria" panose="02040503050406030204" pitchFamily="18" charset="0"/>
              <a:ea typeface="Cambria" panose="02040503050406030204" pitchFamily="18" charset="0"/>
            </a:endParaRPr>
          </a:p>
        </p:txBody>
      </p:sp>
      <p:sp>
        <p:nvSpPr>
          <p:cNvPr id="33" name="Obdélník 32"/>
          <p:cNvSpPr/>
          <p:nvPr/>
        </p:nvSpPr>
        <p:spPr>
          <a:xfrm>
            <a:off x="3308577" y="4465898"/>
            <a:ext cx="2589278" cy="5990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3489733" y="4399971"/>
            <a:ext cx="2226966" cy="707886"/>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SOUDNÍ OCHRANA</a:t>
            </a:r>
            <a:endParaRPr lang="cs-CZ" sz="1200" dirty="0">
              <a:latin typeface="Cambria" panose="02040503050406030204" pitchFamily="18" charset="0"/>
              <a:ea typeface="Cambria" panose="02040503050406030204" pitchFamily="18" charset="0"/>
            </a:endParaRPr>
          </a:p>
        </p:txBody>
      </p:sp>
      <p:cxnSp>
        <p:nvCxnSpPr>
          <p:cNvPr id="35" name="Přímá spojnice se šipkou 34"/>
          <p:cNvCxnSpPr/>
          <p:nvPr/>
        </p:nvCxnSpPr>
        <p:spPr>
          <a:xfrm>
            <a:off x="3308577" y="3980171"/>
            <a:ext cx="331263" cy="3698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flipH="1">
            <a:off x="5153535" y="3870219"/>
            <a:ext cx="239502" cy="4469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485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501927"/>
          </a:xfrm>
          <a:prstGeom prst="rect">
            <a:avLst/>
          </a:prstGeom>
          <a:noFill/>
          <a:ln>
            <a:noFill/>
          </a:ln>
        </p:spPr>
        <p:txBody>
          <a:bodyPr lIns="91425" tIns="91425" rIns="91425" bIns="91425" anchor="t" anchorCtr="0">
            <a:noAutofit/>
          </a:bodyPr>
          <a:lstStyle/>
          <a:p>
            <a:r>
              <a:rPr lang="cs-CZ" sz="1600" b="1" dirty="0">
                <a:solidFill>
                  <a:schemeClr val="accent4"/>
                </a:solidFill>
                <a:latin typeface="Cambria" panose="02040503050406030204" pitchFamily="18" charset="0"/>
                <a:ea typeface="Cambria" panose="02040503050406030204" pitchFamily="18" charset="0"/>
              </a:rPr>
              <a:t>Příklad: čl. 6 odst. 3 směrnice o stanovištích</a:t>
            </a:r>
            <a:endParaRPr lang="de-DE" sz="1600" b="1" dirty="0">
              <a:solidFill>
                <a:schemeClr val="accent4"/>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a:p>
            <a:r>
              <a:rPr lang="cs-CZ" sz="1800" b="1" dirty="0">
                <a:solidFill>
                  <a:schemeClr val="accent3"/>
                </a:solidFill>
                <a:latin typeface="Cambria" panose="02040503050406030204" pitchFamily="18" charset="0"/>
                <a:ea typeface="Cambria" panose="02040503050406030204" pitchFamily="18" charset="0"/>
              </a:rPr>
              <a:t>Jakýkoli plán nebo projekt, který s určitou lokalitou přímo nesouvisí nebo není pro péči o ni nezbytný, avšak bude mít pravděpodobně na tuto lokalitu významný vliv,</a:t>
            </a:r>
            <a:r>
              <a:rPr lang="cs-CZ" sz="1800" b="1" dirty="0">
                <a:solidFill>
                  <a:schemeClr val="tx1"/>
                </a:solidFill>
                <a:latin typeface="Cambria" panose="02040503050406030204" pitchFamily="18" charset="0"/>
                <a:ea typeface="Cambria" panose="02040503050406030204" pitchFamily="18" charset="0"/>
              </a:rPr>
              <a:t> a to buď samostatně, nebo v kombinaci s jinými plány nebo projekty, </a:t>
            </a:r>
            <a:r>
              <a:rPr lang="cs-CZ" sz="1800" b="1" dirty="0">
                <a:solidFill>
                  <a:schemeClr val="accent3"/>
                </a:solidFill>
                <a:latin typeface="Cambria" panose="02040503050406030204" pitchFamily="18" charset="0"/>
                <a:ea typeface="Cambria" panose="02040503050406030204" pitchFamily="18" charset="0"/>
              </a:rPr>
              <a:t>podléhá odpovídajícímu posouzení jeho důsledků pro lokalitu z hlediska cílů její ochrany</a:t>
            </a:r>
            <a:r>
              <a:rPr lang="cs-CZ" sz="1800" b="1" dirty="0">
                <a:solidFill>
                  <a:schemeClr val="tx1"/>
                </a:solidFill>
                <a:latin typeface="Cambria" panose="02040503050406030204" pitchFamily="18" charset="0"/>
                <a:ea typeface="Cambria" panose="02040503050406030204" pitchFamily="18" charset="0"/>
              </a:rPr>
              <a:t>.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t>
            </a:r>
            <a:r>
              <a:rPr lang="cs-CZ" sz="1800" b="1" dirty="0">
                <a:solidFill>
                  <a:schemeClr val="accent6"/>
                </a:solidFill>
                <a:latin typeface="Cambria" panose="02040503050406030204" pitchFamily="18" charset="0"/>
                <a:ea typeface="Cambria" panose="02040503050406030204" pitchFamily="18" charset="0"/>
              </a:rPr>
              <a:t>a co si v případě potřeby opatří stanovisko široké veřejnosti</a:t>
            </a:r>
            <a:r>
              <a:rPr lang="cs-CZ" sz="1800" b="1" dirty="0">
                <a:solidFill>
                  <a:schemeClr val="tx1"/>
                </a:solidFill>
                <a:latin typeface="Cambria" panose="02040503050406030204" pitchFamily="18" charset="0"/>
                <a:ea typeface="Cambria" panose="02040503050406030204" pitchFamily="18" charset="0"/>
              </a:rPr>
              <a:t>.</a:t>
            </a:r>
          </a:p>
          <a:p>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r>
              <a:rPr lang="cs-CZ" sz="1800" b="1" dirty="0">
                <a:solidFill>
                  <a:schemeClr val="tx1"/>
                </a:solidFill>
                <a:latin typeface="Cambria" panose="02040503050406030204" pitchFamily="18" charset="0"/>
                <a:ea typeface="Cambria" panose="02040503050406030204" pitchFamily="18" charset="0"/>
                <a:cs typeface="Nixie One"/>
                <a:sym typeface="Nixie One"/>
              </a:rPr>
              <a:t>Přímý účinek: C-243/15 (</a:t>
            </a:r>
            <a:r>
              <a:rPr lang="cs-CZ" sz="1800" b="1" i="1" dirty="0" err="1">
                <a:solidFill>
                  <a:schemeClr val="tx1"/>
                </a:solidFill>
                <a:latin typeface="Cambria" panose="02040503050406030204" pitchFamily="18" charset="0"/>
                <a:ea typeface="Cambria" panose="02040503050406030204" pitchFamily="18" charset="0"/>
                <a:cs typeface="Nixie One"/>
                <a:sym typeface="Nixie One"/>
              </a:rPr>
              <a:t>Lesoochranárske</a:t>
            </a:r>
            <a:r>
              <a:rPr lang="cs-CZ" sz="1800" b="1" i="1" dirty="0">
                <a:solidFill>
                  <a:schemeClr val="tx1"/>
                </a:solidFill>
                <a:latin typeface="Cambria" panose="02040503050406030204" pitchFamily="18" charset="0"/>
                <a:ea typeface="Cambria" panose="02040503050406030204" pitchFamily="18" charset="0"/>
                <a:cs typeface="Nixie One"/>
                <a:sym typeface="Nixie One"/>
              </a:rPr>
              <a:t> </a:t>
            </a:r>
            <a:r>
              <a:rPr lang="cs-CZ" sz="1800" b="1" i="1" dirty="0" err="1">
                <a:solidFill>
                  <a:schemeClr val="tx1"/>
                </a:solidFill>
                <a:latin typeface="Cambria" panose="02040503050406030204" pitchFamily="18" charset="0"/>
                <a:ea typeface="Cambria" panose="02040503050406030204" pitchFamily="18" charset="0"/>
                <a:cs typeface="Nixie One"/>
                <a:sym typeface="Nixie One"/>
              </a:rPr>
              <a:t>zoskupenie</a:t>
            </a:r>
            <a:r>
              <a:rPr lang="cs-CZ" sz="1800" b="1" i="1" dirty="0">
                <a:solidFill>
                  <a:schemeClr val="tx1"/>
                </a:solidFill>
                <a:latin typeface="Cambria" panose="02040503050406030204" pitchFamily="18" charset="0"/>
                <a:ea typeface="Cambria" panose="02040503050406030204" pitchFamily="18" charset="0"/>
                <a:cs typeface="Nixie One"/>
                <a:sym typeface="Nixie One"/>
              </a:rPr>
              <a:t> II</a:t>
            </a:r>
            <a:r>
              <a:rPr lang="cs-CZ" sz="1800" b="1" dirty="0">
                <a:solidFill>
                  <a:schemeClr val="tx1"/>
                </a:solidFill>
                <a:latin typeface="Cambria" panose="02040503050406030204" pitchFamily="18" charset="0"/>
                <a:ea typeface="Cambria" panose="02040503050406030204" pitchFamily="18" charset="0"/>
                <a:cs typeface="Nixie One"/>
                <a:sym typeface="Nixie One"/>
              </a:rPr>
              <a:t>, para. 45 - 48)</a:t>
            </a: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02611"/>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cs-CZ" sz="18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91875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501927"/>
          </a:xfrm>
          <a:prstGeom prst="rect">
            <a:avLst/>
          </a:prstGeom>
          <a:noFill/>
          <a:ln>
            <a:noFill/>
          </a:ln>
        </p:spPr>
        <p:txBody>
          <a:bodyPr lIns="91425" tIns="91425" rIns="91425" bIns="91425" anchor="t" anchorCtr="0">
            <a:noAutofit/>
          </a:bodyPr>
          <a:lstStyle/>
          <a:p>
            <a:r>
              <a:rPr lang="cs-CZ" sz="1600" b="1" dirty="0">
                <a:solidFill>
                  <a:schemeClr val="accent4"/>
                </a:solidFill>
                <a:latin typeface="Cambria" panose="02040503050406030204" pitchFamily="18" charset="0"/>
                <a:ea typeface="Cambria" panose="02040503050406030204" pitchFamily="18" charset="0"/>
              </a:rPr>
              <a:t>Příklad: čl. 11 směrnice EIA (2011/92/EU)</a:t>
            </a:r>
            <a:endParaRPr lang="de-DE" sz="1600" b="1" dirty="0">
              <a:solidFill>
                <a:schemeClr val="accent4"/>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1.  Členské státy zajistí, aby </a:t>
            </a:r>
            <a:r>
              <a:rPr lang="cs-CZ" b="1" dirty="0">
                <a:solidFill>
                  <a:schemeClr val="accent6"/>
                </a:solidFill>
                <a:latin typeface="Cambria" panose="02040503050406030204" pitchFamily="18" charset="0"/>
                <a:ea typeface="Cambria" panose="02040503050406030204" pitchFamily="18" charset="0"/>
              </a:rPr>
              <a:t>v souladu s příslušnými předpisy vnitrostátního práva </a:t>
            </a:r>
            <a:r>
              <a:rPr lang="cs-CZ" b="1" dirty="0">
                <a:solidFill>
                  <a:schemeClr val="accent2"/>
                </a:solidFill>
                <a:latin typeface="Cambria" panose="02040503050406030204" pitchFamily="18" charset="0"/>
                <a:ea typeface="Cambria" panose="02040503050406030204" pitchFamily="18" charset="0"/>
              </a:rPr>
              <a:t>příslušníci dotčené veřejnosti</a:t>
            </a:r>
            <a:r>
              <a:rPr lang="cs-CZ" b="1" dirty="0">
                <a:solidFill>
                  <a:schemeClr val="tx1"/>
                </a:solidFill>
                <a:latin typeface="Cambria" panose="02040503050406030204" pitchFamily="18" charset="0"/>
                <a:ea typeface="Cambria" panose="02040503050406030204" pitchFamily="18" charset="0"/>
              </a:rPr>
              <a:t>, kteří:</a:t>
            </a:r>
          </a:p>
          <a:p>
            <a:r>
              <a:rPr lang="cs-CZ" b="1" dirty="0">
                <a:solidFill>
                  <a:schemeClr val="tx1"/>
                </a:solidFill>
                <a:latin typeface="Cambria" panose="02040503050406030204" pitchFamily="18" charset="0"/>
                <a:ea typeface="Cambria" panose="02040503050406030204" pitchFamily="18" charset="0"/>
              </a:rPr>
              <a:t>a) mají dostatečný zájem; nebo</a:t>
            </a:r>
          </a:p>
          <a:p>
            <a:r>
              <a:rPr lang="cs-CZ" b="1" dirty="0">
                <a:solidFill>
                  <a:schemeClr val="tx1"/>
                </a:solidFill>
                <a:latin typeface="Cambria" panose="02040503050406030204" pitchFamily="18" charset="0"/>
                <a:ea typeface="Cambria" panose="02040503050406030204" pitchFamily="18" charset="0"/>
              </a:rPr>
              <a:t>b) namítají porušování práva v případech, kdy to správní řád členského státu požaduje jako podmínku,</a:t>
            </a:r>
          </a:p>
          <a:p>
            <a:r>
              <a:rPr lang="cs-CZ" b="1" dirty="0">
                <a:solidFill>
                  <a:schemeClr val="tx1"/>
                </a:solidFill>
                <a:latin typeface="Cambria" panose="02040503050406030204" pitchFamily="18" charset="0"/>
                <a:ea typeface="Cambria" panose="02040503050406030204" pitchFamily="18" charset="0"/>
              </a:rPr>
              <a:t>měli možnost dosáhnout přezkoumání soudem nebo jiným nezávislým a nestranným orgánem zřízeným zákonem a mohli tak napadat hmotnou nebo procesní zákonnost jakýchkoli rozhodnutí, aktů nebo nečinnosti podléhajících ustanovením o účasti veřejnosti obsaženým v této směrnici.</a:t>
            </a:r>
          </a:p>
          <a:p>
            <a:r>
              <a:rPr lang="cs-CZ" b="1" dirty="0">
                <a:solidFill>
                  <a:schemeClr val="tx1"/>
                </a:solidFill>
                <a:latin typeface="Cambria" panose="02040503050406030204" pitchFamily="18" charset="0"/>
                <a:ea typeface="Cambria" panose="02040503050406030204" pitchFamily="18" charset="0"/>
              </a:rPr>
              <a:t>2.  Členské státy stanoví, v jaké fázi mohou být rozhodnutí, akty nebo nečinnost napadeny.</a:t>
            </a:r>
          </a:p>
          <a:p>
            <a:r>
              <a:rPr lang="cs-CZ" b="1" dirty="0">
                <a:solidFill>
                  <a:schemeClr val="tx1"/>
                </a:solidFill>
                <a:latin typeface="Cambria" panose="02040503050406030204" pitchFamily="18" charset="0"/>
                <a:ea typeface="Cambria" panose="02040503050406030204" pitchFamily="18" charset="0"/>
              </a:rPr>
              <a:t>3.  </a:t>
            </a:r>
            <a:r>
              <a:rPr lang="cs-CZ" b="1" dirty="0">
                <a:solidFill>
                  <a:schemeClr val="accent1"/>
                </a:solidFill>
                <a:latin typeface="Cambria" panose="02040503050406030204" pitchFamily="18" charset="0"/>
                <a:ea typeface="Cambria" panose="02040503050406030204" pitchFamily="18" charset="0"/>
              </a:rPr>
              <a:t>Co představuje dostatečný zájem a porušování práva, určí členské státy v souladu s cílem poskytnout zúčastněné veřejnosti široký přístup k právní ochraně. Za tímto účelem je zájem jakékoli nevládní organizace, která splňuje požadavky uvedené v čl. 1 odst. 2, pokládán pro účely odst. 1 písm. a) tohoto článku za dostatečný. Pro účely odst. 1 písm. b) tohoto článku se předpokládá, že tyto organizace mají práva, která mohou být porušována</a:t>
            </a:r>
            <a:r>
              <a:rPr lang="cs-CZ" b="1" dirty="0">
                <a:solidFill>
                  <a:schemeClr val="tx1"/>
                </a:solidFill>
                <a:latin typeface="Cambria" panose="02040503050406030204" pitchFamily="18" charset="0"/>
                <a:ea typeface="Cambria" panose="02040503050406030204" pitchFamily="18" charset="0"/>
              </a:rPr>
              <a:t>.</a:t>
            </a:r>
          </a:p>
          <a:p>
            <a:r>
              <a:rPr lang="cs-CZ" b="1" dirty="0">
                <a:solidFill>
                  <a:schemeClr val="tx1"/>
                </a:solidFill>
                <a:latin typeface="Cambria" panose="02040503050406030204" pitchFamily="18" charset="0"/>
                <a:ea typeface="Cambria" panose="02040503050406030204" pitchFamily="18" charset="0"/>
              </a:rPr>
              <a:t>4.  Ustanovení tohoto článku nevylučují možnost předběžného přezkoumání správním orgánem a neovlivní požadavek, aby tam, kde to vyžaduje vnitrostátní právo, byly před předáním věci k soudnímu přezkumu vyčerpány postupy správního přezkumu.</a:t>
            </a:r>
          </a:p>
          <a:p>
            <a:r>
              <a:rPr lang="cs-CZ" b="1" dirty="0">
                <a:solidFill>
                  <a:schemeClr val="accent3"/>
                </a:solidFill>
                <a:latin typeface="Cambria" panose="02040503050406030204" pitchFamily="18" charset="0"/>
                <a:ea typeface="Cambria" panose="02040503050406030204" pitchFamily="18" charset="0"/>
              </a:rPr>
              <a:t>Každé takové řízení musí být spravedlivé, nestranné a včasné a nesmí být nepřiměřeně nákladné.</a:t>
            </a:r>
          </a:p>
          <a:p>
            <a:r>
              <a:rPr lang="cs-CZ" b="1" dirty="0">
                <a:solidFill>
                  <a:schemeClr val="tx1"/>
                </a:solidFill>
                <a:latin typeface="Cambria" panose="02040503050406030204" pitchFamily="18" charset="0"/>
                <a:ea typeface="Cambria" panose="02040503050406030204" pitchFamily="18" charset="0"/>
              </a:rPr>
              <a:t>5.  K dalšímu zlepšení účinnosti ustanovení tohoto článku členské státy zajistí, aby byly veřejnosti poskytnuty praktické informace o přístupu k postupům správního a soudního přezkumu.</a:t>
            </a: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02611"/>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cs-CZ" sz="18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39497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Možnosti omezení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Rozsudek SDEU ve věci C-263/08 (</a:t>
            </a:r>
            <a:r>
              <a:rPr lang="cs-CZ" b="1" i="1" dirty="0" err="1">
                <a:solidFill>
                  <a:schemeClr val="tx1"/>
                </a:solidFill>
                <a:latin typeface="Cambria" panose="02040503050406030204" pitchFamily="18" charset="0"/>
                <a:ea typeface="Cambria" panose="02040503050406030204" pitchFamily="18" charset="0"/>
              </a:rPr>
              <a:t>Djurgården</a:t>
            </a:r>
            <a:r>
              <a:rPr lang="cs-CZ" b="1" i="1" dirty="0">
                <a:solidFill>
                  <a:schemeClr val="tx1"/>
                </a:solidFill>
                <a:latin typeface="Cambria" panose="02040503050406030204" pitchFamily="18" charset="0"/>
                <a:ea typeface="Cambria" panose="02040503050406030204" pitchFamily="18" charset="0"/>
              </a:rPr>
              <a:t>-Lilla </a:t>
            </a:r>
            <a:r>
              <a:rPr lang="cs-CZ" b="1" i="1" dirty="0" err="1">
                <a:solidFill>
                  <a:schemeClr val="tx1"/>
                </a:solidFill>
                <a:latin typeface="Cambria" panose="02040503050406030204" pitchFamily="18" charset="0"/>
                <a:ea typeface="Cambria" panose="02040503050406030204" pitchFamily="18" charset="0"/>
              </a:rPr>
              <a:t>Värtans</a:t>
            </a:r>
            <a:r>
              <a:rPr lang="cs-CZ" b="1" i="1" dirty="0">
                <a:solidFill>
                  <a:schemeClr val="tx1"/>
                </a:solidFill>
                <a:latin typeface="Cambria" panose="02040503050406030204" pitchFamily="18" charset="0"/>
                <a:ea typeface="Cambria" panose="02040503050406030204" pitchFamily="18" charset="0"/>
              </a:rPr>
              <a:t> </a:t>
            </a:r>
            <a:r>
              <a:rPr lang="cs-CZ" b="1" i="1" dirty="0" err="1">
                <a:solidFill>
                  <a:schemeClr val="tx1"/>
                </a:solidFill>
                <a:latin typeface="Cambria" panose="02040503050406030204" pitchFamily="18" charset="0"/>
                <a:ea typeface="Cambria" panose="02040503050406030204" pitchFamily="18" charset="0"/>
              </a:rPr>
              <a:t>Miljöskyddsförening</a:t>
            </a:r>
            <a:r>
              <a:rPr lang="cs-CZ" b="1" dirty="0">
                <a:solidFill>
                  <a:schemeClr val="tx1"/>
                </a:solidFill>
                <a:latin typeface="Cambria" panose="02040503050406030204" pitchFamily="18" charset="0"/>
                <a:ea typeface="Cambria" panose="02040503050406030204" pitchFamily="18" charset="0"/>
              </a:rPr>
              <a:t>):  </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i="1" dirty="0">
                <a:solidFill>
                  <a:schemeClr val="tx1"/>
                </a:solidFill>
                <a:latin typeface="Cambria" panose="02040503050406030204" pitchFamily="18" charset="0"/>
                <a:ea typeface="Cambria" panose="02040503050406030204" pitchFamily="18" charset="0"/>
              </a:rPr>
              <a:t>Směrnice EIA „</a:t>
            </a:r>
            <a:r>
              <a:rPr lang="cs-CZ" b="1" i="1" dirty="0">
                <a:solidFill>
                  <a:schemeClr val="accent3"/>
                </a:solidFill>
                <a:latin typeface="Cambria" panose="02040503050406030204" pitchFamily="18" charset="0"/>
                <a:ea typeface="Cambria" panose="02040503050406030204" pitchFamily="18" charset="0"/>
              </a:rPr>
              <a:t>ponechává na vnitrostátním zákonodárci, aby určil podmínky, „které mohou být požadovány“, k tomu, aby nevládní organizace podporující ochranu životního prostředí jakožto sdružení mohla mít právo dosáhnout přezkum za výše uvedených podmínek, musí vnitrostátní pravidla takto stanovená jednak zajistit „široký přístup k právní ochraně“, a jednak zajistit ustanovením směrnice 85/337 týkajícím se práva dosáhnout přezkoumání soudem jejich užitečný účinek</a:t>
            </a:r>
            <a:r>
              <a:rPr lang="cs-CZ" b="1" i="1" dirty="0">
                <a:solidFill>
                  <a:schemeClr val="tx1"/>
                </a:solidFill>
                <a:latin typeface="Cambria" panose="02040503050406030204" pitchFamily="18" charset="0"/>
                <a:ea typeface="Cambria" panose="02040503050406030204" pitchFamily="18" charset="0"/>
              </a:rPr>
              <a:t>. Nesmí tedy hrozit, že tyto vnitrostátní pravidla zbaví plné účinnosti ustanovení práva Společenství, která stanoví, že ti, kdo mají dostatečný zájem napadnout záměr, a ti, do jejichž práva je zasaženo, mezi něž patří sdružení na ochranu životního prostředí, musí mít možnost aktivní legitimace v řízeních před příslušnými soudy.“</a:t>
            </a:r>
          </a:p>
          <a:p>
            <a:pPr algn="just"/>
            <a:endParaRPr lang="cs-CZ" sz="1200" b="1" dirty="0">
              <a:solidFill>
                <a:schemeClr val="tx1"/>
              </a:solidFill>
              <a:latin typeface="Cambria" panose="02040503050406030204" pitchFamily="18" charset="0"/>
              <a:ea typeface="Cambria" panose="02040503050406030204" pitchFamily="18" charset="0"/>
            </a:endParaRPr>
          </a:p>
          <a:p>
            <a:pPr algn="just"/>
            <a:r>
              <a:rPr lang="cs-CZ" sz="1200" b="1" dirty="0">
                <a:solidFill>
                  <a:schemeClr val="tx1"/>
                </a:solidFill>
                <a:latin typeface="Cambria" panose="02040503050406030204" pitchFamily="18" charset="0"/>
                <a:ea typeface="Cambria" panose="02040503050406030204" pitchFamily="18" charset="0"/>
              </a:rPr>
              <a:t>Omezení: Podmínky doby existence, počtu členů, správních a soudních poplatků, rozsah soudního přezkumu,…</a:t>
            </a:r>
          </a:p>
          <a:p>
            <a:pPr algn="just"/>
            <a:endParaRPr lang="cs-CZ" sz="1200" b="1" dirty="0">
              <a:solidFill>
                <a:schemeClr val="tx1"/>
              </a:solidFill>
              <a:latin typeface="Cambria" panose="02040503050406030204" pitchFamily="18" charset="0"/>
              <a:ea typeface="Cambria" panose="02040503050406030204" pitchFamily="18" charset="0"/>
            </a:endParaRPr>
          </a:p>
          <a:p>
            <a:pPr marL="171450" indent="-171450" algn="just">
              <a:buFont typeface="Arial" panose="020B0604020202020204" pitchFamily="34" charset="0"/>
              <a:buChar char="•"/>
            </a:pPr>
            <a:r>
              <a:rPr lang="cs-CZ" b="1" dirty="0">
                <a:solidFill>
                  <a:schemeClr val="accent1"/>
                </a:solidFill>
                <a:latin typeface="Cambria" panose="02040503050406030204" pitchFamily="18" charset="0"/>
                <a:ea typeface="Cambria" panose="02040503050406030204" pitchFamily="18" charset="0"/>
              </a:rPr>
              <a:t>Členské státy tak mohou dle svého uvážení upravit konkrétní podmínky (např. délku procesních lhůt), ovšem ty nemohou ve výsledku omezovat širokou účast veřejnosti v působnosti unijního práva.</a:t>
            </a:r>
          </a:p>
          <a:p>
            <a:pPr marL="171450" indent="-171450" algn="just">
              <a:buFont typeface="Arial" panose="020B0604020202020204" pitchFamily="34" charset="0"/>
              <a:buChar char="•"/>
            </a:pPr>
            <a:r>
              <a:rPr lang="cs-CZ" b="1" dirty="0">
                <a:solidFill>
                  <a:schemeClr val="accent1"/>
                </a:solidFill>
                <a:latin typeface="Cambria" panose="02040503050406030204" pitchFamily="18" charset="0"/>
                <a:ea typeface="Cambria" panose="02040503050406030204" pitchFamily="18" charset="0"/>
              </a:rPr>
              <a:t>Nesmí porušovat ani zásady nediskriminace.</a:t>
            </a:r>
          </a:p>
          <a:p>
            <a:pPr marL="171450" indent="-171450" algn="just">
              <a:buFont typeface="Arial" panose="020B0604020202020204" pitchFamily="34" charset="0"/>
              <a:buChar char="•"/>
            </a:pPr>
            <a:r>
              <a:rPr lang="cs-CZ" b="1" dirty="0">
                <a:solidFill>
                  <a:schemeClr val="accent1"/>
                </a:solidFill>
                <a:latin typeface="Cambria" panose="02040503050406030204" pitchFamily="18" charset="0"/>
                <a:ea typeface="Cambria" panose="02040503050406030204" pitchFamily="18" charset="0"/>
              </a:rPr>
              <a:t>Členským státům nic nebrání rozšířit účast veřejnosti na rozhodování i nad rámec unijní úpravy.</a:t>
            </a:r>
            <a:r>
              <a:rPr lang="cs-CZ" sz="1200" b="1" dirty="0">
                <a:solidFill>
                  <a:schemeClr val="accent1"/>
                </a:solidFill>
                <a:latin typeface="Cambria" panose="02040503050406030204" pitchFamily="18" charset="0"/>
                <a:ea typeface="Cambria" panose="02040503050406030204" pitchFamily="18" charset="0"/>
              </a:rPr>
              <a:t>		</a:t>
            </a:r>
            <a:endParaRPr lang="cs-CZ" sz="1100" dirty="0">
              <a:solidFill>
                <a:schemeClr val="tx1"/>
              </a:solidFill>
              <a:latin typeface="Cambria" panose="02040503050406030204" pitchFamily="18" charset="0"/>
              <a:ea typeface="Cambria" panose="02040503050406030204" pitchFamily="18" charset="0"/>
            </a:endParaRPr>
          </a:p>
          <a:p>
            <a:pPr algn="just"/>
            <a:endParaRPr lang="en-US" sz="1200"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8544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Česká úprava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Konzultativní činnost + účastenství</a:t>
            </a:r>
          </a:p>
          <a:p>
            <a:pPr algn="just"/>
            <a:r>
              <a:rPr lang="cs-CZ" b="1" dirty="0">
                <a:solidFill>
                  <a:schemeClr val="tx1"/>
                </a:solidFill>
                <a:latin typeface="Cambria" panose="02040503050406030204" pitchFamily="18" charset="0"/>
                <a:ea typeface="Cambria" panose="02040503050406030204" pitchFamily="18" charset="0"/>
              </a:rPr>
              <a:t>Nutné rozlišovat různé procesy, které nejsou řízením, a řízení s účastníky</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Přijímání právních předpisů </a:t>
            </a:r>
            <a:r>
              <a:rPr lang="cs-CZ" b="1" dirty="0">
                <a:solidFill>
                  <a:schemeClr val="tx1"/>
                </a:solidFill>
                <a:latin typeface="Cambria" panose="02040503050406030204" pitchFamily="18" charset="0"/>
                <a:ea typeface="Cambria" panose="02040503050406030204" pitchFamily="18" charset="0"/>
              </a:rPr>
              <a:t>– RIA, připomínkování, oslovování poslanců</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Plánování</a:t>
            </a:r>
            <a:r>
              <a:rPr lang="cs-CZ" b="1" dirty="0">
                <a:solidFill>
                  <a:schemeClr val="tx1"/>
                </a:solidFill>
                <a:latin typeface="Cambria" panose="02040503050406030204" pitchFamily="18" charset="0"/>
                <a:ea typeface="Cambria" panose="02040503050406030204" pitchFamily="18" charset="0"/>
              </a:rPr>
              <a:t> – připomínky/námitky, zástupce veřejnosti - typicky územní plánování, SEA, národní plány povodí a plány pro zvládání povodňových rizik, lesní hospodářské plány a osnovy, ale i obecně dle § 172 odst. 4 a 5 správního řádu připomínky či námitky k návrhu opatření obecné povahy</a:t>
            </a:r>
          </a:p>
          <a:p>
            <a:pPr algn="just"/>
            <a:endParaRPr lang="cs-CZ" sz="10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Účastenství v povolovacích řízeních</a:t>
            </a:r>
          </a:p>
          <a:p>
            <a:pPr algn="just"/>
            <a:r>
              <a:rPr lang="cs-CZ" sz="1200" b="1" dirty="0">
                <a:solidFill>
                  <a:schemeClr val="accent1"/>
                </a:solidFill>
                <a:latin typeface="Cambria" panose="02040503050406030204" pitchFamily="18" charset="0"/>
                <a:ea typeface="Cambria" panose="02040503050406030204" pitchFamily="18" charset="0"/>
              </a:rPr>
              <a:t>1) Žádná úprava - lex </a:t>
            </a:r>
            <a:r>
              <a:rPr lang="cs-CZ" sz="1200" b="1" dirty="0" err="1">
                <a:solidFill>
                  <a:schemeClr val="accent1"/>
                </a:solidFill>
                <a:latin typeface="Cambria" panose="02040503050406030204" pitchFamily="18" charset="0"/>
                <a:ea typeface="Cambria" panose="02040503050406030204" pitchFamily="18" charset="0"/>
              </a:rPr>
              <a:t>generalis</a:t>
            </a:r>
            <a:r>
              <a:rPr lang="cs-CZ" sz="1200" b="1" dirty="0">
                <a:solidFill>
                  <a:schemeClr val="accent1"/>
                </a:solidFill>
                <a:latin typeface="Cambria" panose="02040503050406030204" pitchFamily="18" charset="0"/>
                <a:ea typeface="Cambria" panose="02040503050406030204" pitchFamily="18" charset="0"/>
              </a:rPr>
              <a:t> = správní řád (§ 27 a § 28)</a:t>
            </a:r>
          </a:p>
          <a:p>
            <a:pPr algn="just"/>
            <a:r>
              <a:rPr lang="cs-CZ" sz="1200" b="1" dirty="0">
                <a:solidFill>
                  <a:schemeClr val="accent1"/>
                </a:solidFill>
                <a:latin typeface="Cambria" panose="02040503050406030204" pitchFamily="18" charset="0"/>
                <a:ea typeface="Cambria" panose="02040503050406030204" pitchFamily="18" charset="0"/>
              </a:rPr>
              <a:t>2) většinou vlastní úprava</a:t>
            </a:r>
          </a:p>
          <a:p>
            <a:pPr algn="just"/>
            <a:r>
              <a:rPr lang="cs-CZ" sz="1200" b="1" dirty="0">
                <a:solidFill>
                  <a:schemeClr val="accent1"/>
                </a:solidFill>
                <a:latin typeface="Cambria" panose="02040503050406030204" pitchFamily="18" charset="0"/>
                <a:ea typeface="Cambria" panose="02040503050406030204" pitchFamily="18" charset="0"/>
              </a:rPr>
              <a:t>2a) neúplná: „účastníkem řízení jsou také…“</a:t>
            </a:r>
          </a:p>
          <a:p>
            <a:pPr algn="just"/>
            <a:r>
              <a:rPr lang="cs-CZ" sz="1200" b="1" dirty="0">
                <a:solidFill>
                  <a:schemeClr val="accent1"/>
                </a:solidFill>
                <a:latin typeface="Cambria" panose="02040503050406030204" pitchFamily="18" charset="0"/>
                <a:ea typeface="Cambria" panose="02040503050406030204" pitchFamily="18" charset="0"/>
              </a:rPr>
              <a:t>2b) úplná: „účastníkem řízení jsou:“</a:t>
            </a:r>
          </a:p>
          <a:p>
            <a:pPr algn="just"/>
            <a:endParaRPr lang="cs-CZ" sz="1200" b="1" dirty="0">
              <a:solidFill>
                <a:schemeClr val="accent1"/>
              </a:solidFill>
              <a:latin typeface="Cambria" panose="02040503050406030204" pitchFamily="18" charset="0"/>
              <a:ea typeface="Cambria" panose="02040503050406030204" pitchFamily="18" charset="0"/>
            </a:endParaRPr>
          </a:p>
          <a:p>
            <a:pPr algn="just"/>
            <a:r>
              <a:rPr lang="cs-CZ" sz="1200" b="1" u="sng" dirty="0">
                <a:solidFill>
                  <a:schemeClr val="tx1"/>
                </a:solidFill>
                <a:highlight>
                  <a:srgbClr val="FFFF00"/>
                </a:highlight>
                <a:latin typeface="Cambria" panose="02040503050406030204" pitchFamily="18" charset="0"/>
                <a:ea typeface="Cambria" panose="02040503050406030204" pitchFamily="18" charset="0"/>
              </a:rPr>
              <a:t>Výslovná úprava ve vztahu k účasti ekologických spolků na rozhodování</a:t>
            </a:r>
          </a:p>
          <a:p>
            <a:pPr algn="just"/>
            <a:endParaRPr lang="cs-CZ" sz="700" b="1" dirty="0">
              <a:solidFill>
                <a:schemeClr val="tx1"/>
              </a:solidFill>
              <a:highlight>
                <a:srgbClr val="FFFF00"/>
              </a:highlight>
              <a:latin typeface="Cambria" panose="02040503050406030204" pitchFamily="18" charset="0"/>
              <a:ea typeface="Cambria" panose="02040503050406030204" pitchFamily="18" charset="0"/>
            </a:endParaRP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Zákon č. 100/2001 Sb. (účast v navazujících řízeních)</a:t>
            </a: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Zákon č. 114/1992 Sb. (účast v řízení podle tohoto zákona)</a:t>
            </a: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Zákon č. 76/2002 Sb. (účast v řízení o vydání integrovaného povolení nebo podstatné změny)</a:t>
            </a: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Vodní zákon (účast ve vodoprávních řízeních; ne povolování výstavby)</a:t>
            </a:r>
          </a:p>
          <a:p>
            <a:pPr algn="just"/>
            <a:r>
              <a:rPr lang="cs-CZ" sz="1100" b="1" dirty="0">
                <a:solidFill>
                  <a:schemeClr val="tx1"/>
                </a:solidFill>
                <a:highlight>
                  <a:srgbClr val="FFFF00"/>
                </a:highlight>
                <a:latin typeface="Cambria" panose="02040503050406030204" pitchFamily="18" charset="0"/>
                <a:ea typeface="Cambria" panose="02040503050406030204" pitchFamily="18" charset="0"/>
              </a:rPr>
              <a:t>Zákon o předcházení ekologické újmě (pouze uložení preventivního/nápravného opatření)</a:t>
            </a:r>
            <a:endParaRPr lang="cs-CZ" sz="1200" b="1" dirty="0">
              <a:solidFill>
                <a:schemeClr val="accent1"/>
              </a:solidFill>
              <a:highlight>
                <a:srgbClr val="FFFF00"/>
              </a:highlight>
              <a:latin typeface="Cambria" panose="02040503050406030204" pitchFamily="18" charset="0"/>
              <a:ea typeface="Cambria" panose="02040503050406030204" pitchFamily="18" charset="0"/>
            </a:endParaRPr>
          </a:p>
          <a:p>
            <a:pPr algn="just"/>
            <a:r>
              <a:rPr lang="cs-CZ" sz="1200" b="1" dirty="0">
                <a:solidFill>
                  <a:schemeClr val="accent1"/>
                </a:solidFill>
                <a:latin typeface="Cambria" panose="02040503050406030204" pitchFamily="18" charset="0"/>
                <a:ea typeface="Cambria" panose="02040503050406030204" pitchFamily="18" charset="0"/>
              </a:rPr>
              <a:t>	</a:t>
            </a:r>
            <a:endParaRPr lang="cs-CZ" sz="1100" dirty="0">
              <a:solidFill>
                <a:schemeClr val="tx1"/>
              </a:solidFill>
              <a:latin typeface="Cambria" panose="02040503050406030204" pitchFamily="18" charset="0"/>
              <a:ea typeface="Cambria" panose="02040503050406030204" pitchFamily="18" charset="0"/>
            </a:endParaRPr>
          </a:p>
          <a:p>
            <a:pPr algn="just"/>
            <a:endParaRPr lang="en-US" sz="1200"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40610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500"/>
                                        <p:tgtEl>
                                          <p:spTgt spid="2">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animEffect transition="in" filter="fade">
                                      <p:cBhvr>
                                        <p:cTn id="17" dur="500"/>
                                        <p:tgtEl>
                                          <p:spTgt spid="2">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fade">
                                      <p:cBhvr>
                                        <p:cTn id="22" dur="500"/>
                                        <p:tgtEl>
                                          <p:spTgt spid="2">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7" end="17"/>
                                            </p:txEl>
                                          </p:spTgt>
                                        </p:tgtEl>
                                        <p:attrNameLst>
                                          <p:attrName>style.visibility</p:attrName>
                                        </p:attrNameLst>
                                      </p:cBhvr>
                                      <p:to>
                                        <p:strVal val="visible"/>
                                      </p:to>
                                    </p:set>
                                    <p:animEffect transition="in" filter="fade">
                                      <p:cBhvr>
                                        <p:cTn id="32" dur="500"/>
                                        <p:tgtEl>
                                          <p:spTgt spid="2">
                                            <p:txEl>
                                              <p:pRg st="17" end="1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8" end="18"/>
                                            </p:txEl>
                                          </p:spTgt>
                                        </p:tgtEl>
                                        <p:attrNameLst>
                                          <p:attrName>style.visibility</p:attrName>
                                        </p:attrNameLst>
                                      </p:cBhvr>
                                      <p:to>
                                        <p:strVal val="visible"/>
                                      </p:to>
                                    </p:set>
                                    <p:animEffect transition="in" filter="fade">
                                      <p:cBhvr>
                                        <p:cTn id="37" dur="500"/>
                                        <p:tgtEl>
                                          <p:spTgt spid="2">
                                            <p:txEl>
                                              <p:pRg st="18" end="1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9" end="19"/>
                                            </p:txEl>
                                          </p:spTgt>
                                        </p:tgtEl>
                                        <p:attrNameLst>
                                          <p:attrName>style.visibility</p:attrName>
                                        </p:attrNameLst>
                                      </p:cBhvr>
                                      <p:to>
                                        <p:strVal val="visible"/>
                                      </p:to>
                                    </p:set>
                                    <p:animEffect transition="in" filter="fade">
                                      <p:cBhvr>
                                        <p:cTn id="42" dur="500"/>
                                        <p:tgtEl>
                                          <p:spTgt spid="2">
                                            <p:txEl>
                                              <p:pRg st="19" end="1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20" end="20"/>
                                            </p:txEl>
                                          </p:spTgt>
                                        </p:tgtEl>
                                        <p:attrNameLst>
                                          <p:attrName>style.visibility</p:attrName>
                                        </p:attrNameLst>
                                      </p:cBhvr>
                                      <p:to>
                                        <p:strVal val="visible"/>
                                      </p:to>
                                    </p:set>
                                    <p:animEffect transition="in" filter="fade">
                                      <p:cBhvr>
                                        <p:cTn id="47" dur="500"/>
                                        <p:tgtEl>
                                          <p:spTgt spid="2">
                                            <p:txEl>
                                              <p:pRg st="20" end="2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21" end="21"/>
                                            </p:txEl>
                                          </p:spTgt>
                                        </p:tgtEl>
                                        <p:attrNameLst>
                                          <p:attrName>style.visibility</p:attrName>
                                        </p:attrNameLst>
                                      </p:cBhvr>
                                      <p:to>
                                        <p:strVal val="visible"/>
                                      </p:to>
                                    </p:set>
                                    <p:animEffect transition="in" filter="fade">
                                      <p:cBhvr>
                                        <p:cTn id="52" dur="500"/>
                                        <p:tgtEl>
                                          <p:spTgt spid="2">
                                            <p:txEl>
                                              <p:pRg st="21" end="2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22" end="22"/>
                                            </p:txEl>
                                          </p:spTgt>
                                        </p:tgtEl>
                                        <p:attrNameLst>
                                          <p:attrName>style.visibility</p:attrName>
                                        </p:attrNameLst>
                                      </p:cBhvr>
                                      <p:to>
                                        <p:strVal val="visible"/>
                                      </p:to>
                                    </p:set>
                                    <p:animEffect transition="in" filter="fade">
                                      <p:cBhvr>
                                        <p:cTn id="57" dur="500"/>
                                        <p:tgtEl>
                                          <p:spTgt spid="2">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ED4E30-1822-47DD-AE65-47F8DED3CD37}"/>
              </a:ext>
            </a:extLst>
          </p:cNvPr>
          <p:cNvPicPr>
            <a:picLocks noChangeAspect="1"/>
          </p:cNvPicPr>
          <p:nvPr/>
        </p:nvPicPr>
        <p:blipFill>
          <a:blip r:embed="rId3"/>
          <a:stretch>
            <a:fillRect/>
          </a:stretch>
        </p:blipFill>
        <p:spPr>
          <a:xfrm>
            <a:off x="878629" y="0"/>
            <a:ext cx="7386742" cy="5143500"/>
          </a:xfrm>
          <a:prstGeom prst="rect">
            <a:avLst/>
          </a:prstGeom>
        </p:spPr>
      </p:pic>
    </p:spTree>
    <p:extLst>
      <p:ext uri="{BB962C8B-B14F-4D97-AF65-F5344CB8AC3E}">
        <p14:creationId xmlns:p14="http://schemas.microsoft.com/office/powerpoint/2010/main" val="1238646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Česká úprava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Příklad: </a:t>
            </a:r>
            <a:r>
              <a:rPr lang="cs-CZ" b="1" dirty="0">
                <a:solidFill>
                  <a:schemeClr val="accent3"/>
                </a:solidFill>
                <a:latin typeface="Cambria" panose="02040503050406030204" pitchFamily="18" charset="0"/>
                <a:ea typeface="Cambria" panose="02040503050406030204" pitchFamily="18" charset="0"/>
              </a:rPr>
              <a:t>Účastníci územního řízení: </a:t>
            </a:r>
            <a:r>
              <a:rPr lang="cs-CZ" b="1" dirty="0">
                <a:solidFill>
                  <a:schemeClr val="tx1"/>
                </a:solidFill>
                <a:latin typeface="Cambria" panose="02040503050406030204" pitchFamily="18" charset="0"/>
                <a:ea typeface="Cambria" panose="02040503050406030204" pitchFamily="18" charset="0"/>
              </a:rPr>
              <a:t>a) žadatel, b) obec, a) vlastník pozemku, d) sousedé, e) </a:t>
            </a:r>
            <a:r>
              <a:rPr lang="cs-CZ" b="1" strike="sngStrike" dirty="0">
                <a:solidFill>
                  <a:schemeClr val="tx1"/>
                </a:solidFill>
                <a:latin typeface="Cambria" panose="02040503050406030204" pitchFamily="18" charset="0"/>
                <a:ea typeface="Cambria" panose="02040503050406030204" pitchFamily="18" charset="0"/>
              </a:rPr>
              <a:t>osoby, o kterých tak stanoví zvláštní právní předpis</a:t>
            </a:r>
            <a:r>
              <a:rPr lang="cs-CZ" b="1" dirty="0">
                <a:solidFill>
                  <a:schemeClr val="tx1"/>
                </a:solidFill>
                <a:latin typeface="Cambria" panose="02040503050406030204" pitchFamily="18" charset="0"/>
                <a:ea typeface="Cambria" panose="02040503050406030204" pitchFamily="18" charset="0"/>
              </a:rPr>
              <a:t>.</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Účastníci stavebního řízení: </a:t>
            </a:r>
            <a:r>
              <a:rPr lang="cs-CZ" b="1" dirty="0">
                <a:solidFill>
                  <a:schemeClr val="tx1"/>
                </a:solidFill>
                <a:latin typeface="Cambria" panose="02040503050406030204" pitchFamily="18" charset="0"/>
                <a:ea typeface="Cambria" panose="02040503050406030204" pitchFamily="18" charset="0"/>
              </a:rPr>
              <a:t>a) stavebník, b) vlastník stavby, c) vlastník pozemku, d) vlastník stavby na pozemku, e) soused, f) ten, kdo má k sousednímu pozemku právo odpovídající věcnému břemenu, může-li být toto právo prováděním stavby přímo dotčeno, g) </a:t>
            </a:r>
            <a:r>
              <a:rPr lang="cs-CZ" b="1" strike="sngStrike" dirty="0">
                <a:solidFill>
                  <a:schemeClr val="tx1"/>
                </a:solidFill>
                <a:latin typeface="Cambria" panose="02040503050406030204" pitchFamily="18" charset="0"/>
                <a:ea typeface="Cambria" panose="02040503050406030204" pitchFamily="18" charset="0"/>
              </a:rPr>
              <a:t>osoba, o které tak stanoví zvláštní právní předpis, pokud mohou být stavebním povolením dotčeny veřejné zájmy chráněné podle zvláštních právních předpisů a o těchto věcech nebylo rozhodnuto v územním rozhodnutí</a:t>
            </a:r>
            <a:r>
              <a:rPr lang="cs-CZ" b="1" dirty="0">
                <a:solidFill>
                  <a:schemeClr val="tx1"/>
                </a:solidFill>
                <a:latin typeface="Cambria" panose="02040503050406030204" pitchFamily="18" charset="0"/>
                <a:ea typeface="Cambria" panose="02040503050406030204" pitchFamily="18" charset="0"/>
              </a:rPr>
              <a:t>.</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Zvláštní úprava úplná (+ osoby podle jiného předpisu – spolky podle zákona č. 100/2001)</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2"/>
                </a:solidFill>
                <a:latin typeface="Cambria" panose="02040503050406030204" pitchFamily="18" charset="0"/>
                <a:ea typeface="Cambria" panose="02040503050406030204" pitchFamily="18" charset="0"/>
              </a:rPr>
              <a:t>Dvě cesty k plnoprávné účasti:</a:t>
            </a:r>
          </a:p>
          <a:p>
            <a:pPr algn="just"/>
            <a:r>
              <a:rPr lang="cs-CZ" sz="1200" b="1" dirty="0">
                <a:solidFill>
                  <a:schemeClr val="accent6"/>
                </a:solidFill>
                <a:latin typeface="Cambria" panose="02040503050406030204" pitchFamily="18" charset="0"/>
                <a:ea typeface="Cambria" panose="02040503050406030204" pitchFamily="18" charset="0"/>
              </a:rPr>
              <a:t>1) Vlastní úprava účastenství</a:t>
            </a:r>
          </a:p>
          <a:p>
            <a:pPr algn="just"/>
            <a:r>
              <a:rPr lang="cs-CZ" sz="1200" b="1" dirty="0">
                <a:solidFill>
                  <a:schemeClr val="tx1"/>
                </a:solidFill>
                <a:latin typeface="Cambria" panose="02040503050406030204" pitchFamily="18" charset="0"/>
                <a:ea typeface="Cambria" panose="02040503050406030204" pitchFamily="18" charset="0"/>
              </a:rPr>
              <a:t>Úprava počítající se zapojením ekologických spolků v řízeních i podle jiných právních předpisů: § 70 ZOPK (do 31. 12. 2017) a § 9c zákona EIA.</a:t>
            </a:r>
          </a:p>
          <a:p>
            <a:pPr algn="just"/>
            <a:endParaRPr lang="cs-CZ" sz="1200" b="1" dirty="0">
              <a:solidFill>
                <a:schemeClr val="tx1"/>
              </a:solidFill>
              <a:latin typeface="Cambria" panose="02040503050406030204" pitchFamily="18" charset="0"/>
              <a:ea typeface="Cambria" panose="02040503050406030204" pitchFamily="18" charset="0"/>
            </a:endParaRPr>
          </a:p>
          <a:p>
            <a:pPr algn="just"/>
            <a:r>
              <a:rPr lang="cs-CZ" sz="1200" b="1" dirty="0">
                <a:solidFill>
                  <a:schemeClr val="accent6"/>
                </a:solidFill>
                <a:latin typeface="Cambria" panose="02040503050406030204" pitchFamily="18" charset="0"/>
                <a:ea typeface="Cambria" panose="02040503050406030204" pitchFamily="18" charset="0"/>
              </a:rPr>
              <a:t>2) Účastenství podle správního řádu:</a:t>
            </a:r>
          </a:p>
          <a:p>
            <a:pPr algn="just"/>
            <a:r>
              <a:rPr lang="cs-CZ" sz="1200" b="1" dirty="0">
                <a:solidFill>
                  <a:schemeClr val="tx1"/>
                </a:solidFill>
                <a:latin typeface="Cambria" panose="02040503050406030204" pitchFamily="18" charset="0"/>
                <a:ea typeface="Cambria" panose="02040503050406030204" pitchFamily="18" charset="0"/>
              </a:rPr>
              <a:t>Většinou dotčení vlastníci</a:t>
            </a:r>
          </a:p>
          <a:p>
            <a:pPr algn="just"/>
            <a:r>
              <a:rPr lang="cs-CZ" sz="1200" b="1" dirty="0">
                <a:solidFill>
                  <a:schemeClr val="tx1"/>
                </a:solidFill>
                <a:latin typeface="Cambria" panose="02040503050406030204" pitchFamily="18" charset="0"/>
                <a:ea typeface="Cambria" panose="02040503050406030204" pitchFamily="18" charset="0"/>
              </a:rPr>
              <a:t>V zásadě mohou být i ekologické spolky, pokud dovodíme možnost jejich dotčení na hmotných právech (viz dále), ale v praxi se do řízení takto nedostávají</a:t>
            </a: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204769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fade">
                                      <p:cBhvr>
                                        <p:cTn id="42"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9c zákona EIA</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Obdélník 3"/>
          <p:cNvSpPr/>
          <p:nvPr/>
        </p:nvSpPr>
        <p:spPr>
          <a:xfrm>
            <a:off x="740664" y="941832"/>
            <a:ext cx="7333488" cy="3539430"/>
          </a:xfrm>
          <a:prstGeom prst="rect">
            <a:avLst/>
          </a:prstGeom>
        </p:spPr>
        <p:txBody>
          <a:bodyPr wrap="square">
            <a:spAutoFit/>
          </a:bodyPr>
          <a:lstStyle/>
          <a:p>
            <a:r>
              <a:rPr lang="cs-CZ" b="1" dirty="0">
                <a:latin typeface="Cambria" panose="02040503050406030204" pitchFamily="18" charset="0"/>
                <a:ea typeface="Cambria" panose="02040503050406030204" pitchFamily="18" charset="0"/>
              </a:rPr>
              <a:t>(1) Veřejnost může v navazujícím řízení uplatňovat připomínky k záměru. Připomínky lze uplatnit ve lhůtě do 30 dnů od zveřejnění informací podle § 9b odst. 1 na úřední desce, nestanoví-li zvláštní právní předpis či správní orgán příslušný k vedení navazujícího řízení lhůtu delší</a:t>
            </a:r>
          </a:p>
          <a:p>
            <a:endParaRPr lang="cs-CZ" b="1" dirty="0">
              <a:latin typeface="Cambria" panose="02040503050406030204" pitchFamily="18" charset="0"/>
              <a:ea typeface="Cambria" panose="02040503050406030204" pitchFamily="18" charset="0"/>
            </a:endParaRPr>
          </a:p>
          <a:p>
            <a:r>
              <a:rPr lang="cs-CZ" b="1" dirty="0">
                <a:latin typeface="Cambria" panose="02040503050406030204" pitchFamily="18" charset="0"/>
                <a:ea typeface="Cambria" panose="02040503050406030204" pitchFamily="18" charset="0"/>
              </a:rPr>
              <a:t>(3) Pokud se podáním písemného oznámení přihlásí správnímu orgánu, který navazující řízení vede, do 30 dnů ode dne zveřejnění informací podle § 9b odst. 1, </a:t>
            </a:r>
            <a:r>
              <a:rPr lang="cs-CZ" b="1" dirty="0">
                <a:solidFill>
                  <a:srgbClr val="FF0000"/>
                </a:solidFill>
                <a:latin typeface="Cambria" panose="02040503050406030204" pitchFamily="18" charset="0"/>
                <a:ea typeface="Cambria" panose="02040503050406030204" pitchFamily="18" charset="0"/>
              </a:rPr>
              <a:t>stává se účastníkem navazujícího řízení též</a:t>
            </a:r>
          </a:p>
          <a:p>
            <a:r>
              <a:rPr lang="cs-CZ" b="1" dirty="0">
                <a:latin typeface="Cambria" panose="02040503050406030204" pitchFamily="18" charset="0"/>
                <a:ea typeface="Cambria" panose="02040503050406030204" pitchFamily="18" charset="0"/>
              </a:rPr>
              <a:t> </a:t>
            </a:r>
          </a:p>
          <a:p>
            <a:r>
              <a:rPr lang="cs-CZ" b="1" dirty="0">
                <a:latin typeface="Cambria" panose="02040503050406030204" pitchFamily="18" charset="0"/>
                <a:ea typeface="Cambria" panose="02040503050406030204" pitchFamily="18" charset="0"/>
              </a:rPr>
              <a:t>a) Samosprávný celek dotčený záměrem, nebo</a:t>
            </a:r>
          </a:p>
          <a:p>
            <a:r>
              <a:rPr lang="cs-CZ" b="1" dirty="0">
                <a:latin typeface="Cambria" panose="02040503050406030204" pitchFamily="18" charset="0"/>
                <a:ea typeface="Cambria" panose="02040503050406030204" pitchFamily="18" charset="0"/>
              </a:rPr>
              <a:t>b) </a:t>
            </a:r>
            <a:r>
              <a:rPr lang="cs-CZ" b="1" dirty="0">
                <a:solidFill>
                  <a:srgbClr val="FF0000"/>
                </a:solidFill>
                <a:latin typeface="Cambria" panose="02040503050406030204" pitchFamily="18" charset="0"/>
                <a:ea typeface="Cambria" panose="02040503050406030204" pitchFamily="18" charset="0"/>
              </a:rPr>
              <a:t>dotčená veřejnost uvedená v § 3 písm. i) bodě 2 (ekologické spolky) </a:t>
            </a:r>
            <a:r>
              <a:rPr lang="cs-CZ" b="1" dirty="0">
                <a:solidFill>
                  <a:srgbClr val="FF0000"/>
                </a:solidFill>
                <a:highlight>
                  <a:srgbClr val="FFFF00"/>
                </a:highlight>
                <a:latin typeface="Cambria" panose="02040503050406030204" pitchFamily="18" charset="0"/>
                <a:ea typeface="Cambria" panose="02040503050406030204" pitchFamily="18" charset="0"/>
              </a:rPr>
              <a:t>– 3 roky činnosti nebo 200 podpisů</a:t>
            </a:r>
          </a:p>
          <a:p>
            <a:r>
              <a:rPr lang="cs-CZ" b="1" dirty="0">
                <a:latin typeface="Cambria" panose="02040503050406030204" pitchFamily="18" charset="0"/>
                <a:ea typeface="Cambria" panose="02040503050406030204" pitchFamily="18" charset="0"/>
              </a:rPr>
              <a:t> </a:t>
            </a:r>
          </a:p>
          <a:p>
            <a:r>
              <a:rPr lang="cs-CZ" b="1" dirty="0">
                <a:latin typeface="Cambria" panose="02040503050406030204" pitchFamily="18" charset="0"/>
                <a:ea typeface="Cambria" panose="02040503050406030204" pitchFamily="18" charset="0"/>
              </a:rPr>
              <a:t>(4) Odvolání proti rozhodnutí vydanému v navazujícím řízení může podat také dotčená veřejnost uvedená v § 3 písm. i) bodě 2, a to i v případě, že nebyla účastníkem řízení v prvním stupni.</a:t>
            </a:r>
            <a:endParaRPr lang="cs-CZ"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668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Obejdeme se bez veřejnosti?</a:t>
            </a:r>
          </a:p>
          <a:p>
            <a:endParaRPr lang="cs-CZ" sz="2000" b="1" dirty="0">
              <a:solidFill>
                <a:schemeClr val="accent2"/>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Preventivní průřezové procesy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Povinnosti správních orgánů příslušných k vedení různých procesů a řízení ex offo</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Činnost dotčených orgánů (stanoviska a závazná stanoviska – odborné hledisko)</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Přezkumné řízení, obnova řízení a další mimořádné opravné prostředky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Povinnosti orgánů činných v trestním řízení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Aktivní legitimace Veřejného ochránce práv a Nejvyššího státního zástupce</a:t>
            </a: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r>
              <a:rPr lang="cs-CZ" sz="2000" b="1" dirty="0">
                <a:solidFill>
                  <a:schemeClr val="accent2"/>
                </a:solidFill>
                <a:latin typeface="Cambria" panose="02040503050406030204" pitchFamily="18" charset="0"/>
                <a:ea typeface="Cambria" panose="02040503050406030204" pitchFamily="18" charset="0"/>
              </a:rPr>
              <a:t>Ale když se věci nevyvíjí podle zákona? </a:t>
            </a:r>
          </a:p>
          <a:p>
            <a:pPr marL="342900" indent="-342900">
              <a:buFont typeface="Arial" panose="020B0604020202020204" pitchFamily="34" charset="0"/>
              <a:buChar char="•"/>
            </a:pPr>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52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70 ZOPK</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3" name="Zástupný symbol pro obsah 2"/>
          <p:cNvSpPr txBox="1">
            <a:spLocks/>
          </p:cNvSpPr>
          <p:nvPr/>
        </p:nvSpPr>
        <p:spPr>
          <a:xfrm>
            <a:off x="314646" y="740665"/>
            <a:ext cx="8568952" cy="5688632"/>
          </a:xfrm>
          <a:prstGeom prst="rect">
            <a:avLst/>
          </a:prstGeom>
        </p:spPr>
        <p:txBody>
          <a:bodyP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4500" b="1" dirty="0">
              <a:latin typeface="Cambria" panose="02040503050406030204" pitchFamily="18" charset="0"/>
              <a:ea typeface="Cambria" panose="02040503050406030204" pitchFamily="18" charset="0"/>
            </a:endParaRPr>
          </a:p>
          <a:p>
            <a:r>
              <a:rPr lang="cs-CZ" sz="4500" b="1" dirty="0">
                <a:latin typeface="Cambria" panose="02040503050406030204" pitchFamily="18" charset="0"/>
                <a:ea typeface="Cambria" panose="02040503050406030204" pitchFamily="18" charset="0"/>
              </a:rPr>
              <a:t>	(1) Ochrana přírody podle tohoto zákona se uskutečňuje za přímé účasti občanů, prostřednictvím jejich občanských sdružení a dobrovolných sborů či aktivů.</a:t>
            </a:r>
          </a:p>
          <a:p>
            <a:r>
              <a:rPr lang="cs-CZ" sz="4500" b="1" dirty="0">
                <a:latin typeface="Cambria" panose="02040503050406030204" pitchFamily="18" charset="0"/>
                <a:ea typeface="Cambria" panose="02040503050406030204" pitchFamily="18" charset="0"/>
              </a:rPr>
              <a:t> </a:t>
            </a:r>
          </a:p>
          <a:p>
            <a:r>
              <a:rPr lang="cs-CZ" sz="4500" b="1" dirty="0">
                <a:latin typeface="Cambria" panose="02040503050406030204" pitchFamily="18" charset="0"/>
                <a:ea typeface="Cambria" panose="02040503050406030204" pitchFamily="18" charset="0"/>
              </a:rPr>
              <a:t>	(2) Občanské sdružení nebo jeho organizační jednotka, jehož hlavním posláním podle stanov je ochrana přírody a krajiny (dále jen "občanské sdružení"), je oprávněno, pokud má právní subjektivitu, </a:t>
            </a:r>
            <a:r>
              <a:rPr lang="cs-CZ" sz="5500" b="1" dirty="0">
                <a:solidFill>
                  <a:srgbClr val="FF0000"/>
                </a:solidFill>
                <a:latin typeface="Cambria" panose="02040503050406030204" pitchFamily="18" charset="0"/>
                <a:ea typeface="Cambria" panose="02040503050406030204" pitchFamily="18" charset="0"/>
              </a:rPr>
              <a:t>požadovat u příslušných orgánů státní správy, aby bylo předem informováno o všech zamýšlených zásazích a zahajovaných správních řízeních, při nichž mohou být dotčeny zájmy ochrany přírody a krajiny chráněné podle tohoto zákona, s výjimkou řízení navazujících na posuzování vlivů na životní prostředí podle § 3 písm. g) zákona o posuzování vlivů na životní prostředí</a:t>
            </a:r>
            <a:r>
              <a:rPr lang="cs-CZ" sz="4500" b="1" dirty="0">
                <a:latin typeface="Cambria" panose="02040503050406030204" pitchFamily="18" charset="0"/>
                <a:ea typeface="Cambria" panose="02040503050406030204" pitchFamily="18" charset="0"/>
              </a:rPr>
              <a:t>. Tato žádost je platná jeden rok ode dne jejího podání, lze ji podávat opakovaně. Musí být věcně a místně specifikována.</a:t>
            </a:r>
          </a:p>
          <a:p>
            <a:r>
              <a:rPr lang="cs-CZ" sz="4500" b="1" dirty="0">
                <a:latin typeface="Cambria" panose="02040503050406030204" pitchFamily="18" charset="0"/>
                <a:ea typeface="Cambria" panose="02040503050406030204" pitchFamily="18" charset="0"/>
              </a:rPr>
              <a:t> </a:t>
            </a:r>
          </a:p>
          <a:p>
            <a:r>
              <a:rPr lang="cs-CZ" sz="4500" b="1" dirty="0">
                <a:latin typeface="Cambria" panose="02040503050406030204" pitchFamily="18" charset="0"/>
                <a:ea typeface="Cambria" panose="02040503050406030204" pitchFamily="18" charset="0"/>
              </a:rPr>
              <a:t>	(3) Občanské sdružení je oprávněno </a:t>
            </a:r>
            <a:r>
              <a:rPr lang="cs-CZ" sz="5000" b="1" dirty="0">
                <a:solidFill>
                  <a:srgbClr val="00B050"/>
                </a:solidFill>
                <a:latin typeface="Cambria" panose="02040503050406030204" pitchFamily="18" charset="0"/>
                <a:ea typeface="Cambria" panose="02040503050406030204" pitchFamily="18" charset="0"/>
              </a:rPr>
              <a:t>za podmínek a v případech podle odstavce </a:t>
            </a:r>
            <a:r>
              <a:rPr lang="cs-CZ" sz="6000" b="1" dirty="0">
                <a:solidFill>
                  <a:srgbClr val="00B050"/>
                </a:solidFill>
                <a:latin typeface="Cambria" panose="02040503050406030204" pitchFamily="18" charset="0"/>
                <a:ea typeface="Cambria" panose="02040503050406030204" pitchFamily="18" charset="0"/>
              </a:rPr>
              <a:t>2 </a:t>
            </a:r>
            <a:r>
              <a:rPr lang="cs-CZ" sz="5000" b="1" dirty="0">
                <a:solidFill>
                  <a:srgbClr val="00B050"/>
                </a:solidFill>
                <a:latin typeface="Cambria" panose="02040503050406030204" pitchFamily="18" charset="0"/>
                <a:ea typeface="Cambria" panose="02040503050406030204" pitchFamily="18" charset="0"/>
              </a:rPr>
              <a:t>účastnit se </a:t>
            </a:r>
            <a:r>
              <a:rPr lang="cs-CZ" sz="5000" b="1" dirty="0">
                <a:solidFill>
                  <a:schemeClr val="accent6"/>
                </a:solidFill>
                <a:latin typeface="Cambria" panose="02040503050406030204" pitchFamily="18" charset="0"/>
                <a:ea typeface="Cambria" panose="02040503050406030204" pitchFamily="18" charset="0"/>
              </a:rPr>
              <a:t>řízení podle tohoto zákona</a:t>
            </a:r>
            <a:r>
              <a:rPr lang="cs-CZ" sz="4500" b="1" dirty="0">
                <a:latin typeface="Cambria" panose="02040503050406030204" pitchFamily="18" charset="0"/>
                <a:ea typeface="Cambria" panose="02040503050406030204" pitchFamily="18" charset="0"/>
              </a:rPr>
              <a:t>, pokud oznámí svou účast písemně do osmi dnů ode dne, kdy mu bylo příslušným správním orgánem zahájení řízení oznámeno; v tomto případě má postavení účastníka řízení. Dnem sdělení informace o zahájení řízení se rozumí den doručení jejího písemného vyhotovení nebo první den jejího zveřejnění na úřední desce správního orgánu a současně způsobem umožňujícím dálkový přístup.</a:t>
            </a:r>
          </a:p>
          <a:p>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5415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7 IPPC – integrované povolování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6" name="Zástupný symbol pro obsah 2"/>
          <p:cNvSpPr txBox="1">
            <a:spLocks/>
          </p:cNvSpPr>
          <p:nvPr/>
        </p:nvSpPr>
        <p:spPr>
          <a:xfrm>
            <a:off x="488523" y="964600"/>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dirty="0">
                <a:latin typeface="Cambria" panose="02040503050406030204" pitchFamily="18" charset="0"/>
              </a:rPr>
              <a:t>a) provozovatel zařízení, b) vlastník zařízení, c) obec s kraj, na jejichž území je nebo má být zařízení umístěno, </a:t>
            </a:r>
            <a:r>
              <a:rPr lang="cs-CZ" sz="2000" dirty="0">
                <a:solidFill>
                  <a:schemeClr val="accent2"/>
                </a:solidFill>
                <a:latin typeface="Cambria" panose="02040503050406030204" pitchFamily="18" charset="0"/>
              </a:rPr>
              <a:t>e) </a:t>
            </a:r>
            <a:r>
              <a:rPr lang="cs-CZ" sz="2000" u="sng" dirty="0">
                <a:solidFill>
                  <a:schemeClr val="accent2"/>
                </a:solidFill>
                <a:latin typeface="Cambria" panose="02040503050406030204" pitchFamily="18" charset="0"/>
              </a:rPr>
              <a:t>občanská sdružení</a:t>
            </a:r>
            <a:r>
              <a:rPr lang="cs-CZ" sz="2000" dirty="0">
                <a:latin typeface="Cambria" panose="02040503050406030204" pitchFamily="18" charset="0"/>
              </a:rPr>
              <a:t>, obecně prospěšné společnosti, zaměstnavatelské svazy nebo hospodářské komory, </a:t>
            </a:r>
            <a:r>
              <a:rPr lang="cs-CZ" sz="2000" dirty="0">
                <a:solidFill>
                  <a:schemeClr val="accent2"/>
                </a:solidFill>
                <a:latin typeface="Cambria" panose="02040503050406030204" pitchFamily="18" charset="0"/>
              </a:rPr>
              <a:t>jejichž předmětem činnosti je prosazování a </a:t>
            </a:r>
            <a:r>
              <a:rPr lang="cs-CZ" sz="2000" u="sng" dirty="0">
                <a:solidFill>
                  <a:schemeClr val="accent2"/>
                </a:solidFill>
                <a:latin typeface="Cambria" panose="02040503050406030204" pitchFamily="18" charset="0"/>
              </a:rPr>
              <a:t>ochrana profesních zájmů nebo veřejných zájmů podle zvláštních právních předpisů</a:t>
            </a:r>
            <a:r>
              <a:rPr lang="cs-CZ" sz="2000" dirty="0">
                <a:latin typeface="Cambria" panose="02040503050406030204" pitchFamily="18" charset="0"/>
              </a:rPr>
              <a:t>, dále obce nebo kraje, na jejichž území může toto zařízení ovlivnit životní prostředí, pokud se jako účastníci písemně přihlásily úřadu do 8 dnů ode dne zveřejnění stručného shrnutí údajů ze žádosti podle § 8. </a:t>
            </a:r>
          </a:p>
          <a:p>
            <a:endParaRPr lang="cs-CZ" sz="1600" dirty="0">
              <a:latin typeface="Cambria" panose="02040503050406030204" pitchFamily="18" charset="0"/>
            </a:endParaRPr>
          </a:p>
          <a:p>
            <a:r>
              <a:rPr lang="cs-CZ" sz="1600" dirty="0">
                <a:latin typeface="Cambria" panose="02040503050406030204" pitchFamily="18" charset="0"/>
              </a:rPr>
              <a:t>- Pro řízení o povolení nepodstatné změny je okruh účastníků omezený!</a:t>
            </a:r>
          </a:p>
        </p:txBody>
      </p:sp>
    </p:spTree>
    <p:extLst>
      <p:ext uri="{BB962C8B-B14F-4D97-AF65-F5344CB8AC3E}">
        <p14:creationId xmlns:p14="http://schemas.microsoft.com/office/powerpoint/2010/main" val="27936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115 vodního zákona</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TextovéPole 3"/>
          <p:cNvSpPr txBox="1"/>
          <p:nvPr/>
        </p:nvSpPr>
        <p:spPr>
          <a:xfrm>
            <a:off x="492966" y="740665"/>
            <a:ext cx="8651034" cy="4124206"/>
          </a:xfrm>
          <a:prstGeom prst="rect">
            <a:avLst/>
          </a:prstGeom>
          <a:noFill/>
        </p:spPr>
        <p:txBody>
          <a:bodyPr wrap="square" rtlCol="0">
            <a:spAutoFit/>
          </a:bodyPr>
          <a:lstStyle/>
          <a:p>
            <a:r>
              <a:rPr lang="cs-CZ" b="1" dirty="0">
                <a:latin typeface="Cambria" panose="02040503050406030204" pitchFamily="18" charset="0"/>
              </a:rPr>
              <a:t>(1) Pokud tento zákon nestanoví jinak, postupují vodoprávní úřady při řízení o věcech upravených vodním zákonem podle stavebního zákona, jde-li o rozhodování týkající se vodních děl a vodohospodářských úprav.</a:t>
            </a:r>
          </a:p>
          <a:p>
            <a:r>
              <a:rPr lang="cs-CZ" b="1" dirty="0">
                <a:latin typeface="Cambria" panose="02040503050406030204" pitchFamily="18" charset="0"/>
              </a:rPr>
              <a:t>(4) </a:t>
            </a:r>
            <a:r>
              <a:rPr lang="cs-CZ" b="1" dirty="0">
                <a:solidFill>
                  <a:schemeClr val="accent6"/>
                </a:solidFill>
                <a:latin typeface="Cambria" panose="02040503050406030204" pitchFamily="18" charset="0"/>
              </a:rPr>
              <a:t>Účastníkem řízení jsou též obce</a:t>
            </a:r>
            <a:r>
              <a:rPr lang="cs-CZ" b="1" dirty="0">
                <a:latin typeface="Cambria" panose="02040503050406030204" pitchFamily="18" charset="0"/>
              </a:rPr>
              <a:t>, v jejichž územním obvodu může dojít rozhodnutím vodoprávního úřadu k ovlivnění vodních poměrů nebo životního prostředí, pokud tento zákon nestanoví jinak.</a:t>
            </a:r>
          </a:p>
          <a:p>
            <a:r>
              <a:rPr lang="cs-CZ" b="1" dirty="0">
                <a:latin typeface="Cambria" panose="02040503050406030204" pitchFamily="18" charset="0"/>
              </a:rPr>
              <a:t>(5) </a:t>
            </a:r>
            <a:r>
              <a:rPr lang="cs-CZ" b="1" dirty="0">
                <a:solidFill>
                  <a:schemeClr val="accent6"/>
                </a:solidFill>
                <a:latin typeface="Cambria" panose="02040503050406030204" pitchFamily="18" charset="0"/>
              </a:rPr>
              <a:t>Účastníkem řízení je správce vodního toku v případech</a:t>
            </a:r>
            <a:r>
              <a:rPr lang="cs-CZ" b="1" dirty="0">
                <a:latin typeface="Cambria" panose="02040503050406030204" pitchFamily="18" charset="0"/>
              </a:rPr>
              <a:t>, kdy se řízení dotýká vodního toku.</a:t>
            </a:r>
          </a:p>
          <a:p>
            <a:r>
              <a:rPr lang="cs-CZ" b="1" dirty="0">
                <a:latin typeface="Cambria" panose="02040503050406030204" pitchFamily="18" charset="0"/>
              </a:rPr>
              <a:t>(7) Občanské sdružení má postavení účastníka řízení vedeného podle tohoto zákona, s výjimkou stavebních řízení vedených podle § 15 a řízení navazujících na posuzování vlivů na životní prostředí podle § 3 písm. g) zákona o posuzování vlivů na životní prostředí, jestliže písemně požádá o postavení účastníka řízení do 8 dnů ode dne sdělení informace podle odstavce 6. Dnem sdělení informace o zahájení řízení se rozumí den doručení jejího písemného vyhotovení nebo první den jejího zveřejnění na úřední desce správního orgánu a současně způsobem umožňujícím dálkový přístup.</a:t>
            </a:r>
          </a:p>
          <a:p>
            <a:r>
              <a:rPr lang="cs-CZ" b="1" dirty="0">
                <a:latin typeface="Cambria" panose="02040503050406030204" pitchFamily="18" charset="0"/>
              </a:rPr>
              <a:t>  (16) Účastníkem řízení o povolení k odběru podzemní vody je žadatel a dále osoby podle odstavců 4 a 7. Účastníky řízení o určení správce drobného vodního toku nebo jeho zrušení jsou žadatel, dosavadní správce drobného vodního toku, správce povodí a obce, jejichž územím drobný vodní tok protéká. K vydání rozhodnutí se vyjadřují příslušné vodoprávní úřady (§ 106 odst. 1).</a:t>
            </a:r>
          </a:p>
          <a:p>
            <a:r>
              <a:rPr lang="cs-CZ" b="1" dirty="0">
                <a:latin typeface="Cambria" panose="02040503050406030204" pitchFamily="18" charset="0"/>
              </a:rPr>
              <a:t> </a:t>
            </a:r>
          </a:p>
          <a:p>
            <a:r>
              <a:rPr lang="cs-CZ" sz="2400" b="1" dirty="0">
                <a:latin typeface="Cambria" panose="02040503050406030204" pitchFamily="18" charset="0"/>
              </a:rPr>
              <a:t>	</a:t>
            </a:r>
            <a:endParaRPr lang="cs-CZ" sz="2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87247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92966" y="14089"/>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8 zákona o předcházení ekologické újmě</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TextovéPole 3"/>
          <p:cNvSpPr txBox="1"/>
          <p:nvPr/>
        </p:nvSpPr>
        <p:spPr>
          <a:xfrm>
            <a:off x="492966" y="430114"/>
            <a:ext cx="8651034" cy="5232202"/>
          </a:xfrm>
          <a:prstGeom prst="rect">
            <a:avLst/>
          </a:prstGeom>
          <a:noFill/>
        </p:spPr>
        <p:txBody>
          <a:bodyPr wrap="square" rtlCol="0">
            <a:spAutoFit/>
          </a:bodyPr>
          <a:lstStyle/>
          <a:p>
            <a:r>
              <a:rPr lang="cs-CZ" sz="1000" b="1" dirty="0">
                <a:latin typeface="Cambria" panose="02040503050406030204" pitchFamily="18" charset="0"/>
              </a:rPr>
              <a:t>Řízení o uložení preventivních opatření nebo nápravných opatření</a:t>
            </a:r>
          </a:p>
          <a:p>
            <a:r>
              <a:rPr lang="cs-CZ" sz="1000" b="1" dirty="0">
                <a:latin typeface="Cambria" panose="02040503050406030204" pitchFamily="18" charset="0"/>
              </a:rPr>
              <a:t>(1) Řízení o uložení preventivních opatření nebo nápravných opatření zahájí příslušný orgán</a:t>
            </a:r>
          </a:p>
          <a:p>
            <a:endParaRPr lang="cs-CZ" sz="300" b="1" dirty="0">
              <a:latin typeface="Cambria" panose="02040503050406030204" pitchFamily="18" charset="0"/>
            </a:endParaRPr>
          </a:p>
          <a:p>
            <a:r>
              <a:rPr lang="cs-CZ" sz="1000" b="1" dirty="0">
                <a:latin typeface="Cambria" panose="02040503050406030204" pitchFamily="18" charset="0"/>
              </a:rPr>
              <a:t>a) na základě žádosti osoby uvedené v odstavci 2, nebo</a:t>
            </a:r>
          </a:p>
          <a:p>
            <a:endParaRPr lang="cs-CZ" sz="400" b="1" dirty="0">
              <a:latin typeface="Cambria" panose="02040503050406030204" pitchFamily="18" charset="0"/>
            </a:endParaRPr>
          </a:p>
          <a:p>
            <a:r>
              <a:rPr lang="cs-CZ" sz="1000" b="1" dirty="0">
                <a:latin typeface="Cambria" panose="02040503050406030204" pitchFamily="18" charset="0"/>
              </a:rPr>
              <a:t>b) z moci úřední, jakmile se dozví o skutečnosti, která nasvědčuje tomu, že mohlo dojít k ekologické újmě nebo pokud bezprostředně hrozí její vznik.</a:t>
            </a:r>
          </a:p>
          <a:p>
            <a:endParaRPr lang="cs-CZ" sz="300" b="1" dirty="0">
              <a:latin typeface="Cambria" panose="02040503050406030204" pitchFamily="18" charset="0"/>
            </a:endParaRPr>
          </a:p>
          <a:p>
            <a:r>
              <a:rPr lang="cs-CZ" sz="1000" b="1" dirty="0">
                <a:latin typeface="Cambria" panose="02040503050406030204" pitchFamily="18" charset="0"/>
              </a:rPr>
              <a:t>(2) Žádost o uložení preventivních opatření nebo nápravných opatření může podat</a:t>
            </a:r>
          </a:p>
          <a:p>
            <a:endParaRPr lang="cs-CZ" sz="300" b="1" dirty="0">
              <a:latin typeface="Cambria" panose="02040503050406030204" pitchFamily="18" charset="0"/>
            </a:endParaRPr>
          </a:p>
          <a:p>
            <a:r>
              <a:rPr lang="cs-CZ" sz="1000" b="1" dirty="0">
                <a:latin typeface="Cambria" panose="02040503050406030204" pitchFamily="18" charset="0"/>
              </a:rPr>
              <a:t>a) fyzická nebo právnická osoba, která je ekologickou újmou dotčena nebo u níž je takové dotčení pravděpodobné, nebo</a:t>
            </a:r>
          </a:p>
          <a:p>
            <a:endParaRPr lang="cs-CZ" sz="300" b="1" dirty="0">
              <a:latin typeface="Cambria" panose="02040503050406030204" pitchFamily="18" charset="0"/>
            </a:endParaRPr>
          </a:p>
          <a:p>
            <a:r>
              <a:rPr lang="cs-CZ" sz="1000" b="1" dirty="0">
                <a:latin typeface="Cambria" panose="02040503050406030204" pitchFamily="18" charset="0"/>
              </a:rPr>
              <a:t>b) právnická osoba soukromého práva, jejímž předmětem činnosti je podle zakladatelského právního jednání ochrana životního prostředí a jejíž hlavní činností není podnikání nebo jiná výdělečná činnost.</a:t>
            </a:r>
          </a:p>
          <a:p>
            <a:endParaRPr lang="cs-CZ" sz="400" b="1" dirty="0">
              <a:latin typeface="Cambria" panose="02040503050406030204" pitchFamily="18" charset="0"/>
            </a:endParaRPr>
          </a:p>
          <a:p>
            <a:r>
              <a:rPr lang="cs-CZ" sz="1000" b="1" dirty="0">
                <a:latin typeface="Cambria" panose="02040503050406030204" pitchFamily="18" charset="0"/>
              </a:rPr>
              <a:t>(3) Žádost o uložení preventivních opatření nebo nápravných opatření musí být doložena informacemi, ze kterých je patrné, že došlo k ekologické újmě nebo že taková újma bezprostředně hrozí.</a:t>
            </a:r>
          </a:p>
          <a:p>
            <a:endParaRPr lang="cs-CZ" sz="400" b="1" dirty="0">
              <a:latin typeface="Cambria" panose="02040503050406030204" pitchFamily="18" charset="0"/>
            </a:endParaRPr>
          </a:p>
          <a:p>
            <a:r>
              <a:rPr lang="cs-CZ" sz="1000" b="1" dirty="0">
                <a:latin typeface="Cambria" panose="02040503050406030204" pitchFamily="18" charset="0"/>
              </a:rPr>
              <a:t>(4) Osoby uvedené v odstavci 2 jsou oprávněny předložit příslušnému orgánu vyjádření související s případy ekologické újmy nebo s bezprostřední hrozbou jejího vzniku, jichž jsou si vědomy, a to i tehdy, pokud žádost podle odstavce 1 písm. a) nepodaly.</a:t>
            </a:r>
          </a:p>
          <a:p>
            <a:endParaRPr lang="cs-CZ" sz="500" b="1" dirty="0">
              <a:latin typeface="Cambria" panose="02040503050406030204" pitchFamily="18" charset="0"/>
            </a:endParaRPr>
          </a:p>
          <a:p>
            <a:r>
              <a:rPr lang="cs-CZ" sz="1000" b="1" dirty="0">
                <a:latin typeface="Cambria" panose="02040503050406030204" pitchFamily="18" charset="0"/>
              </a:rPr>
              <a:t>(5) Oznámení o zahájení řízení příslušný orgán zveřejní na portálu veřejné správy a neprodleně o něm informuje správní orgán příslušný rozhodovat o preventivních opatřeních nebo nápravných opatřeních podle jiných právních předpisů12).</a:t>
            </a:r>
          </a:p>
          <a:p>
            <a:endParaRPr lang="cs-CZ" sz="400" b="1" dirty="0">
              <a:latin typeface="Cambria" panose="02040503050406030204" pitchFamily="18" charset="0"/>
            </a:endParaRPr>
          </a:p>
          <a:p>
            <a:r>
              <a:rPr lang="cs-CZ" sz="1000" b="1" dirty="0">
                <a:latin typeface="Cambria" panose="02040503050406030204" pitchFamily="18" charset="0"/>
              </a:rPr>
              <a:t>(6) Osoby uvedené v odstavci 2 písm. b) mohou požádat příslušný orgán, aby byly po dobu 1 roku ode dne podání žádosti bez zbytečného odkladu písemně informovány o každém zahájeném řízení o uložení preventivních opatření nebo nápravných opatření. Tato žádost musí být místně specifikována a lze ji podávat opakovaně.</a:t>
            </a:r>
          </a:p>
          <a:p>
            <a:endParaRPr lang="cs-CZ" sz="400" b="1" dirty="0">
              <a:latin typeface="Cambria" panose="02040503050406030204" pitchFamily="18" charset="0"/>
            </a:endParaRPr>
          </a:p>
          <a:p>
            <a:r>
              <a:rPr lang="cs-CZ" sz="1000" b="1" dirty="0">
                <a:highlight>
                  <a:srgbClr val="FFFF00"/>
                </a:highlight>
                <a:latin typeface="Cambria" panose="02040503050406030204" pitchFamily="18" charset="0"/>
              </a:rPr>
              <a:t>(7) Nebylo-li řízení o uložení preventivních opatření nebo nápravných opatření zahájeno na jejich žádost, jsou osoby uvedené v odstavci 2 písm. b) účastníky takového řízení, pokud písemně oznámí příslušnému orgánu svou účast do 8 dnů ode dne,</a:t>
            </a:r>
          </a:p>
          <a:p>
            <a:endParaRPr lang="cs-CZ" sz="400" b="1" dirty="0">
              <a:highlight>
                <a:srgbClr val="FFFF00"/>
              </a:highlight>
              <a:latin typeface="Cambria" panose="02040503050406030204" pitchFamily="18" charset="0"/>
            </a:endParaRPr>
          </a:p>
          <a:p>
            <a:r>
              <a:rPr lang="cs-CZ" sz="1000" b="1" dirty="0">
                <a:highlight>
                  <a:srgbClr val="FFFF00"/>
                </a:highlight>
                <a:latin typeface="Cambria" panose="02040503050406030204" pitchFamily="18" charset="0"/>
              </a:rPr>
              <a:t>a) kdy jim byla doručena informace o zahájeném řízení podle odstavce 6, nebo</a:t>
            </a:r>
          </a:p>
          <a:p>
            <a:endParaRPr lang="cs-CZ" sz="1000" b="1" dirty="0">
              <a:highlight>
                <a:srgbClr val="FFFF00"/>
              </a:highlight>
              <a:latin typeface="Cambria" panose="02040503050406030204" pitchFamily="18" charset="0"/>
            </a:endParaRPr>
          </a:p>
          <a:p>
            <a:r>
              <a:rPr lang="cs-CZ" sz="1000" b="1" dirty="0">
                <a:highlight>
                  <a:srgbClr val="FFFF00"/>
                </a:highlight>
                <a:latin typeface="Cambria" panose="02040503050406030204" pitchFamily="18" charset="0"/>
              </a:rPr>
              <a:t>b) kdy byla informace o zahájení řízení zveřejněna na úřední desce příslušného orgánu.</a:t>
            </a:r>
          </a:p>
          <a:p>
            <a:endParaRPr lang="cs-CZ" sz="1000" b="1" dirty="0">
              <a:latin typeface="Cambria" panose="02040503050406030204" pitchFamily="18" charset="0"/>
            </a:endParaRPr>
          </a:p>
          <a:p>
            <a:r>
              <a:rPr lang="cs-CZ" sz="1000" b="1" dirty="0">
                <a:latin typeface="Cambria" panose="02040503050406030204" pitchFamily="18" charset="0"/>
              </a:rPr>
              <a:t>(8) Řízení o uložení preventivních opatření nebo nápravných opatření zahájené na základě žádosti se z důvodu zpětvzetí žádosti nezastaví, pokud jsou dány důvody pro zahájení řízení z moci úřední. </a:t>
            </a:r>
          </a:p>
          <a:p>
            <a:r>
              <a:rPr lang="cs-CZ" sz="2400" b="1" dirty="0">
                <a:latin typeface="Cambria" panose="02040503050406030204" pitchFamily="18" charset="0"/>
              </a:rPr>
              <a:t>	</a:t>
            </a:r>
            <a:endParaRPr lang="cs-CZ" sz="2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92989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fade">
                                      <p:cBhvr>
                                        <p:cTn id="42" dur="500"/>
                                        <p:tgtEl>
                                          <p:spTgt spid="4">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animEffect transition="in" filter="fade">
                                      <p:cBhvr>
                                        <p:cTn id="47" dur="500"/>
                                        <p:tgtEl>
                                          <p:spTgt spid="4">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7" end="17"/>
                                            </p:txEl>
                                          </p:spTgt>
                                        </p:tgtEl>
                                        <p:attrNameLst>
                                          <p:attrName>style.visibility</p:attrName>
                                        </p:attrNameLst>
                                      </p:cBhvr>
                                      <p:to>
                                        <p:strVal val="visible"/>
                                      </p:to>
                                    </p:set>
                                    <p:animEffect transition="in" filter="fade">
                                      <p:cBhvr>
                                        <p:cTn id="52" dur="500"/>
                                        <p:tgtEl>
                                          <p:spTgt spid="4">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9" end="19"/>
                                            </p:txEl>
                                          </p:spTgt>
                                        </p:tgtEl>
                                        <p:attrNameLst>
                                          <p:attrName>style.visibility</p:attrName>
                                        </p:attrNameLst>
                                      </p:cBhvr>
                                      <p:to>
                                        <p:strVal val="visible"/>
                                      </p:to>
                                    </p:set>
                                    <p:animEffect transition="in" filter="fade">
                                      <p:cBhvr>
                                        <p:cTn id="57" dur="500"/>
                                        <p:tgtEl>
                                          <p:spTgt spid="4">
                                            <p:txEl>
                                              <p:pRg st="19" end="1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21" end="21"/>
                                            </p:txEl>
                                          </p:spTgt>
                                        </p:tgtEl>
                                        <p:attrNameLst>
                                          <p:attrName>style.visibility</p:attrName>
                                        </p:attrNameLst>
                                      </p:cBhvr>
                                      <p:to>
                                        <p:strVal val="visible"/>
                                      </p:to>
                                    </p:set>
                                    <p:animEffect transition="in" filter="fade">
                                      <p:cBhvr>
                                        <p:cTn id="62" dur="500"/>
                                        <p:tgtEl>
                                          <p:spTgt spid="4">
                                            <p:txEl>
                                              <p:pRg st="21" end="2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23" end="23"/>
                                            </p:txEl>
                                          </p:spTgt>
                                        </p:tgtEl>
                                        <p:attrNameLst>
                                          <p:attrName>style.visibility</p:attrName>
                                        </p:attrNameLst>
                                      </p:cBhvr>
                                      <p:to>
                                        <p:strVal val="visible"/>
                                      </p:to>
                                    </p:set>
                                    <p:animEffect transition="in" filter="fade">
                                      <p:cBhvr>
                                        <p:cTn id="67" dur="500"/>
                                        <p:tgtEl>
                                          <p:spTgt spid="4">
                                            <p:txEl>
                                              <p:pRg st="23" end="2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25" end="25"/>
                                            </p:txEl>
                                          </p:spTgt>
                                        </p:tgtEl>
                                        <p:attrNameLst>
                                          <p:attrName>style.visibility</p:attrName>
                                        </p:attrNameLst>
                                      </p:cBhvr>
                                      <p:to>
                                        <p:strVal val="visible"/>
                                      </p:to>
                                    </p:set>
                                    <p:animEffect transition="in" filter="fade">
                                      <p:cBhvr>
                                        <p:cTn id="72" dur="500"/>
                                        <p:tgtEl>
                                          <p:spTgt spid="4">
                                            <p:txEl>
                                              <p:pRg st="25" end="2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27" end="27"/>
                                            </p:txEl>
                                          </p:spTgt>
                                        </p:tgtEl>
                                        <p:attrNameLst>
                                          <p:attrName>style.visibility</p:attrName>
                                        </p:attrNameLst>
                                      </p:cBhvr>
                                      <p:to>
                                        <p:strVal val="visible"/>
                                      </p:to>
                                    </p:set>
                                    <p:animEffect transition="in" filter="fade">
                                      <p:cBhvr>
                                        <p:cTn id="77" dur="500"/>
                                        <p:tgtEl>
                                          <p:spTgt spid="4">
                                            <p:txEl>
                                              <p:pRg st="27" end="2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28" end="28"/>
                                            </p:txEl>
                                          </p:spTgt>
                                        </p:tgtEl>
                                        <p:attrNameLst>
                                          <p:attrName>style.visibility</p:attrName>
                                        </p:attrNameLst>
                                      </p:cBhvr>
                                      <p:to>
                                        <p:strVal val="visible"/>
                                      </p:to>
                                    </p:set>
                                    <p:animEffect transition="in" filter="fade">
                                      <p:cBhvr>
                                        <p:cTn id="82" dur="500"/>
                                        <p:tgtEl>
                                          <p:spTgt spid="4">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Praktické důsledky</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5" name="Zástupný symbol pro obsah 2"/>
          <p:cNvSpPr txBox="1">
            <a:spLocks/>
          </p:cNvSpPr>
          <p:nvPr/>
        </p:nvSpPr>
        <p:spPr>
          <a:xfrm>
            <a:off x="417486" y="841248"/>
            <a:ext cx="8363272" cy="499715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u="sng" dirty="0">
                <a:highlight>
                  <a:srgbClr val="FFFF00"/>
                </a:highlight>
                <a:latin typeface="Cambria" panose="02040503050406030204" pitchFamily="18" charset="0"/>
                <a:ea typeface="Cambria" panose="02040503050406030204" pitchFamily="18" charset="0"/>
              </a:rPr>
              <a:t>Není třeba EIA: </a:t>
            </a:r>
            <a:r>
              <a:rPr lang="cs-CZ" sz="1600" dirty="0">
                <a:highlight>
                  <a:srgbClr val="FFFF00"/>
                </a:highlight>
                <a:latin typeface="Cambria" panose="02040503050406030204" pitchFamily="18" charset="0"/>
                <a:ea typeface="Cambria" panose="02040503050406030204" pitchFamily="18" charset="0"/>
              </a:rPr>
              <a:t> </a:t>
            </a:r>
            <a:r>
              <a:rPr lang="cs-CZ" sz="1600" dirty="0">
                <a:latin typeface="Cambria" panose="02040503050406030204" pitchFamily="18" charset="0"/>
                <a:ea typeface="Cambria" panose="02040503050406030204" pitchFamily="18" charset="0"/>
              </a:rPr>
              <a:t>účastenství podle vlastní úpravy, do které v některých případech spadají i ekologické spolky (ZOPK, IPPC, VZ). Ani tato zvláštní úprava nedopadá na všechna řízení podle ZOPK, IPPC, VZ. </a:t>
            </a:r>
          </a:p>
          <a:p>
            <a:r>
              <a:rPr lang="cs-CZ" sz="1600" u="sng" dirty="0">
                <a:highlight>
                  <a:srgbClr val="FFFF00"/>
                </a:highlight>
                <a:latin typeface="Cambria" panose="02040503050406030204" pitchFamily="18" charset="0"/>
                <a:ea typeface="Cambria" panose="02040503050406030204" pitchFamily="18" charset="0"/>
              </a:rPr>
              <a:t>Je třeba EIA</a:t>
            </a:r>
            <a:r>
              <a:rPr lang="cs-CZ" sz="1600" dirty="0">
                <a:highlight>
                  <a:srgbClr val="FFFF00"/>
                </a:highlight>
                <a:latin typeface="Cambria" panose="02040503050406030204" pitchFamily="18" charset="0"/>
                <a:ea typeface="Cambria" panose="02040503050406030204" pitchFamily="18" charset="0"/>
              </a:rPr>
              <a:t>:</a:t>
            </a:r>
          </a:p>
          <a:p>
            <a:r>
              <a:rPr lang="cs-CZ" sz="1600" b="1" dirty="0">
                <a:solidFill>
                  <a:srgbClr val="00B050"/>
                </a:solidFill>
                <a:latin typeface="Cambria" panose="02040503050406030204" pitchFamily="18" charset="0"/>
                <a:ea typeface="Cambria" panose="02040503050406030204" pitchFamily="18" charset="0"/>
              </a:rPr>
              <a:t>Zvláštní režim, který se uplatní pro všechna navazující řízení. </a:t>
            </a:r>
            <a:r>
              <a:rPr lang="cs-CZ" sz="1600" dirty="0">
                <a:latin typeface="Cambria" panose="02040503050406030204" pitchFamily="18" charset="0"/>
                <a:ea typeface="Cambria" panose="02040503050406030204" pitchFamily="18" charset="0"/>
              </a:rPr>
              <a:t>Spolky existující déle jak 3 roky nebo s podporou 200 podpisů; možnost podat odvolání o rozhodnutí, že záměr nebude posouzen, možnost účastnit se navazovacích řízení, rovnou založena i aktivní legitimace k podání žaloby (výslovně hmota i proces, 90 dní). Navazující řízení se vždy považuje za řízení s velkým počtem účastníků. </a:t>
            </a:r>
          </a:p>
          <a:p>
            <a:r>
              <a:rPr lang="cs-CZ" sz="1600" b="1" dirty="0">
                <a:latin typeface="Cambria" panose="02040503050406030204" pitchFamily="18" charset="0"/>
                <a:ea typeface="Cambria" panose="02040503050406030204" pitchFamily="18" charset="0"/>
              </a:rPr>
              <a:t>Pozor! Od 1. 1. 2018 přísnější pravidla pro podporující listiny</a:t>
            </a:r>
            <a:r>
              <a:rPr lang="cs-CZ" sz="1600" dirty="0">
                <a:latin typeface="Cambria" panose="02040503050406030204" pitchFamily="18" charset="0"/>
                <a:ea typeface="Cambria" panose="02040503050406030204" pitchFamily="18" charset="0"/>
              </a:rPr>
              <a:t>.</a:t>
            </a:r>
          </a:p>
          <a:p>
            <a:r>
              <a:rPr lang="cs-CZ" sz="1600" dirty="0">
                <a:latin typeface="Cambria" panose="02040503050406030204" pitchFamily="18" charset="0"/>
                <a:ea typeface="Cambria" panose="02040503050406030204" pitchFamily="18" charset="0"/>
              </a:rPr>
              <a:t>Pozor! Účast v navazujících řízeních se netýká veškeré dotčené veřejnosti, ale pouze spolků (a obcí + krajů). Sousedé se sem musí dostat přes vlastní úpravu.</a:t>
            </a:r>
          </a:p>
          <a:p>
            <a:r>
              <a:rPr lang="cs-CZ" sz="1600" dirty="0">
                <a:latin typeface="Cambria" panose="02040503050406030204" pitchFamily="18" charset="0"/>
                <a:ea typeface="Cambria" panose="02040503050406030204" pitchFamily="18" charset="0"/>
              </a:rPr>
              <a:t>V řízeních, která následují po provedení procesu EIA, ale nejsou navazující, platí první bod, tj. vlastní úprava. </a:t>
            </a:r>
          </a:p>
          <a:p>
            <a:endParaRPr lang="cs-CZ" dirty="0"/>
          </a:p>
          <a:p>
            <a:endParaRPr lang="cs-CZ" dirty="0"/>
          </a:p>
        </p:txBody>
      </p:sp>
    </p:spTree>
    <p:extLst>
      <p:ext uri="{BB962C8B-B14F-4D97-AF65-F5344CB8AC3E}">
        <p14:creationId xmlns:p14="http://schemas.microsoft.com/office/powerpoint/2010/main" val="9534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721A921-FACA-470E-B11E-4F980EDA9F31}"/>
              </a:ext>
            </a:extLst>
          </p:cNvPr>
          <p:cNvPicPr>
            <a:picLocks noChangeAspect="1"/>
          </p:cNvPicPr>
          <p:nvPr/>
        </p:nvPicPr>
        <p:blipFill>
          <a:blip r:embed="rId2"/>
          <a:stretch>
            <a:fillRect/>
          </a:stretch>
        </p:blipFill>
        <p:spPr>
          <a:xfrm>
            <a:off x="98149" y="-21553"/>
            <a:ext cx="3689317" cy="5143500"/>
          </a:xfrm>
          <a:prstGeom prst="rect">
            <a:avLst/>
          </a:prstGeom>
        </p:spPr>
      </p:pic>
      <p:sp>
        <p:nvSpPr>
          <p:cNvPr id="7" name="Text Box 7">
            <a:extLst>
              <a:ext uri="{FF2B5EF4-FFF2-40B4-BE49-F238E27FC236}">
                <a16:creationId xmlns:a16="http://schemas.microsoft.com/office/drawing/2014/main" id="{5562F401-A27E-4115-B201-5900281FDF0E}"/>
              </a:ext>
            </a:extLst>
          </p:cNvPr>
          <p:cNvSpPr txBox="1">
            <a:spLocks noChangeArrowheads="1"/>
          </p:cNvSpPr>
          <p:nvPr/>
        </p:nvSpPr>
        <p:spPr bwMode="auto">
          <a:xfrm>
            <a:off x="4124973" y="474430"/>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Kácení dřevin</a:t>
            </a:r>
          </a:p>
        </p:txBody>
      </p:sp>
      <p:cxnSp>
        <p:nvCxnSpPr>
          <p:cNvPr id="8" name="Přímá spojnice se šipkou 7">
            <a:extLst>
              <a:ext uri="{FF2B5EF4-FFF2-40B4-BE49-F238E27FC236}">
                <a16:creationId xmlns:a16="http://schemas.microsoft.com/office/drawing/2014/main" id="{561A276E-D732-4A07-AA49-8E6BB33E7179}"/>
              </a:ext>
            </a:extLst>
          </p:cNvPr>
          <p:cNvCxnSpPr/>
          <p:nvPr/>
        </p:nvCxnSpPr>
        <p:spPr>
          <a:xfrm flipH="1">
            <a:off x="6044938" y="633036"/>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1DE9AC74-00E9-434E-B94B-EFEC6FFBD217}"/>
              </a:ext>
            </a:extLst>
          </p:cNvPr>
          <p:cNvSpPr txBox="1"/>
          <p:nvPr/>
        </p:nvSpPr>
        <p:spPr>
          <a:xfrm>
            <a:off x="6781787" y="536183"/>
            <a:ext cx="2309313" cy="738664"/>
          </a:xfrm>
          <a:prstGeom prst="rect">
            <a:avLst/>
          </a:prstGeom>
          <a:noFill/>
        </p:spPr>
        <p:txBody>
          <a:bodyPr wrap="square" rtlCol="0">
            <a:spAutoFit/>
          </a:bodyPr>
          <a:lstStyle/>
          <a:p>
            <a:r>
              <a:rPr lang="cs-CZ" sz="1050" dirty="0"/>
              <a:t>samostatné řízení</a:t>
            </a:r>
          </a:p>
          <a:p>
            <a:r>
              <a:rPr lang="cs-CZ" sz="1050" dirty="0"/>
              <a:t>(pro účely výstavby pouze závazné stanovisko)</a:t>
            </a:r>
          </a:p>
          <a:p>
            <a:endParaRPr lang="cs-CZ" sz="1050" dirty="0"/>
          </a:p>
        </p:txBody>
      </p:sp>
      <p:sp>
        <p:nvSpPr>
          <p:cNvPr id="11" name="TextovéPole 10">
            <a:extLst>
              <a:ext uri="{FF2B5EF4-FFF2-40B4-BE49-F238E27FC236}">
                <a16:creationId xmlns:a16="http://schemas.microsoft.com/office/drawing/2014/main" id="{896F3C8A-8963-470A-953E-93909A81A98D}"/>
              </a:ext>
            </a:extLst>
          </p:cNvPr>
          <p:cNvSpPr txBox="1"/>
          <p:nvPr/>
        </p:nvSpPr>
        <p:spPr>
          <a:xfrm>
            <a:off x="4124973" y="1736076"/>
            <a:ext cx="4270882" cy="1869743"/>
          </a:xfrm>
          <a:prstGeom prst="rect">
            <a:avLst/>
          </a:prstGeom>
          <a:noFill/>
        </p:spPr>
        <p:txBody>
          <a:bodyPr wrap="square" rtlCol="0">
            <a:spAutoFit/>
          </a:bodyPr>
          <a:lstStyle/>
          <a:p>
            <a:r>
              <a:rPr lang="cs-CZ" sz="1050" b="1" dirty="0"/>
              <a:t>Účastníci?</a:t>
            </a:r>
          </a:p>
          <a:p>
            <a:endParaRPr lang="cs-CZ" sz="1050" dirty="0"/>
          </a:p>
          <a:p>
            <a:r>
              <a:rPr lang="cs-CZ" sz="1050" dirty="0"/>
              <a:t>Řízení upraveno v § 8 zákona č. 114/1992 Sb. Úprava účastníků chybí, obecně ale zákon stanoví, že se do řízení podle tohoto zákona může zapojit </a:t>
            </a:r>
            <a:r>
              <a:rPr lang="cs-CZ" sz="1050" i="1" dirty="0"/>
              <a:t>také spolek a obec (§ 70, § 71).</a:t>
            </a:r>
          </a:p>
          <a:p>
            <a:endParaRPr lang="cs-CZ" sz="1050" i="1" dirty="0"/>
          </a:p>
          <a:p>
            <a:r>
              <a:rPr lang="cs-CZ" sz="1050" i="1" dirty="0"/>
              <a:t>= neúplná úprava (zbytek účastníků podle správního řádu)</a:t>
            </a:r>
          </a:p>
          <a:p>
            <a:endParaRPr lang="cs-CZ" sz="1050" dirty="0"/>
          </a:p>
          <a:p>
            <a:r>
              <a:rPr lang="cs-CZ" sz="1050" dirty="0"/>
              <a:t>Ekologický spolek?  Ano, pokud splní podmínky v § 70</a:t>
            </a:r>
          </a:p>
          <a:p>
            <a:endParaRPr lang="cs-CZ" sz="1050" dirty="0"/>
          </a:p>
          <a:p>
            <a:r>
              <a:rPr lang="cs-CZ" sz="1050" dirty="0"/>
              <a:t>Dotčený soused?</a:t>
            </a:r>
          </a:p>
        </p:txBody>
      </p:sp>
      <p:sp>
        <p:nvSpPr>
          <p:cNvPr id="13" name="Hvězda: pěticípá 12">
            <a:extLst>
              <a:ext uri="{FF2B5EF4-FFF2-40B4-BE49-F238E27FC236}">
                <a16:creationId xmlns:a16="http://schemas.microsoft.com/office/drawing/2014/main" id="{E12BDE30-225D-44AB-9AB5-D2CE24250CFF}"/>
              </a:ext>
            </a:extLst>
          </p:cNvPr>
          <p:cNvSpPr/>
          <p:nvPr/>
        </p:nvSpPr>
        <p:spPr>
          <a:xfrm>
            <a:off x="3973375" y="4062866"/>
            <a:ext cx="498763" cy="39296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14" name="TextovéPole 13">
            <a:extLst>
              <a:ext uri="{FF2B5EF4-FFF2-40B4-BE49-F238E27FC236}">
                <a16:creationId xmlns:a16="http://schemas.microsoft.com/office/drawing/2014/main" id="{721CE9F3-4C04-47D7-B818-38ED0BB17351}"/>
              </a:ext>
            </a:extLst>
          </p:cNvPr>
          <p:cNvSpPr txBox="1"/>
          <p:nvPr/>
        </p:nvSpPr>
        <p:spPr>
          <a:xfrm>
            <a:off x="4572000" y="4148688"/>
            <a:ext cx="3990109" cy="507831"/>
          </a:xfrm>
          <a:prstGeom prst="rect">
            <a:avLst/>
          </a:prstGeom>
          <a:noFill/>
        </p:spPr>
        <p:txBody>
          <a:bodyPr wrap="square" rtlCol="0">
            <a:spAutoFit/>
          </a:bodyPr>
          <a:lstStyle/>
          <a:p>
            <a:r>
              <a:rPr lang="cs-CZ" sz="900" dirty="0"/>
              <a:t>Podat žalobu proti rozhodnutí může i osoba, která nebyla účastníkem. Aktivní legitimace je totiž založena především na dotčenosti na právech (viz dále a § 65 odst. 1 SŘS)</a:t>
            </a:r>
          </a:p>
        </p:txBody>
      </p:sp>
    </p:spTree>
    <p:extLst>
      <p:ext uri="{BB962C8B-B14F-4D97-AF65-F5344CB8AC3E}">
        <p14:creationId xmlns:p14="http://schemas.microsoft.com/office/powerpoint/2010/main" val="1374730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634302" y="2444792"/>
            <a:ext cx="4860540" cy="2677656"/>
          </a:xfrm>
          <a:prstGeom prst="rect">
            <a:avLst/>
          </a:prstGeom>
          <a:noFill/>
        </p:spPr>
        <p:txBody>
          <a:bodyPr wrap="square" rtlCol="0">
            <a:spAutoFit/>
          </a:bodyPr>
          <a:lstStyle/>
          <a:p>
            <a:r>
              <a:rPr lang="cs-CZ" sz="1050" b="1" dirty="0">
                <a:latin typeface="Consolas" panose="020B0609020204030204" pitchFamily="49" charset="0"/>
              </a:rPr>
              <a:t>Výstavba závodu na výrobu papíru</a:t>
            </a:r>
          </a:p>
          <a:p>
            <a:endParaRPr lang="cs-CZ" sz="1050" b="1" dirty="0">
              <a:latin typeface="Consolas" panose="020B0609020204030204" pitchFamily="49" charset="0"/>
            </a:endParaRPr>
          </a:p>
          <a:p>
            <a:r>
              <a:rPr lang="cs-CZ" sz="1050" b="1" dirty="0">
                <a:latin typeface="Consolas" panose="020B0609020204030204" pitchFamily="49" charset="0"/>
              </a:rPr>
              <a:t>(kapacita 15 tun denně)</a:t>
            </a:r>
          </a:p>
          <a:p>
            <a:endParaRPr lang="cs-CZ" sz="1050" b="1" dirty="0">
              <a:latin typeface="Consolas" panose="020B0609020204030204" pitchFamily="49" charset="0"/>
            </a:endParaRPr>
          </a:p>
          <a:p>
            <a:pPr marL="171450" indent="-171450">
              <a:buFont typeface="Arial" panose="020B0604020202020204" pitchFamily="34" charset="0"/>
              <a:buChar char="•"/>
            </a:pPr>
            <a:r>
              <a:rPr lang="cs-CZ" sz="1050" b="1" dirty="0">
                <a:latin typeface="Consolas" panose="020B0609020204030204" pitchFamily="49" charset="0"/>
              </a:rPr>
              <a:t>Příloha č. 1/bod 72/kat. II zákona o posuzování vlivů: nad 10 t/den zjišťovací řízení, nad 200 t/den EIA</a:t>
            </a:r>
          </a:p>
          <a:p>
            <a:pPr marL="171450" indent="-171450">
              <a:buFont typeface="Arial" panose="020B0604020202020204" pitchFamily="34" charset="0"/>
              <a:buChar char="•"/>
            </a:pPr>
            <a:r>
              <a:rPr lang="cs-CZ" sz="1050" b="1" dirty="0">
                <a:latin typeface="Consolas" panose="020B0609020204030204" pitchFamily="49" charset="0"/>
              </a:rPr>
              <a:t>EIA neproběhne (konec ve zjišťovacím řízení)</a:t>
            </a:r>
          </a:p>
          <a:p>
            <a:endParaRPr lang="cs-CZ" sz="1050" b="1" dirty="0">
              <a:latin typeface="Consolas" panose="020B0609020204030204" pitchFamily="49" charset="0"/>
            </a:endParaRPr>
          </a:p>
          <a:p>
            <a:pPr marL="171450" indent="-171450">
              <a:buFont typeface="Arial" panose="020B0604020202020204" pitchFamily="34" charset="0"/>
              <a:buChar char="•"/>
            </a:pPr>
            <a:r>
              <a:rPr lang="cs-CZ" sz="1050" b="1" dirty="0">
                <a:latin typeface="Consolas" panose="020B0609020204030204" pitchFamily="49" charset="0"/>
              </a:rPr>
              <a:t>pod limitem IPPC (6.1. Průmyslová výroba papíru a lepenky, o výrobní kapacitě větší než 20 t denně),</a:t>
            </a:r>
          </a:p>
          <a:p>
            <a:endParaRPr lang="cs-CZ" sz="1050" b="1" dirty="0">
              <a:latin typeface="Consolas" panose="020B0609020204030204" pitchFamily="49" charset="0"/>
            </a:endParaRPr>
          </a:p>
          <a:p>
            <a:pPr marL="171450" indent="-171450">
              <a:buFont typeface="Arial" panose="020B0604020202020204" pitchFamily="34" charset="0"/>
              <a:buChar char="•"/>
            </a:pPr>
            <a:r>
              <a:rPr lang="cs-CZ" sz="1050" b="1" dirty="0">
                <a:latin typeface="Consolas" panose="020B0609020204030204" pitchFamily="49" charset="0"/>
              </a:rPr>
              <a:t>zemědělská půda,</a:t>
            </a:r>
          </a:p>
          <a:p>
            <a:pPr marL="171450" indent="-171450">
              <a:buFont typeface="Arial" panose="020B0604020202020204" pitchFamily="34" charset="0"/>
              <a:buChar char="•"/>
            </a:pPr>
            <a:r>
              <a:rPr lang="cs-CZ" sz="1050" b="1" dirty="0">
                <a:latin typeface="Consolas" panose="020B0609020204030204" pitchFamily="49" charset="0"/>
              </a:rPr>
              <a:t>rostoucí dřeviny,</a:t>
            </a:r>
          </a:p>
          <a:p>
            <a:pPr marL="171450" indent="-171450">
              <a:buFont typeface="Arial" panose="020B0604020202020204" pitchFamily="34" charset="0"/>
              <a:buChar char="•"/>
            </a:pPr>
            <a:r>
              <a:rPr lang="cs-CZ" sz="1050" b="1" dirty="0">
                <a:latin typeface="Consolas" panose="020B0609020204030204" pitchFamily="49" charset="0"/>
              </a:rPr>
              <a:t>vlastní odběr povrchové vody,</a:t>
            </a:r>
          </a:p>
          <a:p>
            <a:pPr marL="171450" indent="-171450">
              <a:buFont typeface="Arial" panose="020B0604020202020204" pitchFamily="34" charset="0"/>
              <a:buChar char="•"/>
            </a:pPr>
            <a:r>
              <a:rPr lang="cs-CZ" sz="1050" b="1" dirty="0">
                <a:latin typeface="Consolas" panose="020B0609020204030204" pitchFamily="49" charset="0"/>
              </a:rPr>
              <a:t>nakládání s odpady.</a:t>
            </a:r>
          </a:p>
          <a:p>
            <a:r>
              <a:rPr lang="cs-CZ" sz="1050" b="1" dirty="0">
                <a:latin typeface="Consolas" panose="020B0609020204030204" pitchFamily="49" charset="0"/>
              </a:rPr>
              <a:t> </a:t>
            </a:r>
          </a:p>
        </p:txBody>
      </p:sp>
      <p:pic>
        <p:nvPicPr>
          <p:cNvPr id="2050" name="Picture 2" descr="Image result for papí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467" y="182967"/>
            <a:ext cx="4375725" cy="205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45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422487" y="1517367"/>
            <a:ext cx="1578627" cy="364409"/>
          </a:xfrm>
          <a:prstGeom prst="rect">
            <a:avLst/>
          </a:prstGeom>
          <a:solidFill>
            <a:schemeClr val="bg2">
              <a:lumMod val="9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Umístění stavby</a:t>
            </a:r>
            <a:endParaRPr lang="en-US" sz="1050" dirty="0">
              <a:latin typeface="Verdana" pitchFamily="34" charset="0"/>
            </a:endParaRPr>
          </a:p>
        </p:txBody>
      </p:sp>
      <p:sp>
        <p:nvSpPr>
          <p:cNvPr id="15" name="Text Box 6"/>
          <p:cNvSpPr txBox="1">
            <a:spLocks noChangeArrowheads="1"/>
          </p:cNvSpPr>
          <p:nvPr/>
        </p:nvSpPr>
        <p:spPr bwMode="auto">
          <a:xfrm>
            <a:off x="1445278" y="2874413"/>
            <a:ext cx="1556391" cy="344236"/>
          </a:xfrm>
          <a:prstGeom prst="rect">
            <a:avLst/>
          </a:prstGeom>
          <a:solidFill>
            <a:schemeClr val="accent6">
              <a:lumMod val="20000"/>
              <a:lumOff val="8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1445278" y="3358924"/>
            <a:ext cx="1755548" cy="245408"/>
          </a:xfrm>
          <a:prstGeom prst="rect">
            <a:avLst/>
          </a:prstGeom>
          <a:solidFill>
            <a:schemeClr val="accent2">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Řízení o zkušebním provozu </a:t>
            </a:r>
          </a:p>
        </p:txBody>
      </p:sp>
      <p:cxnSp>
        <p:nvCxnSpPr>
          <p:cNvPr id="57" name="AutoShape 18"/>
          <p:cNvCxnSpPr>
            <a:cxnSpLocks noChangeShapeType="1"/>
          </p:cNvCxnSpPr>
          <p:nvPr/>
        </p:nvCxnSpPr>
        <p:spPr bwMode="auto">
          <a:xfrm>
            <a:off x="2121360" y="1397408"/>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2155272" y="3218649"/>
            <a:ext cx="4919" cy="14027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1445278" y="3860763"/>
            <a:ext cx="2025953" cy="245408"/>
          </a:xfrm>
          <a:prstGeom prst="rect">
            <a:avLst/>
          </a:prstGeom>
          <a:solidFill>
            <a:schemeClr val="accent1">
              <a:lumMod val="20000"/>
              <a:lumOff val="80000"/>
            </a:schemeClr>
          </a:solidFill>
          <a:ln w="2857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Kolaudační řízení</a:t>
            </a:r>
          </a:p>
        </p:txBody>
      </p:sp>
      <p:cxnSp>
        <p:nvCxnSpPr>
          <p:cNvPr id="51" name="AutoShape 18"/>
          <p:cNvCxnSpPr>
            <a:cxnSpLocks noChangeShapeType="1"/>
          </p:cNvCxnSpPr>
          <p:nvPr/>
        </p:nvCxnSpPr>
        <p:spPr bwMode="auto">
          <a:xfrm flipH="1">
            <a:off x="2160191" y="3593308"/>
            <a:ext cx="5358" cy="26745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1262660" y="758997"/>
            <a:ext cx="1586801" cy="245408"/>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Odnětí půdy ze ZPF</a:t>
            </a:r>
          </a:p>
        </p:txBody>
      </p:sp>
      <p:cxnSp>
        <p:nvCxnSpPr>
          <p:cNvPr id="79" name="AutoShape 18"/>
          <p:cNvCxnSpPr>
            <a:cxnSpLocks noChangeShapeType="1"/>
          </p:cNvCxnSpPr>
          <p:nvPr/>
        </p:nvCxnSpPr>
        <p:spPr bwMode="auto">
          <a:xfrm>
            <a:off x="2138265" y="986478"/>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1307880" y="1125089"/>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Kácení dřevin</a:t>
            </a:r>
          </a:p>
        </p:txBody>
      </p:sp>
      <p:cxnSp>
        <p:nvCxnSpPr>
          <p:cNvPr id="81" name="AutoShape 18"/>
          <p:cNvCxnSpPr>
            <a:cxnSpLocks noChangeShapeType="1"/>
          </p:cNvCxnSpPr>
          <p:nvPr/>
        </p:nvCxnSpPr>
        <p:spPr bwMode="auto">
          <a:xfrm>
            <a:off x="2087380" y="1877269"/>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5"/>
          <p:cNvSpPr txBox="1">
            <a:spLocks noChangeArrowheads="1"/>
          </p:cNvSpPr>
          <p:nvPr/>
        </p:nvSpPr>
        <p:spPr bwMode="auto">
          <a:xfrm>
            <a:off x="1307880" y="2000535"/>
            <a:ext cx="1749641" cy="364409"/>
          </a:xfrm>
          <a:prstGeom prst="rect">
            <a:avLst/>
          </a:prstGeom>
          <a:solidFill>
            <a:schemeClr val="tx2">
              <a:lumMod val="20000"/>
              <a:lumOff val="8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Odběr povrchových vod</a:t>
            </a:r>
            <a:endParaRPr lang="en-US" sz="1050" dirty="0">
              <a:latin typeface="Verdana" pitchFamily="34" charset="0"/>
            </a:endParaRPr>
          </a:p>
        </p:txBody>
      </p:sp>
      <p:cxnSp>
        <p:nvCxnSpPr>
          <p:cNvPr id="18" name="AutoShape 18"/>
          <p:cNvCxnSpPr>
            <a:cxnSpLocks noChangeShapeType="1"/>
          </p:cNvCxnSpPr>
          <p:nvPr/>
        </p:nvCxnSpPr>
        <p:spPr bwMode="auto">
          <a:xfrm>
            <a:off x="2163773" y="2360987"/>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7"/>
          <p:cNvSpPr txBox="1">
            <a:spLocks noChangeArrowheads="1"/>
          </p:cNvSpPr>
          <p:nvPr/>
        </p:nvSpPr>
        <p:spPr bwMode="auto">
          <a:xfrm>
            <a:off x="1354213" y="2487648"/>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Nakládání s odpady</a:t>
            </a:r>
          </a:p>
        </p:txBody>
      </p:sp>
      <p:cxnSp>
        <p:nvCxnSpPr>
          <p:cNvPr id="20" name="AutoShape 18"/>
          <p:cNvCxnSpPr>
            <a:cxnSpLocks noChangeShapeType="1"/>
          </p:cNvCxnSpPr>
          <p:nvPr/>
        </p:nvCxnSpPr>
        <p:spPr bwMode="auto">
          <a:xfrm>
            <a:off x="2120996" y="2771618"/>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p:cNvCxnSpPr/>
          <p:nvPr/>
        </p:nvCxnSpPr>
        <p:spPr>
          <a:xfrm flipH="1">
            <a:off x="3248838" y="171667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3896910" y="1593298"/>
            <a:ext cx="1026114" cy="253916"/>
          </a:xfrm>
          <a:prstGeom prst="rect">
            <a:avLst/>
          </a:prstGeom>
          <a:noFill/>
        </p:spPr>
        <p:txBody>
          <a:bodyPr wrap="square" rtlCol="0">
            <a:spAutoFit/>
          </a:bodyPr>
          <a:lstStyle/>
          <a:p>
            <a:r>
              <a:rPr lang="cs-CZ" sz="1050" dirty="0"/>
              <a:t>řízení</a:t>
            </a:r>
          </a:p>
        </p:txBody>
      </p:sp>
      <p:cxnSp>
        <p:nvCxnSpPr>
          <p:cNvPr id="25" name="Přímá spojnice se šipkou 24"/>
          <p:cNvCxnSpPr/>
          <p:nvPr/>
        </p:nvCxnSpPr>
        <p:spPr>
          <a:xfrm flipH="1">
            <a:off x="3303718" y="2163283"/>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3951790" y="2039911"/>
            <a:ext cx="1026114" cy="253916"/>
          </a:xfrm>
          <a:prstGeom prst="rect">
            <a:avLst/>
          </a:prstGeom>
          <a:noFill/>
        </p:spPr>
        <p:txBody>
          <a:bodyPr wrap="square" rtlCol="0">
            <a:spAutoFit/>
          </a:bodyPr>
          <a:lstStyle/>
          <a:p>
            <a:r>
              <a:rPr lang="cs-CZ" sz="1050" dirty="0"/>
              <a:t>řízení</a:t>
            </a:r>
          </a:p>
        </p:txBody>
      </p:sp>
      <p:cxnSp>
        <p:nvCxnSpPr>
          <p:cNvPr id="27" name="Přímá spojnice se šipkou 26"/>
          <p:cNvCxnSpPr/>
          <p:nvPr/>
        </p:nvCxnSpPr>
        <p:spPr>
          <a:xfrm flipH="1">
            <a:off x="3462279" y="261799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110351" y="2494619"/>
            <a:ext cx="1026114" cy="253916"/>
          </a:xfrm>
          <a:prstGeom prst="rect">
            <a:avLst/>
          </a:prstGeom>
          <a:noFill/>
        </p:spPr>
        <p:txBody>
          <a:bodyPr wrap="square" rtlCol="0">
            <a:spAutoFit/>
          </a:bodyPr>
          <a:lstStyle/>
          <a:p>
            <a:r>
              <a:rPr lang="cs-CZ" sz="1050" dirty="0"/>
              <a:t>řízení</a:t>
            </a:r>
          </a:p>
        </p:txBody>
      </p:sp>
      <p:cxnSp>
        <p:nvCxnSpPr>
          <p:cNvPr id="29" name="Přímá spojnice se šipkou 28"/>
          <p:cNvCxnSpPr/>
          <p:nvPr/>
        </p:nvCxnSpPr>
        <p:spPr>
          <a:xfrm flipH="1">
            <a:off x="3462279" y="3050949"/>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10351" y="2927578"/>
            <a:ext cx="1026114" cy="253916"/>
          </a:xfrm>
          <a:prstGeom prst="rect">
            <a:avLst/>
          </a:prstGeom>
          <a:noFill/>
        </p:spPr>
        <p:txBody>
          <a:bodyPr wrap="square" rtlCol="0">
            <a:spAutoFit/>
          </a:bodyPr>
          <a:lstStyle/>
          <a:p>
            <a:r>
              <a:rPr lang="cs-CZ" sz="1050" dirty="0"/>
              <a:t>řízení</a:t>
            </a:r>
          </a:p>
        </p:txBody>
      </p:sp>
      <p:cxnSp>
        <p:nvCxnSpPr>
          <p:cNvPr id="31" name="Přímá spojnice se šipkou 30"/>
          <p:cNvCxnSpPr/>
          <p:nvPr/>
        </p:nvCxnSpPr>
        <p:spPr>
          <a:xfrm flipH="1">
            <a:off x="3461574" y="3440728"/>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4109646" y="3317357"/>
            <a:ext cx="1026114" cy="253916"/>
          </a:xfrm>
          <a:prstGeom prst="rect">
            <a:avLst/>
          </a:prstGeom>
          <a:noFill/>
        </p:spPr>
        <p:txBody>
          <a:bodyPr wrap="square" rtlCol="0">
            <a:spAutoFit/>
          </a:bodyPr>
          <a:lstStyle/>
          <a:p>
            <a:r>
              <a:rPr lang="cs-CZ" sz="1050" dirty="0"/>
              <a:t>řízení</a:t>
            </a:r>
          </a:p>
        </p:txBody>
      </p:sp>
      <p:cxnSp>
        <p:nvCxnSpPr>
          <p:cNvPr id="33" name="Přímá spojnice se šipkou 32">
            <a:extLst>
              <a:ext uri="{FF2B5EF4-FFF2-40B4-BE49-F238E27FC236}">
                <a16:creationId xmlns:a16="http://schemas.microsoft.com/office/drawing/2014/main" id="{6E699304-0F47-4FE7-8065-86B6A37660DB}"/>
              </a:ext>
            </a:extLst>
          </p:cNvPr>
          <p:cNvCxnSpPr/>
          <p:nvPr/>
        </p:nvCxnSpPr>
        <p:spPr>
          <a:xfrm flipH="1">
            <a:off x="3636645" y="396105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ovéPole 33">
            <a:extLst>
              <a:ext uri="{FF2B5EF4-FFF2-40B4-BE49-F238E27FC236}">
                <a16:creationId xmlns:a16="http://schemas.microsoft.com/office/drawing/2014/main" id="{25FCDBE5-4B8E-4D7B-8481-B7AAE8945687}"/>
              </a:ext>
            </a:extLst>
          </p:cNvPr>
          <p:cNvSpPr txBox="1"/>
          <p:nvPr/>
        </p:nvSpPr>
        <p:spPr>
          <a:xfrm>
            <a:off x="4284717" y="3837680"/>
            <a:ext cx="1026114" cy="253916"/>
          </a:xfrm>
          <a:prstGeom prst="rect">
            <a:avLst/>
          </a:prstGeom>
          <a:noFill/>
        </p:spPr>
        <p:txBody>
          <a:bodyPr wrap="square" rtlCol="0">
            <a:spAutoFit/>
          </a:bodyPr>
          <a:lstStyle/>
          <a:p>
            <a:r>
              <a:rPr lang="cs-CZ" sz="1050" dirty="0"/>
              <a:t>řízení</a:t>
            </a:r>
          </a:p>
        </p:txBody>
      </p:sp>
      <p:sp>
        <p:nvSpPr>
          <p:cNvPr id="35" name="TextovéPole 34">
            <a:extLst>
              <a:ext uri="{FF2B5EF4-FFF2-40B4-BE49-F238E27FC236}">
                <a16:creationId xmlns:a16="http://schemas.microsoft.com/office/drawing/2014/main" id="{F3C131A0-A9A6-4E8F-8311-E3D1F07D75AB}"/>
              </a:ext>
            </a:extLst>
          </p:cNvPr>
          <p:cNvSpPr txBox="1"/>
          <p:nvPr/>
        </p:nvSpPr>
        <p:spPr>
          <a:xfrm>
            <a:off x="5558986" y="1296636"/>
            <a:ext cx="2757611" cy="253916"/>
          </a:xfrm>
          <a:prstGeom prst="rect">
            <a:avLst/>
          </a:prstGeom>
          <a:noFill/>
        </p:spPr>
        <p:txBody>
          <a:bodyPr wrap="square" rtlCol="0">
            <a:spAutoFit/>
          </a:bodyPr>
          <a:lstStyle/>
          <a:p>
            <a:r>
              <a:rPr lang="cs-CZ" sz="1050" b="1" dirty="0"/>
              <a:t>Ekologický spolek?    Dotčený soused?</a:t>
            </a:r>
          </a:p>
        </p:txBody>
      </p:sp>
      <p:cxnSp>
        <p:nvCxnSpPr>
          <p:cNvPr id="36" name="Přímá spojnice se šipkou 35">
            <a:extLst>
              <a:ext uri="{FF2B5EF4-FFF2-40B4-BE49-F238E27FC236}">
                <a16:creationId xmlns:a16="http://schemas.microsoft.com/office/drawing/2014/main" id="{58AF4E73-D4CA-48D0-BFB3-F2D00E06BC62}"/>
              </a:ext>
            </a:extLst>
          </p:cNvPr>
          <p:cNvCxnSpPr/>
          <p:nvPr/>
        </p:nvCxnSpPr>
        <p:spPr>
          <a:xfrm flipH="1">
            <a:off x="3241984" y="842035"/>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ovéPole 36">
            <a:extLst>
              <a:ext uri="{FF2B5EF4-FFF2-40B4-BE49-F238E27FC236}">
                <a16:creationId xmlns:a16="http://schemas.microsoft.com/office/drawing/2014/main" id="{86D84154-B32C-4CF8-88AC-5F3371DEDF34}"/>
              </a:ext>
            </a:extLst>
          </p:cNvPr>
          <p:cNvSpPr txBox="1"/>
          <p:nvPr/>
        </p:nvSpPr>
        <p:spPr>
          <a:xfrm>
            <a:off x="3890055" y="718663"/>
            <a:ext cx="1662077" cy="253916"/>
          </a:xfrm>
          <a:prstGeom prst="rect">
            <a:avLst/>
          </a:prstGeom>
          <a:noFill/>
        </p:spPr>
        <p:txBody>
          <a:bodyPr wrap="square" rtlCol="0">
            <a:spAutoFit/>
          </a:bodyPr>
          <a:lstStyle/>
          <a:p>
            <a:r>
              <a:rPr lang="cs-CZ" sz="1050" dirty="0"/>
              <a:t>závazné stanovisko </a:t>
            </a:r>
          </a:p>
        </p:txBody>
      </p:sp>
      <p:cxnSp>
        <p:nvCxnSpPr>
          <p:cNvPr id="38" name="Přímá spojnice se šipkou 37">
            <a:extLst>
              <a:ext uri="{FF2B5EF4-FFF2-40B4-BE49-F238E27FC236}">
                <a16:creationId xmlns:a16="http://schemas.microsoft.com/office/drawing/2014/main" id="{0E5BD0A4-E034-477C-BDFD-354099FD73AC}"/>
              </a:ext>
            </a:extLst>
          </p:cNvPr>
          <p:cNvCxnSpPr/>
          <p:nvPr/>
        </p:nvCxnSpPr>
        <p:spPr>
          <a:xfrm flipH="1">
            <a:off x="3248838" y="1296636"/>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ovéPole 38">
            <a:extLst>
              <a:ext uri="{FF2B5EF4-FFF2-40B4-BE49-F238E27FC236}">
                <a16:creationId xmlns:a16="http://schemas.microsoft.com/office/drawing/2014/main" id="{82F31F65-DE4E-4381-95E6-0E2681956654}"/>
              </a:ext>
            </a:extLst>
          </p:cNvPr>
          <p:cNvSpPr txBox="1"/>
          <p:nvPr/>
        </p:nvSpPr>
        <p:spPr>
          <a:xfrm>
            <a:off x="3896909" y="1173264"/>
            <a:ext cx="1662077" cy="253916"/>
          </a:xfrm>
          <a:prstGeom prst="rect">
            <a:avLst/>
          </a:prstGeom>
          <a:noFill/>
        </p:spPr>
        <p:txBody>
          <a:bodyPr wrap="square" rtlCol="0">
            <a:spAutoFit/>
          </a:bodyPr>
          <a:lstStyle/>
          <a:p>
            <a:r>
              <a:rPr lang="cs-CZ" sz="1050" dirty="0"/>
              <a:t>závazné stanovisko </a:t>
            </a:r>
          </a:p>
        </p:txBody>
      </p:sp>
      <p:sp>
        <p:nvSpPr>
          <p:cNvPr id="2" name="Veselý obličej 1">
            <a:extLst>
              <a:ext uri="{FF2B5EF4-FFF2-40B4-BE49-F238E27FC236}">
                <a16:creationId xmlns:a16="http://schemas.microsoft.com/office/drawing/2014/main" id="{7424CADD-28F5-4961-8F3A-3362F380D982}"/>
              </a:ext>
            </a:extLst>
          </p:cNvPr>
          <p:cNvSpPr/>
          <p:nvPr/>
        </p:nvSpPr>
        <p:spPr>
          <a:xfrm>
            <a:off x="5704745" y="1593298"/>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0" name="Veselý obličej 39">
            <a:extLst>
              <a:ext uri="{FF2B5EF4-FFF2-40B4-BE49-F238E27FC236}">
                <a16:creationId xmlns:a16="http://schemas.microsoft.com/office/drawing/2014/main" id="{FC09E755-2936-4E87-8911-B0A05F465C49}"/>
              </a:ext>
            </a:extLst>
          </p:cNvPr>
          <p:cNvSpPr/>
          <p:nvPr/>
        </p:nvSpPr>
        <p:spPr>
          <a:xfrm>
            <a:off x="7206790" y="158971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2" name="Veselý obličej 41">
            <a:extLst>
              <a:ext uri="{FF2B5EF4-FFF2-40B4-BE49-F238E27FC236}">
                <a16:creationId xmlns:a16="http://schemas.microsoft.com/office/drawing/2014/main" id="{2989F978-D4FC-4738-BFC9-F776666FFADE}"/>
              </a:ext>
            </a:extLst>
          </p:cNvPr>
          <p:cNvSpPr/>
          <p:nvPr/>
        </p:nvSpPr>
        <p:spPr>
          <a:xfrm>
            <a:off x="7230625" y="203059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3" name="Veselý obličej 42">
            <a:extLst>
              <a:ext uri="{FF2B5EF4-FFF2-40B4-BE49-F238E27FC236}">
                <a16:creationId xmlns:a16="http://schemas.microsoft.com/office/drawing/2014/main" id="{BEC1ADC0-FBB6-421F-8AA8-A25B1AB5D0D7}"/>
              </a:ext>
            </a:extLst>
          </p:cNvPr>
          <p:cNvSpPr/>
          <p:nvPr/>
        </p:nvSpPr>
        <p:spPr>
          <a:xfrm>
            <a:off x="5719770" y="203059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4" name="Veselý obličej 43">
            <a:extLst>
              <a:ext uri="{FF2B5EF4-FFF2-40B4-BE49-F238E27FC236}">
                <a16:creationId xmlns:a16="http://schemas.microsoft.com/office/drawing/2014/main" id="{F99DCB14-E26E-4358-8A10-8D0A82F0E2DA}"/>
              </a:ext>
            </a:extLst>
          </p:cNvPr>
          <p:cNvSpPr/>
          <p:nvPr/>
        </p:nvSpPr>
        <p:spPr>
          <a:xfrm>
            <a:off x="7240074" y="2502657"/>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5" name="Veselý obličej 44">
            <a:extLst>
              <a:ext uri="{FF2B5EF4-FFF2-40B4-BE49-F238E27FC236}">
                <a16:creationId xmlns:a16="http://schemas.microsoft.com/office/drawing/2014/main" id="{2CB52CAF-40C7-40A3-9ADB-CECBC0BDD6BE}"/>
              </a:ext>
            </a:extLst>
          </p:cNvPr>
          <p:cNvSpPr/>
          <p:nvPr/>
        </p:nvSpPr>
        <p:spPr>
          <a:xfrm>
            <a:off x="5704745" y="2487648"/>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6" name="Veselý obličej 45">
            <a:extLst>
              <a:ext uri="{FF2B5EF4-FFF2-40B4-BE49-F238E27FC236}">
                <a16:creationId xmlns:a16="http://schemas.microsoft.com/office/drawing/2014/main" id="{ABDA079F-7919-4F11-86A6-283FF2BDE5D4}"/>
              </a:ext>
            </a:extLst>
          </p:cNvPr>
          <p:cNvSpPr/>
          <p:nvPr/>
        </p:nvSpPr>
        <p:spPr>
          <a:xfrm>
            <a:off x="5704745" y="2964733"/>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7" name="Veselý obličej 46">
            <a:extLst>
              <a:ext uri="{FF2B5EF4-FFF2-40B4-BE49-F238E27FC236}">
                <a16:creationId xmlns:a16="http://schemas.microsoft.com/office/drawing/2014/main" id="{07E7F738-FF05-4386-BE72-BBC179919735}"/>
              </a:ext>
            </a:extLst>
          </p:cNvPr>
          <p:cNvSpPr/>
          <p:nvPr/>
        </p:nvSpPr>
        <p:spPr>
          <a:xfrm>
            <a:off x="7240074" y="2959844"/>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8" name="Veselý obličej 47">
            <a:extLst>
              <a:ext uri="{FF2B5EF4-FFF2-40B4-BE49-F238E27FC236}">
                <a16:creationId xmlns:a16="http://schemas.microsoft.com/office/drawing/2014/main" id="{7FCFBDAC-B083-44F7-B9AA-69705AB17665}"/>
              </a:ext>
            </a:extLst>
          </p:cNvPr>
          <p:cNvSpPr/>
          <p:nvPr/>
        </p:nvSpPr>
        <p:spPr>
          <a:xfrm>
            <a:off x="5704745" y="3339392"/>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9" name="Veselý obličej 48">
            <a:extLst>
              <a:ext uri="{FF2B5EF4-FFF2-40B4-BE49-F238E27FC236}">
                <a16:creationId xmlns:a16="http://schemas.microsoft.com/office/drawing/2014/main" id="{1B4CF7DD-867F-4EBE-B1F4-204972BCE1FB}"/>
              </a:ext>
            </a:extLst>
          </p:cNvPr>
          <p:cNvSpPr/>
          <p:nvPr/>
        </p:nvSpPr>
        <p:spPr>
          <a:xfrm>
            <a:off x="5704745" y="3753703"/>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2" name="Veselý obličej 51">
            <a:extLst>
              <a:ext uri="{FF2B5EF4-FFF2-40B4-BE49-F238E27FC236}">
                <a16:creationId xmlns:a16="http://schemas.microsoft.com/office/drawing/2014/main" id="{7259E852-99F2-44ED-9238-D7F3388D9A04}"/>
              </a:ext>
            </a:extLst>
          </p:cNvPr>
          <p:cNvSpPr/>
          <p:nvPr/>
        </p:nvSpPr>
        <p:spPr>
          <a:xfrm>
            <a:off x="7240074" y="3392516"/>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3" name="Veselý obličej 52">
            <a:extLst>
              <a:ext uri="{FF2B5EF4-FFF2-40B4-BE49-F238E27FC236}">
                <a16:creationId xmlns:a16="http://schemas.microsoft.com/office/drawing/2014/main" id="{154662E8-D966-4F3B-8D4A-AEAC9A467901}"/>
              </a:ext>
            </a:extLst>
          </p:cNvPr>
          <p:cNvSpPr/>
          <p:nvPr/>
        </p:nvSpPr>
        <p:spPr>
          <a:xfrm>
            <a:off x="7240074" y="3756830"/>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 name="Hvězda: pěticípá 2">
            <a:extLst>
              <a:ext uri="{FF2B5EF4-FFF2-40B4-BE49-F238E27FC236}">
                <a16:creationId xmlns:a16="http://schemas.microsoft.com/office/drawing/2014/main" id="{295D40AF-5023-474A-A734-DDE96E28F77E}"/>
              </a:ext>
            </a:extLst>
          </p:cNvPr>
          <p:cNvSpPr/>
          <p:nvPr/>
        </p:nvSpPr>
        <p:spPr>
          <a:xfrm>
            <a:off x="241825" y="4405746"/>
            <a:ext cx="498763" cy="39296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54" name="TextovéPole 53">
            <a:extLst>
              <a:ext uri="{FF2B5EF4-FFF2-40B4-BE49-F238E27FC236}">
                <a16:creationId xmlns:a16="http://schemas.microsoft.com/office/drawing/2014/main" id="{344AD74D-17B8-460C-B8E7-612BA98D0B53}"/>
              </a:ext>
            </a:extLst>
          </p:cNvPr>
          <p:cNvSpPr txBox="1"/>
          <p:nvPr/>
        </p:nvSpPr>
        <p:spPr>
          <a:xfrm>
            <a:off x="840451" y="4491568"/>
            <a:ext cx="5026678" cy="369332"/>
          </a:xfrm>
          <a:prstGeom prst="rect">
            <a:avLst/>
          </a:prstGeom>
          <a:noFill/>
        </p:spPr>
        <p:txBody>
          <a:bodyPr wrap="square" rtlCol="0">
            <a:spAutoFit/>
          </a:bodyPr>
          <a:lstStyle/>
          <a:p>
            <a:r>
              <a:rPr lang="cs-CZ" sz="900" dirty="0"/>
              <a:t>V zásadě není důvod nezařadit mezi účastníky i ekologické spolky podle správního řádu. V praxi se to však neděje - účastníky řízení se tak stávají, jen pokud to umožňuje zvláštní úprava.</a:t>
            </a:r>
          </a:p>
        </p:txBody>
      </p:sp>
    </p:spTree>
    <p:extLst>
      <p:ext uri="{BB962C8B-B14F-4D97-AF65-F5344CB8AC3E}">
        <p14:creationId xmlns:p14="http://schemas.microsoft.com/office/powerpoint/2010/main" val="1359705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D1212E0-A799-4D2C-9A1B-B2FFAC03D9BA}"/>
              </a:ext>
            </a:extLst>
          </p:cNvPr>
          <p:cNvSpPr txBox="1"/>
          <p:nvPr/>
        </p:nvSpPr>
        <p:spPr>
          <a:xfrm>
            <a:off x="1634302" y="2444792"/>
            <a:ext cx="4860540" cy="2354491"/>
          </a:xfrm>
          <a:prstGeom prst="rect">
            <a:avLst/>
          </a:prstGeom>
          <a:noFill/>
        </p:spPr>
        <p:txBody>
          <a:bodyPr wrap="square" rtlCol="0">
            <a:spAutoFit/>
          </a:bodyPr>
          <a:lstStyle/>
          <a:p>
            <a:r>
              <a:rPr lang="cs-CZ" sz="1050" b="1" dirty="0">
                <a:latin typeface="Consolas" panose="020B0609020204030204" pitchFamily="49" charset="0"/>
              </a:rPr>
              <a:t>Výstavba závodu na výrobu papíru</a:t>
            </a:r>
          </a:p>
          <a:p>
            <a:endParaRPr lang="cs-CZ" sz="1050" b="1" dirty="0">
              <a:latin typeface="Consolas" panose="020B0609020204030204" pitchFamily="49" charset="0"/>
            </a:endParaRPr>
          </a:p>
          <a:p>
            <a:r>
              <a:rPr lang="cs-CZ" sz="1050" b="1" dirty="0">
                <a:latin typeface="Consolas" panose="020B0609020204030204" pitchFamily="49" charset="0"/>
              </a:rPr>
              <a:t>kapacita 20 tun denně)</a:t>
            </a:r>
          </a:p>
          <a:p>
            <a:endParaRPr lang="cs-CZ" sz="1050" b="1" dirty="0">
              <a:latin typeface="Consolas" panose="020B0609020204030204" pitchFamily="49" charset="0"/>
            </a:endParaRPr>
          </a:p>
          <a:p>
            <a:endParaRPr lang="cs-CZ" sz="1050" b="1" dirty="0">
              <a:latin typeface="Consolas" panose="020B0609020204030204" pitchFamily="49" charset="0"/>
            </a:endParaRPr>
          </a:p>
          <a:p>
            <a:r>
              <a:rPr lang="cs-CZ" sz="1050" b="1" dirty="0">
                <a:latin typeface="Consolas" panose="020B0609020204030204" pitchFamily="49" charset="0"/>
              </a:rPr>
              <a:t>ÚSES – místní biokoridor (soustava remízků),</a:t>
            </a:r>
          </a:p>
          <a:p>
            <a:r>
              <a:rPr lang="cs-CZ" sz="1050" b="1" dirty="0">
                <a:highlight>
                  <a:srgbClr val="FFFF00"/>
                </a:highlight>
                <a:latin typeface="Consolas" panose="020B0609020204030204" pitchFamily="49" charset="0"/>
              </a:rPr>
              <a:t>EIA proběhne,</a:t>
            </a:r>
          </a:p>
          <a:p>
            <a:r>
              <a:rPr lang="cs-CZ" sz="1050" b="1" dirty="0">
                <a:highlight>
                  <a:srgbClr val="FFFF00"/>
                </a:highlight>
                <a:latin typeface="Consolas" panose="020B0609020204030204" pitchFamily="49" charset="0"/>
              </a:rPr>
              <a:t>Nad limitem IPPC,</a:t>
            </a:r>
          </a:p>
          <a:p>
            <a:pPr marL="171450" indent="-171450">
              <a:buFont typeface="Arial" panose="020B0604020202020204" pitchFamily="34" charset="0"/>
              <a:buChar char="•"/>
            </a:pPr>
            <a:r>
              <a:rPr lang="cs-CZ" sz="1050" b="1" dirty="0">
                <a:latin typeface="Consolas" panose="020B0609020204030204" pitchFamily="49" charset="0"/>
              </a:rPr>
              <a:t>zemědělská půda,</a:t>
            </a:r>
          </a:p>
          <a:p>
            <a:pPr marL="171450" indent="-171450">
              <a:buFont typeface="Arial" panose="020B0604020202020204" pitchFamily="34" charset="0"/>
              <a:buChar char="•"/>
            </a:pPr>
            <a:r>
              <a:rPr lang="cs-CZ" sz="1050" b="1" dirty="0">
                <a:latin typeface="Consolas" panose="020B0609020204030204" pitchFamily="49" charset="0"/>
              </a:rPr>
              <a:t>rostoucí dřeviny,</a:t>
            </a:r>
          </a:p>
          <a:p>
            <a:pPr marL="171450" indent="-171450">
              <a:buFont typeface="Arial" panose="020B0604020202020204" pitchFamily="34" charset="0"/>
              <a:buChar char="•"/>
            </a:pPr>
            <a:r>
              <a:rPr lang="cs-CZ" sz="1050" b="1" dirty="0">
                <a:latin typeface="Consolas" panose="020B0609020204030204" pitchFamily="49" charset="0"/>
              </a:rPr>
              <a:t>vlastní odběr povrchové vody,</a:t>
            </a:r>
          </a:p>
          <a:p>
            <a:pPr marL="171450" indent="-171450">
              <a:buFont typeface="Arial" panose="020B0604020202020204" pitchFamily="34" charset="0"/>
              <a:buChar char="•"/>
            </a:pPr>
            <a:r>
              <a:rPr lang="cs-CZ" sz="1050" b="1" dirty="0">
                <a:latin typeface="Consolas" panose="020B0609020204030204" pitchFamily="49" charset="0"/>
              </a:rPr>
              <a:t>nakládání s odpady.</a:t>
            </a:r>
          </a:p>
          <a:p>
            <a:endParaRPr lang="cs-CZ" sz="1050" b="1" dirty="0">
              <a:latin typeface="Consolas" panose="020B0609020204030204" pitchFamily="49" charset="0"/>
            </a:endParaRPr>
          </a:p>
          <a:p>
            <a:r>
              <a:rPr lang="cs-CZ" sz="1050" b="1" dirty="0">
                <a:latin typeface="Consolas" panose="020B0609020204030204" pitchFamily="49" charset="0"/>
              </a:rPr>
              <a:t> </a:t>
            </a:r>
          </a:p>
        </p:txBody>
      </p:sp>
      <p:pic>
        <p:nvPicPr>
          <p:cNvPr id="4" name="Picture 2" descr="Image result for papírna">
            <a:extLst>
              <a:ext uri="{FF2B5EF4-FFF2-40B4-BE49-F238E27FC236}">
                <a16:creationId xmlns:a16="http://schemas.microsoft.com/office/drawing/2014/main" id="{8B7FB490-8593-4A50-9C21-69E5990AB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467" y="182967"/>
            <a:ext cx="4375725" cy="205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70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966277" y="1882858"/>
            <a:ext cx="1578627" cy="364409"/>
          </a:xfrm>
          <a:prstGeom prst="rect">
            <a:avLst/>
          </a:prstGeom>
          <a:solidFill>
            <a:schemeClr val="bg2">
              <a:lumMod val="9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Umístění stavby</a:t>
            </a:r>
            <a:endParaRPr lang="en-US" sz="1050" dirty="0">
              <a:latin typeface="Verdana" pitchFamily="34" charset="0"/>
            </a:endParaRPr>
          </a:p>
        </p:txBody>
      </p:sp>
      <p:sp>
        <p:nvSpPr>
          <p:cNvPr id="15" name="Text Box 6"/>
          <p:cNvSpPr txBox="1">
            <a:spLocks noChangeArrowheads="1"/>
          </p:cNvSpPr>
          <p:nvPr/>
        </p:nvSpPr>
        <p:spPr bwMode="auto">
          <a:xfrm>
            <a:off x="1966277" y="2849220"/>
            <a:ext cx="1556391" cy="344236"/>
          </a:xfrm>
          <a:prstGeom prst="rect">
            <a:avLst/>
          </a:prstGeom>
          <a:solidFill>
            <a:schemeClr val="accent6">
              <a:lumMod val="20000"/>
              <a:lumOff val="8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1942337" y="3336106"/>
            <a:ext cx="1755548" cy="245408"/>
          </a:xfrm>
          <a:prstGeom prst="rect">
            <a:avLst/>
          </a:prstGeom>
          <a:solidFill>
            <a:schemeClr val="accent2">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Řízení o zkušebním provozu </a:t>
            </a:r>
          </a:p>
        </p:txBody>
      </p:sp>
      <p:sp>
        <p:nvSpPr>
          <p:cNvPr id="59" name="Text Box 5"/>
          <p:cNvSpPr txBox="1">
            <a:spLocks noChangeArrowheads="1"/>
          </p:cNvSpPr>
          <p:nvPr/>
        </p:nvSpPr>
        <p:spPr bwMode="auto">
          <a:xfrm>
            <a:off x="2202108" y="2395510"/>
            <a:ext cx="889514" cy="342554"/>
          </a:xfrm>
          <a:prstGeom prst="rect">
            <a:avLst/>
          </a:prstGeom>
          <a:solidFill>
            <a:schemeClr val="accent4">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1050" dirty="0">
                <a:latin typeface="Verdana" pitchFamily="34" charset="0"/>
              </a:rPr>
              <a:t>IPPC</a:t>
            </a:r>
            <a:endParaRPr lang="en-US" sz="1050" dirty="0">
              <a:latin typeface="Verdana" pitchFamily="34" charset="0"/>
            </a:endParaRPr>
          </a:p>
        </p:txBody>
      </p:sp>
      <p:sp>
        <p:nvSpPr>
          <p:cNvPr id="66" name="Text Box 5"/>
          <p:cNvSpPr txBox="1">
            <a:spLocks noChangeArrowheads="1"/>
          </p:cNvSpPr>
          <p:nvPr/>
        </p:nvSpPr>
        <p:spPr bwMode="auto">
          <a:xfrm>
            <a:off x="1966277" y="560628"/>
            <a:ext cx="1556391"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Posouzení vlivů záměru (EIA)</a:t>
            </a:r>
            <a:endParaRPr lang="en-US" sz="1050" dirty="0">
              <a:latin typeface="Verdana" pitchFamily="34" charset="0"/>
            </a:endParaRPr>
          </a:p>
        </p:txBody>
      </p:sp>
      <p:cxnSp>
        <p:nvCxnSpPr>
          <p:cNvPr id="56" name="AutoShape 18"/>
          <p:cNvCxnSpPr>
            <a:cxnSpLocks noChangeShapeType="1"/>
          </p:cNvCxnSpPr>
          <p:nvPr/>
        </p:nvCxnSpPr>
        <p:spPr bwMode="auto">
          <a:xfrm>
            <a:off x="2624442" y="945907"/>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a:endCxn id="59" idx="0"/>
          </p:cNvCxnSpPr>
          <p:nvPr/>
        </p:nvCxnSpPr>
        <p:spPr bwMode="auto">
          <a:xfrm>
            <a:off x="2646864" y="2268849"/>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2652331" y="3195831"/>
            <a:ext cx="4919" cy="14027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18"/>
          <p:cNvCxnSpPr>
            <a:cxnSpLocks noChangeShapeType="1"/>
          </p:cNvCxnSpPr>
          <p:nvPr/>
        </p:nvCxnSpPr>
        <p:spPr bwMode="auto">
          <a:xfrm flipH="1">
            <a:off x="2634279" y="2230774"/>
            <a:ext cx="4919" cy="18023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1942337" y="3837946"/>
            <a:ext cx="2025953" cy="245408"/>
          </a:xfrm>
          <a:prstGeom prst="rect">
            <a:avLst/>
          </a:prstGeom>
          <a:solidFill>
            <a:schemeClr val="accent1">
              <a:lumMod val="20000"/>
              <a:lumOff val="80000"/>
            </a:schemeClr>
          </a:solidFill>
          <a:ln w="2857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Kolaudační řízení</a:t>
            </a:r>
          </a:p>
        </p:txBody>
      </p:sp>
      <p:cxnSp>
        <p:nvCxnSpPr>
          <p:cNvPr id="51" name="AutoShape 18"/>
          <p:cNvCxnSpPr>
            <a:cxnSpLocks noChangeShapeType="1"/>
          </p:cNvCxnSpPr>
          <p:nvPr/>
        </p:nvCxnSpPr>
        <p:spPr bwMode="auto">
          <a:xfrm flipH="1">
            <a:off x="2657250" y="3570490"/>
            <a:ext cx="5358" cy="26745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1822200" y="1064601"/>
            <a:ext cx="1586801" cy="245408"/>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Odnětí půdy ze ZPF</a:t>
            </a:r>
          </a:p>
        </p:txBody>
      </p:sp>
      <p:cxnSp>
        <p:nvCxnSpPr>
          <p:cNvPr id="79" name="AutoShape 18"/>
          <p:cNvCxnSpPr>
            <a:cxnSpLocks noChangeShapeType="1"/>
          </p:cNvCxnSpPr>
          <p:nvPr/>
        </p:nvCxnSpPr>
        <p:spPr bwMode="auto">
          <a:xfrm>
            <a:off x="2637028" y="1318987"/>
            <a:ext cx="20222" cy="5473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481805" y="1396170"/>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Kácení dřevin</a:t>
            </a:r>
          </a:p>
        </p:txBody>
      </p:sp>
      <p:cxnSp>
        <p:nvCxnSpPr>
          <p:cNvPr id="81" name="AutoShape 18"/>
          <p:cNvCxnSpPr>
            <a:cxnSpLocks noChangeShapeType="1"/>
          </p:cNvCxnSpPr>
          <p:nvPr/>
        </p:nvCxnSpPr>
        <p:spPr bwMode="auto">
          <a:xfrm>
            <a:off x="2633482" y="2706006"/>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7"/>
          <p:cNvSpPr txBox="1">
            <a:spLocks noChangeArrowheads="1"/>
          </p:cNvSpPr>
          <p:nvPr/>
        </p:nvSpPr>
        <p:spPr bwMode="auto">
          <a:xfrm>
            <a:off x="2919665" y="1374340"/>
            <a:ext cx="1586801" cy="245408"/>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Stanovisko k ÚSES</a:t>
            </a:r>
          </a:p>
        </p:txBody>
      </p:sp>
      <p:cxnSp>
        <p:nvCxnSpPr>
          <p:cNvPr id="23" name="Přímá spojnice se šipkou 22"/>
          <p:cNvCxnSpPr>
            <a:cxnSpLocks/>
          </p:cNvCxnSpPr>
          <p:nvPr/>
        </p:nvCxnSpPr>
        <p:spPr>
          <a:xfrm flipH="1" flipV="1">
            <a:off x="4262960" y="2077146"/>
            <a:ext cx="286827" cy="3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4583220" y="1957400"/>
            <a:ext cx="1400421" cy="253916"/>
          </a:xfrm>
          <a:prstGeom prst="rect">
            <a:avLst/>
          </a:prstGeom>
          <a:noFill/>
        </p:spPr>
        <p:txBody>
          <a:bodyPr wrap="square" rtlCol="0">
            <a:spAutoFit/>
          </a:bodyPr>
          <a:lstStyle/>
          <a:p>
            <a:r>
              <a:rPr lang="cs-CZ" sz="1050" b="1" dirty="0"/>
              <a:t>navazující řízení</a:t>
            </a:r>
          </a:p>
        </p:txBody>
      </p:sp>
      <p:cxnSp>
        <p:nvCxnSpPr>
          <p:cNvPr id="25" name="Přímá spojnice se šipkou 24"/>
          <p:cNvCxnSpPr>
            <a:cxnSpLocks/>
          </p:cNvCxnSpPr>
          <p:nvPr/>
        </p:nvCxnSpPr>
        <p:spPr>
          <a:xfrm flipH="1" flipV="1">
            <a:off x="4290967" y="2532042"/>
            <a:ext cx="324036" cy="1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cxnSpLocks/>
          </p:cNvCxnSpPr>
          <p:nvPr/>
        </p:nvCxnSpPr>
        <p:spPr>
          <a:xfrm flipH="1" flipV="1">
            <a:off x="4209438" y="2947464"/>
            <a:ext cx="315716" cy="6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H="1">
            <a:off x="4615003" y="3420614"/>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5263075" y="3297243"/>
            <a:ext cx="1026114" cy="253916"/>
          </a:xfrm>
          <a:prstGeom prst="rect">
            <a:avLst/>
          </a:prstGeom>
          <a:noFill/>
        </p:spPr>
        <p:txBody>
          <a:bodyPr wrap="square" rtlCol="0">
            <a:spAutoFit/>
          </a:bodyPr>
          <a:lstStyle/>
          <a:p>
            <a:r>
              <a:rPr lang="cs-CZ" sz="1050" dirty="0"/>
              <a:t>řízení</a:t>
            </a:r>
          </a:p>
        </p:txBody>
      </p:sp>
      <p:cxnSp>
        <p:nvCxnSpPr>
          <p:cNvPr id="32" name="AutoShape 18"/>
          <p:cNvCxnSpPr>
            <a:cxnSpLocks noChangeShapeType="1"/>
          </p:cNvCxnSpPr>
          <p:nvPr/>
        </p:nvCxnSpPr>
        <p:spPr bwMode="auto">
          <a:xfrm>
            <a:off x="2202107" y="1693305"/>
            <a:ext cx="0" cy="18717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18"/>
          <p:cNvCxnSpPr>
            <a:cxnSpLocks noChangeShapeType="1"/>
          </p:cNvCxnSpPr>
          <p:nvPr/>
        </p:nvCxnSpPr>
        <p:spPr bwMode="auto">
          <a:xfrm>
            <a:off x="3038188" y="1615241"/>
            <a:ext cx="17009" cy="2510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Přímá spojnice se šipkou 27">
            <a:extLst>
              <a:ext uri="{FF2B5EF4-FFF2-40B4-BE49-F238E27FC236}">
                <a16:creationId xmlns:a16="http://schemas.microsoft.com/office/drawing/2014/main" id="{FCBFDC7A-BF25-461A-AB09-61B990F6CD7A}"/>
              </a:ext>
            </a:extLst>
          </p:cNvPr>
          <p:cNvCxnSpPr/>
          <p:nvPr/>
        </p:nvCxnSpPr>
        <p:spPr>
          <a:xfrm flipH="1">
            <a:off x="4290967" y="3952312"/>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ovéPole 33">
            <a:extLst>
              <a:ext uri="{FF2B5EF4-FFF2-40B4-BE49-F238E27FC236}">
                <a16:creationId xmlns:a16="http://schemas.microsoft.com/office/drawing/2014/main" id="{E3F016F2-5DC1-45FB-B471-FFAA01C46B70}"/>
              </a:ext>
            </a:extLst>
          </p:cNvPr>
          <p:cNvSpPr txBox="1"/>
          <p:nvPr/>
        </p:nvSpPr>
        <p:spPr>
          <a:xfrm>
            <a:off x="4939039" y="3828941"/>
            <a:ext cx="1026114" cy="253916"/>
          </a:xfrm>
          <a:prstGeom prst="rect">
            <a:avLst/>
          </a:prstGeom>
          <a:noFill/>
        </p:spPr>
        <p:txBody>
          <a:bodyPr wrap="square" rtlCol="0">
            <a:spAutoFit/>
          </a:bodyPr>
          <a:lstStyle/>
          <a:p>
            <a:r>
              <a:rPr lang="cs-CZ" sz="1050" dirty="0"/>
              <a:t>řízení</a:t>
            </a:r>
          </a:p>
        </p:txBody>
      </p:sp>
      <p:sp>
        <p:nvSpPr>
          <p:cNvPr id="35" name="TextovéPole 34">
            <a:extLst>
              <a:ext uri="{FF2B5EF4-FFF2-40B4-BE49-F238E27FC236}">
                <a16:creationId xmlns:a16="http://schemas.microsoft.com/office/drawing/2014/main" id="{7E29AB63-AE4B-42C7-ACF5-7ECE360EE879}"/>
              </a:ext>
            </a:extLst>
          </p:cNvPr>
          <p:cNvSpPr txBox="1"/>
          <p:nvPr/>
        </p:nvSpPr>
        <p:spPr>
          <a:xfrm>
            <a:off x="5822857" y="1626566"/>
            <a:ext cx="2757611" cy="253916"/>
          </a:xfrm>
          <a:prstGeom prst="rect">
            <a:avLst/>
          </a:prstGeom>
          <a:noFill/>
        </p:spPr>
        <p:txBody>
          <a:bodyPr wrap="square" rtlCol="0">
            <a:spAutoFit/>
          </a:bodyPr>
          <a:lstStyle/>
          <a:p>
            <a:r>
              <a:rPr lang="cs-CZ" sz="1050" b="1" dirty="0"/>
              <a:t>Ekologický spolek?    Dotčený soused?</a:t>
            </a:r>
          </a:p>
        </p:txBody>
      </p:sp>
      <p:sp>
        <p:nvSpPr>
          <p:cNvPr id="37" name="Veselý obličej 36">
            <a:extLst>
              <a:ext uri="{FF2B5EF4-FFF2-40B4-BE49-F238E27FC236}">
                <a16:creationId xmlns:a16="http://schemas.microsoft.com/office/drawing/2014/main" id="{D628686C-A8CA-4803-90B4-5D544BF60F4A}"/>
              </a:ext>
            </a:extLst>
          </p:cNvPr>
          <p:cNvSpPr/>
          <p:nvPr/>
        </p:nvSpPr>
        <p:spPr>
          <a:xfrm>
            <a:off x="7470661" y="191964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8" name="Veselý obličej 37">
            <a:extLst>
              <a:ext uri="{FF2B5EF4-FFF2-40B4-BE49-F238E27FC236}">
                <a16:creationId xmlns:a16="http://schemas.microsoft.com/office/drawing/2014/main" id="{A28020D7-8682-45FE-9ED3-BA0E3D1C9609}"/>
              </a:ext>
            </a:extLst>
          </p:cNvPr>
          <p:cNvSpPr/>
          <p:nvPr/>
        </p:nvSpPr>
        <p:spPr>
          <a:xfrm>
            <a:off x="7494496" y="236052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9" name="Veselý obličej 38">
            <a:extLst>
              <a:ext uri="{FF2B5EF4-FFF2-40B4-BE49-F238E27FC236}">
                <a16:creationId xmlns:a16="http://schemas.microsoft.com/office/drawing/2014/main" id="{8F42AD82-0B73-487D-AB5A-7522710B8EED}"/>
              </a:ext>
            </a:extLst>
          </p:cNvPr>
          <p:cNvSpPr/>
          <p:nvPr/>
        </p:nvSpPr>
        <p:spPr>
          <a:xfrm>
            <a:off x="5983641" y="2360522"/>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0" name="Veselý obličej 39">
            <a:extLst>
              <a:ext uri="{FF2B5EF4-FFF2-40B4-BE49-F238E27FC236}">
                <a16:creationId xmlns:a16="http://schemas.microsoft.com/office/drawing/2014/main" id="{F74729DD-8DC2-4E27-BC9E-D103D4565C98}"/>
              </a:ext>
            </a:extLst>
          </p:cNvPr>
          <p:cNvSpPr/>
          <p:nvPr/>
        </p:nvSpPr>
        <p:spPr>
          <a:xfrm>
            <a:off x="7503945" y="2832587"/>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42" name="Veselý obličej 41">
            <a:extLst>
              <a:ext uri="{FF2B5EF4-FFF2-40B4-BE49-F238E27FC236}">
                <a16:creationId xmlns:a16="http://schemas.microsoft.com/office/drawing/2014/main" id="{D33E6192-F224-48EB-B30E-2851F37789F0}"/>
              </a:ext>
            </a:extLst>
          </p:cNvPr>
          <p:cNvSpPr/>
          <p:nvPr/>
        </p:nvSpPr>
        <p:spPr>
          <a:xfrm>
            <a:off x="5968616" y="3294663"/>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4" name="Veselý obličej 43">
            <a:extLst>
              <a:ext uri="{FF2B5EF4-FFF2-40B4-BE49-F238E27FC236}">
                <a16:creationId xmlns:a16="http://schemas.microsoft.com/office/drawing/2014/main" id="{BBBB5A07-3FEB-4C01-BE67-6D30E283D579}"/>
              </a:ext>
            </a:extLst>
          </p:cNvPr>
          <p:cNvSpPr/>
          <p:nvPr/>
        </p:nvSpPr>
        <p:spPr>
          <a:xfrm>
            <a:off x="5968616" y="3669322"/>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6" name="Veselý obličej 45">
            <a:extLst>
              <a:ext uri="{FF2B5EF4-FFF2-40B4-BE49-F238E27FC236}">
                <a16:creationId xmlns:a16="http://schemas.microsoft.com/office/drawing/2014/main" id="{27CDF972-7169-4572-8F14-97169C9AB422}"/>
              </a:ext>
            </a:extLst>
          </p:cNvPr>
          <p:cNvSpPr/>
          <p:nvPr/>
        </p:nvSpPr>
        <p:spPr>
          <a:xfrm>
            <a:off x="7503945" y="3722446"/>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49" name="Veselý obličej 48">
            <a:extLst>
              <a:ext uri="{FF2B5EF4-FFF2-40B4-BE49-F238E27FC236}">
                <a16:creationId xmlns:a16="http://schemas.microsoft.com/office/drawing/2014/main" id="{FE306EDF-7F21-4918-B2B2-11B4417DA2E0}"/>
              </a:ext>
            </a:extLst>
          </p:cNvPr>
          <p:cNvSpPr/>
          <p:nvPr/>
        </p:nvSpPr>
        <p:spPr>
          <a:xfrm>
            <a:off x="5983641" y="1957556"/>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52" name="Veselý obličej 51">
            <a:extLst>
              <a:ext uri="{FF2B5EF4-FFF2-40B4-BE49-F238E27FC236}">
                <a16:creationId xmlns:a16="http://schemas.microsoft.com/office/drawing/2014/main" id="{E1D69681-1FAD-4DD1-A74C-E672AB8A4DC1}"/>
              </a:ext>
            </a:extLst>
          </p:cNvPr>
          <p:cNvSpPr/>
          <p:nvPr/>
        </p:nvSpPr>
        <p:spPr>
          <a:xfrm>
            <a:off x="5972931" y="2827363"/>
            <a:ext cx="294718" cy="25391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53" name="Veselý obličej 52">
            <a:extLst>
              <a:ext uri="{FF2B5EF4-FFF2-40B4-BE49-F238E27FC236}">
                <a16:creationId xmlns:a16="http://schemas.microsoft.com/office/drawing/2014/main" id="{DFACE7F2-3AD8-4550-9CC2-0F7108C52689}"/>
              </a:ext>
            </a:extLst>
          </p:cNvPr>
          <p:cNvSpPr/>
          <p:nvPr/>
        </p:nvSpPr>
        <p:spPr>
          <a:xfrm>
            <a:off x="7456524" y="3274241"/>
            <a:ext cx="294718" cy="2539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54" name="TextovéPole 53">
            <a:extLst>
              <a:ext uri="{FF2B5EF4-FFF2-40B4-BE49-F238E27FC236}">
                <a16:creationId xmlns:a16="http://schemas.microsoft.com/office/drawing/2014/main" id="{E0AF3911-E2C9-430C-BFC2-D05268C4BBDD}"/>
              </a:ext>
            </a:extLst>
          </p:cNvPr>
          <p:cNvSpPr txBox="1"/>
          <p:nvPr/>
        </p:nvSpPr>
        <p:spPr>
          <a:xfrm>
            <a:off x="4700598" y="2427699"/>
            <a:ext cx="1400421" cy="253916"/>
          </a:xfrm>
          <a:prstGeom prst="rect">
            <a:avLst/>
          </a:prstGeom>
          <a:noFill/>
        </p:spPr>
        <p:txBody>
          <a:bodyPr wrap="square" rtlCol="0">
            <a:spAutoFit/>
          </a:bodyPr>
          <a:lstStyle/>
          <a:p>
            <a:r>
              <a:rPr lang="cs-CZ" sz="1050" b="1" dirty="0"/>
              <a:t>navazující řízení</a:t>
            </a:r>
          </a:p>
        </p:txBody>
      </p:sp>
      <p:sp>
        <p:nvSpPr>
          <p:cNvPr id="55" name="TextovéPole 54">
            <a:extLst>
              <a:ext uri="{FF2B5EF4-FFF2-40B4-BE49-F238E27FC236}">
                <a16:creationId xmlns:a16="http://schemas.microsoft.com/office/drawing/2014/main" id="{ADD5B908-5113-4632-9822-DC3A1FECC9B2}"/>
              </a:ext>
            </a:extLst>
          </p:cNvPr>
          <p:cNvSpPr txBox="1"/>
          <p:nvPr/>
        </p:nvSpPr>
        <p:spPr>
          <a:xfrm>
            <a:off x="4583220" y="2842427"/>
            <a:ext cx="1400421" cy="253916"/>
          </a:xfrm>
          <a:prstGeom prst="rect">
            <a:avLst/>
          </a:prstGeom>
          <a:noFill/>
        </p:spPr>
        <p:txBody>
          <a:bodyPr wrap="square" rtlCol="0">
            <a:spAutoFit/>
          </a:bodyPr>
          <a:lstStyle/>
          <a:p>
            <a:r>
              <a:rPr lang="cs-CZ" sz="1050" b="1" dirty="0"/>
              <a:t>navazující řízení</a:t>
            </a:r>
          </a:p>
        </p:txBody>
      </p:sp>
      <p:sp>
        <p:nvSpPr>
          <p:cNvPr id="58" name="Hvězda: pěticípá 57">
            <a:extLst>
              <a:ext uri="{FF2B5EF4-FFF2-40B4-BE49-F238E27FC236}">
                <a16:creationId xmlns:a16="http://schemas.microsoft.com/office/drawing/2014/main" id="{B7186676-0884-484F-96C0-FFA0895287B1}"/>
              </a:ext>
            </a:extLst>
          </p:cNvPr>
          <p:cNvSpPr/>
          <p:nvPr/>
        </p:nvSpPr>
        <p:spPr>
          <a:xfrm>
            <a:off x="297036" y="4491183"/>
            <a:ext cx="498763" cy="39296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a:p>
        </p:txBody>
      </p:sp>
      <p:sp>
        <p:nvSpPr>
          <p:cNvPr id="62" name="TextovéPole 61">
            <a:extLst>
              <a:ext uri="{FF2B5EF4-FFF2-40B4-BE49-F238E27FC236}">
                <a16:creationId xmlns:a16="http://schemas.microsoft.com/office/drawing/2014/main" id="{78CAC4B3-6359-4E12-8AB5-53EBD8CE739F}"/>
              </a:ext>
            </a:extLst>
          </p:cNvPr>
          <p:cNvSpPr txBox="1"/>
          <p:nvPr/>
        </p:nvSpPr>
        <p:spPr>
          <a:xfrm>
            <a:off x="895661" y="4577005"/>
            <a:ext cx="6956087" cy="369332"/>
          </a:xfrm>
          <a:prstGeom prst="rect">
            <a:avLst/>
          </a:prstGeom>
          <a:noFill/>
        </p:spPr>
        <p:txBody>
          <a:bodyPr wrap="square" rtlCol="0">
            <a:spAutoFit/>
          </a:bodyPr>
          <a:lstStyle/>
          <a:p>
            <a:r>
              <a:rPr lang="cs-CZ" sz="900" dirty="0"/>
              <a:t>Co když nějaké řízení není navazující, ale podle práva EU by navazující být mělo? Např. řízení podle atomového zákona nebo řízení o provedení pozemkových úprav? Dotčená veřejnost se může domáhat přímého účinku směrnice EIA. </a:t>
            </a:r>
          </a:p>
        </p:txBody>
      </p:sp>
      <p:cxnSp>
        <p:nvCxnSpPr>
          <p:cNvPr id="63" name="Přímá spojnice se šipkou 62">
            <a:extLst>
              <a:ext uri="{FF2B5EF4-FFF2-40B4-BE49-F238E27FC236}">
                <a16:creationId xmlns:a16="http://schemas.microsoft.com/office/drawing/2014/main" id="{BB32B6E5-8830-4E4E-AF27-2EB12B959187}"/>
              </a:ext>
            </a:extLst>
          </p:cNvPr>
          <p:cNvCxnSpPr/>
          <p:nvPr/>
        </p:nvCxnSpPr>
        <p:spPr>
          <a:xfrm flipH="1">
            <a:off x="4493821" y="991869"/>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ovéPole 63">
            <a:extLst>
              <a:ext uri="{FF2B5EF4-FFF2-40B4-BE49-F238E27FC236}">
                <a16:creationId xmlns:a16="http://schemas.microsoft.com/office/drawing/2014/main" id="{585EF378-510B-402D-B8E4-9703B697C16C}"/>
              </a:ext>
            </a:extLst>
          </p:cNvPr>
          <p:cNvSpPr txBox="1"/>
          <p:nvPr/>
        </p:nvSpPr>
        <p:spPr>
          <a:xfrm>
            <a:off x="5141892" y="868497"/>
            <a:ext cx="1662077" cy="253916"/>
          </a:xfrm>
          <a:prstGeom prst="rect">
            <a:avLst/>
          </a:prstGeom>
          <a:noFill/>
        </p:spPr>
        <p:txBody>
          <a:bodyPr wrap="square" rtlCol="0">
            <a:spAutoFit/>
          </a:bodyPr>
          <a:lstStyle/>
          <a:p>
            <a:r>
              <a:rPr lang="cs-CZ" sz="1050" dirty="0"/>
              <a:t>závazná stanoviska</a:t>
            </a:r>
          </a:p>
        </p:txBody>
      </p:sp>
    </p:spTree>
    <p:extLst>
      <p:ext uri="{BB962C8B-B14F-4D97-AF65-F5344CB8AC3E}">
        <p14:creationId xmlns:p14="http://schemas.microsoft.com/office/powerpoint/2010/main" val="202845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Nastavení systému účasti veřejnosti: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Definice veřejnosti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Rozsah práv</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Procesní možnosti </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Dostupnost, rozsah, účinnost soudní ochrany (</a:t>
            </a:r>
            <a:r>
              <a:rPr lang="cs-CZ" sz="2000" b="1" i="1" dirty="0" err="1">
                <a:solidFill>
                  <a:schemeClr val="tx1"/>
                </a:solidFill>
                <a:latin typeface="Cambria" panose="02040503050406030204" pitchFamily="18" charset="0"/>
                <a:ea typeface="Cambria" panose="02040503050406030204" pitchFamily="18" charset="0"/>
              </a:rPr>
              <a:t>actio</a:t>
            </a:r>
            <a:r>
              <a:rPr lang="cs-CZ" sz="2000" b="1" i="1" dirty="0">
                <a:solidFill>
                  <a:schemeClr val="tx1"/>
                </a:solidFill>
                <a:latin typeface="Cambria" panose="02040503050406030204" pitchFamily="18" charset="0"/>
                <a:ea typeface="Cambria" panose="02040503050406030204" pitchFamily="18" charset="0"/>
              </a:rPr>
              <a:t> </a:t>
            </a:r>
            <a:r>
              <a:rPr lang="cs-CZ" sz="2000" b="1" i="1" dirty="0" err="1">
                <a:solidFill>
                  <a:schemeClr val="tx1"/>
                </a:solidFill>
                <a:latin typeface="Cambria" panose="02040503050406030204" pitchFamily="18" charset="0"/>
                <a:ea typeface="Cambria" panose="02040503050406030204" pitchFamily="18" charset="0"/>
              </a:rPr>
              <a:t>popularis</a:t>
            </a:r>
            <a:r>
              <a:rPr lang="cs-CZ" sz="2000" b="1" dirty="0">
                <a:solidFill>
                  <a:schemeClr val="tx1"/>
                </a:solidFill>
                <a:latin typeface="Cambria" panose="02040503050406030204" pitchFamily="18" charset="0"/>
                <a:ea typeface="Cambria" panose="02040503050406030204" pitchFamily="18" charset="0"/>
              </a:rPr>
              <a:t>, hromadné žaloby)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Právní pomoc, moderace nákladů řízení…</a:t>
            </a:r>
          </a:p>
          <a:p>
            <a:endParaRPr lang="cs-CZ" sz="2000" b="1" dirty="0">
              <a:solidFill>
                <a:schemeClr val="accent2"/>
              </a:solidFill>
              <a:latin typeface="Cambria" panose="02040503050406030204" pitchFamily="18" charset="0"/>
              <a:ea typeface="Cambria" panose="02040503050406030204" pitchFamily="18" charset="0"/>
            </a:endParaRPr>
          </a:p>
          <a:p>
            <a:r>
              <a:rPr lang="cs-CZ" sz="2000" b="1" dirty="0">
                <a:solidFill>
                  <a:schemeClr val="accent2"/>
                </a:solidFill>
                <a:latin typeface="Cambria" panose="02040503050406030204" pitchFamily="18" charset="0"/>
                <a:ea typeface="Cambria" panose="02040503050406030204" pitchFamily="18" charset="0"/>
              </a:rPr>
              <a:t>Ale i komplexní nástroje:</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Vyjednávání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Jednotné povolovací řízení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Přehledná pravidla</a:t>
            </a:r>
          </a:p>
          <a:p>
            <a:pPr marL="342900" indent="-342900">
              <a:buFont typeface="Arial" panose="020B0604020202020204" pitchFamily="34" charset="0"/>
              <a:buChar char="•"/>
            </a:pPr>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5108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480121" y="297606"/>
            <a:ext cx="7540800" cy="31586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dirty="0">
              <a:latin typeface="Cambria" panose="02040503050406030204" pitchFamily="18" charset="0"/>
            </a:endParaRPr>
          </a:p>
          <a:p>
            <a:r>
              <a:rPr lang="cs-CZ" sz="2550" b="1" dirty="0">
                <a:solidFill>
                  <a:srgbClr val="00B050"/>
                </a:solidFill>
                <a:latin typeface="Cambria" panose="02040503050406030204" pitchFamily="18" charset="0"/>
              </a:rPr>
              <a:t>Relevantní čtyři druhy řízení:</a:t>
            </a:r>
          </a:p>
          <a:p>
            <a:r>
              <a:rPr lang="cs-CZ" dirty="0">
                <a:latin typeface="Cambria" panose="02040503050406030204" pitchFamily="18" charset="0"/>
              </a:rPr>
              <a:t>• řízení o žalobě proti rozhodnutí správního orgánu,</a:t>
            </a:r>
          </a:p>
          <a:p>
            <a:r>
              <a:rPr lang="cs-CZ" dirty="0">
                <a:latin typeface="Cambria" panose="02040503050406030204" pitchFamily="18" charset="0"/>
              </a:rPr>
              <a:t>• ochrana proti nečinnosti správního orgánu,</a:t>
            </a:r>
          </a:p>
          <a:p>
            <a:r>
              <a:rPr lang="cs-CZ" dirty="0">
                <a:latin typeface="Cambria" panose="02040503050406030204" pitchFamily="18" charset="0"/>
              </a:rPr>
              <a:t>• řízení o ochraně před nezákonným zásahem, pokynem nebo donucením správního orgánu,</a:t>
            </a:r>
          </a:p>
          <a:p>
            <a:r>
              <a:rPr lang="cs-CZ" dirty="0">
                <a:latin typeface="Cambria" panose="02040503050406030204" pitchFamily="18" charset="0"/>
              </a:rPr>
              <a:t>• řízení o zrušení opatření obecné povahy nebo jeho části.</a:t>
            </a:r>
          </a:p>
          <a:p>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p:txBody>
      </p:sp>
      <p:sp>
        <p:nvSpPr>
          <p:cNvPr id="6" name="Zástupný symbol pro obsah 2"/>
          <p:cNvSpPr txBox="1">
            <a:spLocks/>
          </p:cNvSpPr>
          <p:nvPr/>
        </p:nvSpPr>
        <p:spPr>
          <a:xfrm>
            <a:off x="480121" y="1970961"/>
            <a:ext cx="8257880" cy="317253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b="1" dirty="0">
                <a:latin typeface="Cambria" panose="02040503050406030204" pitchFamily="18" charset="0"/>
                <a:ea typeface="Cambria" panose="02040503050406030204" pitchFamily="18" charset="0"/>
              </a:rPr>
              <a:t>Žaloba proti rozhodnutí: § 65 Žalobní legitimace</a:t>
            </a:r>
          </a:p>
          <a:p>
            <a:r>
              <a:rPr lang="cs-CZ" b="1" dirty="0">
                <a:latin typeface="Cambria" panose="02040503050406030204" pitchFamily="18" charset="0"/>
                <a:ea typeface="Cambria" panose="02040503050406030204" pitchFamily="18" charset="0"/>
              </a:rPr>
              <a:t>(1)</a:t>
            </a:r>
            <a:r>
              <a:rPr lang="cs-CZ" dirty="0">
                <a:latin typeface="Cambria" panose="02040503050406030204" pitchFamily="18" charset="0"/>
                <a:ea typeface="Cambria" panose="02040503050406030204" pitchFamily="18" charset="0"/>
              </a:rPr>
              <a:t> </a:t>
            </a:r>
            <a:r>
              <a:rPr lang="cs-CZ" b="1" dirty="0">
                <a:solidFill>
                  <a:srgbClr val="FF0000"/>
                </a:solidFill>
                <a:latin typeface="Cambria" panose="02040503050406030204" pitchFamily="18" charset="0"/>
                <a:ea typeface="Cambria" panose="02040503050406030204" pitchFamily="18" charset="0"/>
              </a:rPr>
              <a:t>Kdo tvrdí, že byl na svých právech zkrácen přímo nebo v důsledku porušení svých práv </a:t>
            </a:r>
            <a:r>
              <a:rPr lang="cs-CZ" dirty="0">
                <a:latin typeface="Cambria" panose="02040503050406030204" pitchFamily="18" charset="0"/>
                <a:ea typeface="Cambria" panose="02040503050406030204" pitchFamily="18" charset="0"/>
              </a:rPr>
              <a:t>v předcházejícím řízení úkonem správního orgánu, jímž se zakládají, mění, ruší nebo závazně určují jeho práva nebo povinnosti, (dále jen "rozhodnutí"), může se žalobou domáhat zrušení takového rozhodnutí, popřípadě vyslovení jeho nicotnosti, nestanoví-li tento nebo zvláštní zákon jinak.</a:t>
            </a:r>
          </a:p>
          <a:p>
            <a:r>
              <a:rPr lang="cs-CZ" b="1" dirty="0">
                <a:latin typeface="Cambria" panose="02040503050406030204" pitchFamily="18" charset="0"/>
                <a:ea typeface="Cambria" panose="02040503050406030204" pitchFamily="18" charset="0"/>
              </a:rPr>
              <a:t>(2)</a:t>
            </a:r>
            <a:r>
              <a:rPr lang="cs-CZ" dirty="0">
                <a:latin typeface="Cambria" panose="02040503050406030204" pitchFamily="18" charset="0"/>
                <a:ea typeface="Cambria" panose="02040503050406030204" pitchFamily="18" charset="0"/>
              </a:rPr>
              <a:t> Žalobu proti rozhodnutí správního orgánu může podat i </a:t>
            </a:r>
            <a:r>
              <a:rPr lang="cs-CZ" b="1" dirty="0">
                <a:solidFill>
                  <a:srgbClr val="00B0F0"/>
                </a:solidFill>
                <a:latin typeface="Cambria" panose="02040503050406030204" pitchFamily="18" charset="0"/>
                <a:ea typeface="Cambria" panose="02040503050406030204" pitchFamily="18" charset="0"/>
              </a:rPr>
              <a:t>účastník řízení před správním orgánem, který není k žalobě oprávněn podle odstavce 1, tvrdí-li, že postupem správního orgánu byl zkrácen na právech</a:t>
            </a:r>
            <a:r>
              <a:rPr lang="cs-CZ" dirty="0">
                <a:latin typeface="Cambria" panose="02040503050406030204" pitchFamily="18" charset="0"/>
                <a:ea typeface="Cambria" panose="02040503050406030204" pitchFamily="18" charset="0"/>
              </a:rPr>
              <a:t>, která jemu příslušejí, takovým způsobem, že to mohlo mít za následek nezákonné rozhodnutí.</a:t>
            </a:r>
          </a:p>
          <a:p>
            <a:r>
              <a:rPr lang="cs-CZ" b="1" dirty="0">
                <a:latin typeface="Cambria" panose="02040503050406030204" pitchFamily="18" charset="0"/>
                <a:ea typeface="Cambria" panose="02040503050406030204" pitchFamily="18" charset="0"/>
              </a:rPr>
              <a:t>§ 66 Zvláštní žalobní legitimace k ochraně veřejného zájmu</a:t>
            </a:r>
          </a:p>
          <a:p>
            <a:r>
              <a:rPr lang="cs-CZ" b="1" dirty="0">
                <a:latin typeface="Cambria" panose="02040503050406030204" pitchFamily="18" charset="0"/>
                <a:ea typeface="Cambria" panose="02040503050406030204" pitchFamily="18" charset="0"/>
              </a:rPr>
              <a:t>(2)</a:t>
            </a:r>
            <a:r>
              <a:rPr lang="cs-CZ" dirty="0">
                <a:latin typeface="Cambria" panose="02040503050406030204" pitchFamily="18" charset="0"/>
                <a:ea typeface="Cambria" panose="02040503050406030204" pitchFamily="18" charset="0"/>
              </a:rPr>
              <a:t> Žalobu je oprávněn podat </a:t>
            </a:r>
            <a:r>
              <a:rPr lang="cs-CZ" b="1" dirty="0">
                <a:solidFill>
                  <a:srgbClr val="00B0F0"/>
                </a:solidFill>
                <a:latin typeface="Cambria" panose="02040503050406030204" pitchFamily="18" charset="0"/>
                <a:ea typeface="Cambria" panose="02040503050406030204" pitchFamily="18" charset="0"/>
              </a:rPr>
              <a:t>nejvyšší státní zástupce, jestliže k jejímu podání shledá závažný veřejný zájem.</a:t>
            </a:r>
          </a:p>
          <a:p>
            <a:r>
              <a:rPr lang="cs-CZ" b="1" dirty="0">
                <a:latin typeface="Cambria" panose="02040503050406030204" pitchFamily="18" charset="0"/>
                <a:ea typeface="Cambria" panose="02040503050406030204" pitchFamily="18" charset="0"/>
              </a:rPr>
              <a:t>(3)</a:t>
            </a:r>
            <a:r>
              <a:rPr lang="cs-CZ" dirty="0">
                <a:latin typeface="Cambria" panose="02040503050406030204" pitchFamily="18" charset="0"/>
                <a:ea typeface="Cambria" panose="02040503050406030204" pitchFamily="18" charset="0"/>
              </a:rPr>
              <a:t> Žalobu je oprávněn podat </a:t>
            </a:r>
            <a:r>
              <a:rPr lang="cs-CZ" b="1" dirty="0">
                <a:solidFill>
                  <a:schemeClr val="accent6"/>
                </a:solidFill>
                <a:latin typeface="Cambria" panose="02040503050406030204" pitchFamily="18" charset="0"/>
                <a:ea typeface="Cambria" panose="02040503050406030204" pitchFamily="18" charset="0"/>
              </a:rPr>
              <a:t>veřejný ochránce práv, jestliže k jejímu podání prokáže závažný veřejný zájem.</a:t>
            </a:r>
          </a:p>
          <a:p>
            <a:endParaRPr lang="cs-CZ" dirty="0">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16681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480120" y="297605"/>
            <a:ext cx="8238002" cy="4622017"/>
          </a:xfrm>
          <a:prstGeom prst="rect">
            <a:avLst/>
          </a:prstGeom>
        </p:spPr>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dirty="0">
              <a:latin typeface="Cambria" panose="02040503050406030204" pitchFamily="18" charset="0"/>
            </a:endParaRPr>
          </a:p>
          <a:p>
            <a:endParaRPr lang="cs-CZ" sz="2550" b="1" dirty="0">
              <a:solidFill>
                <a:srgbClr val="00B050"/>
              </a:solidFill>
              <a:latin typeface="Cambria" panose="02040503050406030204" pitchFamily="18" charset="0"/>
            </a:endParaRPr>
          </a:p>
          <a:p>
            <a:endParaRPr lang="cs-CZ" sz="2550" b="1" dirty="0">
              <a:solidFill>
                <a:srgbClr val="00B050"/>
              </a:solidFill>
              <a:highlight>
                <a:srgbClr val="00FF00"/>
              </a:highlight>
              <a:latin typeface="Cambria" panose="02040503050406030204" pitchFamily="18" charset="0"/>
            </a:endParaRPr>
          </a:p>
          <a:p>
            <a:r>
              <a:rPr lang="cs-CZ" sz="2550" b="1" dirty="0">
                <a:solidFill>
                  <a:srgbClr val="00B050"/>
                </a:solidFill>
                <a:highlight>
                  <a:srgbClr val="00FF00"/>
                </a:highlight>
                <a:latin typeface="Cambria" panose="02040503050406030204" pitchFamily="18" charset="0"/>
              </a:rPr>
              <a:t>§ 101a - OOP</a:t>
            </a:r>
          </a:p>
          <a:p>
            <a:endParaRPr lang="cs-CZ" sz="2550" b="1" dirty="0">
              <a:solidFill>
                <a:srgbClr val="00B050"/>
              </a:solidFill>
              <a:latin typeface="Cambria" panose="02040503050406030204" pitchFamily="18" charset="0"/>
            </a:endParaRPr>
          </a:p>
          <a:p>
            <a:r>
              <a:rPr lang="cs-CZ" sz="2550" b="1" dirty="0">
                <a:solidFill>
                  <a:schemeClr val="tx1"/>
                </a:solidFill>
                <a:latin typeface="Cambria" panose="02040503050406030204" pitchFamily="18" charset="0"/>
              </a:rPr>
              <a:t>(1) Návrh na zrušení opatření obecné povahy nebo jeho částí je oprávněn podat ten, kdo tvrdí, že byl na svých právech opatřením obecné povahy, vydaným správním orgánem, zkrácen. Pokud je podle zákona současně oprávněn ve věci, ve které bylo opatřením obecné povahy užito, podat ve správním soudnictví žalobu nebo jiný návrh, může navrhnout zrušení opatření obecné povahy jen společně s takovým návrhem.</a:t>
            </a:r>
          </a:p>
          <a:p>
            <a:endParaRPr lang="cs-CZ" sz="2550" b="1" dirty="0">
              <a:solidFill>
                <a:schemeClr val="tx1"/>
              </a:solidFill>
              <a:latin typeface="Cambria" panose="02040503050406030204" pitchFamily="18" charset="0"/>
            </a:endParaRPr>
          </a:p>
          <a:p>
            <a:r>
              <a:rPr lang="cs-CZ" sz="2550" b="1" dirty="0">
                <a:solidFill>
                  <a:schemeClr val="tx1"/>
                </a:solidFill>
                <a:latin typeface="Cambria" panose="02040503050406030204" pitchFamily="18" charset="0"/>
              </a:rPr>
              <a:t>(2) Návrh na zrušení opatření obecné povahy nebo jeho částí, vydaného krajem, může podat též obec.</a:t>
            </a:r>
          </a:p>
          <a:p>
            <a:endParaRPr lang="cs-CZ" sz="2550" b="1" dirty="0">
              <a:solidFill>
                <a:schemeClr val="tx1"/>
              </a:solidFill>
              <a:latin typeface="Cambria" panose="02040503050406030204" pitchFamily="18" charset="0"/>
            </a:endParaRPr>
          </a:p>
          <a:p>
            <a:r>
              <a:rPr lang="cs-CZ" sz="2550" b="1" dirty="0">
                <a:solidFill>
                  <a:schemeClr val="tx1"/>
                </a:solidFill>
                <a:latin typeface="Cambria" panose="02040503050406030204" pitchFamily="18" charset="0"/>
              </a:rPr>
              <a:t>(3) Odpůrcem je ten, kdo vydal opatření obecné povahy, jehož zrušení nebo zrušení jeho části je navrhováno.</a:t>
            </a:r>
          </a:p>
          <a:p>
            <a:endParaRPr lang="cs-CZ" sz="2550" b="1" dirty="0">
              <a:solidFill>
                <a:schemeClr val="tx1"/>
              </a:solidFill>
              <a:latin typeface="Cambria" panose="02040503050406030204" pitchFamily="18" charset="0"/>
            </a:endParaRPr>
          </a:p>
          <a:p>
            <a:endParaRPr lang="cs-CZ" sz="2550" b="1" dirty="0">
              <a:solidFill>
                <a:schemeClr val="tx1"/>
              </a:solidFill>
              <a:latin typeface="Cambria" panose="02040503050406030204" pitchFamily="18" charset="0"/>
            </a:endParaRPr>
          </a:p>
          <a:p>
            <a:endParaRPr lang="cs-CZ" sz="2550" b="1" dirty="0">
              <a:solidFill>
                <a:schemeClr val="tx1"/>
              </a:solidFill>
              <a:latin typeface="Cambria" panose="02040503050406030204" pitchFamily="18" charset="0"/>
            </a:endParaRPr>
          </a:p>
          <a:p>
            <a:r>
              <a:rPr lang="cs-CZ" sz="2550" b="1" dirty="0">
                <a:solidFill>
                  <a:schemeClr val="tx1"/>
                </a:solidFill>
                <a:latin typeface="Cambria" panose="02040503050406030204" pitchFamily="18" charset="0"/>
              </a:rPr>
              <a:t>Soudy: </a:t>
            </a:r>
            <a:r>
              <a:rPr lang="cs-CZ" sz="2550" b="1" dirty="0">
                <a:solidFill>
                  <a:schemeClr val="tx1"/>
                </a:solidFill>
                <a:highlight>
                  <a:srgbClr val="FFFF00"/>
                </a:highlight>
                <a:latin typeface="Cambria" panose="02040503050406030204" pitchFamily="18" charset="0"/>
              </a:rPr>
              <a:t>Aktivně legitimovaná je i obec proti územnímu plánu jiné obce, aktivní legitimace svědčí i městské části, zástupci veřejnosti nebo ekologickému spolku, který má vztah k území</a:t>
            </a:r>
            <a:endParaRPr lang="cs-CZ" dirty="0">
              <a:solidFill>
                <a:schemeClr val="tx1"/>
              </a:solidFill>
              <a:highlight>
                <a:srgbClr val="FFFF00"/>
              </a:highlight>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a:p>
            <a:pPr marL="342900" indent="-342900">
              <a:buFont typeface="Arial" panose="020B0604020202020204" pitchFamily="34" charset="0"/>
              <a:buChar char="•"/>
            </a:pPr>
            <a:r>
              <a:rPr lang="cs-CZ" sz="2500" dirty="0">
                <a:latin typeface="Cambria" panose="02040503050406030204" pitchFamily="18" charset="0"/>
              </a:rPr>
              <a:t>Předchozí účast na přípravě a schvalování OOP není podmínkou aktivní legitimace, ovšem soud k ní přihlíží při vypořádání námitek.</a:t>
            </a:r>
          </a:p>
          <a:p>
            <a:pPr marL="342900" indent="-342900">
              <a:buFont typeface="Arial" panose="020B0604020202020204" pitchFamily="34" charset="0"/>
              <a:buChar char="•"/>
            </a:pPr>
            <a:r>
              <a:rPr lang="cs-CZ" sz="2500" dirty="0">
                <a:latin typeface="Cambria" panose="02040503050406030204" pitchFamily="18" charset="0"/>
              </a:rPr>
              <a:t>Okruh námitek je omezený rozsahem dotčených práv. </a:t>
            </a:r>
          </a:p>
          <a:p>
            <a:pPr marL="342900" indent="-342900">
              <a:buFont typeface="Arial" panose="020B0604020202020204" pitchFamily="34" charset="0"/>
              <a:buChar char="•"/>
            </a:pPr>
            <a:endParaRPr lang="cs-CZ" sz="2500" dirty="0">
              <a:latin typeface="Cambria" panose="02040503050406030204" pitchFamily="18" charset="0"/>
            </a:endParaRPr>
          </a:p>
          <a:p>
            <a:endParaRPr lang="cs-CZ" sz="2500" dirty="0">
              <a:latin typeface="Cambria" panose="02040503050406030204" pitchFamily="18" charset="0"/>
            </a:endParaRPr>
          </a:p>
          <a:p>
            <a:endParaRPr lang="cs-CZ" sz="2500" dirty="0">
              <a:latin typeface="Cambria" panose="02040503050406030204" pitchFamily="18" charset="0"/>
            </a:endParaRPr>
          </a:p>
          <a:p>
            <a:r>
              <a:rPr lang="cs-CZ" sz="3000" b="1" dirty="0">
                <a:highlight>
                  <a:srgbClr val="00FF00"/>
                </a:highlight>
                <a:latin typeface="Cambria" panose="02040503050406030204" pitchFamily="18" charset="0"/>
              </a:rPr>
              <a:t>Ochrana před nezákonným zásahem</a:t>
            </a:r>
          </a:p>
          <a:p>
            <a:pPr marL="457200" indent="-457200">
              <a:buFontTx/>
              <a:buChar char="-"/>
            </a:pPr>
            <a:r>
              <a:rPr lang="cs-CZ" sz="3000" b="1" dirty="0">
                <a:latin typeface="Cambria" panose="02040503050406030204" pitchFamily="18" charset="0"/>
              </a:rPr>
              <a:t>zbytková, ale důležitá kategorie,</a:t>
            </a:r>
          </a:p>
          <a:p>
            <a:pPr marL="457200" indent="-457200">
              <a:buFontTx/>
              <a:buChar char="-"/>
            </a:pPr>
            <a:r>
              <a:rPr lang="cs-CZ" sz="3000" b="1" dirty="0">
                <a:latin typeface="Cambria" panose="02040503050406030204" pitchFamily="18" charset="0"/>
              </a:rPr>
              <a:t>např. proti nezahájení řízení o odstranění černé stavby</a:t>
            </a:r>
          </a:p>
          <a:p>
            <a:pPr marL="457200" indent="-457200">
              <a:buFontTx/>
              <a:buChar char="-"/>
            </a:pPr>
            <a:r>
              <a:rPr lang="cs-CZ" sz="3000" b="1" dirty="0">
                <a:latin typeface="Cambria" panose="02040503050406030204" pitchFamily="18" charset="0"/>
              </a:rPr>
              <a:t>klimatická žaloba?</a:t>
            </a:r>
          </a:p>
        </p:txBody>
      </p:sp>
      <p:pic>
        <p:nvPicPr>
          <p:cNvPr id="3" name="Obrázek 2"/>
          <p:cNvPicPr>
            <a:picLocks noChangeAspect="1"/>
          </p:cNvPicPr>
          <p:nvPr/>
        </p:nvPicPr>
        <p:blipFill>
          <a:blip r:embed="rId3"/>
          <a:stretch>
            <a:fillRect/>
          </a:stretch>
        </p:blipFill>
        <p:spPr>
          <a:xfrm>
            <a:off x="4505735" y="-86653"/>
            <a:ext cx="3876004" cy="4022269"/>
          </a:xfrm>
          <a:prstGeom prst="rect">
            <a:avLst/>
          </a:prstGeom>
        </p:spPr>
      </p:pic>
    </p:spTree>
    <p:extLst>
      <p:ext uri="{BB962C8B-B14F-4D97-AF65-F5344CB8AC3E}">
        <p14:creationId xmlns:p14="http://schemas.microsoft.com/office/powerpoint/2010/main" val="1037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Effect transition="in" filter="fade">
                                      <p:cBhvr>
                                        <p:cTn id="27" dur="500"/>
                                        <p:tgtEl>
                                          <p:spTgt spid="4">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6" end="16"/>
                                            </p:txEl>
                                          </p:spTgt>
                                        </p:tgtEl>
                                        <p:attrNameLst>
                                          <p:attrName>style.visibility</p:attrName>
                                        </p:attrNameLst>
                                      </p:cBhvr>
                                      <p:to>
                                        <p:strVal val="visible"/>
                                      </p:to>
                                    </p:set>
                                    <p:animEffect transition="in" filter="fade">
                                      <p:cBhvr>
                                        <p:cTn id="32" dur="500"/>
                                        <p:tgtEl>
                                          <p:spTgt spid="4">
                                            <p:txEl>
                                              <p:pRg st="16" end="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7" end="17"/>
                                            </p:txEl>
                                          </p:spTgt>
                                        </p:tgtEl>
                                        <p:attrNameLst>
                                          <p:attrName>style.visibility</p:attrName>
                                        </p:attrNameLst>
                                      </p:cBhvr>
                                      <p:to>
                                        <p:strVal val="visible"/>
                                      </p:to>
                                    </p:set>
                                    <p:animEffect transition="in" filter="fade">
                                      <p:cBhvr>
                                        <p:cTn id="37" dur="500"/>
                                        <p:tgtEl>
                                          <p:spTgt spid="4">
                                            <p:txEl>
                                              <p:pRg st="17" end="1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1" end="21"/>
                                            </p:txEl>
                                          </p:spTgt>
                                        </p:tgtEl>
                                        <p:attrNameLst>
                                          <p:attrName>style.visibility</p:attrName>
                                        </p:attrNameLst>
                                      </p:cBhvr>
                                      <p:to>
                                        <p:strVal val="visible"/>
                                      </p:to>
                                    </p:set>
                                    <p:animEffect transition="in" filter="fade">
                                      <p:cBhvr>
                                        <p:cTn id="42" dur="500"/>
                                        <p:tgtEl>
                                          <p:spTgt spid="4">
                                            <p:txEl>
                                              <p:pRg st="21" end="2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2" end="22"/>
                                            </p:txEl>
                                          </p:spTgt>
                                        </p:tgtEl>
                                        <p:attrNameLst>
                                          <p:attrName>style.visibility</p:attrName>
                                        </p:attrNameLst>
                                      </p:cBhvr>
                                      <p:to>
                                        <p:strVal val="visible"/>
                                      </p:to>
                                    </p:set>
                                    <p:animEffect transition="in" filter="fade">
                                      <p:cBhvr>
                                        <p:cTn id="47" dur="500"/>
                                        <p:tgtEl>
                                          <p:spTgt spid="4">
                                            <p:txEl>
                                              <p:pRg st="22" end="2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3" end="23"/>
                                            </p:txEl>
                                          </p:spTgt>
                                        </p:tgtEl>
                                        <p:attrNameLst>
                                          <p:attrName>style.visibility</p:attrName>
                                        </p:attrNameLst>
                                      </p:cBhvr>
                                      <p:to>
                                        <p:strVal val="visible"/>
                                      </p:to>
                                    </p:set>
                                    <p:animEffect transition="in" filter="fade">
                                      <p:cBhvr>
                                        <p:cTn id="52" dur="500"/>
                                        <p:tgtEl>
                                          <p:spTgt spid="4">
                                            <p:txEl>
                                              <p:pRg st="23" end="2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24" end="24"/>
                                            </p:txEl>
                                          </p:spTgt>
                                        </p:tgtEl>
                                        <p:attrNameLst>
                                          <p:attrName>style.visibility</p:attrName>
                                        </p:attrNameLst>
                                      </p:cBhvr>
                                      <p:to>
                                        <p:strVal val="visible"/>
                                      </p:to>
                                    </p:set>
                                    <p:animEffect transition="in" filter="fade">
                                      <p:cBhvr>
                                        <p:cTn id="57" dur="500"/>
                                        <p:tgtEl>
                                          <p:spTgt spid="4">
                                            <p:txEl>
                                              <p:pRg st="24" end="2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5" name="Zástupný symbol pro obsah 2"/>
          <p:cNvSpPr txBox="1">
            <a:spLocks/>
          </p:cNvSpPr>
          <p:nvPr/>
        </p:nvSpPr>
        <p:spPr>
          <a:xfrm>
            <a:off x="563938" y="809291"/>
            <a:ext cx="8154185" cy="40268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a:latin typeface="Cambria" panose="02040503050406030204" pitchFamily="18" charset="0"/>
              </a:rPr>
              <a:t>Podmínkou aktivní legitimace je dotčenost práv, především z titulu účastníka (omezení žalobních námitek), ale není to nutnou podmínkou! Možná účast i  přímo podle zvláštního zákona (EIA), anebo na základě přímého účinku unijního práva.</a:t>
            </a:r>
          </a:p>
          <a:p>
            <a:endParaRPr lang="cs-CZ">
              <a:latin typeface="Cambria" panose="02040503050406030204" pitchFamily="18" charset="0"/>
            </a:endParaRPr>
          </a:p>
          <a:p>
            <a:r>
              <a:rPr lang="cs-CZ">
                <a:latin typeface="Cambria" panose="02040503050406030204" pitchFamily="18" charset="0"/>
              </a:rPr>
              <a:t>Zvláštní aktivní legitimace veřejného ochránce práv a nejvyššího státního zástupce k ochraně veřejného zájmu</a:t>
            </a:r>
          </a:p>
          <a:p>
            <a:endParaRPr lang="cs-CZ">
              <a:latin typeface="Cambria" panose="02040503050406030204" pitchFamily="18" charset="0"/>
            </a:endParaRPr>
          </a:p>
          <a:p>
            <a:pPr algn="just"/>
            <a:r>
              <a:rPr lang="cs-CZ">
                <a:latin typeface="Cambria" panose="02040503050406030204" pitchFamily="18" charset="0"/>
              </a:rPr>
              <a:t>České soudy dlouhé roky zastávaly názor, že ekologickým spolkům nesvědčí žádné právo na příznivé životní prostředí, takže mohou namítat pouze dotčení svých procesních práv (tzv. zájemci)</a:t>
            </a:r>
          </a:p>
          <a:p>
            <a:pPr algn="just"/>
            <a:endParaRPr lang="cs-CZ">
              <a:latin typeface="Cambria" panose="02040503050406030204" pitchFamily="18" charset="0"/>
            </a:endParaRPr>
          </a:p>
          <a:p>
            <a:pPr algn="just"/>
            <a:r>
              <a:rPr lang="cs-CZ">
                <a:latin typeface="Cambria" panose="02040503050406030204" pitchFamily="18" charset="0"/>
              </a:rPr>
              <a:t>Tento názor překlenul až Ústavní soud nálezem ze dne 30. 5. 2014, sp. zn. I. </a:t>
            </a:r>
            <a:r>
              <a:rPr lang="cs-CZ" b="1">
                <a:latin typeface="Cambria" panose="02040503050406030204" pitchFamily="18" charset="0"/>
              </a:rPr>
              <a:t>ÚS 59/14</a:t>
            </a:r>
            <a:r>
              <a:rPr lang="cs-CZ">
                <a:latin typeface="Cambria" panose="02040503050406030204" pitchFamily="18" charset="0"/>
              </a:rPr>
              <a:t>, když přiznal ekologickým spolkům aktivní legitimaci k podání návrhu na zrušení opatření obecné povahy.</a:t>
            </a:r>
          </a:p>
          <a:p>
            <a:pPr algn="just"/>
            <a:endParaRPr lang="cs-CZ">
              <a:latin typeface="Cambria" panose="02040503050406030204" pitchFamily="18" charset="0"/>
            </a:endParaRPr>
          </a:p>
          <a:p>
            <a:pPr algn="just"/>
            <a:r>
              <a:rPr lang="cs-CZ">
                <a:latin typeface="Cambria" panose="02040503050406030204" pitchFamily="18" charset="0"/>
              </a:rPr>
              <a:t>Podle Ústavního osudu i navazující judikatury tak spolky mohou namítat i své dotčení způsobené nezákonným posouzením hmotněprávních otázek.</a:t>
            </a:r>
          </a:p>
          <a:p>
            <a:pPr algn="just"/>
            <a:endParaRPr lang="cs-CZ">
              <a:latin typeface="Cambria" panose="02040503050406030204" pitchFamily="18" charset="0"/>
            </a:endParaRPr>
          </a:p>
          <a:p>
            <a:pPr algn="just"/>
            <a:r>
              <a:rPr lang="cs-CZ" b="1">
                <a:solidFill>
                  <a:srgbClr val="00B050"/>
                </a:solidFill>
                <a:latin typeface="Cambria" panose="02040503050406030204" pitchFamily="18" charset="0"/>
              </a:rPr>
              <a:t>Ovšem dovozují se další podmínky, zejména vztah k dotčené lokalitě (k předmětné věci). U spolků s celostátní působností se předpokládá.</a:t>
            </a:r>
          </a:p>
          <a:p>
            <a:endParaRPr lang="cs-CZ">
              <a:latin typeface="Cambria" panose="02040503050406030204" pitchFamily="18" charset="0"/>
            </a:endParaRPr>
          </a:p>
          <a:p>
            <a:endParaRPr lang="cs-CZ">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5083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628060" y="740665"/>
            <a:ext cx="7875860" cy="402684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dirty="0">
                <a:solidFill>
                  <a:schemeClr val="accent2"/>
                </a:solidFill>
                <a:latin typeface="Cambria" panose="02040503050406030204" pitchFamily="18" charset="0"/>
              </a:rPr>
              <a:t>Dopady nálezu I. </a:t>
            </a:r>
            <a:r>
              <a:rPr lang="cs-CZ" b="1" dirty="0">
                <a:solidFill>
                  <a:schemeClr val="accent2"/>
                </a:solidFill>
                <a:latin typeface="Cambria" panose="02040503050406030204" pitchFamily="18" charset="0"/>
              </a:rPr>
              <a:t>ÚS 59/14</a:t>
            </a:r>
            <a:r>
              <a:rPr lang="cs-CZ" dirty="0">
                <a:solidFill>
                  <a:schemeClr val="accent2"/>
                </a:solidFill>
                <a:latin typeface="Cambria" panose="02040503050406030204" pitchFamily="18" charset="0"/>
              </a:rPr>
              <a:t>:</a:t>
            </a:r>
          </a:p>
          <a:p>
            <a:pPr algn="just"/>
            <a:endParaRPr lang="cs-CZ" dirty="0">
              <a:latin typeface="Cambria" panose="02040503050406030204" pitchFamily="18" charset="0"/>
            </a:endParaRPr>
          </a:p>
          <a:p>
            <a:pPr marL="285750" indent="-285750" algn="just">
              <a:buFont typeface="Arial" panose="020B0604020202020204" pitchFamily="34" charset="0"/>
              <a:buChar char="•"/>
            </a:pPr>
            <a:r>
              <a:rPr lang="cs-CZ" dirty="0">
                <a:latin typeface="Cambria" panose="02040503050406030204" pitchFamily="18" charset="0"/>
              </a:rPr>
              <a:t>Ekologické spolky patrně přestávají být pouhými </a:t>
            </a:r>
            <a:r>
              <a:rPr lang="cs-CZ" dirty="0" err="1">
                <a:latin typeface="Cambria" panose="02040503050406030204" pitchFamily="18" charset="0"/>
              </a:rPr>
              <a:t>zájemníky</a:t>
            </a:r>
            <a:r>
              <a:rPr lang="cs-CZ" dirty="0">
                <a:latin typeface="Cambria" panose="02040503050406030204" pitchFamily="18" charset="0"/>
              </a:rPr>
              <a:t>, ale mohou být dotčeny na svých právech</a:t>
            </a:r>
          </a:p>
          <a:p>
            <a:pPr marL="285750" indent="-285750" algn="just">
              <a:buFont typeface="Arial" panose="020B0604020202020204" pitchFamily="34" charset="0"/>
              <a:buChar char="•"/>
            </a:pPr>
            <a:r>
              <a:rPr lang="cs-CZ" dirty="0">
                <a:latin typeface="Cambria" panose="02040503050406030204" pitchFamily="18" charset="0"/>
              </a:rPr>
              <a:t>Jedná se o právo na příznivé životní prostředí? Patrně nikoliv, soudy dovozují práva spolků ze zastupování členů</a:t>
            </a:r>
          </a:p>
          <a:p>
            <a:pPr marL="285750" indent="-285750" algn="just">
              <a:buFont typeface="Arial" panose="020B0604020202020204" pitchFamily="34" charset="0"/>
              <a:buChar char="•"/>
            </a:pPr>
            <a:r>
              <a:rPr lang="cs-CZ" dirty="0">
                <a:latin typeface="Cambria" panose="02040503050406030204" pitchFamily="18" charset="0"/>
              </a:rPr>
              <a:t>Upřesnění podmínek aktivní legitimace k podání návrhu na zrušení OOP </a:t>
            </a:r>
            <a:r>
              <a:rPr lang="cs-CZ" sz="1425" dirty="0">
                <a:latin typeface="Cambria" panose="02040503050406030204" pitchFamily="18" charset="0"/>
              </a:rPr>
              <a:t>(viz např. rozsudky NSS ze dne 16. 5. 2016, č. j. 2 </a:t>
            </a:r>
            <a:r>
              <a:rPr lang="cs-CZ" sz="1425" dirty="0" err="1">
                <a:latin typeface="Cambria" panose="02040503050406030204" pitchFamily="18" charset="0"/>
              </a:rPr>
              <a:t>Aos</a:t>
            </a:r>
            <a:r>
              <a:rPr lang="cs-CZ" sz="1425" dirty="0">
                <a:latin typeface="Cambria" panose="02040503050406030204" pitchFamily="18" charset="0"/>
              </a:rPr>
              <a:t> 2/2013 - 120, ze dne 24. 5. 2016, č. j. 4 As 217/2015 - 197, nebo ze dne 26. 4. 2017, č. j. 3 As 126/2016 – 38)</a:t>
            </a:r>
            <a:r>
              <a:rPr lang="cs-CZ" dirty="0">
                <a:latin typeface="Cambria" panose="02040503050406030204" pitchFamily="18" charset="0"/>
              </a:rPr>
              <a:t>.</a:t>
            </a:r>
          </a:p>
          <a:p>
            <a:pPr marL="285750" indent="-285750" algn="just">
              <a:buFont typeface="Arial" panose="020B0604020202020204" pitchFamily="34" charset="0"/>
              <a:buChar char="•"/>
            </a:pPr>
            <a:r>
              <a:rPr lang="cs-CZ" dirty="0">
                <a:latin typeface="Cambria" panose="02040503050406030204" pitchFamily="18" charset="0"/>
              </a:rPr>
              <a:t>Dovození, že podmínky zavedenosti a vztahu k řešené věci se použijí i v řízení o žalobě proti rozhodnutí </a:t>
            </a:r>
            <a:r>
              <a:rPr lang="cs-CZ" sz="1425" dirty="0">
                <a:latin typeface="Cambria" panose="02040503050406030204" pitchFamily="18" charset="0"/>
              </a:rPr>
              <a:t>(např. v rozsudku NSS ze dne 25. 6. 2015, č. j. 1 As 13/2015 – 295, nebo </a:t>
            </a:r>
            <a:r>
              <a:rPr lang="pl-PL" sz="1425" dirty="0">
                <a:latin typeface="Cambria" panose="02040503050406030204" pitchFamily="18" charset="0"/>
              </a:rPr>
              <a:t>ze </a:t>
            </a:r>
            <a:r>
              <a:rPr lang="pl-PL" sz="1425" dirty="0" err="1">
                <a:latin typeface="Cambria" panose="02040503050406030204" pitchFamily="18" charset="0"/>
              </a:rPr>
              <a:t>dne</a:t>
            </a:r>
            <a:r>
              <a:rPr lang="pl-PL" sz="1425" dirty="0">
                <a:latin typeface="Cambria" panose="02040503050406030204" pitchFamily="18" charset="0"/>
              </a:rPr>
              <a:t> 15. 7. 2015, č. j. 2 As 30/2015 – 38)</a:t>
            </a:r>
          </a:p>
          <a:p>
            <a:pPr marL="285750" indent="-285750" algn="just">
              <a:buFont typeface="Arial" panose="020B0604020202020204" pitchFamily="34" charset="0"/>
              <a:buChar char="•"/>
            </a:pPr>
            <a:endParaRPr lang="pl-PL" sz="1425" dirty="0">
              <a:latin typeface="Cambria" panose="02040503050406030204" pitchFamily="18" charset="0"/>
            </a:endParaRPr>
          </a:p>
          <a:p>
            <a:pPr algn="just"/>
            <a:r>
              <a:rPr lang="cs-CZ" dirty="0">
                <a:latin typeface="Cambria" panose="02040503050406030204" pitchFamily="18" charset="0"/>
              </a:rPr>
              <a:t>Podstatnou roli hraje i možnost nařídit předběžné opatření nebo přiznat odkladný účinek žalobě či kasační stížnosti</a:t>
            </a:r>
          </a:p>
          <a:p>
            <a:pPr algn="just"/>
            <a:r>
              <a:rPr lang="cs-CZ" dirty="0">
                <a:latin typeface="Cambria" panose="02040503050406030204" pitchFamily="18" charset="0"/>
              </a:rPr>
              <a:t>Je-li žalobou napadeno rozhodnutí vydané v navazujícím řízení podle zákona EIA, uplatní se zvláštní úprava v § 9d odst. 2 zákona EIA, podle které soud i bez návrhu rozhodne o přiznání odkladného účinku žalobě nebo o předběžném opatření podle soudního řádu správního. Soud přizná žalobě odkladný účinek nebo nařídí předběžné opatření, hrozí-li nebezpečí, že realizací záměru může dojít k závažným škodám na životním prostředí.</a:t>
            </a:r>
            <a:endParaRPr lang="cs-CZ" b="1" dirty="0">
              <a:solidFill>
                <a:srgbClr val="00B050"/>
              </a:solidFill>
              <a:latin typeface="Cambria" panose="02040503050406030204" pitchFamily="18" charset="0"/>
            </a:endParaRPr>
          </a:p>
          <a:p>
            <a:pPr marL="285750" indent="-285750" algn="just">
              <a:buFont typeface="Arial" panose="020B0604020202020204" pitchFamily="34" charset="0"/>
              <a:buChar char="•"/>
            </a:pPr>
            <a:endParaRPr lang="cs-CZ" dirty="0">
              <a:latin typeface="Cambria" panose="02040503050406030204" pitchFamily="18" charset="0"/>
            </a:endParaRPr>
          </a:p>
          <a:p>
            <a:pPr algn="just"/>
            <a:endParaRPr lang="cs-CZ" dirty="0">
              <a:latin typeface="Cambria" panose="02040503050406030204" pitchFamily="18" charset="0"/>
            </a:endParaRPr>
          </a:p>
          <a:p>
            <a:pPr algn="just"/>
            <a:endParaRPr lang="cs-CZ" dirty="0">
              <a:latin typeface="Cambria" panose="02040503050406030204" pitchFamily="18" charset="0"/>
            </a:endParaRPr>
          </a:p>
          <a:p>
            <a:pPr algn="just"/>
            <a:endParaRPr lang="cs-CZ" dirty="0">
              <a:latin typeface="Cambria" panose="02040503050406030204" pitchFamily="18" charset="0"/>
            </a:endParaRPr>
          </a:p>
          <a:p>
            <a:pPr algn="just"/>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1134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 – 2 As 250/2018</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628059" y="740665"/>
            <a:ext cx="8090063" cy="402684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i="1" dirty="0">
                <a:latin typeface="Cambria" panose="02040503050406030204" pitchFamily="18" charset="0"/>
                <a:ea typeface="Cambria" panose="02040503050406030204" pitchFamily="18" charset="0"/>
              </a:rPr>
              <a:t>„Citovaný nález podstatně změnil dosavadní judikaturu Nejvyššího správního soudu (viz např. rozsudek Nejvyššího správního soudu ze dne 6. 1. 2016, č. j. 3 As 13/2015 – 200, či ze dne 16. 1. 2018, č. j. 2 As 328/2016 - 96, blíže viz též VOMÁČKA, V., ŽIDEK, D. Omezení účastenství ekologických spolků: Pyrrhovo vítězství stavební lobby. České právo životního prostředí, 2017, roč. 45, č. 3, s. 36 a násl.). </a:t>
            </a:r>
            <a:r>
              <a:rPr lang="cs-CZ" b="1" i="1" u="sng" dirty="0">
                <a:latin typeface="Cambria" panose="02040503050406030204" pitchFamily="18" charset="0"/>
                <a:ea typeface="Cambria" panose="02040503050406030204" pitchFamily="18" charset="0"/>
              </a:rPr>
              <a:t>Spolek je tak oprávněn svou aktivní legitimaci odvozovat z § 65 odst. 1 s. ř. s., pokud tvrdí, že existují jemu náležející subjektivní práva, která jsou daným zásahem dotčena. Nemusí přitom jít pouze o vlastnické právo nebo jiná věcná práva člena spolku, připouští se i dotčení práva členů spolku na příznivé životní prostředí</a:t>
            </a:r>
            <a:r>
              <a:rPr lang="cs-CZ" i="1" dirty="0">
                <a:latin typeface="Cambria" panose="02040503050406030204" pitchFamily="18" charset="0"/>
                <a:ea typeface="Cambria" panose="02040503050406030204" pitchFamily="18" charset="0"/>
              </a:rPr>
              <a:t> (aniž by bylo odvozováno z existujícího věcného práva v regulovaném území), jestliže tvrzený zásah má důsledky pro dosahování cílů, na něž se spolek zaměřuje (rozsudek Nejvyššího správního soudu ze dne 26. 4. 2017, č. j. 3 As 126/2016 - 38, ve znění opravného usnesení ze dne 1. 6. 2017, č. j. 3 As 126/2016 - 48). </a:t>
            </a:r>
            <a:r>
              <a:rPr lang="cs-CZ" b="1" i="1" dirty="0">
                <a:latin typeface="Cambria" panose="02040503050406030204" pitchFamily="18" charset="0"/>
                <a:ea typeface="Cambria" panose="02040503050406030204" pitchFamily="18" charset="0"/>
              </a:rPr>
              <a:t>Nemusí se tedy vždy jednat pouze o spolky „ekologické“, ale lze si představit i jiné, které mohou být konkrétním záměrem dotčeny, například spolky zahrádkářské apod. </a:t>
            </a:r>
            <a:r>
              <a:rPr lang="cs-CZ" i="1" dirty="0">
                <a:latin typeface="Cambria" panose="02040503050406030204" pitchFamily="18" charset="0"/>
                <a:ea typeface="Cambria" panose="02040503050406030204" pitchFamily="18" charset="0"/>
              </a:rPr>
              <a:t>(k tomu srov. nález Ústavního soudu ze dne 30. 5. 2014, </a:t>
            </a:r>
            <a:r>
              <a:rPr lang="cs-CZ" i="1" dirty="0" err="1">
                <a:latin typeface="Cambria" panose="02040503050406030204" pitchFamily="18" charset="0"/>
                <a:ea typeface="Cambria" panose="02040503050406030204" pitchFamily="18" charset="0"/>
              </a:rPr>
              <a:t>sp</a:t>
            </a:r>
            <a:r>
              <a:rPr lang="cs-CZ" i="1" dirty="0">
                <a:latin typeface="Cambria" panose="02040503050406030204" pitchFamily="18" charset="0"/>
                <a:ea typeface="Cambria" panose="02040503050406030204" pitchFamily="18" charset="0"/>
              </a:rPr>
              <a:t>. zn. I. ÚS 59/14 nebo např. rozsudek Nejvyššího správního soudu ze dne 18. 12. 2015, č. j. 2 As 49/2013 - 109). Pod vlivem výše uvedeného nálezu a pozdější judikatury Nejvyššího správního soudu je dnes na spolky pohlíženo jako na rovnocenné subjekty práva bránící společné zájmy občanů, kterým „nelze upírat právo na společnou účast při rozhodování o jejich životním prostředí jen proto, že založili právnickou osobu, na kterou delegovali svá práva přímé účasti na ochraně přírody a krajiny“ (viz zmiňovaný nález Ústavního soudu </a:t>
            </a:r>
            <a:r>
              <a:rPr lang="cs-CZ" i="1" dirty="0" err="1">
                <a:latin typeface="Cambria" panose="02040503050406030204" pitchFamily="18" charset="0"/>
                <a:ea typeface="Cambria" panose="02040503050406030204" pitchFamily="18" charset="0"/>
              </a:rPr>
              <a:t>sp</a:t>
            </a:r>
            <a:r>
              <a:rPr lang="cs-CZ" i="1" dirty="0">
                <a:latin typeface="Cambria" panose="02040503050406030204" pitchFamily="18" charset="0"/>
                <a:ea typeface="Cambria" panose="02040503050406030204" pitchFamily="18" charset="0"/>
              </a:rPr>
              <a:t>. zn. I. ÚS 59/14). Záměr související s životním prostředím tak může, vyjma osob fyzických, zasáhnout i do právní sféry právnických osob a dotknout se tak jejich subjektivních práv (kromě vlastnických práv zejména práva na příznivé životní prostředí). </a:t>
            </a:r>
            <a:r>
              <a:rPr lang="cs-CZ" b="1" i="1" dirty="0">
                <a:latin typeface="Cambria" panose="02040503050406030204" pitchFamily="18" charset="0"/>
                <a:ea typeface="Cambria" panose="02040503050406030204" pitchFamily="18" charset="0"/>
              </a:rPr>
              <a:t>Ačkoliv výše uvedený nález pojednával o aktivní legitimaci spolku v řízení o návrhu na zrušení opatření obecné povahy, judikatura Nejvyššího správního soudu závěry v něm obsažené následně aplikovala i na posuzování aktivní legitimace ekologických spolků při podání žaloby proti rozhodnutí správního orgánu podle § 65 a násl. s. ř. s. (rozsudek Nejvyššího správního soudu ze dne 25. 6. 2015, č. j. 1 As 13/2015 – 295).“</a:t>
            </a:r>
            <a:endParaRPr lang="cs-CZ" b="1" dirty="0">
              <a:latin typeface="Cambria" panose="02040503050406030204" pitchFamily="18" charset="0"/>
              <a:ea typeface="Cambria" panose="02040503050406030204" pitchFamily="18" charset="0"/>
            </a:endParaRPr>
          </a:p>
          <a:p>
            <a:pPr algn="just"/>
            <a:endParaRPr lang="cs-CZ" dirty="0">
              <a:latin typeface="Cambria" panose="02040503050406030204" pitchFamily="18" charset="0"/>
              <a:ea typeface="Cambria" panose="02040503050406030204" pitchFamily="18" charset="0"/>
            </a:endParaRPr>
          </a:p>
          <a:p>
            <a:pPr algn="just"/>
            <a:endParaRPr lang="cs-CZ" dirty="0">
              <a:latin typeface="Cambria" panose="02040503050406030204" pitchFamily="18" charset="0"/>
              <a:ea typeface="Cambria" panose="02040503050406030204" pitchFamily="18" charset="0"/>
            </a:endParaRPr>
          </a:p>
          <a:p>
            <a:pPr algn="just"/>
            <a:endParaRPr lang="cs-CZ"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8392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11760" y="357660"/>
            <a:ext cx="5022558" cy="415498"/>
          </a:xfrm>
          <a:prstGeom prst="rect">
            <a:avLst/>
          </a:prstGeom>
          <a:noFill/>
        </p:spPr>
        <p:txBody>
          <a:bodyPr wrap="square" rtlCol="0">
            <a:spAutoFit/>
          </a:bodyPr>
          <a:lstStyle/>
          <a:p>
            <a:r>
              <a:rPr lang="cs-CZ" sz="2100" b="1" dirty="0"/>
              <a:t>Civilní soudnictví</a:t>
            </a:r>
          </a:p>
        </p:txBody>
      </p:sp>
      <p:sp>
        <p:nvSpPr>
          <p:cNvPr id="3" name="Zástupný symbol pro obsah 2"/>
          <p:cNvSpPr>
            <a:spLocks noGrp="1"/>
          </p:cNvSpPr>
          <p:nvPr>
            <p:ph idx="1"/>
          </p:nvPr>
        </p:nvSpPr>
        <p:spPr>
          <a:xfrm>
            <a:off x="493776" y="1045075"/>
            <a:ext cx="7142060" cy="3865660"/>
          </a:xfrm>
        </p:spPr>
        <p:txBody>
          <a:bodyPr>
            <a:normAutofit fontScale="47500" lnSpcReduction="20000"/>
          </a:bodyPr>
          <a:lstStyle/>
          <a:p>
            <a:pPr>
              <a:buNone/>
            </a:pPr>
            <a:r>
              <a:rPr lang="cs-CZ" b="1" dirty="0">
                <a:latin typeface="Cambria" panose="02040503050406030204" pitchFamily="18" charset="0"/>
                <a:ea typeface="Cambria" panose="02040503050406030204" pitchFamily="18" charset="0"/>
              </a:rPr>
              <a:t>Náhrada majetkové a nemajetkové újmy</a:t>
            </a:r>
          </a:p>
          <a:p>
            <a:pPr>
              <a:buNone/>
            </a:pPr>
            <a:r>
              <a:rPr lang="cs-CZ" dirty="0">
                <a:latin typeface="Cambria" panose="02040503050406030204" pitchFamily="18" charset="0"/>
                <a:ea typeface="Cambria" panose="02040503050406030204" pitchFamily="18" charset="0"/>
              </a:rPr>
              <a:t>Nově stanovena náhrada nemajetkové újmy se týká sekundárních obětí (§ 2971), kterými mohou být i osoby dotčené poškozením životního prostředí. </a:t>
            </a:r>
            <a:endParaRPr lang="cs-CZ" b="1" dirty="0">
              <a:latin typeface="Cambria" panose="02040503050406030204" pitchFamily="18" charset="0"/>
              <a:ea typeface="Cambria" panose="02040503050406030204" pitchFamily="18" charset="0"/>
            </a:endParaRPr>
          </a:p>
          <a:p>
            <a:pPr>
              <a:buNone/>
            </a:pPr>
            <a:r>
              <a:rPr lang="cs-CZ" b="1" dirty="0">
                <a:latin typeface="Cambria" panose="02040503050406030204" pitchFamily="18" charset="0"/>
                <a:ea typeface="Cambria" panose="02040503050406030204" pitchFamily="18" charset="0"/>
              </a:rPr>
              <a:t>Škoda způsobená nezákonným rozhodnutím nebo nesprávným úředním postupem</a:t>
            </a:r>
          </a:p>
          <a:p>
            <a:pPr>
              <a:buNone/>
            </a:pPr>
            <a:r>
              <a:rPr lang="cs-CZ" b="1" dirty="0">
                <a:latin typeface="Cambria" panose="02040503050406030204" pitchFamily="18" charset="0"/>
                <a:ea typeface="Cambria" panose="02040503050406030204" pitchFamily="18" charset="0"/>
              </a:rPr>
              <a:t>Sousedské spory </a:t>
            </a:r>
            <a:r>
              <a:rPr lang="cs-CZ" dirty="0">
                <a:latin typeface="Cambria" panose="02040503050406030204" pitchFamily="18" charset="0"/>
                <a:ea typeface="Cambria" panose="02040503050406030204" pitchFamily="18" charset="0"/>
              </a:rPr>
              <a:t>– možnost domáhat se zastavení obtěžujících imisí, ovšem jsou-li imise důsledkem provozu závodu nebo podobného zařízení, který byl úředně schválen, má soused právo jen na náhradu újmy v penězích, i když byla újma způsobena okolnostmi, k nimž se při úředním projednávání nepřihlédlo. To neplatí, pokud se při provádění provozu překračuje rozsah, v jakém byl úředně schválen (§ 1013).</a:t>
            </a:r>
          </a:p>
          <a:p>
            <a:pPr>
              <a:buNone/>
            </a:pPr>
            <a:r>
              <a:rPr lang="cs-CZ" b="1" dirty="0">
                <a:latin typeface="Cambria" panose="02040503050406030204" pitchFamily="18" charset="0"/>
                <a:ea typeface="Cambria" panose="02040503050406030204" pitchFamily="18" charset="0"/>
              </a:rPr>
              <a:t>Prevenční žaloba</a:t>
            </a:r>
          </a:p>
          <a:p>
            <a:pPr>
              <a:buNone/>
            </a:pPr>
            <a:r>
              <a:rPr lang="cs-CZ" dirty="0">
                <a:latin typeface="Cambria" panose="02040503050406030204" pitchFamily="18" charset="0"/>
                <a:ea typeface="Cambria" panose="02040503050406030204" pitchFamily="18" charset="0"/>
              </a:rPr>
              <a:t>Pokud všechny okolnosti nasvědčují tomu, že dojde ke vzniku nadměrných imisí, případně hrozí jiné vážné ohrožení majetku, zdraví, ale i životního prostředí. Není nutné, aby hrozilo nebezpečí bezprostředního vzniku škody.</a:t>
            </a:r>
          </a:p>
          <a:p>
            <a:pPr>
              <a:buNone/>
            </a:pPr>
            <a:r>
              <a:rPr lang="cs-CZ" b="1" dirty="0">
                <a:latin typeface="Cambria" panose="02040503050406030204" pitchFamily="18" charset="0"/>
                <a:ea typeface="Cambria" panose="02040503050406030204" pitchFamily="18" charset="0"/>
              </a:rPr>
              <a:t>Žaloba z rušené držby</a:t>
            </a:r>
          </a:p>
          <a:p>
            <a:pPr>
              <a:buNone/>
            </a:pPr>
            <a:r>
              <a:rPr lang="cs-CZ" dirty="0">
                <a:latin typeface="Cambria" panose="02040503050406030204" pitchFamily="18" charset="0"/>
                <a:ea typeface="Cambria" panose="02040503050406030204" pitchFamily="18" charset="0"/>
              </a:rPr>
              <a:t>Zvláštním případem ochrany držby je situace, kdy na sousedním pozemku dochází k rušivé výstavbě nebo k odstraňování stavby (§ 1004 a 1005 o. z.). </a:t>
            </a:r>
          </a:p>
        </p:txBody>
      </p:sp>
    </p:spTree>
    <p:extLst>
      <p:ext uri="{BB962C8B-B14F-4D97-AF65-F5344CB8AC3E}">
        <p14:creationId xmlns:p14="http://schemas.microsoft.com/office/powerpoint/2010/main" val="22500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11760" y="357660"/>
            <a:ext cx="5022558" cy="415498"/>
          </a:xfrm>
          <a:prstGeom prst="rect">
            <a:avLst/>
          </a:prstGeom>
          <a:noFill/>
        </p:spPr>
        <p:txBody>
          <a:bodyPr wrap="square" rtlCol="0">
            <a:spAutoFit/>
          </a:bodyPr>
          <a:lstStyle/>
          <a:p>
            <a:r>
              <a:rPr lang="cs-CZ" sz="2100" b="1" dirty="0"/>
              <a:t>Civilní soudnictví</a:t>
            </a:r>
          </a:p>
        </p:txBody>
      </p:sp>
      <p:sp>
        <p:nvSpPr>
          <p:cNvPr id="3" name="Zástupný symbol pro obsah 2"/>
          <p:cNvSpPr>
            <a:spLocks noGrp="1"/>
          </p:cNvSpPr>
          <p:nvPr>
            <p:ph idx="1"/>
          </p:nvPr>
        </p:nvSpPr>
        <p:spPr>
          <a:xfrm>
            <a:off x="502920" y="1277840"/>
            <a:ext cx="7169492" cy="3865660"/>
          </a:xfrm>
        </p:spPr>
        <p:txBody>
          <a:bodyPr>
            <a:normAutofit fontScale="77500" lnSpcReduction="20000"/>
          </a:bodyPr>
          <a:lstStyle/>
          <a:p>
            <a:pPr>
              <a:buNone/>
            </a:pPr>
            <a:r>
              <a:rPr lang="cs-CZ" b="1" dirty="0">
                <a:latin typeface="Cambria" panose="02040503050406030204" pitchFamily="18" charset="0"/>
                <a:ea typeface="Cambria" panose="02040503050406030204" pitchFamily="18" charset="0"/>
              </a:rPr>
              <a:t>Žaloba na ochranu osobnosti </a:t>
            </a:r>
          </a:p>
          <a:p>
            <a:pPr algn="just">
              <a:buNone/>
            </a:pPr>
            <a:r>
              <a:rPr lang="cs-CZ" dirty="0">
                <a:latin typeface="Cambria" panose="02040503050406030204" pitchFamily="18" charset="0"/>
                <a:ea typeface="Cambria" panose="02040503050406030204" pitchFamily="18" charset="0"/>
              </a:rPr>
              <a:t>K ochraně životního prostředí je možné využít rovněž žalobu na ochranu osobnosti, neboť podle § 81 o. z. má každá fyzická osoba právo na ochranu své osobnosti, zejména </a:t>
            </a:r>
            <a:r>
              <a:rPr lang="cs-CZ" i="1" dirty="0">
                <a:latin typeface="Cambria" panose="02040503050406030204" pitchFamily="18" charset="0"/>
                <a:ea typeface="Cambria" panose="02040503050406030204" pitchFamily="18" charset="0"/>
              </a:rPr>
              <a:t>„života a důstojnosti člověka, zdraví a práva žít v zdravém životním prostředí, vážnosti, cti, soukromí a jeho projevů osobní povahy.“</a:t>
            </a:r>
          </a:p>
          <a:p>
            <a:pPr algn="just">
              <a:buNone/>
            </a:pPr>
            <a:r>
              <a:rPr lang="cs-CZ" b="1" dirty="0">
                <a:latin typeface="Cambria" panose="02040503050406030204" pitchFamily="18" charset="0"/>
                <a:ea typeface="Cambria" panose="02040503050406030204" pitchFamily="18" charset="0"/>
              </a:rPr>
              <a:t>Mezinárodní prvek</a:t>
            </a:r>
          </a:p>
          <a:p>
            <a:pPr algn="just">
              <a:buNone/>
            </a:pPr>
            <a:r>
              <a:rPr lang="cs-CZ" dirty="0">
                <a:latin typeface="Cambria" panose="02040503050406030204" pitchFamily="18" charset="0"/>
                <a:ea typeface="Cambria" panose="02040503050406030204" pitchFamily="18" charset="0"/>
              </a:rPr>
              <a:t>Čl. 7 nařízení Řím II – možná volba rozhodného práva</a:t>
            </a:r>
          </a:p>
        </p:txBody>
      </p:sp>
    </p:spTree>
    <p:extLst>
      <p:ext uri="{BB962C8B-B14F-4D97-AF65-F5344CB8AC3E}">
        <p14:creationId xmlns:p14="http://schemas.microsoft.com/office/powerpoint/2010/main" val="108238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cs-CZ" sz="1800" b="1" dirty="0">
                <a:solidFill>
                  <a:schemeClr val="lt1"/>
                </a:solidFill>
                <a:latin typeface="Roboto Slab" panose="020B0604020202020204" charset="0"/>
                <a:ea typeface="Roboto Slab" panose="020B0604020202020204" charset="0"/>
                <a:cs typeface="Arial" pitchFamily="34" charset="0"/>
                <a:sym typeface="Roboto Slab"/>
              </a:rPr>
              <a:t>Děkuji za pozornost!</a:t>
            </a:r>
            <a:endParaRPr lang="en-US" sz="1800" b="1" dirty="0">
              <a:solidFill>
                <a:schemeClr val="lt1"/>
              </a:solidFill>
              <a:latin typeface="Roboto Slab" panose="020B0604020202020204" charset="0"/>
              <a:ea typeface="Roboto Slab" panose="020B0604020202020204" charset="0"/>
              <a:cs typeface="Arial" pitchFamily="34" charset="0"/>
              <a:sym typeface="Roboto Slab"/>
            </a:endParaRPr>
          </a:p>
          <a:p>
            <a:pPr>
              <a:spcBef>
                <a:spcPts val="0"/>
              </a:spcBef>
              <a:buClr>
                <a:schemeClr val="dk1"/>
              </a:buClr>
              <a:buSzPct val="45833"/>
              <a:buFont typeface="Arial"/>
              <a:buNone/>
            </a:pPr>
            <a:endParaRPr lang="en-US" sz="2400" dirty="0">
              <a:solidFill>
                <a:srgbClr val="FFFFFF"/>
              </a:solidFill>
              <a:latin typeface="Roboto Slab" panose="020B0604020202020204" charset="0"/>
              <a:ea typeface="Roboto Slab" panose="020B0604020202020204" charset="0"/>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spTree>
    <p:extLst>
      <p:ext uri="{BB962C8B-B14F-4D97-AF65-F5344CB8AC3E}">
        <p14:creationId xmlns:p14="http://schemas.microsoft.com/office/powerpoint/2010/main" val="75707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Nedostatky českého systému</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Fragmentace podmínek účasti veřejnosti a časté novelizace (soudy řeší mrtvé právo)</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Neschopnost celkového nastavení a propojení povolovacích řízení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Minimalistický přístup k harmonizačním požadavkům a dílčí rozpory s unijním/mezinárodním právem</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Vnímání účasti veřejnosti jako nežádoucí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Nepropojení s náhradou újmy </a:t>
            </a: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
        <p:nvSpPr>
          <p:cNvPr id="4" name="TextovéPole 3"/>
          <p:cNvSpPr txBox="1"/>
          <p:nvPr/>
        </p:nvSpPr>
        <p:spPr>
          <a:xfrm>
            <a:off x="833519" y="3511279"/>
            <a:ext cx="7992888" cy="1384995"/>
          </a:xfrm>
          <a:prstGeom prst="rect">
            <a:avLst/>
          </a:prstGeom>
          <a:noFill/>
        </p:spPr>
        <p:txBody>
          <a:bodyPr wrap="square" rtlCol="0">
            <a:spAutoFit/>
          </a:bodyPr>
          <a:lstStyle/>
          <a:p>
            <a:pPr algn="just"/>
            <a:r>
              <a:rPr lang="cs-CZ" i="1" dirty="0">
                <a:latin typeface="Cambria" panose="02040503050406030204" pitchFamily="18" charset="0"/>
                <a:ea typeface="Cambria" panose="02040503050406030204" pitchFamily="18" charset="0"/>
              </a:rPr>
              <a:t>„Smyslem a účelem jejich účasti ve stavebních řízení není blokace, zdržování a protahování realizace stavebního záměru procesními obstrukcemi, nýbrž to, aby kvalifikovaně, tj. odbornými argumenty z oblasti ochrany životního prostředí, urbanismu apod., hájila dotčené (veřejné) zájmy ochrany přírody a krajiny v konkurenci jiných veřejných zájmů a zájmů soukromých.“</a:t>
            </a:r>
          </a:p>
          <a:p>
            <a:endParaRPr lang="cs-CZ" dirty="0">
              <a:latin typeface="Cambria" panose="02040503050406030204" pitchFamily="18" charset="0"/>
              <a:ea typeface="Cambria" panose="02040503050406030204" pitchFamily="18" charset="0"/>
            </a:endParaRPr>
          </a:p>
          <a:p>
            <a:pPr algn="r"/>
            <a:r>
              <a:rPr lang="cs-CZ" dirty="0">
                <a:latin typeface="Cambria" panose="02040503050406030204" pitchFamily="18" charset="0"/>
                <a:ea typeface="Cambria" panose="02040503050406030204" pitchFamily="18" charset="0"/>
              </a:rPr>
              <a:t>(rozsudek NSS ze dne 4. 5. 2011, č. j. 7 As 2/2011 – 52)</a:t>
            </a:r>
          </a:p>
        </p:txBody>
      </p:sp>
    </p:spTree>
    <p:extLst>
      <p:ext uri="{BB962C8B-B14F-4D97-AF65-F5344CB8AC3E}">
        <p14:creationId xmlns:p14="http://schemas.microsoft.com/office/powerpoint/2010/main" val="41192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Pojem účasti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algn="just"/>
            <a:r>
              <a:rPr lang="cs-CZ" sz="1600" dirty="0">
                <a:latin typeface="Cambria" panose="02040503050406030204" pitchFamily="18" charset="0"/>
                <a:ea typeface="Cambria" panose="02040503050406030204" pitchFamily="18" charset="0"/>
              </a:rPr>
              <a:t>V </a:t>
            </a:r>
            <a:r>
              <a:rPr lang="cs-CZ" sz="2000" b="1" dirty="0">
                <a:latin typeface="Cambria" panose="02040503050406030204" pitchFamily="18" charset="0"/>
                <a:ea typeface="Cambria" panose="02040503050406030204" pitchFamily="18" charset="0"/>
              </a:rPr>
              <a:t>širším smyslu </a:t>
            </a:r>
            <a:r>
              <a:rPr lang="cs-CZ" sz="1600" b="1" dirty="0">
                <a:solidFill>
                  <a:srgbClr val="FF0000"/>
                </a:solidFill>
                <a:latin typeface="Cambria" panose="02040503050406030204" pitchFamily="18" charset="0"/>
                <a:ea typeface="Cambria" panose="02040503050406030204" pitchFamily="18" charset="0"/>
              </a:rPr>
              <a:t>výkon politických práv</a:t>
            </a:r>
            <a:r>
              <a:rPr lang="cs-CZ" sz="1600" dirty="0">
                <a:latin typeface="Cambria" panose="02040503050406030204" pitchFamily="18" charset="0"/>
                <a:ea typeface="Cambria" panose="02040503050406030204" pitchFamily="18" charset="0"/>
              </a:rPr>
              <a:t>, zejména práva sdružovacího, shromažďovacího, petičního, uskutečňování práva podílet se na správě věcí veřejných, a to buď přímo nebo prostřednictvím volených zástupců (aktivní i pasivní volební právo do zastupitelských a samosprávných orgánů všech stupňů, účast v referendu), </a:t>
            </a:r>
            <a:r>
              <a:rPr lang="cs-CZ" sz="1600" b="1" dirty="0">
                <a:solidFill>
                  <a:srgbClr val="00B050"/>
                </a:solidFill>
                <a:latin typeface="Cambria" panose="02040503050406030204" pitchFamily="18" charset="0"/>
                <a:ea typeface="Cambria" panose="02040503050406030204" pitchFamily="18" charset="0"/>
              </a:rPr>
              <a:t>uskutečňování práva na informace</a:t>
            </a:r>
            <a:r>
              <a:rPr lang="cs-CZ" sz="1600" dirty="0">
                <a:latin typeface="Cambria" panose="02040503050406030204" pitchFamily="18" charset="0"/>
                <a:ea typeface="Cambria" panose="02040503050406030204" pitchFamily="18" charset="0"/>
              </a:rPr>
              <a:t>, </a:t>
            </a:r>
            <a:r>
              <a:rPr lang="cs-CZ" sz="1600" b="1" dirty="0">
                <a:solidFill>
                  <a:srgbClr val="00B0F0"/>
                </a:solidFill>
                <a:latin typeface="Cambria" panose="02040503050406030204" pitchFamily="18" charset="0"/>
                <a:ea typeface="Cambria" panose="02040503050406030204" pitchFamily="18" charset="0"/>
              </a:rPr>
              <a:t>podávání podnětů a stížností</a:t>
            </a:r>
            <a:r>
              <a:rPr lang="cs-CZ" sz="1600" dirty="0">
                <a:latin typeface="Cambria" panose="02040503050406030204" pitchFamily="18" charset="0"/>
                <a:ea typeface="Cambria" panose="02040503050406030204" pitchFamily="18" charset="0"/>
              </a:rPr>
              <a:t>, účast v řízeních, která nejsou správními řízeními, a ve správních řízeních, </a:t>
            </a:r>
            <a:r>
              <a:rPr lang="cs-CZ" sz="1600" b="1" dirty="0">
                <a:solidFill>
                  <a:srgbClr val="92D050"/>
                </a:solidFill>
                <a:latin typeface="Cambria" panose="02040503050406030204" pitchFamily="18" charset="0"/>
                <a:ea typeface="Cambria" panose="02040503050406030204" pitchFamily="18" charset="0"/>
              </a:rPr>
              <a:t>účast v občanskoprávních řízeních</a:t>
            </a:r>
            <a:r>
              <a:rPr lang="cs-CZ" sz="1600" dirty="0">
                <a:latin typeface="Cambria" panose="02040503050406030204" pitchFamily="18" charset="0"/>
                <a:ea typeface="Cambria" panose="02040503050406030204" pitchFamily="18" charset="0"/>
              </a:rPr>
              <a:t>, účast </a:t>
            </a:r>
            <a:r>
              <a:rPr lang="cs-CZ" sz="1600" dirty="0" err="1">
                <a:latin typeface="Cambria" panose="02040503050406030204" pitchFamily="18" charset="0"/>
                <a:ea typeface="Cambria" panose="02040503050406030204" pitchFamily="18" charset="0"/>
              </a:rPr>
              <a:t>institucializované</a:t>
            </a:r>
            <a:r>
              <a:rPr lang="cs-CZ" sz="1600" dirty="0">
                <a:latin typeface="Cambria" panose="02040503050406030204" pitchFamily="18" charset="0"/>
                <a:ea typeface="Cambria" panose="02040503050406030204" pitchFamily="18" charset="0"/>
              </a:rPr>
              <a:t> povahy (výkon funkce veřejných stráží), </a:t>
            </a:r>
            <a:r>
              <a:rPr lang="cs-CZ" sz="1600" b="1" dirty="0">
                <a:solidFill>
                  <a:schemeClr val="accent6">
                    <a:lumMod val="75000"/>
                  </a:schemeClr>
                </a:solidFill>
                <a:latin typeface="Cambria" panose="02040503050406030204" pitchFamily="18" charset="0"/>
                <a:ea typeface="Cambria" panose="02040503050406030204" pitchFamily="18" charset="0"/>
              </a:rPr>
              <a:t>výkon vlastnického práva </a:t>
            </a:r>
            <a:r>
              <a:rPr lang="cs-CZ" sz="1600" dirty="0">
                <a:latin typeface="Cambria" panose="02040503050406030204" pitchFamily="18" charset="0"/>
                <a:ea typeface="Cambria" panose="02040503050406030204" pitchFamily="18" charset="0"/>
              </a:rPr>
              <a:t>a uzavírání dohod a ostatní formy spolupráce s orgány veřejné správy.</a:t>
            </a:r>
          </a:p>
          <a:p>
            <a:pPr algn="just"/>
            <a:r>
              <a:rPr lang="cs-CZ" sz="1600" dirty="0">
                <a:latin typeface="Cambria" panose="02040503050406030204" pitchFamily="18" charset="0"/>
                <a:ea typeface="Cambria" panose="02040503050406030204" pitchFamily="18" charset="0"/>
              </a:rPr>
              <a:t>V </a:t>
            </a:r>
            <a:r>
              <a:rPr lang="cs-CZ" sz="2000" b="1" dirty="0">
                <a:latin typeface="Cambria" panose="02040503050406030204" pitchFamily="18" charset="0"/>
                <a:ea typeface="Cambria" panose="02040503050406030204" pitchFamily="18" charset="0"/>
              </a:rPr>
              <a:t>užším smyslu </a:t>
            </a:r>
            <a:r>
              <a:rPr lang="cs-CZ" sz="1600" dirty="0">
                <a:latin typeface="Cambria" panose="02040503050406030204" pitchFamily="18" charset="0"/>
                <a:ea typeface="Cambria" panose="02040503050406030204" pitchFamily="18" charset="0"/>
              </a:rPr>
              <a:t>jako </a:t>
            </a:r>
            <a:r>
              <a:rPr lang="cs-CZ" sz="1600" b="1" dirty="0">
                <a:solidFill>
                  <a:srgbClr val="FF0000"/>
                </a:solidFill>
                <a:latin typeface="Cambria" panose="02040503050406030204" pitchFamily="18" charset="0"/>
                <a:ea typeface="Cambria" panose="02040503050406030204" pitchFamily="18" charset="0"/>
              </a:rPr>
              <a:t>účast ve správních řízeních a procesech</a:t>
            </a:r>
            <a:r>
              <a:rPr lang="cs-CZ" sz="1600" dirty="0">
                <a:latin typeface="Cambria" panose="02040503050406030204" pitchFamily="18" charset="0"/>
                <a:ea typeface="Cambria" panose="02040503050406030204" pitchFamily="18" charset="0"/>
              </a:rPr>
              <a:t>, které s životním prostředím souvisejí. Ta může nabývat různé intenzity v závislosti na procesním postavení konkrétního subjektu, od slabších forem (</a:t>
            </a:r>
            <a:r>
              <a:rPr lang="cs-CZ" sz="1800" b="1" dirty="0">
                <a:latin typeface="Cambria" panose="02040503050406030204" pitchFamily="18" charset="0"/>
                <a:ea typeface="Cambria" panose="02040503050406030204" pitchFamily="18" charset="0"/>
              </a:rPr>
              <a:t>konzultativní účast</a:t>
            </a:r>
            <a:r>
              <a:rPr lang="cs-CZ" sz="1600" dirty="0">
                <a:latin typeface="Cambria" panose="02040503050406030204" pitchFamily="18" charset="0"/>
                <a:ea typeface="Cambria" panose="02040503050406030204" pitchFamily="18" charset="0"/>
              </a:rPr>
              <a:t>) podání připomínek bez větší možnosti ovlivnit finální rozhodnutí až po silnou formu (</a:t>
            </a:r>
            <a:r>
              <a:rPr lang="cs-CZ" sz="1800" b="1" dirty="0">
                <a:latin typeface="Cambria" panose="02040503050406030204" pitchFamily="18" charset="0"/>
                <a:ea typeface="Cambria" panose="02040503050406030204" pitchFamily="18" charset="0"/>
              </a:rPr>
              <a:t>plnoprávná účast</a:t>
            </a:r>
            <a:r>
              <a:rPr lang="cs-CZ" sz="1600" dirty="0">
                <a:latin typeface="Cambria" panose="02040503050406030204" pitchFamily="18" charset="0"/>
                <a:ea typeface="Cambria" panose="02040503050406030204" pitchFamily="18" charset="0"/>
              </a:rPr>
              <a:t>) postavení účastníka řízení, jemuž svědčí možnost podávání námitek i obrany proti vydanému rozhodnutí.</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1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Pojem veřejnosti a dotčené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algn="just"/>
            <a:r>
              <a:rPr lang="cs-CZ" sz="2000" b="1" dirty="0">
                <a:latin typeface="Cambria" panose="02040503050406030204" pitchFamily="18" charset="0"/>
                <a:ea typeface="Cambria" panose="02040503050406030204" pitchFamily="18" charset="0"/>
              </a:rPr>
              <a:t>Pojem veřejnost </a:t>
            </a:r>
            <a:r>
              <a:rPr lang="cs-CZ" sz="1600" dirty="0">
                <a:latin typeface="Cambria" panose="02040503050406030204" pitchFamily="18" charset="0"/>
                <a:ea typeface="Cambria" panose="02040503050406030204" pitchFamily="18" charset="0"/>
              </a:rPr>
              <a:t>je užíván ve smyslu </a:t>
            </a:r>
            <a:r>
              <a:rPr lang="cs-CZ" sz="1600" b="1" dirty="0">
                <a:solidFill>
                  <a:schemeClr val="accent6"/>
                </a:solidFill>
                <a:latin typeface="Cambria" panose="02040503050406030204" pitchFamily="18" charset="0"/>
                <a:ea typeface="Cambria" panose="02040503050406030204" pitchFamily="18" charset="0"/>
              </a:rPr>
              <a:t>„každý“</a:t>
            </a:r>
            <a:r>
              <a:rPr lang="cs-CZ" sz="1600" dirty="0">
                <a:latin typeface="Cambria" panose="02040503050406030204" pitchFamily="18" charset="0"/>
                <a:ea typeface="Cambria" panose="02040503050406030204" pitchFamily="18" charset="0"/>
              </a:rPr>
              <a:t>, zejména v rámci úpravy práva na přístup k environmentálním informacím, které musí být přístupné všem osobám bez jakékoliv povinnosti prokazovat zájem. Objevuje se ale též v úpravě účasti na rozhodovacích procesech jako například v čl. 6 odst. 7 </a:t>
            </a:r>
            <a:r>
              <a:rPr lang="cs-CZ" sz="1600" dirty="0" err="1">
                <a:latin typeface="Cambria" panose="02040503050406030204" pitchFamily="18" charset="0"/>
                <a:ea typeface="Cambria" panose="02040503050406030204" pitchFamily="18" charset="0"/>
              </a:rPr>
              <a:t>Aarhuské</a:t>
            </a:r>
            <a:r>
              <a:rPr lang="cs-CZ" sz="1600" dirty="0">
                <a:latin typeface="Cambria" panose="02040503050406030204" pitchFamily="18" charset="0"/>
                <a:ea typeface="Cambria" panose="02040503050406030204" pitchFamily="18" charset="0"/>
              </a:rPr>
              <a:t> úmluvy, který přiznává právo předkládat připomínky, informace, rozbory nebo stanoviska v rámci řízení o specifických činnostech všem příslušníkům veřejnosti.</a:t>
            </a:r>
          </a:p>
          <a:p>
            <a:pPr algn="just"/>
            <a:r>
              <a:rPr lang="cs-CZ" sz="2000" b="1" dirty="0">
                <a:latin typeface="Cambria" panose="02040503050406030204" pitchFamily="18" charset="0"/>
                <a:ea typeface="Cambria" panose="02040503050406030204" pitchFamily="18" charset="0"/>
              </a:rPr>
              <a:t>Pojem dotčená veřejnost </a:t>
            </a:r>
            <a:r>
              <a:rPr lang="cs-CZ" sz="1600" dirty="0">
                <a:latin typeface="Cambria" panose="02040503050406030204" pitchFamily="18" charset="0"/>
                <a:ea typeface="Cambria" panose="02040503050406030204" pitchFamily="18" charset="0"/>
              </a:rPr>
              <a:t>zahrnuje </a:t>
            </a:r>
            <a:r>
              <a:rPr lang="cs-CZ" sz="1600" b="1" dirty="0">
                <a:solidFill>
                  <a:schemeClr val="accent6"/>
                </a:solidFill>
                <a:latin typeface="Cambria" panose="02040503050406030204" pitchFamily="18" charset="0"/>
                <a:ea typeface="Cambria" panose="02040503050406030204" pitchFamily="18" charset="0"/>
              </a:rPr>
              <a:t>dotčené osoby</a:t>
            </a:r>
            <a:r>
              <a:rPr lang="cs-CZ" sz="1600" dirty="0">
                <a:latin typeface="Cambria" panose="02040503050406030204" pitchFamily="18" charset="0"/>
                <a:ea typeface="Cambria" panose="02040503050406030204" pitchFamily="18" charset="0"/>
              </a:rPr>
              <a:t>, </a:t>
            </a:r>
            <a:r>
              <a:rPr lang="cs-CZ" sz="1600" b="1" dirty="0">
                <a:solidFill>
                  <a:schemeClr val="accent5"/>
                </a:solidFill>
                <a:latin typeface="Cambria" panose="02040503050406030204" pitchFamily="18" charset="0"/>
                <a:ea typeface="Cambria" panose="02040503050406030204" pitchFamily="18" charset="0"/>
              </a:rPr>
              <a:t>což jsou v českém pojetí zejména dotčení vlastníci a také ekologické spolky</a:t>
            </a:r>
            <a:r>
              <a:rPr lang="cs-CZ" sz="1600" dirty="0">
                <a:latin typeface="Cambria" panose="02040503050406030204" pitchFamily="18" charset="0"/>
                <a:ea typeface="Cambria" panose="02040503050406030204" pitchFamily="18" charset="0"/>
              </a:rPr>
              <a:t>. Jedná se o pojem typický pro plnohodnotnou úpravu účasti na rozhodovacích procesech a možnost domáhat se soudní ochrany. Dotčená veřejnost nemusí být definována vnitrostátní úpravou, ale musí dotčené veřejnosti v pojetí </a:t>
            </a:r>
            <a:r>
              <a:rPr lang="cs-CZ" sz="1600" dirty="0" err="1">
                <a:latin typeface="Cambria" panose="02040503050406030204" pitchFamily="18" charset="0"/>
                <a:ea typeface="Cambria" panose="02040503050406030204" pitchFamily="18" charset="0"/>
              </a:rPr>
              <a:t>Aarhuské</a:t>
            </a:r>
            <a:r>
              <a:rPr lang="cs-CZ" sz="1600" dirty="0">
                <a:latin typeface="Cambria" panose="02040503050406030204" pitchFamily="18" charset="0"/>
                <a:ea typeface="Cambria" panose="02040503050406030204" pitchFamily="18" charset="0"/>
              </a:rPr>
              <a:t> úmluvy, mezi kterou budou vždy patřit i ekologické spolky, umožnit širokou účast na rozhodování a přístup k soudní ochraně.</a:t>
            </a:r>
          </a:p>
          <a:p>
            <a:pPr algn="just"/>
            <a:endParaRPr lang="cs-CZ" sz="1600" dirty="0">
              <a:latin typeface="Cambria" panose="02040503050406030204" pitchFamily="18" charset="0"/>
              <a:ea typeface="Cambria" panose="02040503050406030204" pitchFamily="18" charset="0"/>
            </a:endParaRPr>
          </a:p>
          <a:p>
            <a:pPr algn="just"/>
            <a:r>
              <a:rPr lang="cs-CZ" sz="1600" dirty="0">
                <a:latin typeface="Cambria" panose="02040503050406030204" pitchFamily="18" charset="0"/>
                <a:ea typeface="Cambria" panose="02040503050406030204" pitchFamily="18" charset="0"/>
              </a:rPr>
              <a:t>Pro všechny procesy obecně platí, že jednotlivcům v nich bývá zásadně přiznána pouze účast konzultativní, pokud jim nesvědčí výhodnější pozice například z titulu dotčení vlastnických práv. </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946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Způsoby účasti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r>
              <a:rPr lang="cs-CZ" sz="2400" b="1" dirty="0">
                <a:solidFill>
                  <a:schemeClr val="accent6"/>
                </a:solidFill>
                <a:latin typeface="Cambria" panose="02040503050406030204" pitchFamily="18" charset="0"/>
                <a:ea typeface="Cambria" panose="02040503050406030204" pitchFamily="18" charset="0"/>
              </a:rPr>
              <a:t>Různé přímé/nepřímé, formální/neformální způsoby</a:t>
            </a:r>
          </a:p>
          <a:p>
            <a:endParaRPr lang="cs-CZ" sz="2400" b="1" dirty="0">
              <a:solidFill>
                <a:schemeClr val="accent6"/>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Petiční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Shromažďovací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Sdružovací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Referendum</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Informace</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Účast veřejnosti na rozhodování, na tvorbě plánů, programů, politik a na přípravě právních předpisů</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Soudní ochrana</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07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29552</TotalTime>
  <Words>8109</Words>
  <Application>Microsoft Office PowerPoint</Application>
  <PresentationFormat>On-screen Show (16:9)</PresentationFormat>
  <Paragraphs>978</Paragraphs>
  <Slides>57</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Verdana</vt:lpstr>
      <vt:lpstr>Roboto Slab</vt:lpstr>
      <vt:lpstr>Wingdings</vt:lpstr>
      <vt:lpstr>Cambria</vt:lpstr>
      <vt:lpstr>Nixie One</vt:lpstr>
      <vt:lpstr>Consolas</vt:lpstr>
      <vt:lpstr>Warwick template</vt:lpstr>
      <vt:lpstr> Účast veřejnosti na ochraně životního prostředí    Východiska a základní pojmy, účast na rozhodování a přístup k soudní ochraně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Microsoft</cp:lastModifiedBy>
  <cp:revision>572</cp:revision>
  <dcterms:modified xsi:type="dcterms:W3CDTF">2022-12-06T10:04:41Z</dcterms:modified>
</cp:coreProperties>
</file>