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95" r:id="rId5"/>
    <p:sldId id="271" r:id="rId6"/>
    <p:sldId id="296" r:id="rId7"/>
    <p:sldId id="297" r:id="rId8"/>
    <p:sldId id="299" r:id="rId9"/>
    <p:sldId id="272" r:id="rId10"/>
    <p:sldId id="259" r:id="rId11"/>
    <p:sldId id="273" r:id="rId12"/>
    <p:sldId id="274" r:id="rId13"/>
    <p:sldId id="276" r:id="rId14"/>
    <p:sldId id="258" r:id="rId15"/>
    <p:sldId id="261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94" r:id="rId24"/>
    <p:sldId id="288" r:id="rId25"/>
    <p:sldId id="293" r:id="rId26"/>
    <p:sldId id="291" r:id="rId27"/>
    <p:sldId id="289" r:id="rId28"/>
    <p:sldId id="287" r:id="rId29"/>
    <p:sldId id="290" r:id="rId30"/>
    <p:sldId id="292" r:id="rId31"/>
    <p:sldId id="301" r:id="rId32"/>
    <p:sldId id="285" r:id="rId33"/>
    <p:sldId id="284" r:id="rId34"/>
    <p:sldId id="286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1FF"/>
    <a:srgbClr val="0000FF"/>
    <a:srgbClr val="5EE2F4"/>
    <a:srgbClr val="A7FFEE"/>
    <a:srgbClr val="CCFFFF"/>
    <a:srgbClr val="00FFCC"/>
    <a:srgbClr val="008000"/>
    <a:srgbClr val="00CC00"/>
    <a:srgbClr val="56D9F8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F6097-8292-40C9-BE5E-2691F7812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A7A2ED8-3CA4-4F63-87EE-FCBAAE337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pl-PL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4C1374-C988-41D9-804F-952DB6776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B557-DE3B-4857-AA1A-FE25BF17EFB2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80B4D5-81F9-4662-ABC8-DE169539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99B01E-38D0-4991-90ED-716C0964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02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AC76D-F2CA-4080-BFBF-E9BA2EC2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0322D2C-7F53-470C-9691-FF09C83E3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1F03CE-3410-4F5B-B9C1-D7C58DC1C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B557-DE3B-4857-AA1A-FE25BF17EFB2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633DD3-2A8B-44CF-B454-83691F42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0D6FB9-2E21-42C3-911E-6B56B62C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57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47F8F9F-F767-4B41-81A2-2425B2117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B3B0191-7B0A-42EF-8F1B-1A680011F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9081C6-50D1-44FD-879D-44CF6738F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B557-DE3B-4857-AA1A-FE25BF17EFB2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276C12-B2DD-4314-AB0E-DE39FFCF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159B3D-FE28-41A9-B47A-0AD9CF15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40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B6E1A-3821-48B1-9FE0-72E5AE39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90F855-8725-4018-A5F0-B19EB3021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4636F3-DE12-4B8A-B1D2-83F11D38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B557-DE3B-4857-AA1A-FE25BF17EFB2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8D65C9-F698-43C7-957C-A0AB25F8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F3ABC5-F675-4E09-A520-66B65BBE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75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BCE698-02CE-403B-A96D-E5AC1AFA7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2875EAB-DF71-4E1A-B7B3-36825BC55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1958A6-DA62-4CDB-9271-7B4705071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B557-DE3B-4857-AA1A-FE25BF17EFB2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0B914F-0937-4F2C-82F6-BDCF7FE6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EA94CC-023E-4B4E-9450-16F97BA4E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268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348FC-399C-4D43-BC77-0DE1DCCA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38D005-F410-406C-B431-889B3C3E1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3919F99-571B-4C52-9E44-1CCEDB787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B953DC-8F79-478B-ABE5-5E0D4172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B557-DE3B-4857-AA1A-FE25BF17EFB2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1D3592-EFE1-46AF-B3CD-7181DAD1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637FB5-8AB5-4E95-9D0D-102EA6DC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27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4B50D-C248-4A6C-B9A4-82E72F5C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E24D1D4-65C5-4F85-BA32-26C93DE58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97F42FA-9D1A-43BF-86E7-4EED6D6E1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726DAD9-6212-4143-A1AF-19A6676BD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7B159AD-3896-45F1-8464-25AADAB1F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DE6441-88D3-453E-B25F-BB09B92E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B557-DE3B-4857-AA1A-FE25BF17EFB2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ACC8801-E047-47C7-9757-A25D3EDB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80B1571-B9FC-4F3D-A732-A19BF8E88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5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22EC1-F329-423F-B68E-4E19DF1C9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BB4B616-59D0-471B-B7D5-2FE9FF7C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B557-DE3B-4857-AA1A-FE25BF17EFB2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AE9509-B279-491E-A37D-1CE20AFE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465E22-AE62-4B19-AEBE-78834D84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39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A1BDBF-B259-4B0F-BE3F-C0A513DCF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B557-DE3B-4857-AA1A-FE25BF17EFB2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7608625-7E1E-4916-B92A-06E83F53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6C5C3B-C78E-472B-B2B0-CA160B6E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1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E4286-4A90-43F3-B0D6-36B64883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D954D1-D174-4B16-B3F8-F18D836E7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98F76D4-E61C-45C5-8A2F-2D77717B5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9849F9-8881-4F42-A230-8DB74F53D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B557-DE3B-4857-AA1A-FE25BF17EFB2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B2BA8B-E4C2-4B2C-828B-95B91D64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3E22F9-9989-485C-A651-E7AFDDA0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95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534F2-B9D2-410C-A25F-4A46E894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F8E1F85-4F01-4EED-BB07-437FAE050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0529E18-FD93-466B-B3B4-0732AD2B8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75B75D-835A-48FB-84D9-084777101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B557-DE3B-4857-AA1A-FE25BF17EFB2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FC2428-6351-4252-A68E-49BC2977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E309DC-FB4A-4BE7-967C-A0D98DC9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36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F0DC135-DC17-48B4-A356-C91342F4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pl-PL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20DBCE8-FE05-4710-A81A-400B63DF4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l-PL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F239A5-7C42-4815-AADC-5B397E88F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AB557-DE3B-4857-AA1A-FE25BF17EFB2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DBAA3B-34DE-40EA-ABB0-69AE41F15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6DF1CF-884A-4D31-9F5F-0B394813D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F969C-3798-4035-8635-3C681DC59C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42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1964" TargetMode="External"/><Relationship Id="rId7" Type="http://schemas.openxmlformats.org/officeDocument/2006/relationships/hyperlink" Target="https://cs.wikipedia.org/wiki/1980" TargetMode="External"/><Relationship Id="rId2" Type="http://schemas.openxmlformats.org/officeDocument/2006/relationships/hyperlink" Target="https://cs.wikipedia.org/wiki/Dohodnut%C3%A1_opat%C5%99en%C3%AD_pro_zachov%C3%A1n%C3%AD_antarktick%C3%A9_fauny_a_fl%C3%B3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%C3%9Amluva_o_zachov%C3%A1n%C3%AD_%C5%BEiv%C3%BDch_mo%C5%99sk%C3%BDch_zdroj%C5%AF_Antarktidy" TargetMode="External"/><Relationship Id="rId5" Type="http://schemas.openxmlformats.org/officeDocument/2006/relationships/hyperlink" Target="https://cs.wikipedia.org/wiki/1972" TargetMode="External"/><Relationship Id="rId4" Type="http://schemas.openxmlformats.org/officeDocument/2006/relationships/hyperlink" Target="https://cs.wikipedia.org/wiki/%C3%9Amluva_o_zachov%C3%A1n%C3%AD_antarktick%C3%BDch_tule%C5%88%C5%A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1964" TargetMode="External"/><Relationship Id="rId7" Type="http://schemas.openxmlformats.org/officeDocument/2006/relationships/hyperlink" Target="https://cs.wikipedia.org/wiki/1980" TargetMode="External"/><Relationship Id="rId2" Type="http://schemas.openxmlformats.org/officeDocument/2006/relationships/hyperlink" Target="https://cs.wikipedia.org/wiki/Dohodnut%C3%A1_opat%C5%99en%C3%AD_pro_zachov%C3%A1n%C3%AD_antarktick%C3%A9_fauny_a_fl%C3%B3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%C3%9Amluva_o_zachov%C3%A1n%C3%AD_%C5%BEiv%C3%BDch_mo%C5%99sk%C3%BDch_zdroj%C5%AF_Antarktidy" TargetMode="External"/><Relationship Id="rId5" Type="http://schemas.openxmlformats.org/officeDocument/2006/relationships/hyperlink" Target="https://cs.wikipedia.org/wiki/1972" TargetMode="External"/><Relationship Id="rId4" Type="http://schemas.openxmlformats.org/officeDocument/2006/relationships/hyperlink" Target="https://cs.wikipedia.org/wiki/%C3%9Amluva_o_zachov%C3%A1n%C3%AD_antarktick%C3%BDch_tule%C5%88%C5%A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Ital%C5%A1tina" TargetMode="External"/><Relationship Id="rId2" Type="http://schemas.openxmlformats.org/officeDocument/2006/relationships/hyperlink" Target="https://cs.wikipedia.org/wiki/Latina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A6DAF-FB9C-425A-A5DF-9C54F13C1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4771"/>
            <a:ext cx="9144000" cy="2837267"/>
          </a:xfrm>
          <a:solidFill>
            <a:srgbClr val="69D969"/>
          </a:solidFill>
        </p:spPr>
        <p:txBody>
          <a:bodyPr>
            <a:normAutofit/>
          </a:bodyPr>
          <a:lstStyle/>
          <a:p>
            <a:r>
              <a:rPr lang="cs-CZ" sz="5300" b="1" noProof="1">
                <a:latin typeface="Bahnschrift SemiBold Condensed" panose="020B0502040204020203" pitchFamily="34" charset="0"/>
              </a:rPr>
              <a:t>Režim </a:t>
            </a:r>
            <a:r>
              <a:rPr lang="cs-CZ" sz="5300" b="1" noProof="1">
                <a:solidFill>
                  <a:srgbClr val="C00000"/>
                </a:solidFill>
                <a:latin typeface="Bahnschrift SemiBold Condensed" panose="020B0502040204020203" pitchFamily="34" charset="0"/>
              </a:rPr>
              <a:t>státního</a:t>
            </a:r>
            <a:r>
              <a:rPr lang="pl-PL" sz="5300" b="1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 území </a:t>
            </a:r>
            <a:r>
              <a:rPr lang="pl-PL" sz="5300" b="1" dirty="0">
                <a:latin typeface="Bahnschrift SemiBold Condensed" panose="020B0502040204020203" pitchFamily="34" charset="0"/>
              </a:rPr>
              <a:t>v obecném mezinárodním právu a </a:t>
            </a:r>
            <a:br>
              <a:rPr lang="pl-PL" sz="5300" b="1" dirty="0">
                <a:latin typeface="Bahnschrift SemiBold Condensed" panose="020B0502040204020203" pitchFamily="34" charset="0"/>
              </a:rPr>
            </a:br>
            <a:r>
              <a:rPr lang="pl-PL" sz="5300" b="1" dirty="0">
                <a:latin typeface="Bahnschrift SemiBold Condensed" panose="020B0502040204020203" pitchFamily="34" charset="0"/>
              </a:rPr>
              <a:t>smluvní režim </a:t>
            </a:r>
            <a:r>
              <a:rPr lang="pl-PL" sz="5300" b="1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Antarktidy</a:t>
            </a:r>
            <a:r>
              <a:rPr lang="pl-PL" sz="5300" b="1" dirty="0">
                <a:latin typeface="Bahnschrift SemiBold Condensed" panose="020B0502040204020203" pitchFamily="34" charset="0"/>
              </a:rPr>
              <a:t> </a:t>
            </a:r>
            <a:br>
              <a:rPr lang="pl-PL" b="1" dirty="0">
                <a:latin typeface="Bahnschrift SemiBold Condensed" panose="020B0502040204020203" pitchFamily="34" charset="0"/>
              </a:rPr>
            </a:br>
            <a:r>
              <a:rPr lang="pl-PL" sz="2200" b="1" dirty="0">
                <a:latin typeface="Bahnschrift SemiBold Condensed" panose="020B0502040204020203" pitchFamily="34" charset="0"/>
              </a:rPr>
              <a:t>  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150FC1-2A03-410D-ACE1-0679B6237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7707"/>
            <a:ext cx="9144000" cy="1970202"/>
          </a:xfrm>
          <a:solidFill>
            <a:srgbClr val="B8ECA6"/>
          </a:solidFill>
        </p:spPr>
        <p:txBody>
          <a:bodyPr/>
          <a:lstStyle/>
          <a:p>
            <a:endParaRPr lang="pl-PL" dirty="0"/>
          </a:p>
          <a:p>
            <a:r>
              <a:rPr lang="pl-PL" sz="3200" dirty="0"/>
              <a:t>MPV II – podzim 2022</a:t>
            </a:r>
          </a:p>
          <a:p>
            <a:r>
              <a:rPr lang="pl-PL" sz="3200" dirty="0"/>
              <a:t>prof. </a:t>
            </a:r>
            <a:r>
              <a:rPr lang="pl-PL" sz="3200" dirty="0" err="1"/>
              <a:t>JUDr</a:t>
            </a:r>
            <a:r>
              <a:rPr lang="pl-PL" sz="3200" dirty="0"/>
              <a:t>. </a:t>
            </a:r>
            <a:r>
              <a:rPr lang="pl-PL" sz="3200" dirty="0" err="1"/>
              <a:t>Vladimír</a:t>
            </a:r>
            <a:r>
              <a:rPr lang="pl-PL" sz="3200" dirty="0"/>
              <a:t> </a:t>
            </a:r>
            <a:r>
              <a:rPr lang="pl-PL" sz="3200" dirty="0" err="1"/>
              <a:t>Týč</a:t>
            </a:r>
            <a:r>
              <a:rPr lang="pl-PL" sz="3200" dirty="0"/>
              <a:t>, </a:t>
            </a:r>
            <a:r>
              <a:rPr lang="pl-PL" sz="3200" dirty="0" err="1"/>
              <a:t>CSc</a:t>
            </a:r>
            <a:r>
              <a:rPr lang="pl-PL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781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B790D-E6D9-49C5-9817-5E30F7AC7DF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Enklávy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exklávy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poloenklávy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AF7F0C-4103-46A3-A61E-D115B176638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BD"/>
          </a:solidFill>
        </p:spPr>
        <p:txBody>
          <a:bodyPr/>
          <a:lstStyle/>
          <a:p>
            <a:endParaRPr lang="pl-PL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Část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oddělená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ostatního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obklopená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územím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jiného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Enkláva na pobřeží moře: poloenkláva (Kaliningradská oblast RF)</a:t>
            </a:r>
          </a:p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Některé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celé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enklávami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”: San Marino, Lesotho  </a:t>
            </a:r>
          </a:p>
        </p:txBody>
      </p:sp>
    </p:spTree>
    <p:extLst>
      <p:ext uri="{BB962C8B-B14F-4D97-AF65-F5344CB8AC3E}">
        <p14:creationId xmlns:p14="http://schemas.microsoft.com/office/powerpoint/2010/main" val="99084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383C6-1D86-42BA-962B-CDBC277B7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95" y="365125"/>
            <a:ext cx="11142482" cy="1325563"/>
          </a:xfrm>
        </p:spPr>
        <p:txBody>
          <a:bodyPr/>
          <a:lstStyle/>
          <a:p>
            <a:r>
              <a:rPr lang="pl-PL" dirty="0"/>
              <a:t> 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Soustava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enkláv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mezi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Nizozemím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Belgií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E:\EFEMERY od SRPNA 2021\Obrázky k power\1-BAARLE-2">
            <a:extLst>
              <a:ext uri="{FF2B5EF4-FFF2-40B4-BE49-F238E27FC236}">
                <a16:creationId xmlns:a16="http://schemas.microsoft.com/office/drawing/2014/main" id="{2EF9C75F-A7E4-41AC-8E4A-83D92C12030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23" y="1825625"/>
            <a:ext cx="537877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5C3C8358-A361-40A4-AA77-DE0B7BF9FF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930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428F1-07B7-4426-AF22-8AA02F65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8896"/>
          </a:xfrm>
        </p:spPr>
        <p:txBody>
          <a:bodyPr>
            <a:normAutofit/>
          </a:bodyPr>
          <a:lstStyle/>
          <a:p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Soustava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enkláv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mezi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Nizozemím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Belgií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- 2</a:t>
            </a:r>
            <a:endParaRPr lang="pl-PL" sz="4000" dirty="0"/>
          </a:p>
        </p:txBody>
      </p:sp>
      <p:pic>
        <p:nvPicPr>
          <p:cNvPr id="4098" name="Picture 2" descr="E:\EFEMERY od SRPNA 2021\Obrázky k power\1-BAARLE-3">
            <a:extLst>
              <a:ext uri="{FF2B5EF4-FFF2-40B4-BE49-F238E27FC236}">
                <a16:creationId xmlns:a16="http://schemas.microsoft.com/office/drawing/2014/main" id="{BB6A409D-6AF1-434D-BFE0-E0C7499AD36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4" y="1696826"/>
            <a:ext cx="5137608" cy="46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EFEMERY od SRPNA 2021\Obrázky k power\1-BAARLE-4">
            <a:extLst>
              <a:ext uri="{FF2B5EF4-FFF2-40B4-BE49-F238E27FC236}">
                <a16:creationId xmlns:a16="http://schemas.microsoft.com/office/drawing/2014/main" id="{3B6A8702-CDC4-4512-A9B7-536AD6FE7D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65" y="1696825"/>
            <a:ext cx="5847761" cy="461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790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9E5188-8C8B-4E90-8F1C-2FECBC27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 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Enkláva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enklávě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1E442E2-FC7E-45D9-9DA4-AD34A6350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69719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B790D-E6D9-49C5-9817-5E30F7AC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603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– role v MP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AF7F0C-4103-46A3-A61E-D115B1766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825"/>
            <a:ext cx="10515600" cy="4480138"/>
          </a:xfrm>
          <a:solidFill>
            <a:srgbClr val="FFFFBD"/>
          </a:solidFill>
        </p:spPr>
        <p:txBody>
          <a:bodyPr>
            <a:normAutofit/>
          </a:bodyPr>
          <a:lstStyle/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Mezinárodní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právo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založeno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teritoriálním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principu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Teritorium (území) státu je vymezeno státními hranicemi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Území = jeden z pojmových znaků státu (přirozené usídlení lidí)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ÚZEMNÍ VÝSOST =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výlučný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výkon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pravomocí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jurisdikce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svém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výjimky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: 1.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obecné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mezinárodní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právo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režim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diplomatických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konzulárních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misí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), 2.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smlouvy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cizí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vojenské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základny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„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pronájem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” –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pásmo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Panamského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průplavu, policejní pomoc)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nesamosprávná území, bývalá poručenství OSN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920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B790D-E6D9-49C5-9817-5E30F7AC7DF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Nabývání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pozbývání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státního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AF7F0C-4103-46A3-A61E-D115B176638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BD"/>
          </a:solidFill>
        </p:spPr>
        <p:txBody>
          <a:bodyPr/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NABÝVÁNÍ: </a:t>
            </a:r>
          </a:p>
          <a:p>
            <a:pPr lvl="1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původní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(originární) – terra nullius (prvotní okupace, akcese/přirozeně, akrescence/uměle a vydržení území)</a:t>
            </a:r>
          </a:p>
          <a:p>
            <a:pPr lvl="1"/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odvozené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derivativní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 – od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předchozího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suveréna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rozdělení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sloučení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secese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dekolonizace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adjudikace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anexe zakázána</a:t>
            </a:r>
          </a:p>
          <a:p>
            <a:pPr marL="457200" lvl="1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POZBÝVÁNÍ:</a:t>
            </a:r>
          </a:p>
          <a:p>
            <a:pPr lvl="1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zpravidla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současně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nabýváním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43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  <a:solidFill>
            <a:srgbClr val="A7FFEE"/>
          </a:solidFill>
        </p:spPr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Secese - pojem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68760"/>
            <a:ext cx="8229600" cy="5328592"/>
          </a:xfrm>
          <a:solidFill>
            <a:srgbClr val="A7FFEE"/>
          </a:solidFill>
        </p:spPr>
        <p:txBody>
          <a:bodyPr>
            <a:normAutofit/>
          </a:bodyPr>
          <a:lstStyle/>
          <a:p>
            <a:endParaRPr lang="cs-CZ"/>
          </a:p>
          <a:p>
            <a:r>
              <a:rPr lang="cs-CZ"/>
              <a:t>původní </a:t>
            </a:r>
            <a:r>
              <a:rPr lang="cs-CZ" dirty="0"/>
              <a:t>stát existuje dále s menším územím, na odštěpeném území vzniká nový stát navíc (blízko ke klasickému rozpadu </a:t>
            </a:r>
            <a:r>
              <a:rPr lang="cs-CZ"/>
              <a:t>- ČSFR)</a:t>
            </a:r>
            <a:endParaRPr lang="cs-CZ" dirty="0"/>
          </a:p>
          <a:p>
            <a:pPr>
              <a:spcBef>
                <a:spcPts val="600"/>
              </a:spcBef>
            </a:pPr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obecný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důvod secese: nevyhovuje politická autorita v původním státě</a:t>
            </a:r>
          </a:p>
          <a:p>
            <a:pPr>
              <a:spcBef>
                <a:spcPts val="60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Teorie secese:</a:t>
            </a:r>
          </a:p>
          <a:p>
            <a:pPr lvl="1">
              <a:spcBef>
                <a:spcPts val="6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explanatorní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(příčiny) (národnostní, politické, emocionální nebo kulturní)</a:t>
            </a:r>
          </a:p>
          <a:p>
            <a:pPr lvl="1">
              <a:spcBef>
                <a:spcPts val="6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b) normativní (ospravedlnění –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remediální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/nápravové)</a:t>
            </a:r>
          </a:p>
        </p:txBody>
      </p:sp>
    </p:spTree>
    <p:extLst>
      <p:ext uri="{BB962C8B-B14F-4D97-AF65-F5344CB8AC3E}">
        <p14:creationId xmlns:p14="http://schemas.microsoft.com/office/powerpoint/2010/main" val="1364408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322"/>
          </a:xfrm>
          <a:solidFill>
            <a:srgbClr val="A7FFEE"/>
          </a:solidFill>
        </p:spPr>
        <p:txBody>
          <a:bodyPr/>
          <a:lstStyle/>
          <a:p>
            <a:pPr algn="ctr"/>
            <a:r>
              <a:rPr lang="cs-CZ" b="1" dirty="0"/>
              <a:t>Základní problém: (ne)přípustnost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3130"/>
            <a:ext cx="10515600" cy="4760536"/>
          </a:xfrm>
          <a:solidFill>
            <a:srgbClr val="A7FFEE"/>
          </a:solidFill>
        </p:spPr>
        <p:txBody>
          <a:bodyPr>
            <a:normAutofit/>
          </a:bodyPr>
          <a:lstStyle/>
          <a:p>
            <a:r>
              <a:rPr lang="cs-CZ" dirty="0"/>
              <a:t>narušuje se suverenita a územní celistvost původního státu</a:t>
            </a:r>
          </a:p>
          <a:p>
            <a:r>
              <a:rPr lang="cs-CZ" dirty="0"/>
              <a:t>důvod secese musí převážit ochranu suverenity původního státu</a:t>
            </a:r>
          </a:p>
          <a:p>
            <a:pPr lvl="1"/>
            <a:r>
              <a:rPr lang="cs-CZ" dirty="0"/>
              <a:t>OBECNÝ DŮVOD: NEPŘIJATELNOST POLITICKÉ MOCI V PŮVODNÍM STÁTĚ – příklady:</a:t>
            </a:r>
          </a:p>
          <a:p>
            <a:pPr lvl="1"/>
            <a:r>
              <a:rPr lang="cs-CZ" dirty="0"/>
              <a:t>masové porušování lidských práv</a:t>
            </a:r>
          </a:p>
          <a:p>
            <a:pPr lvl="1"/>
            <a:r>
              <a:rPr lang="cs-CZ" dirty="0"/>
              <a:t>historické důvody (problematický vznik původního státu – Pobaltí)</a:t>
            </a:r>
          </a:p>
          <a:p>
            <a:pPr lvl="1"/>
            <a:r>
              <a:rPr lang="cs-CZ" dirty="0"/>
              <a:t>uplatnění </a:t>
            </a:r>
            <a:r>
              <a:rPr lang="cs-CZ" b="1" dirty="0"/>
              <a:t>práva národa na sebeurčení </a:t>
            </a:r>
            <a:r>
              <a:rPr lang="cs-CZ" dirty="0"/>
              <a:t>(kogentní </a:t>
            </a:r>
            <a:r>
              <a:rPr lang="cs-CZ"/>
              <a:t>norma)</a:t>
            </a:r>
          </a:p>
          <a:p>
            <a:pPr lvl="1"/>
            <a:r>
              <a:rPr lang="cs-CZ"/>
              <a:t>právo na sebeurčení nemá národnostní menšina</a:t>
            </a:r>
            <a:endParaRPr lang="cs-CZ" dirty="0"/>
          </a:p>
          <a:p>
            <a:pPr lvl="1"/>
            <a:r>
              <a:rPr lang="cs-CZ" dirty="0"/>
              <a:t>dekolonizace</a:t>
            </a:r>
          </a:p>
          <a:p>
            <a:pPr lvl="1"/>
            <a:r>
              <a:rPr lang="cs-CZ" dirty="0"/>
              <a:t>přání velké většiny obyvatel – touha po vlastní státnosti</a:t>
            </a:r>
          </a:p>
          <a:p>
            <a:pPr lvl="1"/>
            <a:r>
              <a:rPr lang="cs-CZ" dirty="0"/>
              <a:t>NAPROTI TOMU SECESE je VYLOUČENA, je-li důsledkem AGRESE</a:t>
            </a:r>
          </a:p>
        </p:txBody>
      </p:sp>
    </p:spTree>
    <p:extLst>
      <p:ext uri="{BB962C8B-B14F-4D97-AF65-F5344CB8AC3E}">
        <p14:creationId xmlns:p14="http://schemas.microsoft.com/office/powerpoint/2010/main" val="2076625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1350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cs-CZ" b="1" dirty="0"/>
              <a:t>Právní úprava secese: jen nepřímá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33525"/>
            <a:ext cx="8229600" cy="5049837"/>
          </a:xfrm>
          <a:solidFill>
            <a:srgbClr val="FFFF99"/>
          </a:solidFill>
        </p:spPr>
        <p:txBody>
          <a:bodyPr>
            <a:normAutofit fontScale="775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Uplatňují se pravidla:</a:t>
            </a:r>
          </a:p>
          <a:p>
            <a:r>
              <a:rPr lang="cs-CZ" dirty="0"/>
              <a:t>a) problematičnost předčasného </a:t>
            </a:r>
            <a:r>
              <a:rPr lang="cs-CZ"/>
              <a:t>uznání (= zásah do procesu)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(Nizozemí --&gt; Belgie 1831, USA 1778</a:t>
            </a:r>
            <a:r>
              <a:rPr lang="cs-CZ"/>
              <a:t>, USA-Kosovo)</a:t>
            </a:r>
            <a:endParaRPr lang="cs-CZ" dirty="0"/>
          </a:p>
          <a:p>
            <a:r>
              <a:rPr lang="cs-CZ" dirty="0"/>
              <a:t>b) naplnění znaků státu (Montevideo 1933)</a:t>
            </a:r>
          </a:p>
          <a:p>
            <a:r>
              <a:rPr lang="cs-CZ" dirty="0"/>
              <a:t>c) zákaz použití síly</a:t>
            </a:r>
          </a:p>
          <a:p>
            <a:r>
              <a:rPr lang="cs-CZ" dirty="0"/>
              <a:t>d) </a:t>
            </a:r>
            <a:r>
              <a:rPr lang="cs-CZ"/>
              <a:t>právo národa na </a:t>
            </a:r>
            <a:r>
              <a:rPr lang="cs-CZ" dirty="0"/>
              <a:t>sebeurčení</a:t>
            </a:r>
          </a:p>
          <a:p>
            <a:r>
              <a:rPr lang="cs-CZ" dirty="0"/>
              <a:t>e) územní celistvost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b="1" dirty="0">
                <a:solidFill>
                  <a:srgbClr val="C00000"/>
                </a:solidFill>
              </a:rPr>
              <a:t>Komu jsou určena pravidla regulující secesi, resp. její přípustnost? </a:t>
            </a:r>
          </a:p>
          <a:p>
            <a:pPr marL="0" indent="0">
              <a:buNone/>
            </a:pPr>
            <a:r>
              <a:rPr lang="cs-CZ" b="1" i="1" dirty="0"/>
              <a:t>Území, které se odděluje, není </a:t>
            </a:r>
            <a:r>
              <a:rPr lang="cs-CZ" b="1" i="1"/>
              <a:t>subjektem MP, není jím vázáno. </a:t>
            </a:r>
            <a:endParaRPr lang="cs-CZ" b="1" i="1" dirty="0"/>
          </a:p>
          <a:p>
            <a:pPr marL="0" indent="0">
              <a:buNone/>
            </a:pPr>
            <a:r>
              <a:rPr lang="cs-CZ" dirty="0"/>
              <a:t>	Provedení secese si může určit samo.</a:t>
            </a:r>
          </a:p>
          <a:p>
            <a:pPr marL="0" indent="0">
              <a:buNone/>
            </a:pPr>
            <a:r>
              <a:rPr lang="cs-CZ" dirty="0"/>
              <a:t>	Může být dohoda s ústřední vládou. 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4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541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cs-CZ" b="1" dirty="0"/>
              <a:t>Důsledky nepřípustné nebo problematické secese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844825"/>
            <a:ext cx="8229600" cy="4281339"/>
          </a:xfrm>
          <a:solidFill>
            <a:srgbClr val="FFFF99"/>
          </a:solidFill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dirty="0"/>
              <a:t>Secese sama je faktem – je-li provedena, stane se hotovou věcí (fait accompli), její protiprávnost se projeví až následně</a:t>
            </a:r>
          </a:p>
          <a:p>
            <a:r>
              <a:rPr lang="cs-CZ" dirty="0"/>
              <a:t>Možné důsledky:</a:t>
            </a:r>
          </a:p>
          <a:p>
            <a:pPr lvl="1"/>
            <a:r>
              <a:rPr lang="cs-CZ" dirty="0"/>
              <a:t>odpor ústředí (včetně uplatnění státního donucení) – Katalánsko</a:t>
            </a:r>
          </a:p>
          <a:p>
            <a:pPr lvl="1"/>
            <a:r>
              <a:rPr lang="cs-CZ" dirty="0"/>
              <a:t>nezájem jiných států na uznání (Jižní </a:t>
            </a:r>
            <a:r>
              <a:rPr lang="cs-CZ" dirty="0" err="1"/>
              <a:t>Osetie</a:t>
            </a:r>
            <a:r>
              <a:rPr lang="cs-CZ"/>
              <a:t>, Abcházie, Krym)</a:t>
            </a:r>
            <a:endParaRPr lang="cs-CZ" dirty="0"/>
          </a:p>
          <a:p>
            <a:pPr lvl="1"/>
            <a:r>
              <a:rPr lang="cs-CZ" dirty="0"/>
              <a:t>nepřípustnost uznání ze strany jiných států (Severní Kypr)</a:t>
            </a:r>
          </a:p>
          <a:p>
            <a:endParaRPr lang="cs-CZ" dirty="0"/>
          </a:p>
          <a:p>
            <a:r>
              <a:rPr lang="cs-CZ" dirty="0"/>
              <a:t>Dvě </a:t>
            </a:r>
            <a:r>
              <a:rPr lang="cs-CZ"/>
              <a:t>aktuální problematické secese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Kosovo</a:t>
            </a:r>
          </a:p>
          <a:p>
            <a:pPr lvl="1"/>
            <a:r>
              <a:rPr lang="cs-CZ" dirty="0"/>
              <a:t>Krym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61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B790D-E6D9-49C5-9817-5E30F7AC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- pojem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AF7F0C-4103-46A3-A61E-D115B1766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657350"/>
            <a:ext cx="10896600" cy="4519613"/>
          </a:xfrm>
          <a:solidFill>
            <a:srgbClr val="FFFFBD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i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prostor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, v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němž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stát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uplatňuje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výlučně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svou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jurisdikci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své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svrchované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pravomoci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státní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moc)</a:t>
            </a:r>
          </a:p>
          <a:p>
            <a:r>
              <a:rPr lang="pl-PL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výsost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výlučnost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moci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územního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vymezeno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hranicí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trojrozměrným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prostorem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povrch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země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vzdušný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prostor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podzemí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pl-PL" b="1">
                <a:latin typeface="Arial" panose="020B0604020202020204" pitchFamily="34" charset="0"/>
                <a:cs typeface="Arial" panose="020B0604020202020204" pitchFamily="34" charset="0"/>
              </a:rPr>
              <a:t>vzdušný prostor ČR 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je vymezen zákonem č. 49/1997 o civilním letectví: „</a:t>
            </a:r>
            <a:r>
              <a:rPr lang="cs-CZ">
                <a:solidFill>
                  <a:srgbClr val="5F6368"/>
                </a:solidFill>
                <a:latin typeface="arial" panose="020B0604020202020204" pitchFamily="34" charset="0"/>
              </a:rPr>
              <a:t>Vzdušným prostorem</a:t>
            </a:r>
            <a:r>
              <a:rPr lang="cs-CZ">
                <a:solidFill>
                  <a:srgbClr val="4D5156"/>
                </a:solidFill>
                <a:latin typeface="arial" panose="020B0604020202020204" pitchFamily="34" charset="0"/>
              </a:rPr>
              <a:t> České republiky je </a:t>
            </a:r>
            <a:r>
              <a:rPr lang="cs-CZ" b="1">
                <a:solidFill>
                  <a:srgbClr val="5F6368"/>
                </a:solidFill>
                <a:latin typeface="arial" panose="020B0604020202020204" pitchFamily="34" charset="0"/>
              </a:rPr>
              <a:t>prostor</a:t>
            </a:r>
            <a:r>
              <a:rPr lang="cs-CZ">
                <a:solidFill>
                  <a:srgbClr val="4D5156"/>
                </a:solidFill>
                <a:latin typeface="arial" panose="020B0604020202020204" pitchFamily="34" charset="0"/>
              </a:rPr>
              <a:t> nad územím České republiky do výšky, kterou lze využít pro letecký provoz.“</a:t>
            </a:r>
          </a:p>
          <a:p>
            <a:pPr lvl="1"/>
            <a:r>
              <a:rPr lang="pl-PL" b="1">
                <a:latin typeface="Arial" panose="020B0604020202020204" pitchFamily="34" charset="0"/>
                <a:cs typeface="Arial" panose="020B0604020202020204" pitchFamily="34" charset="0"/>
              </a:rPr>
              <a:t>velikost území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irrelevantní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musi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být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přirozené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(nikoli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plošina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moři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umělý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ostrov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4516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89796"/>
            <a:ext cx="8229600" cy="554921"/>
          </a:xfrm>
          <a:solidFill>
            <a:srgbClr val="FFE9BD"/>
          </a:solidFill>
        </p:spPr>
        <p:txBody>
          <a:bodyPr>
            <a:noAutofit/>
          </a:bodyPr>
          <a:lstStyle/>
          <a:p>
            <a:pPr algn="ctr"/>
            <a:r>
              <a:rPr lang="cs-CZ" sz="3600" b="1" dirty="0"/>
              <a:t>Secese v </a:t>
            </a:r>
            <a:r>
              <a:rPr lang="cs-CZ" sz="3600" b="1"/>
              <a:t>mezinárodní praxi (jen k informaci)</a:t>
            </a:r>
            <a:endParaRPr lang="cs-CZ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848412"/>
            <a:ext cx="8640960" cy="5902383"/>
          </a:xfrm>
          <a:solidFill>
            <a:srgbClr val="FFE9BD"/>
          </a:solidFill>
        </p:spPr>
        <p:txBody>
          <a:bodyPr>
            <a:normAutofit fontScale="25000" lnSpcReduction="20000"/>
          </a:bodyPr>
          <a:lstStyle/>
          <a:p>
            <a:r>
              <a:rPr lang="cs-CZ" sz="56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OSN nepřijímá nové státy vzniklé secesí bez souhlasu původních států (kromě </a:t>
            </a:r>
            <a:r>
              <a:rPr lang="cs-CZ" sz="56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býv</a:t>
            </a:r>
            <a:r>
              <a:rPr lang="cs-CZ" sz="56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. kolonií)</a:t>
            </a:r>
          </a:p>
          <a:p>
            <a:r>
              <a:rPr lang="cs-CZ" sz="5600" b="1" dirty="0">
                <a:latin typeface="Bahnschrift Condensed" panose="020B0502040204020203" pitchFamily="34" charset="0"/>
              </a:rPr>
              <a:t>dávná historie: </a:t>
            </a:r>
            <a:r>
              <a:rPr lang="cs-CZ" sz="5600" dirty="0">
                <a:latin typeface="Bahnschrift Condensed" panose="020B0502040204020203" pitchFamily="34" charset="0"/>
              </a:rPr>
              <a:t>1775-1783 USA od GB, 1810-1825 LA od Španělska, 1830 Belgie od Holandska</a:t>
            </a:r>
          </a:p>
          <a:p>
            <a:r>
              <a:rPr lang="cs-CZ" sz="5600" dirty="0">
                <a:latin typeface="Bahnschrift Condensed" panose="020B0502040204020203" pitchFamily="34" charset="0"/>
              </a:rPr>
              <a:t>nedávná historie: Bangladéš, Eritrea, Jižní Súdán, Izrael (od Palestiny-?)</a:t>
            </a:r>
          </a:p>
          <a:p>
            <a:r>
              <a:rPr lang="cs-CZ" sz="5600" b="1" u="sng" dirty="0">
                <a:solidFill>
                  <a:srgbClr val="C00000"/>
                </a:solidFill>
                <a:latin typeface="Bahnschrift Condensed" panose="020B0502040204020203" pitchFamily="34" charset="0"/>
              </a:rPr>
              <a:t>Neúspěšné secese</a:t>
            </a:r>
            <a:r>
              <a:rPr lang="cs-CZ" sz="5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- protiprávní podle OSN (rozpor s kogentní normou OMP) - Jižní Rhodesie, Severní Kypr (a </a:t>
            </a:r>
            <a:r>
              <a:rPr lang="cs-CZ" sz="5600" dirty="0" err="1">
                <a:latin typeface="Bahnschrift Condensed" panose="020B0502040204020203" pitchFamily="34" charset="0"/>
              </a:rPr>
              <a:t>Rep</a:t>
            </a:r>
            <a:r>
              <a:rPr lang="cs-CZ" sz="5600" dirty="0">
                <a:latin typeface="Bahnschrift Condensed" panose="020B0502040204020203" pitchFamily="34" charset="0"/>
              </a:rPr>
              <a:t>. </a:t>
            </a:r>
            <a:r>
              <a:rPr lang="cs-CZ" sz="5600" dirty="0" err="1">
                <a:latin typeface="Bahnschrift Condensed" panose="020B0502040204020203" pitchFamily="34" charset="0"/>
              </a:rPr>
              <a:t>Srpska</a:t>
            </a:r>
            <a:r>
              <a:rPr lang="cs-CZ" sz="5600" dirty="0">
                <a:latin typeface="Bahnschrift Condensed" panose="020B0502040204020203" pitchFamily="34" charset="0"/>
              </a:rPr>
              <a:t> 1992 - </a:t>
            </a:r>
            <a:r>
              <a:rPr lang="cs-CZ" sz="5600" dirty="0" err="1">
                <a:latin typeface="Bahnschrift Condensed" panose="020B0502040204020203" pitchFamily="34" charset="0"/>
              </a:rPr>
              <a:t>B+H</a:t>
            </a:r>
            <a:r>
              <a:rPr lang="cs-CZ" sz="5600" dirty="0">
                <a:latin typeface="Bahnschrift Condensed" panose="020B0502040204020203" pitchFamily="34" charset="0"/>
              </a:rPr>
              <a:t>)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- 1970 Rhodesie oddělena od GB - OSN neuznala - později 1980 Zimbabwe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- 1976 </a:t>
            </a:r>
            <a:r>
              <a:rPr lang="cs-CZ" sz="5600" dirty="0" err="1">
                <a:latin typeface="Bahnschrift Condensed" panose="020B0502040204020203" pitchFamily="34" charset="0"/>
              </a:rPr>
              <a:t>Bantustány</a:t>
            </a:r>
            <a:r>
              <a:rPr lang="cs-CZ" sz="5600" dirty="0">
                <a:latin typeface="Bahnschrift Condensed" panose="020B0502040204020203" pitchFamily="34" charset="0"/>
              </a:rPr>
              <a:t> oddělené dohodou od JAR - OSN: protiprávní (rasová diskriminace a segregace)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- 1974 - Severní Kypr - agrese Turecka</a:t>
            </a:r>
          </a:p>
          <a:p>
            <a:r>
              <a:rPr lang="cs-CZ" sz="5600" b="1" u="sng" dirty="0">
                <a:solidFill>
                  <a:srgbClr val="C00000"/>
                </a:solidFill>
                <a:latin typeface="Bahnschrift Condensed" panose="020B0502040204020203" pitchFamily="34" charset="0"/>
              </a:rPr>
              <a:t>Secese uznané jen minimem států</a:t>
            </a:r>
            <a:r>
              <a:rPr lang="cs-CZ" sz="5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např. - Biafra od Nigérie (1963) - uznalo jen 5 sousedů, od 1970 opět součást Nigérie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- Čečensko 1991 vyhlásilo nezávislost - Rusko potlačilo, secese nebyla důvodná (územní celistvost RF)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- Jižní </a:t>
            </a:r>
            <a:r>
              <a:rPr lang="cs-CZ" sz="5600" dirty="0" err="1">
                <a:latin typeface="Bahnschrift Condensed" panose="020B0502040204020203" pitchFamily="34" charset="0"/>
              </a:rPr>
              <a:t>Osetie</a:t>
            </a:r>
            <a:r>
              <a:rPr lang="cs-CZ" sz="5600" dirty="0">
                <a:latin typeface="Bahnschrift Condensed" panose="020B0502040204020203" pitchFamily="34" charset="0"/>
              </a:rPr>
              <a:t>, Abcházie (ruský vliv), Podněstří – přetrvávají, uznání jen mezi sebou a minimem dalších států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- </a:t>
            </a:r>
            <a:r>
              <a:rPr lang="cs-CZ" sz="5600" dirty="0" err="1">
                <a:latin typeface="Bahnschrift Condensed" panose="020B0502040204020203" pitchFamily="34" charset="0"/>
              </a:rPr>
              <a:t>Somaliland</a:t>
            </a:r>
            <a:r>
              <a:rPr lang="cs-CZ" sz="5600" dirty="0">
                <a:latin typeface="Bahnschrift Condensed" panose="020B0502040204020203" pitchFamily="34" charset="0"/>
              </a:rPr>
              <a:t> (územní celistvost Somálska) – nikdo neuznal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(Krymská republika + Sevastopol) 2014</a:t>
            </a:r>
          </a:p>
          <a:p>
            <a:r>
              <a:rPr lang="cs-CZ" sz="5600" b="1" u="sng" dirty="0">
                <a:solidFill>
                  <a:srgbClr val="006600"/>
                </a:solidFill>
                <a:latin typeface="Bahnschrift Condensed" panose="020B0502040204020203" pitchFamily="34" charset="0"/>
              </a:rPr>
              <a:t>Úspěšné secese</a:t>
            </a:r>
            <a:r>
              <a:rPr lang="cs-CZ" sz="5600" b="1" dirty="0">
                <a:solidFill>
                  <a:srgbClr val="006600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Senegal od Mali (1960), Singapur od Malajsie (1965)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Izrael (1948) - OSN umožnila - Izrael povstal na palestinském území - 1949 příměří mezi Izraelem a arabskými státy - 1949 	vyhlášen stát v hranicích příměří - předčasné uznání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Bangladéš - 1971 odtržení od Pákistánu - Indie hned uznala (válka s Pákistánem)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Eritrea, Jižní Súdán</a:t>
            </a:r>
          </a:p>
          <a:p>
            <a:r>
              <a:rPr lang="cs-CZ" sz="5600" b="1" u="sng" dirty="0">
                <a:solidFill>
                  <a:srgbClr val="006600"/>
                </a:solidFill>
                <a:latin typeface="Bahnschrift Condensed" panose="020B0502040204020203" pitchFamily="34" charset="0"/>
              </a:rPr>
              <a:t>Částečně úspěšné secese</a:t>
            </a:r>
            <a:r>
              <a:rPr lang="cs-CZ" sz="5600" b="1" dirty="0">
                <a:solidFill>
                  <a:srgbClr val="006600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0" indent="0">
              <a:buNone/>
            </a:pPr>
            <a:r>
              <a:rPr lang="cs-CZ" sz="5600" dirty="0">
                <a:latin typeface="Bahnschrift Condensed" panose="020B0502040204020203" pitchFamily="34" charset="0"/>
              </a:rPr>
              <a:t>	Kosovo - předčasné uznání, velký zájem některých států na odtržení (USA)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168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880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Kosovo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528" y="1677971"/>
            <a:ext cx="8496944" cy="4847373"/>
          </a:xfrm>
          <a:solidFill>
            <a:srgbClr val="FFFF99"/>
          </a:solidFill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/>
              <a:t>posudek MSD: „Vyhlášením nezávislosti nebylo porušeno MP“ </a:t>
            </a:r>
            <a:r>
              <a:rPr lang="cs-CZ" dirty="0"/>
              <a:t>==&gt; lze uznávat za stát</a:t>
            </a:r>
          </a:p>
          <a:p>
            <a:r>
              <a:rPr lang="cs-CZ" dirty="0"/>
              <a:t>uznalo 111 + </a:t>
            </a:r>
            <a:r>
              <a:rPr lang="cs-CZ" dirty="0" err="1"/>
              <a:t>Tchajwan</a:t>
            </a:r>
            <a:r>
              <a:rPr lang="cs-CZ" dirty="0"/>
              <a:t> + 4 (záměr), 44 výslovně odmítlo uznání (+ Svatý Stolec), 34 nevyjádřilo se, </a:t>
            </a:r>
            <a:r>
              <a:rPr lang="cs-CZ" i="1" dirty="0">
                <a:solidFill>
                  <a:srgbClr val="0000FF"/>
                </a:solidFill>
              </a:rPr>
              <a:t>několik států vzalo uznání zpět</a:t>
            </a:r>
          </a:p>
          <a:p>
            <a:pPr lvl="1"/>
            <a:r>
              <a:rPr lang="cs-CZ" dirty="0"/>
              <a:t>5 členů EU odmítlo uznání (Slovensko, Rumunsko, Řecko, Španělsko, Kypr)</a:t>
            </a:r>
          </a:p>
          <a:p>
            <a:r>
              <a:rPr lang="cs-CZ" dirty="0"/>
              <a:t>velmi specifická situace – „není to precedens“</a:t>
            </a:r>
          </a:p>
        </p:txBody>
      </p:sp>
    </p:spTree>
    <p:extLst>
      <p:ext uri="{BB962C8B-B14F-4D97-AF65-F5344CB8AC3E}">
        <p14:creationId xmlns:p14="http://schemas.microsoft.com/office/powerpoint/2010/main" val="112156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89544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K r y 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528" y="1272619"/>
            <a:ext cx="8496944" cy="5468749"/>
          </a:xfrm>
          <a:solidFill>
            <a:srgbClr val="FFFF99"/>
          </a:solidFill>
        </p:spPr>
        <p:txBody>
          <a:bodyPr>
            <a:normAutofit fontScale="92500" lnSpcReduction="10000"/>
          </a:bodyPr>
          <a:lstStyle/>
          <a:p>
            <a:r>
              <a:rPr lang="cs-CZ" dirty="0"/>
              <a:t>důvod secese: odmítání legitimity nové politické moci po převratu (</a:t>
            </a:r>
            <a:r>
              <a:rPr lang="cs-CZ" dirty="0" err="1"/>
              <a:t>Majdan</a:t>
            </a:r>
            <a:r>
              <a:rPr lang="cs-CZ" dirty="0"/>
              <a:t> 2014) (protiústavnost, násilí, silná podpora ze zahraničí, vyloučení ruského jazyka)</a:t>
            </a:r>
          </a:p>
          <a:p>
            <a:r>
              <a:rPr lang="cs-CZ" dirty="0"/>
              <a:t>obyvatelstvo odtržení od Ukrajiny většinově podporovalo (referendum)</a:t>
            </a:r>
          </a:p>
          <a:p>
            <a:r>
              <a:rPr lang="cs-CZ" dirty="0"/>
              <a:t>okamžité řešení: po secesi zároveň dohoda s RF o přičlenění </a:t>
            </a:r>
          </a:p>
          <a:p>
            <a:r>
              <a:rPr lang="cs-CZ" b="1" dirty="0"/>
              <a:t>Kvalifikace Západu: </a:t>
            </a:r>
            <a:r>
              <a:rPr lang="cs-CZ" dirty="0"/>
              <a:t>ruská agrese na Ukrajině, proto zákaz uznání referenda, secese a dalších následků, secese Krymu v rozporu s Ústavou Ukrajiny</a:t>
            </a:r>
          </a:p>
          <a:p>
            <a:r>
              <a:rPr lang="cs-CZ" b="1" dirty="0"/>
              <a:t>Kvalifikace Ruské federace: </a:t>
            </a:r>
            <a:r>
              <a:rPr lang="cs-CZ" dirty="0"/>
              <a:t>ruští vojáci na Ukrajině legálně, nezasahovali, referendum korektní a přesvědčivé – nový stát (Krymská </a:t>
            </a:r>
            <a:r>
              <a:rPr lang="cs-CZ" dirty="0" err="1"/>
              <a:t>rep</a:t>
            </a:r>
            <a:r>
              <a:rPr lang="cs-CZ" dirty="0"/>
              <a:t>.) se hned po vzniku </a:t>
            </a:r>
            <a:r>
              <a:rPr lang="cs-CZ" i="1" dirty="0"/>
              <a:t>z vlastní vůle </a:t>
            </a:r>
            <a:r>
              <a:rPr lang="cs-CZ" dirty="0"/>
              <a:t>začlenil do Ruské federace mezinárodní smlouvou, rozhodující je vůle lidu, ta byla jednoznačná, území obsazeno až po začlenění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143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D5C3F-8D44-4EF7-91FC-672651776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6944"/>
            <a:ext cx="9144000" cy="1333893"/>
          </a:xfrm>
        </p:spPr>
        <p:txBody>
          <a:bodyPr>
            <a:normAutofit/>
          </a:bodyPr>
          <a:lstStyle/>
          <a:p>
            <a:r>
              <a:rPr lang="cs-CZ" b="1">
                <a:latin typeface="Arial" panose="020B0604020202020204" pitchFamily="34" charset="0"/>
                <a:cs typeface="Arial" panose="020B0604020202020204" pitchFamily="34" charset="0"/>
              </a:rPr>
              <a:t>Právní režim Antarktidy</a:t>
            </a:r>
            <a:br>
              <a:rPr lang="cs-CZ"/>
            </a:br>
            <a:r>
              <a:rPr lang="cs-CZ" sz="2400"/>
              <a:t>  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F47D0C-683F-4172-BDAD-BDE2DEF71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546" y="3815737"/>
            <a:ext cx="10378912" cy="3040187"/>
          </a:xfrm>
        </p:spPr>
        <p:txBody>
          <a:bodyPr/>
          <a:lstStyle/>
          <a:p>
            <a:endParaRPr lang="cs-CZ"/>
          </a:p>
          <a:p>
            <a:endParaRPr lang="cs-CZ"/>
          </a:p>
          <a:p>
            <a:endParaRPr lang="cs-CZ"/>
          </a:p>
        </p:txBody>
      </p:sp>
      <p:pic>
        <p:nvPicPr>
          <p:cNvPr id="1032" name="Picture 8" descr="Čeští vědci už deset let užívají polární stanici v Antarktidě | Radio  Prague International">
            <a:extLst>
              <a:ext uri="{FF2B5EF4-FFF2-40B4-BE49-F238E27FC236}">
                <a16:creationId xmlns:a16="http://schemas.microsoft.com/office/drawing/2014/main" id="{C1622B00-5C06-4771-B9F5-BDD30425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46" y="1234911"/>
            <a:ext cx="10378912" cy="532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91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E64D7-BE30-41CC-AAC3-9E8034A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7874"/>
          </a:xfrm>
          <a:solidFill>
            <a:srgbClr val="56D9F8"/>
          </a:solidFill>
        </p:spPr>
        <p:txBody>
          <a:bodyPr>
            <a:normAutofit/>
          </a:bodyPr>
          <a:lstStyle/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Antarktický smluvní systém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0EC28-FF43-4CB8-9959-CF5EE04A2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33500"/>
            <a:ext cx="10877550" cy="5229225"/>
          </a:xfrm>
          <a:solidFill>
            <a:srgbClr val="CCFFFF"/>
          </a:solidFill>
        </p:spPr>
        <p:txBody>
          <a:bodyPr>
            <a:normAutofit fontScale="85000" lnSpcReduction="20000"/>
          </a:bodyPr>
          <a:lstStyle/>
          <a:p>
            <a:r>
              <a:rPr lang="cs-CZ" b="1" i="1" dirty="0">
                <a:highlight>
                  <a:srgbClr val="5EE2F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Smlouva o Antarktidě 1959 </a:t>
            </a:r>
            <a:r>
              <a:rPr lang="cs-CZ" i="1" dirty="0">
                <a:highlight>
                  <a:srgbClr val="5EE2F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– Washington (platnost od </a:t>
            </a:r>
            <a:r>
              <a:rPr lang="cs-CZ" i="1">
                <a:highlight>
                  <a:srgbClr val="5EE2F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1961)  </a:t>
            </a:r>
            <a:r>
              <a:rPr lang="cs-CZ" i="1">
                <a:solidFill>
                  <a:srgbClr val="FF0000"/>
                </a:solidFill>
                <a:highlight>
                  <a:srgbClr val="5EE2F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55 sml.stran</a:t>
            </a:r>
            <a:endParaRPr lang="cs-CZ" i="1" dirty="0">
              <a:solidFill>
                <a:srgbClr val="FF0000"/>
              </a:solidFill>
              <a:highlight>
                <a:srgbClr val="5EE2F4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/>
              <a:t>kodifikuje mezinárodně právní postavení kontinentu</a:t>
            </a:r>
            <a:r>
              <a:rPr lang="cs-CZ"/>
              <a:t>, mírovou </a:t>
            </a:r>
            <a:r>
              <a:rPr lang="cs-CZ" dirty="0"/>
              <a:t>vědeckou spolupráci a </a:t>
            </a:r>
          </a:p>
          <a:p>
            <a:pPr lvl="1"/>
            <a:r>
              <a:rPr lang="cs-CZ" dirty="0"/>
              <a:t>demilitarizaci a denuklearizaci (zákaz vojenských základen, cvičení, jaderných pokusů, rozmisťování jaderných zbraní)</a:t>
            </a:r>
          </a:p>
          <a:p>
            <a:r>
              <a:rPr lang="cs-CZ" b="1" i="1" dirty="0">
                <a:highlight>
                  <a:srgbClr val="5EE2F4"/>
                </a:highlight>
              </a:rPr>
              <a:t>Protokol</a:t>
            </a:r>
            <a:r>
              <a:rPr lang="cs-CZ" i="1" dirty="0">
                <a:highlight>
                  <a:srgbClr val="5EE2F4"/>
                </a:highlight>
              </a:rPr>
              <a:t> </a:t>
            </a:r>
            <a:r>
              <a:rPr lang="cs-CZ" b="1" i="1" dirty="0">
                <a:highlight>
                  <a:srgbClr val="5EE2F4"/>
                </a:highlight>
              </a:rPr>
              <a:t>o ochraně životního prostředí ke Smlouvě o </a:t>
            </a:r>
            <a:r>
              <a:rPr lang="cs-CZ" b="1" i="1">
                <a:highlight>
                  <a:srgbClr val="5EE2F4"/>
                </a:highlight>
              </a:rPr>
              <a:t>Antarktidě </a:t>
            </a:r>
            <a:r>
              <a:rPr lang="cs-CZ" i="1">
                <a:highlight>
                  <a:srgbClr val="5EE2F4"/>
                </a:highlight>
              </a:rPr>
              <a:t>(Madrid 1991 – platnost 1998</a:t>
            </a:r>
            <a:r>
              <a:rPr lang="cs-CZ" i="1" dirty="0">
                <a:highlight>
                  <a:srgbClr val="5EE2F4"/>
                </a:highlight>
              </a:rPr>
              <a:t>)</a:t>
            </a:r>
          </a:p>
          <a:p>
            <a:r>
              <a:rPr lang="cs-CZ" sz="2100" b="1" dirty="0"/>
              <a:t>Článek 2</a:t>
            </a:r>
            <a:r>
              <a:rPr lang="cs-CZ" sz="2100" dirty="0"/>
              <a:t> – smluvní strany se zavazují k úplné ochraně životního prostředí Antarktidy; Antarktida je prohlášena přírodní rezervací, věnovanou míru a vědě</a:t>
            </a:r>
          </a:p>
          <a:p>
            <a:r>
              <a:rPr lang="cs-CZ" sz="2100" b="1" dirty="0"/>
              <a:t>Článek 7</a:t>
            </a:r>
            <a:r>
              <a:rPr lang="cs-CZ" sz="2100" dirty="0"/>
              <a:t> – je zakázána jakákoliv činnost, týkající se využití zdrojů nerostných surovin v Antarktidě (mimo vědecké výzkumy) pro příštích 50 let</a:t>
            </a:r>
          </a:p>
          <a:p>
            <a:r>
              <a:rPr lang="cs-CZ" sz="2100" b="1" dirty="0"/>
              <a:t>Článek 8</a:t>
            </a:r>
            <a:r>
              <a:rPr lang="cs-CZ" sz="2100" dirty="0"/>
              <a:t> – u veškerých činností bude posuzována míra vlivu na životní prostředí</a:t>
            </a:r>
          </a:p>
          <a:p>
            <a:r>
              <a:rPr lang="cs-CZ" sz="2100" b="1" dirty="0"/>
              <a:t>Turistika: nesmí jakkoli ovlivňovat </a:t>
            </a:r>
            <a:r>
              <a:rPr lang="cs-CZ" sz="2100" b="1"/>
              <a:t>životní prostředí</a:t>
            </a:r>
          </a:p>
          <a:p>
            <a:pPr marL="0" indent="0">
              <a:buNone/>
            </a:pPr>
            <a:endParaRPr lang="cs-CZ" sz="2100" b="1"/>
          </a:p>
          <a:p>
            <a:r>
              <a:rPr lang="cs-CZ" sz="2400" b="1" i="1">
                <a:highlight>
                  <a:srgbClr val="5EE2F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Další smluvní dokumenty o Antarktidě:</a:t>
            </a:r>
            <a:endParaRPr lang="cs-CZ" sz="2400" b="1" i="1" u="sng">
              <a:highlight>
                <a:srgbClr val="5EE2F4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u="sng">
                <a:hlinkClick r:id="rId2" tooltip="Dohodnutá opatření pro zachování antarktické fauny a flóry"/>
              </a:rPr>
              <a:t>Dohodnutá </a:t>
            </a:r>
            <a:r>
              <a:rPr lang="cs-CZ" sz="2400">
                <a:hlinkClick r:id="rId2" tooltip="Dohodnutá opatření pro zachování antarktické fauny a flóry"/>
              </a:rPr>
              <a:t>opatření pro zachování antarktické fauny a flóry</a:t>
            </a:r>
            <a:r>
              <a:rPr lang="cs-CZ" sz="2400"/>
              <a:t> (</a:t>
            </a:r>
            <a:r>
              <a:rPr lang="cs-CZ" sz="2400">
                <a:hlinkClick r:id="rId3" tooltip="1964"/>
              </a:rPr>
              <a:t>1964</a:t>
            </a:r>
            <a:r>
              <a:rPr lang="cs-CZ" sz="2400"/>
              <a:t>)</a:t>
            </a:r>
          </a:p>
          <a:p>
            <a:r>
              <a:rPr lang="cs-CZ" sz="2400">
                <a:hlinkClick r:id="rId4" tooltip="Úmluva o zachování antarktických tuleňů"/>
              </a:rPr>
              <a:t>Úmluva o zachování antarktických tuleňů</a:t>
            </a:r>
            <a:r>
              <a:rPr lang="cs-CZ" sz="2400"/>
              <a:t> (</a:t>
            </a:r>
            <a:r>
              <a:rPr lang="cs-CZ" sz="2400">
                <a:hlinkClick r:id="rId5" tooltip="1972"/>
              </a:rPr>
              <a:t>1972</a:t>
            </a:r>
            <a:r>
              <a:rPr lang="cs-CZ" sz="2400"/>
              <a:t>)</a:t>
            </a:r>
          </a:p>
          <a:p>
            <a:r>
              <a:rPr lang="cs-CZ" sz="2400">
                <a:hlinkClick r:id="rId6" tooltip="Úmluva o zachování živých mořských zdrojů Antarktidy"/>
              </a:rPr>
              <a:t>Úmluva o zachování živých mořských zdrojů Antarktidy</a:t>
            </a:r>
            <a:r>
              <a:rPr lang="cs-CZ" sz="2400"/>
              <a:t> (</a:t>
            </a:r>
            <a:r>
              <a:rPr lang="cs-CZ" sz="2400">
                <a:hlinkClick r:id="rId7" tooltip="1980"/>
              </a:rPr>
              <a:t>1980</a:t>
            </a:r>
            <a:r>
              <a:rPr lang="cs-CZ" sz="2400"/>
              <a:t>)</a:t>
            </a:r>
          </a:p>
          <a:p>
            <a:endParaRPr lang="cs-CZ" sz="2100" b="1"/>
          </a:p>
          <a:p>
            <a:endParaRPr lang="cs-CZ" sz="2100" b="1" dirty="0"/>
          </a:p>
          <a:p>
            <a:pPr marL="0" indent="0">
              <a:buNone/>
            </a:pPr>
            <a:endParaRPr lang="cs-CZ" sz="22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50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E64D7-BE30-41CC-AAC3-9E8034A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56D9F8"/>
          </a:solidFill>
        </p:spPr>
        <p:txBody>
          <a:bodyPr/>
          <a:lstStyle/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Antarktida jako mezinárodní prostor </a:t>
            </a:r>
            <a:br>
              <a:rPr lang="cs-CZ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(res communis omnium)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0EC28-FF43-4CB8-9959-CF5EE04A2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825624"/>
            <a:ext cx="11125200" cy="4594225"/>
          </a:xfrm>
          <a:gradFill flip="none" rotWithShape="1">
            <a:gsLst>
              <a:gs pos="0">
                <a:srgbClr val="5EE2F4">
                  <a:tint val="66000"/>
                  <a:satMod val="160000"/>
                </a:srgbClr>
              </a:gs>
              <a:gs pos="50000">
                <a:srgbClr val="5EE2F4">
                  <a:tint val="44500"/>
                  <a:satMod val="160000"/>
                </a:srgbClr>
              </a:gs>
              <a:gs pos="100000">
                <a:srgbClr val="5EE2F4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dirty="0">
                <a:highlight>
                  <a:srgbClr val="A7FFEE"/>
                </a:highlight>
              </a:rPr>
              <a:t>Antarktida se tak zařadila mezi </a:t>
            </a:r>
            <a:r>
              <a:rPr lang="cs-CZ" b="1" i="1" dirty="0">
                <a:solidFill>
                  <a:srgbClr val="FF0000"/>
                </a:solidFill>
                <a:highlight>
                  <a:srgbClr val="A7FFEE"/>
                </a:highlight>
              </a:rPr>
              <a:t>tzv. mezinárodní prostory, </a:t>
            </a:r>
            <a:r>
              <a:rPr lang="cs-CZ" dirty="0">
                <a:highlight>
                  <a:srgbClr val="A7FFEE"/>
                </a:highlight>
              </a:rPr>
              <a:t>které si </a:t>
            </a:r>
            <a:r>
              <a:rPr lang="cs-CZ" b="1" dirty="0">
                <a:highlight>
                  <a:srgbClr val="A7FFEE"/>
                </a:highlight>
              </a:rPr>
              <a:t>státy nesmí přivlastnit </a:t>
            </a:r>
            <a:r>
              <a:rPr lang="cs-CZ" dirty="0">
                <a:highlight>
                  <a:srgbClr val="A7FFEE"/>
                </a:highlight>
              </a:rPr>
              <a:t>a na kterých </a:t>
            </a:r>
            <a:r>
              <a:rPr lang="cs-CZ" b="1" dirty="0">
                <a:highlight>
                  <a:srgbClr val="A7FFEE"/>
                </a:highlight>
              </a:rPr>
              <a:t>nemohou vykonávat výlučnou územní suverenitu. </a:t>
            </a:r>
          </a:p>
          <a:p>
            <a:pPr>
              <a:lnSpc>
                <a:spcPct val="140000"/>
              </a:lnSpc>
            </a:pPr>
            <a:r>
              <a:rPr lang="cs-CZ" sz="26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Společné dědictví lidstva</a:t>
            </a:r>
            <a:r>
              <a:rPr lang="cs-CZ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využitelné ekonomicky (mořské dno</a:t>
            </a:r>
            <a:r>
              <a:rPr lang="cs-CZ" sz="2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Měsíc – využívání pod mezinárodní kontrolou) - </a:t>
            </a:r>
            <a:r>
              <a:rPr lang="cs-CZ" sz="2600" b="0" i="0">
                <a:solidFill>
                  <a:srgbClr val="4D4D4D"/>
                </a:solidFill>
                <a:effectLst/>
                <a:latin typeface="CALIBRI" panose="020F0502020204030204" pitchFamily="34" charset="0"/>
              </a:rPr>
              <a:t>Veškerá činnost vedoucí k osvojení a využití nerostného bohatství z mořského dna je pod administrativním dozorem Mezinárodního úřadu pro mořské dno ISA.</a:t>
            </a:r>
            <a:endParaRPr lang="cs-CZ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26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 </a:t>
            </a:r>
            <a:r>
              <a:rPr lang="cs-CZ" sz="2600" b="1" i="1" u="sng" dirty="0" err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communis</a:t>
            </a:r>
            <a:r>
              <a:rPr lang="cs-CZ" sz="26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omnium</a:t>
            </a:r>
            <a:r>
              <a:rPr lang="cs-CZ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nelze vznášet individuální nároky – patří všem </a:t>
            </a:r>
            <a:r>
              <a:rPr lang="cs-CZ" sz="2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(volné </a:t>
            </a:r>
            <a:r>
              <a:rPr lang="cs-CZ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moře</a:t>
            </a:r>
            <a:r>
              <a:rPr lang="cs-CZ" sz="2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b="1" i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Antarktida</a:t>
            </a:r>
            <a:r>
              <a:rPr lang="cs-CZ" sz="2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všechny státy mohou využívat za stanovených podmínek)</a:t>
            </a:r>
            <a:endParaRPr lang="cs-CZ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smluvní dokumenty </a:t>
            </a:r>
            <a:r>
              <a:rPr lang="cs-CZ" sz="2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Antarktidě:</a:t>
            </a:r>
            <a:endParaRPr lang="cs-CZ" sz="2200" b="1" i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u="sng" dirty="0">
                <a:hlinkClick r:id="rId2" tooltip="Dohodnutá opatření pro zachování antarktické fauny a flóry"/>
              </a:rPr>
              <a:t>Dohodnutá </a:t>
            </a:r>
            <a:r>
              <a:rPr lang="cs-CZ" dirty="0">
                <a:hlinkClick r:id="rId2" tooltip="Dohodnutá opatření pro zachování antarktické fauny a flóry"/>
              </a:rPr>
              <a:t>opatření pro zachování antarktické fauny a flóry</a:t>
            </a:r>
            <a:r>
              <a:rPr lang="cs-CZ" dirty="0"/>
              <a:t> (</a:t>
            </a:r>
            <a:r>
              <a:rPr lang="cs-CZ" dirty="0">
                <a:hlinkClick r:id="rId3" tooltip="1964"/>
              </a:rPr>
              <a:t>1964</a:t>
            </a:r>
            <a:r>
              <a:rPr lang="cs-CZ" dirty="0"/>
              <a:t>)</a:t>
            </a:r>
          </a:p>
          <a:p>
            <a:r>
              <a:rPr lang="cs-CZ" dirty="0">
                <a:hlinkClick r:id="rId4" tooltip="Úmluva o zachování antarktických tuleňů"/>
              </a:rPr>
              <a:t>Úmluva o zachování antarktických tuleňů</a:t>
            </a:r>
            <a:r>
              <a:rPr lang="cs-CZ" dirty="0"/>
              <a:t> (</a:t>
            </a:r>
            <a:r>
              <a:rPr lang="cs-CZ" dirty="0">
                <a:hlinkClick r:id="rId5" tooltip="1972"/>
              </a:rPr>
              <a:t>1972</a:t>
            </a:r>
            <a:r>
              <a:rPr lang="cs-CZ" dirty="0"/>
              <a:t>)</a:t>
            </a:r>
          </a:p>
          <a:p>
            <a:r>
              <a:rPr lang="cs-CZ" dirty="0">
                <a:hlinkClick r:id="rId6" tooltip="Úmluva o zachování živých mořských zdrojů Antarktidy"/>
              </a:rPr>
              <a:t>Úmluva o zachování živých mořských zdrojů Antarktidy</a:t>
            </a:r>
            <a:r>
              <a:rPr lang="cs-CZ" dirty="0"/>
              <a:t> (</a:t>
            </a:r>
            <a:r>
              <a:rPr lang="cs-CZ" dirty="0">
                <a:hlinkClick r:id="rId7" tooltip="1980"/>
              </a:rPr>
              <a:t>1980</a:t>
            </a:r>
            <a:r>
              <a:rPr lang="cs-CZ" dirty="0"/>
              <a:t>)</a:t>
            </a:r>
          </a:p>
          <a:p>
            <a:endParaRPr lang="cs-CZ" sz="22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34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E64D7-BE30-41CC-AAC3-9E8034A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01110"/>
            <a:ext cx="10853396" cy="1325563"/>
          </a:xfrm>
          <a:solidFill>
            <a:srgbClr val="56D9F8"/>
          </a:solidFill>
        </p:spPr>
        <p:txBody>
          <a:bodyPr>
            <a:normAutofit/>
          </a:bodyPr>
          <a:lstStyle/>
          <a:p>
            <a:r>
              <a:rPr lang="cs-CZ" sz="3600" b="1">
                <a:latin typeface="Arial Narrow" panose="020B0606020202030204" pitchFamily="34" charset="0"/>
                <a:cs typeface="Arial" panose="020B0604020202020204" pitchFamily="34" charset="0"/>
              </a:rPr>
              <a:t>Antarktida před r.1959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0EC28-FF43-4CB8-9959-CF5EE04A2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344"/>
            <a:ext cx="10515600" cy="4351338"/>
          </a:xfrm>
          <a:gradFill flip="none" rotWithShape="1">
            <a:gsLst>
              <a:gs pos="0">
                <a:srgbClr val="5EE2F4">
                  <a:tint val="66000"/>
                  <a:satMod val="160000"/>
                </a:srgbClr>
              </a:gs>
              <a:gs pos="50000">
                <a:srgbClr val="5EE2F4">
                  <a:tint val="44500"/>
                  <a:satMod val="160000"/>
                </a:srgbClr>
              </a:gs>
              <a:gs pos="100000">
                <a:srgbClr val="5EE2F4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Sektory nárokované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(a „zmrazené“)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jednotlivými státy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A61A00C-17F5-43AB-8AF9-A08E48A47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20" y="0"/>
            <a:ext cx="666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32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E64D7-BE30-41CC-AAC3-9E8034A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56D9F8"/>
          </a:solidFill>
        </p:spPr>
        <p:txBody>
          <a:bodyPr>
            <a:normAutofit/>
          </a:bodyPr>
          <a:lstStyle/>
          <a:p>
            <a:pPr algn="ctr"/>
            <a:r>
              <a:rPr lang="cs-CZ" sz="3600">
                <a:latin typeface="Arial" panose="020B0604020202020204" pitchFamily="34" charset="0"/>
                <a:cs typeface="Arial" panose="020B0604020202020204" pitchFamily="34" charset="0"/>
              </a:rPr>
              <a:t>SMLOUVA O ANTARKTIDĚ 1958 - </a:t>
            </a:r>
            <a:r>
              <a:rPr lang="cs-CZ" sz="3600" b="1">
                <a:latin typeface="Arial" panose="020B0604020202020204" pitchFamily="34" charset="0"/>
                <a:cs typeface="Arial" panose="020B0604020202020204" pitchFamily="34" charset="0"/>
              </a:rPr>
              <a:t>zmrazení</a:t>
            </a:r>
            <a:r>
              <a:rPr lang="cs-CZ" sz="3600">
                <a:latin typeface="Arial" panose="020B0604020202020204" pitchFamily="34" charset="0"/>
                <a:cs typeface="Arial" panose="020B0604020202020204" pitchFamily="34" charset="0"/>
              </a:rPr>
              <a:t> (nikoli zrušení) </a:t>
            </a:r>
            <a:r>
              <a:rPr lang="cs-CZ" sz="3600" b="1">
                <a:latin typeface="Arial" panose="020B0604020202020204" pitchFamily="34" charset="0"/>
                <a:cs typeface="Arial" panose="020B0604020202020204" pitchFamily="34" charset="0"/>
              </a:rPr>
              <a:t>územních nároků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0EC28-FF43-4CB8-9959-CF5EE04A2F71}"/>
              </a:ext>
            </a:extLst>
          </p:cNvPr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5EE2F4">
                  <a:tint val="66000"/>
                  <a:satMod val="160000"/>
                </a:srgbClr>
              </a:gs>
              <a:gs pos="50000">
                <a:srgbClr val="5EE2F4">
                  <a:tint val="44500"/>
                  <a:satMod val="160000"/>
                </a:srgbClr>
              </a:gs>
              <a:gs pos="100000">
                <a:srgbClr val="5EE2F4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cs-CZ" b="1"/>
              <a:t>Článek IV </a:t>
            </a:r>
            <a:r>
              <a:rPr lang="cs-CZ" sz="3600" b="1">
                <a:solidFill>
                  <a:srgbClr val="FF0000"/>
                </a:solidFill>
              </a:rPr>
              <a:t>= ZMRAZENÍ ÚZEMNÍCH NÁROKŮ</a:t>
            </a:r>
          </a:p>
          <a:p>
            <a:r>
              <a:rPr lang="cs-CZ" b="1"/>
              <a:t>1.</a:t>
            </a:r>
            <a:r>
              <a:rPr lang="cs-CZ"/>
              <a:t> Nic, co je v této Smlouvě obsaženo, </a:t>
            </a:r>
            <a:r>
              <a:rPr lang="cs-CZ" b="1"/>
              <a:t>nebude vykládáno jako:</a:t>
            </a:r>
          </a:p>
          <a:p>
            <a:r>
              <a:rPr lang="cs-CZ" b="1"/>
              <a:t>...</a:t>
            </a:r>
            <a:r>
              <a:rPr lang="cs-CZ"/>
              <a:t> </a:t>
            </a:r>
            <a:r>
              <a:rPr lang="cs-CZ" b="1"/>
              <a:t>zřeknutí se </a:t>
            </a:r>
            <a:r>
              <a:rPr lang="cs-CZ"/>
              <a:t>kterékoli ze smluvních stran již dříve vyhlášených práv nebo nároků na územní svrchovanost v Antarktidě; .... </a:t>
            </a:r>
          </a:p>
          <a:p>
            <a:r>
              <a:rPr lang="cs-CZ" b="1"/>
              <a:t>2.</a:t>
            </a:r>
            <a:r>
              <a:rPr lang="cs-CZ"/>
              <a:t> Žádné akce nebo činnost, spadající do doby, kdy tato Smlouva bude v platnosti, nebudou podkladem pro prohlášení, podporování či popírání jakýchkoli nároků na územní svrchovanost v Antarktidě a nevytvoří žádná práva na svrchovanost v Antarktidě. Žádné nové nároky ... nebudou uplatňovány dokud tato Smlouva bude v platnosti.</a:t>
            </a:r>
          </a:p>
        </p:txBody>
      </p:sp>
    </p:spTree>
    <p:extLst>
      <p:ext uri="{BB962C8B-B14F-4D97-AF65-F5344CB8AC3E}">
        <p14:creationId xmlns:p14="http://schemas.microsoft.com/office/powerpoint/2010/main" val="2585135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E64D7-BE30-41CC-AAC3-9E8034A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56D9F8"/>
          </a:solidFill>
        </p:spPr>
        <p:txBody>
          <a:bodyPr/>
          <a:lstStyle/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Antarktida - vymezení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0EC28-FF43-4CB8-9959-CF5EE04A2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4214"/>
            <a:ext cx="10515600" cy="4272749"/>
          </a:xfrm>
          <a:gradFill flip="none" rotWithShape="1">
            <a:gsLst>
              <a:gs pos="0">
                <a:srgbClr val="5EE2F4">
                  <a:tint val="66000"/>
                  <a:satMod val="160000"/>
                </a:srgbClr>
              </a:gs>
              <a:gs pos="50000">
                <a:srgbClr val="5EE2F4">
                  <a:tint val="44500"/>
                  <a:satMod val="160000"/>
                </a:srgbClr>
              </a:gs>
              <a:gs pos="100000">
                <a:srgbClr val="5EE2F4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prostor jižně od 60. rovnoběžky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pevnina, moře, podzemí </a:t>
            </a:r>
          </a:p>
        </p:txBody>
      </p:sp>
      <p:pic>
        <p:nvPicPr>
          <p:cNvPr id="1026" name="Picture 2" descr="antarctica_map">
            <a:extLst>
              <a:ext uri="{FF2B5EF4-FFF2-40B4-BE49-F238E27FC236}">
                <a16:creationId xmlns:a16="http://schemas.microsoft.com/office/drawing/2014/main" id="{EBF03E1D-399A-48D5-8884-E767F8C89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72" y="61930"/>
            <a:ext cx="5561013" cy="673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381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E64D7-BE30-41CC-AAC3-9E8034A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  <a:solidFill>
            <a:srgbClr val="56D9F8"/>
          </a:solidFill>
        </p:spPr>
        <p:txBody>
          <a:bodyPr>
            <a:normAutofit/>
          </a:bodyPr>
          <a:lstStyle/>
          <a:p>
            <a:pPr algn="ctr"/>
            <a:r>
              <a:rPr lang="cs-CZ" sz="3600">
                <a:latin typeface="Arial" panose="020B0604020202020204" pitchFamily="34" charset="0"/>
                <a:cs typeface="Arial" panose="020B0604020202020204" pitchFamily="34" charset="0"/>
              </a:rPr>
              <a:t>Smlouva o Antarktidě – kategorie smluvních stran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0EC28-FF43-4CB8-9959-CF5EE04A2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6"/>
            <a:ext cx="10515600" cy="4762672"/>
          </a:xfrm>
          <a:gradFill flip="none" rotWithShape="1">
            <a:gsLst>
              <a:gs pos="0">
                <a:srgbClr val="5EE2F4">
                  <a:tint val="66000"/>
                  <a:satMod val="160000"/>
                </a:srgbClr>
              </a:gs>
              <a:gs pos="50000">
                <a:srgbClr val="5EE2F4">
                  <a:tint val="44500"/>
                  <a:satMod val="160000"/>
                </a:srgbClr>
              </a:gs>
              <a:gs pos="100000">
                <a:srgbClr val="5EE2F4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77500" lnSpcReduction="20000"/>
          </a:bodyPr>
          <a:lstStyle/>
          <a:p>
            <a:r>
              <a:rPr lang="cs-CZ" b="1"/>
              <a:t>Smlouva </a:t>
            </a:r>
            <a:r>
              <a:rPr lang="cs-CZ" b="1" dirty="0"/>
              <a:t>o Antarktidě je prováděna smluvními stranami, které jsou rozlišovány do tří kategorií:</a:t>
            </a:r>
          </a:p>
          <a:p>
            <a:r>
              <a:rPr lang="cs-CZ" b="1" dirty="0"/>
              <a:t>1. Dvanáct původních smluvních států,</a:t>
            </a:r>
            <a:r>
              <a:rPr lang="cs-CZ" dirty="0"/>
              <a:t> které byly nejaktivnější ve výzkumu Antarktidy těsně před podpisem Smlouvy o Antarktidě (nejvlivnější).</a:t>
            </a:r>
          </a:p>
          <a:p>
            <a:r>
              <a:rPr lang="cs-CZ" b="1" dirty="0"/>
              <a:t>2. Státy, které přistoupily dodatečně </a:t>
            </a:r>
            <a:r>
              <a:rPr lang="cs-CZ" dirty="0"/>
              <a:t>ke Smlouvě o Antarktidě a projevují svůj zájem tím, že v Antarktidě </a:t>
            </a:r>
            <a:r>
              <a:rPr lang="cs-CZ" b="1" dirty="0"/>
              <a:t>vyvíjejí podstatnou vědeckou a výzkumnou činnost. </a:t>
            </a:r>
            <a:r>
              <a:rPr lang="cs-CZ" dirty="0"/>
              <a:t>Tyto dvě kategorie smluvních stran = tzv. </a:t>
            </a:r>
            <a:r>
              <a:rPr lang="cs-CZ" b="1" dirty="0">
                <a:solidFill>
                  <a:srgbClr val="FF0000"/>
                </a:solidFill>
              </a:rPr>
              <a:t>konzultativní strany, </a:t>
            </a:r>
            <a:r>
              <a:rPr lang="cs-CZ" dirty="0"/>
              <a:t>které mají hlasovací právo v orgánu Konzultativní zasedání, a tím mohou zásadně ovlivňovat veškeré antarktické záležitosti.</a:t>
            </a:r>
          </a:p>
          <a:p>
            <a:r>
              <a:rPr lang="cs-CZ" dirty="0"/>
              <a:t>3. Smluvní strany, které nevyvíjejí podstatnou vědeckou činnost. Tyto státy </a:t>
            </a:r>
            <a:r>
              <a:rPr lang="cs-CZ" b="1" dirty="0"/>
              <a:t>se nemohou podílet na rozhodovacím procesu </a:t>
            </a:r>
            <a:r>
              <a:rPr lang="cs-CZ" dirty="0"/>
              <a:t>v rámci Konzultativních zasedání.</a:t>
            </a:r>
          </a:p>
          <a:p>
            <a:r>
              <a:rPr lang="cs-CZ" b="1" u="sng" dirty="0">
                <a:solidFill>
                  <a:srgbClr val="FF0000"/>
                </a:solidFill>
              </a:rPr>
              <a:t>Česká republika</a:t>
            </a:r>
            <a:r>
              <a:rPr lang="cs-CZ" b="1" dirty="0">
                <a:solidFill>
                  <a:srgbClr val="FF0000"/>
                </a:solidFill>
              </a:rPr>
              <a:t> získala konzultativní status</a:t>
            </a:r>
            <a:r>
              <a:rPr lang="cs-CZ" dirty="0"/>
              <a:t> (ad 2) na Konzultativním zasedání smluvních stran Smlouvy o Antarktidě 29. května 2013 v Bruselu, a to s účinností od </a:t>
            </a:r>
            <a:r>
              <a:rPr lang="cs-CZ" b="1" dirty="0"/>
              <a:t>1. dubna 2014</a:t>
            </a:r>
            <a:r>
              <a:rPr lang="cs-CZ" dirty="0"/>
              <a:t>, stala se tak 29. státem světa, který má rozhodovací pravomoc o Antarktidě a který je udělován pouze státům vykonávajícím v Antarktidě významnou vědeckou a </a:t>
            </a:r>
            <a:r>
              <a:rPr lang="cs-CZ"/>
              <a:t>výzkumnou činnost.</a:t>
            </a:r>
          </a:p>
          <a:p>
            <a:r>
              <a:rPr lang="cs-CZ" b="1">
                <a:solidFill>
                  <a:srgbClr val="0000FF"/>
                </a:solidFill>
              </a:rPr>
              <a:t>Vázanost nesmluvních států: </a:t>
            </a:r>
            <a:r>
              <a:rPr lang="cs-CZ"/>
              <a:t>všichni respektují. Vytváří se nový obecný mezinárodní obyčej?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66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B790D-E6D9-49C5-9817-5E30F7AC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49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hranice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AF7F0C-4103-46A3-A61E-D115B1766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10515600" cy="4765446"/>
          </a:xfrm>
          <a:solidFill>
            <a:srgbClr val="FFFFBD"/>
          </a:solidFill>
        </p:spPr>
        <p:txBody>
          <a:bodyPr>
            <a:normAutofit fontScale="92500" lnSpcReduction="10000"/>
          </a:bodyPr>
          <a:lstStyle/>
          <a:p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Kdo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určuje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státní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hranice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lvl="1">
              <a:buFontTx/>
              <a:buChar char="-"/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standardní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stav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hranice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stanovena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smluvně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oběma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státy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nestandardní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stav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hranice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určena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vnějším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činitelem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který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pravomoc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hranici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rozhodnout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mezinárodní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konference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adjudikace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rozhoduje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obecná právní úprava: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vnější mez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pobřežních vod </a:t>
            </a:r>
            <a:r>
              <a:rPr lang="pl-PL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(mořské právo)</a:t>
            </a:r>
          </a:p>
          <a:p>
            <a:pPr lvl="1">
              <a:buFontTx/>
              <a:buChar char="-"/>
            </a:pPr>
            <a:r>
              <a:rPr lang="pl-PL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zvláštní případy (není-li dohoda mezi stranami):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historické nebo přírodní (orografické) hranice </a:t>
            </a: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(není-li dohodnuto jinak):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horský hřeben, rozvodí, vodní tok, případně střed jeho splavného koryta, přímé linie (rovnoběžky, poledníky – astronomická/geometrická hranice) </a:t>
            </a:r>
            <a:r>
              <a:rPr lang="pl-PL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(mezinárodní obyčej)</a:t>
            </a:r>
          </a:p>
          <a:p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Pohyblivá hranice: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vodní tok – středová linie – může měnit polohu (vymílání) 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– pozvolné změny mění hranici, náhlé změny nemění hranici (Dunaj mezi Srbskem a Chorvatskem) - vhodné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upravit smluvně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69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E64D7-BE30-41CC-AAC3-9E8034A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56D9F8"/>
          </a:solidFill>
        </p:spPr>
        <p:txBody>
          <a:bodyPr/>
          <a:lstStyle/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Zákon o Antarktidě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0EC28-FF43-4CB8-9959-CF5EE04A2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173"/>
            <a:ext cx="10515600" cy="4351338"/>
          </a:xfrm>
          <a:gradFill flip="none" rotWithShape="1">
            <a:gsLst>
              <a:gs pos="0">
                <a:srgbClr val="5EE2F4">
                  <a:tint val="66000"/>
                  <a:satMod val="160000"/>
                </a:srgbClr>
              </a:gs>
              <a:gs pos="50000">
                <a:srgbClr val="5EE2F4">
                  <a:tint val="44500"/>
                  <a:satMod val="160000"/>
                </a:srgbClr>
              </a:gs>
              <a:gs pos="100000">
                <a:srgbClr val="5EE2F4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cs-CZ" b="1"/>
              <a:t>Legislativní zajištění Smlouvy o Antarktidě</a:t>
            </a:r>
          </a:p>
          <a:p>
            <a:r>
              <a:rPr lang="cs-CZ"/>
              <a:t>Účelem zákona č. 276/2003 Sb., o Antarktidě je zajistit dodržování mezinárodních závazků ČR týkajících se Antarktidy, zejména zajistit </a:t>
            </a:r>
            <a:r>
              <a:rPr lang="cs-CZ" i="1"/>
              <a:t>všestrannou ochranu životního prostředí Antarktidy </a:t>
            </a:r>
            <a:r>
              <a:rPr lang="cs-CZ"/>
              <a:t>jako přírodní rezervace zasvěcené míru a vědě v souladu se Smlouvou o Antarktidě a Madridským protokolem.</a:t>
            </a:r>
          </a:p>
          <a:p>
            <a:r>
              <a:rPr lang="cs-CZ"/>
              <a:t>Veškerá činnost českých subjektů v Antarktidě musí být předem oznámena nebo povolena MŽP.</a:t>
            </a:r>
          </a:p>
          <a:p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54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E9C37-C961-4269-B0C1-ABBBCAF5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Exkurz: Svatý stolec </a:t>
            </a:r>
            <a:r>
              <a:rPr lang="cs-CZ" sz="4000" b="1">
                <a:latin typeface="Arial" panose="020B0604020202020204" pitchFamily="34" charset="0"/>
                <a:cs typeface="Arial" panose="020B0604020202020204" pitchFamily="34" charset="0"/>
              </a:rPr>
              <a:t>/ Vatikánský městský stát</a:t>
            </a:r>
            <a:b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700" b="1" i="1"/>
              <a:t>Území: 0,44 km2 (= cca čtverec o straně 660 m nebo kruh o průměru 750 m)</a:t>
            </a:r>
            <a:endParaRPr lang="cs-CZ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E82611-D534-43F9-A836-7ECE9D385E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01520"/>
            <a:ext cx="5181600" cy="399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6D732BE-EF01-410C-B786-38FF4A867FE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1" y="2001521"/>
            <a:ext cx="5029200" cy="399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716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B39EB-D8D2-425F-AF9E-5DBF39DC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7238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Svatý stolec (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Holy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Saint-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Siège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583896-D4C2-416B-A437-BEA68A583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08" y="1291472"/>
            <a:ext cx="11038787" cy="529030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Svatý stolec</a:t>
            </a:r>
            <a:r>
              <a:rPr lang="cs-CZ" dirty="0"/>
              <a:t> (též </a:t>
            </a:r>
            <a:r>
              <a:rPr lang="cs-CZ" b="1" dirty="0"/>
              <a:t>Svatá stolice</a:t>
            </a:r>
            <a:r>
              <a:rPr lang="cs-CZ" dirty="0"/>
              <a:t>, </a:t>
            </a:r>
            <a:r>
              <a:rPr lang="cs-CZ" dirty="0">
                <a:hlinkClick r:id="rId2" tooltip="Latina"/>
              </a:rPr>
              <a:t>lat.</a:t>
            </a:r>
            <a:r>
              <a:rPr lang="cs-CZ" dirty="0"/>
              <a:t> </a:t>
            </a:r>
            <a:r>
              <a:rPr lang="cs-CZ" i="1" dirty="0" err="1"/>
              <a:t>Sancta</a:t>
            </a:r>
            <a:r>
              <a:rPr lang="cs-CZ" i="1" dirty="0"/>
              <a:t> </a:t>
            </a:r>
            <a:r>
              <a:rPr lang="cs-CZ" i="1" dirty="0" err="1"/>
              <a:t>Sedes</a:t>
            </a:r>
            <a:r>
              <a:rPr lang="cs-CZ" dirty="0"/>
              <a:t>, </a:t>
            </a:r>
            <a:r>
              <a:rPr lang="cs-CZ" dirty="0" err="1">
                <a:hlinkClick r:id="rId3" tooltip="Italština"/>
              </a:rPr>
              <a:t>it</a:t>
            </a:r>
            <a:r>
              <a:rPr lang="cs-CZ" dirty="0">
                <a:hlinkClick r:id="rId3" tooltip="Italština"/>
              </a:rPr>
              <a:t>.</a:t>
            </a:r>
            <a:r>
              <a:rPr lang="cs-CZ" dirty="0"/>
              <a:t> </a:t>
            </a:r>
            <a:r>
              <a:rPr lang="cs-CZ" i="1" dirty="0"/>
              <a:t>Santa Sede</a:t>
            </a:r>
            <a:r>
              <a:rPr lang="cs-CZ" dirty="0"/>
              <a:t>) je </a:t>
            </a:r>
            <a:r>
              <a:rPr lang="cs-CZ" b="1" dirty="0"/>
              <a:t>úřad římského biskupa, tedy papeže.  </a:t>
            </a:r>
          </a:p>
          <a:p>
            <a:r>
              <a:rPr lang="cs-CZ" dirty="0">
                <a:highlight>
                  <a:srgbClr val="FFFF99"/>
                </a:highlight>
              </a:rPr>
              <a:t>Pojem </a:t>
            </a:r>
            <a:r>
              <a:rPr lang="cs-CZ" b="1" i="1" dirty="0">
                <a:solidFill>
                  <a:srgbClr val="FF0000"/>
                </a:solidFill>
                <a:highlight>
                  <a:srgbClr val="FFFF99"/>
                </a:highlight>
              </a:rPr>
              <a:t>Svatý stolec</a:t>
            </a:r>
            <a:r>
              <a:rPr lang="cs-CZ" b="1" dirty="0">
                <a:solidFill>
                  <a:srgbClr val="FF0000"/>
                </a:solidFill>
                <a:highlight>
                  <a:srgbClr val="FFFF99"/>
                </a:highlight>
              </a:rPr>
              <a:t> </a:t>
            </a:r>
            <a:r>
              <a:rPr lang="cs-CZ" dirty="0">
                <a:highlight>
                  <a:srgbClr val="FFFF99"/>
                </a:highlight>
              </a:rPr>
              <a:t>se významově liší od pojmu </a:t>
            </a:r>
            <a:r>
              <a:rPr lang="cs-CZ" b="1" i="1" dirty="0">
                <a:solidFill>
                  <a:srgbClr val="FF0000"/>
                </a:solidFill>
                <a:highlight>
                  <a:srgbClr val="FFFF99"/>
                </a:highlight>
              </a:rPr>
              <a:t>Vatikánský městský stát, </a:t>
            </a:r>
            <a:r>
              <a:rPr lang="cs-CZ" dirty="0">
                <a:highlight>
                  <a:srgbClr val="FFFF99"/>
                </a:highlight>
              </a:rPr>
              <a:t>který vznikl až při sjednocení Itálie v 19. století – jsou to dva </a:t>
            </a:r>
            <a:r>
              <a:rPr lang="cs-CZ">
                <a:highlight>
                  <a:srgbClr val="FFFF99"/>
                </a:highlight>
              </a:rPr>
              <a:t>rozdílné subjekty působící na tomtéž území. </a:t>
            </a:r>
            <a:endParaRPr lang="cs-CZ" dirty="0">
              <a:highlight>
                <a:srgbClr val="FFFF99"/>
              </a:highlight>
            </a:endParaRPr>
          </a:p>
          <a:p>
            <a:r>
              <a:rPr lang="cs-CZ" dirty="0"/>
              <a:t>Dokumenty Vatikánského městského státu jsou zveřejňovány v italštině; dokumenty Svatého stolce latinsky. Tyto </a:t>
            </a:r>
            <a:r>
              <a:rPr lang="cs-CZ" b="1" dirty="0"/>
              <a:t>dva subjekty </a:t>
            </a:r>
            <a:r>
              <a:rPr lang="cs-CZ" dirty="0"/>
              <a:t>mají odlišné pasy.</a:t>
            </a:r>
          </a:p>
          <a:p>
            <a:r>
              <a:rPr lang="cs-CZ" b="1" dirty="0">
                <a:solidFill>
                  <a:srgbClr val="FF0000"/>
                </a:solidFill>
                <a:highlight>
                  <a:srgbClr val="FFFF99"/>
                </a:highlight>
              </a:rPr>
              <a:t>Svatý stolec (tj. úřad papeže) </a:t>
            </a:r>
            <a:r>
              <a:rPr lang="cs-CZ" dirty="0">
                <a:solidFill>
                  <a:srgbClr val="FF0000"/>
                </a:solidFill>
                <a:highlight>
                  <a:srgbClr val="FFFF99"/>
                </a:highlight>
              </a:rPr>
              <a:t>není stát, ale </a:t>
            </a:r>
            <a:r>
              <a:rPr lang="cs-CZ" b="1" dirty="0">
                <a:solidFill>
                  <a:srgbClr val="FF0000"/>
                </a:solidFill>
                <a:highlight>
                  <a:srgbClr val="FFFF99"/>
                </a:highlight>
              </a:rPr>
              <a:t>je subjektem mezinárodního práva, </a:t>
            </a:r>
            <a:r>
              <a:rPr lang="cs-CZ" dirty="0"/>
              <a:t>a proto vydává diplomatické a služební pasy (jen tyto). Vatikánský městský stát vydává pasy (obyčejné) pro všechny své občany.</a:t>
            </a:r>
          </a:p>
          <a:p>
            <a:r>
              <a:rPr lang="cs-CZ" dirty="0"/>
              <a:t>Statut pozorovatele v OSN má </a:t>
            </a:r>
            <a:r>
              <a:rPr lang="cs-CZ" b="1" dirty="0"/>
              <a:t>Svatý stolec, </a:t>
            </a:r>
            <a:r>
              <a:rPr lang="cs-CZ" dirty="0"/>
              <a:t>nikoli Vatikánský městský stát. Taktéž členství v OBSE aj. Také existuje Smlouva mezi Českou republikou a Svatým stolcem o úpravě vzájemných vztahů (podepsána 2002, dosud neratifikována). Velvyslanectví České republiky je také při Svatém stolci, nikoli ve Vatikánu. </a:t>
            </a:r>
          </a:p>
          <a:p>
            <a:r>
              <a:rPr lang="cs-CZ" b="1" i="1" dirty="0">
                <a:highlight>
                  <a:srgbClr val="A7FFEE"/>
                </a:highlight>
              </a:rPr>
              <a:t>V ČR bývají velmi často oba subjekty nesprávně zaměňovány.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1826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E0730-9640-4463-88A0-B7C9A965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945"/>
          </a:xfrm>
        </p:spPr>
        <p:txBody>
          <a:bodyPr/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Svatý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stolec –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Městský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Vatikán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280E61-8896-4713-91EE-B2F0E5CD7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338"/>
            <a:ext cx="10515600" cy="493262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Spojení státu (Městský stát Vatikán – </a:t>
            </a:r>
            <a:r>
              <a:rPr lang="cs-CZ" dirty="0" err="1"/>
              <a:t>Città</a:t>
            </a:r>
            <a:r>
              <a:rPr lang="cs-CZ" dirty="0"/>
              <a:t> </a:t>
            </a:r>
            <a:r>
              <a:rPr lang="cs-CZ" dirty="0" err="1"/>
              <a:t>del</a:t>
            </a:r>
            <a:r>
              <a:rPr lang="cs-CZ" dirty="0"/>
              <a:t> </a:t>
            </a:r>
            <a:r>
              <a:rPr lang="cs-CZ" dirty="0" err="1"/>
              <a:t>Vaticano</a:t>
            </a:r>
            <a:r>
              <a:rPr lang="cs-CZ" dirty="0"/>
              <a:t>, zkráceně „Vatikán“) s jinou, nestátní entitou sledující vlastní cíle specifického charakteru (Svatý stolec). </a:t>
            </a:r>
          </a:p>
          <a:p>
            <a:r>
              <a:rPr lang="cs-CZ" dirty="0"/>
              <a:t>Propojení státu Vatikán a Svatého stolce lze pozorovat jak na úrovni cílů, tak v rovině institucí, papež stojí zároveň ve vedení katolické církve i v čele vatikánského státu. </a:t>
            </a:r>
          </a:p>
          <a:p>
            <a:r>
              <a:rPr lang="cs-CZ" b="1" dirty="0"/>
              <a:t>Spojením se Svatým stolcem získává Vatikán nový rozměr: </a:t>
            </a:r>
            <a:r>
              <a:rPr lang="cs-CZ" dirty="0"/>
              <a:t>Z miniaturního státního útvaru s nepatrným počtem obyvatel se mění na naprosto osobitý vícedimenzionální fenomén. Propojení Vatikánu s vedením katolické církve determinuje realitu vatikánského státu ve všech jejích hlavních aspektech. Má určující vliv na podobu základních státních charakteristik jako území nebo obyvatelstvo, stejně tak určuje formu vlády a dělbu moci ve státě. Podoba těchto jednotlivých aspektů vatikánské reality dokonale odpovídá faktu, že </a:t>
            </a:r>
            <a:r>
              <a:rPr lang="cs-CZ" b="1" dirty="0"/>
              <a:t>stát Vatikán je ve svém fungování a cílech podřízen Svatému stolci. </a:t>
            </a:r>
          </a:p>
          <a:p>
            <a:r>
              <a:rPr lang="cs-CZ" dirty="0"/>
              <a:t>Lateránské dohody jako definitivní vyřešení římské otázky: Vatikánský městský stát vznikl na základě bilaterální dohody, tzv. Lateránské smlouvy, kterou 11. února 1929 podepsaly Svatý stolec a italské království. Svatému stolci byla touto smlouvou zajištěna efektivní a plná moc a suverénní jurisdikce nad určeným územím. </a:t>
            </a:r>
          </a:p>
          <a:p>
            <a:r>
              <a:rPr lang="cs-CZ" i="1" dirty="0">
                <a:solidFill>
                  <a:srgbClr val="0070C0"/>
                </a:solidFill>
              </a:rPr>
              <a:t>Zdroj: Jitka Gelnarová, Vatikán: charakteristika státu v kontextu jeho propojení se Svatým stolcem, Acta </a:t>
            </a:r>
            <a:r>
              <a:rPr lang="cs-CZ" i="1" dirty="0" err="1">
                <a:solidFill>
                  <a:srgbClr val="0070C0"/>
                </a:solidFill>
              </a:rPr>
              <a:t>Politologica</a:t>
            </a:r>
            <a:r>
              <a:rPr lang="cs-CZ" i="1" dirty="0">
                <a:solidFill>
                  <a:srgbClr val="0070C0"/>
                </a:solidFill>
              </a:rPr>
              <a:t> 2009, Vol. 1, č. 1. s. 1-13, dostupné na https://tarantula.ruk.cuni.cz/ACPO-14-version1-AcPo_01_01_Vatikan.pdf </a:t>
            </a:r>
            <a:endParaRPr lang="pl-PL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36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5E9AE-11B1-4475-AE9F-B1EDDCDE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360"/>
          </a:xfrm>
        </p:spPr>
        <p:txBody>
          <a:bodyPr/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Městský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stát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Vatikán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ústava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DD87BC-D93D-4CC7-9B7E-2D5FE54EF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9753"/>
            <a:ext cx="10515600" cy="493817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Dle své ústavy (2001) je Vatikán teokracií, tedy absolutistickou monarchií vystavěnou na božském základě, v níž Papež, tedy zástupce Boha na zemi, drží ve svých rukách jako hlava státu prakticky veškerou moc, zákonodárnou, výkonnou i soudní. </a:t>
            </a:r>
          </a:p>
          <a:p>
            <a:r>
              <a:rPr lang="cs-CZ" dirty="0"/>
              <a:t>Papeži je tak vyhrazeno zastupování státu ve vztazích s ostatními státy a jinými subjekty mezinárodního práva, diplomatické styky a uzavírání smluv. (Zde </a:t>
            </a:r>
            <a:r>
              <a:rPr lang="cs-CZ" b="1" i="1" dirty="0"/>
              <a:t>splývá stát Vatikán se Svatým stolcem prostřednictvím osoby papeže </a:t>
            </a:r>
            <a:r>
              <a:rPr lang="cs-CZ" dirty="0"/>
              <a:t>– pozn. V.T.). Jsou mu také předkládány ke schválení návrhy zákonů, rozpočet a další finanční zprávy. Papež jmenuje členy Státní rady na pětileté období</a:t>
            </a:r>
          </a:p>
          <a:p>
            <a:r>
              <a:rPr lang="cs-CZ" i="1" dirty="0">
                <a:solidFill>
                  <a:srgbClr val="0070C0"/>
                </a:solidFill>
              </a:rPr>
              <a:t>Zdroj: Bc. Tereza Dvořáková, Postavení Vatikánu v mezinárodním systému a jeho zahraniční politika, magisterská práce, FSS MU 2011, dostupné na https://is.muni.cz/</a:t>
            </a:r>
            <a:r>
              <a:rPr lang="cs-CZ" i="1" dirty="0" err="1">
                <a:solidFill>
                  <a:srgbClr val="0070C0"/>
                </a:solidFill>
              </a:rPr>
              <a:t>th</a:t>
            </a:r>
            <a:r>
              <a:rPr lang="cs-CZ" i="1" dirty="0">
                <a:solidFill>
                  <a:srgbClr val="0070C0"/>
                </a:solidFill>
              </a:rPr>
              <a:t>/</a:t>
            </a:r>
            <a:r>
              <a:rPr lang="cs-CZ" i="1" dirty="0" err="1">
                <a:solidFill>
                  <a:srgbClr val="0070C0"/>
                </a:solidFill>
              </a:rPr>
              <a:t>klhut</a:t>
            </a:r>
            <a:r>
              <a:rPr lang="cs-CZ" i="1" dirty="0">
                <a:solidFill>
                  <a:srgbClr val="0070C0"/>
                </a:solidFill>
              </a:rPr>
              <a:t>/diplomka.pdf.</a:t>
            </a:r>
            <a:endParaRPr lang="pl-PL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FC25C-DE92-4853-A42C-A162FBD87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PRŮBĚH A VYZNAČENÍ STÁTNÍCH HRANIC – příklad ČR – Polsko (Smlouva z r. 1996)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5A1D5E-1E29-425D-AAEE-61E2D84BA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Článek 1</a:t>
            </a:r>
          </a:p>
          <a:p>
            <a:r>
              <a:rPr lang="cs-CZ" dirty="0"/>
              <a:t>(1) Česko-polské </a:t>
            </a:r>
            <a:r>
              <a:rPr lang="cs-CZ" dirty="0">
                <a:solidFill>
                  <a:srgbClr val="FF0000"/>
                </a:solidFill>
              </a:rPr>
              <a:t>státní hranice jsou plochou, která prochází svisle hraniční čarou po zemském povrchu,</a:t>
            </a:r>
            <a:r>
              <a:rPr lang="cs-CZ" dirty="0"/>
              <a:t> oddělující území obou států, jejich vzdušný prostor a podzemní část.</a:t>
            </a:r>
          </a:p>
          <a:p>
            <a:r>
              <a:rPr lang="cs-CZ" dirty="0"/>
              <a:t>(2) Státní hranice mezi Českou republikou a Polskou republikou od styku státních hranic smluvních stran a státních hranic Slovenské republiky ke styku státních hranic smluvních stran a státních hranic Spolkové republiky Německo jsou stanoveny Smlouvou mezi Československou republikou a Polskou lidovou republikou o konečném vytyčení státních hranic, podepsanou ve Varšavě dne 13. června 1958 (dále jen „Smlouva o konečném vytyčení státních hranic“).</a:t>
            </a:r>
          </a:p>
          <a:p>
            <a:r>
              <a:rPr lang="cs-CZ" dirty="0"/>
              <a:t>(3) Průběh státních hranic mezi Českou republikou a Polskou republikou je znázorněn v </a:t>
            </a:r>
            <a:r>
              <a:rPr lang="cs-CZ" dirty="0">
                <a:solidFill>
                  <a:srgbClr val="FF0000"/>
                </a:solidFill>
              </a:rPr>
              <a:t>hraniční dokumentaci </a:t>
            </a:r>
            <a:r>
              <a:rPr lang="cs-CZ" dirty="0"/>
              <a:t>o průběhu a vyznačení společných státních hranic (dále jen „hraniční dokumentace“), kterou smluvní strany vypracovaly podle článku 1 odst. 2 Smlouvy o konečném vytyčení státních hranic a obnovují ji podle této </a:t>
            </a:r>
            <a:r>
              <a:rPr lang="cs-CZ"/>
              <a:t>smlouvy.</a:t>
            </a:r>
            <a:endParaRPr lang="cs-CZ" i="1"/>
          </a:p>
          <a:p>
            <a:r>
              <a:rPr lang="cs-CZ" b="1" i="1"/>
              <a:t>(Tato smlouva neřeší územní nesrovnalosti a nároky z dřívější doby.)</a:t>
            </a:r>
            <a:endParaRPr lang="cs-CZ" b="1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70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A0ACF-ADFF-44CC-A642-173B784D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Označení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hranice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hraniční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kameny a </a:t>
            </a:r>
            <a:r>
              <a:rPr lang="pl-PL" sz="4000" dirty="0" err="1">
                <a:latin typeface="Arial" panose="020B0604020202020204" pitchFamily="34" charset="0"/>
                <a:cs typeface="Arial" panose="020B0604020202020204" pitchFamily="34" charset="0"/>
              </a:rPr>
              <a:t>sloupy</a:t>
            </a: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www.zdeneksmida.cz/obrazek/75347/01.jpg">
            <a:extLst>
              <a:ext uri="{FF2B5EF4-FFF2-40B4-BE49-F238E27FC236}">
                <a16:creationId xmlns:a16="http://schemas.microsoft.com/office/drawing/2014/main" id="{A123C709-B3F1-4F81-BEEE-0638786353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291" y="2149311"/>
            <a:ext cx="5288437" cy="34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FA6CB41-70CA-4962-A190-292BE2FD3DE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14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531ED-D334-41D1-9637-C918FC88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00"/>
          </a:xfrm>
        </p:spPr>
        <p:txBody>
          <a:bodyPr/>
          <a:lstStyle/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Trojmezí (Šumava)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F95385-1B67-4714-A86D-0E23EE82A3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4" y="1190627"/>
            <a:ext cx="9058275" cy="541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3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4142B2-6229-4932-B282-7274FBE0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850"/>
          </a:xfrm>
        </p:spPr>
        <p:txBody>
          <a:bodyPr/>
          <a:lstStyle/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Pobřežní vody Polska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79B753A-7654-49BF-B02C-04FA9A570C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323976"/>
            <a:ext cx="9286875" cy="54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34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A6D14-DB12-4F1A-9A28-346AA959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131"/>
          </a:xfrm>
        </p:spPr>
        <p:txBody>
          <a:bodyPr/>
          <a:lstStyle/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Gdaňská zátoka – vnitřní vody</a:t>
            </a:r>
          </a:p>
        </p:txBody>
      </p:sp>
      <p:pic>
        <p:nvPicPr>
          <p:cNvPr id="4098" name="Picture 2" descr="mapa grunty">
            <a:extLst>
              <a:ext uri="{FF2B5EF4-FFF2-40B4-BE49-F238E27FC236}">
                <a16:creationId xmlns:a16="http://schemas.microsoft.com/office/drawing/2014/main" id="{CC2F724D-3FAC-4F8C-A3EC-3F7F15D657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6" y="1166256"/>
            <a:ext cx="8982074" cy="548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9A7714C-B213-48DC-B7E8-FA2C10ACF4CE}"/>
              </a:ext>
            </a:extLst>
          </p:cNvPr>
          <p:cNvSpPr txBox="1"/>
          <p:nvPr/>
        </p:nvSpPr>
        <p:spPr>
          <a:xfrm>
            <a:off x="4881562" y="4400550"/>
            <a:ext cx="1333500" cy="369332"/>
          </a:xfrm>
          <a:prstGeom prst="rect">
            <a:avLst/>
          </a:prstGeom>
          <a:solidFill>
            <a:srgbClr val="A7FFEE"/>
          </a:solidFill>
        </p:spPr>
        <p:txBody>
          <a:bodyPr wrap="square" rtlCol="0">
            <a:spAutoFit/>
          </a:bodyPr>
          <a:lstStyle/>
          <a:p>
            <a:r>
              <a:rPr lang="cs-CZ"/>
              <a:t>vnitřní vody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2EB3967-7F61-4D85-B0E5-FE4739AB867C}"/>
              </a:ext>
            </a:extLst>
          </p:cNvPr>
          <p:cNvSpPr txBox="1"/>
          <p:nvPr/>
        </p:nvSpPr>
        <p:spPr>
          <a:xfrm>
            <a:off x="6991350" y="3151189"/>
            <a:ext cx="1847850" cy="369330"/>
          </a:xfrm>
          <a:prstGeom prst="rect">
            <a:avLst/>
          </a:prstGeom>
          <a:solidFill>
            <a:srgbClr val="A7FFEE"/>
          </a:solidFill>
        </p:spPr>
        <p:txBody>
          <a:bodyPr wrap="square" rtlCol="0">
            <a:spAutoFit/>
          </a:bodyPr>
          <a:lstStyle/>
          <a:p>
            <a:r>
              <a:rPr lang="cs-CZ"/>
              <a:t>pobřežní vody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ECCA3E9-6591-4753-BFF5-9D941C3E85F3}"/>
              </a:ext>
            </a:extLst>
          </p:cNvPr>
          <p:cNvCxnSpPr>
            <a:cxnSpLocks/>
          </p:cNvCxnSpPr>
          <p:nvPr/>
        </p:nvCxnSpPr>
        <p:spPr>
          <a:xfrm>
            <a:off x="5362575" y="3335854"/>
            <a:ext cx="2590800" cy="1921946"/>
          </a:xfrm>
          <a:prstGeom prst="line">
            <a:avLst/>
          </a:prstGeom>
          <a:ln w="5715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81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58AD8-6EB0-48A6-AFE9-81112255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35" y="365125"/>
            <a:ext cx="11227324" cy="1325563"/>
          </a:xfrm>
        </p:spPr>
        <p:txBody>
          <a:bodyPr/>
          <a:lstStyle/>
          <a:p>
            <a:r>
              <a:rPr lang="pl-PL" dirty="0"/>
              <a:t> 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Geometrická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hranice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mezi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USA 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Kanadou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:\EFEMERY od SRPNA 2021\Obrázky k power\A-hranice US-CA">
            <a:extLst>
              <a:ext uri="{FF2B5EF4-FFF2-40B4-BE49-F238E27FC236}">
                <a16:creationId xmlns:a16="http://schemas.microsoft.com/office/drawing/2014/main" id="{8D7F0970-0463-4A03-BFA3-6F883D22C1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008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2834</Words>
  <Application>Microsoft Office PowerPoint</Application>
  <PresentationFormat>Širokoúhlá obrazovka</PresentationFormat>
  <Paragraphs>202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Arial</vt:lpstr>
      <vt:lpstr>Arial</vt:lpstr>
      <vt:lpstr>Arial Narrow</vt:lpstr>
      <vt:lpstr>Bahnschrift Condensed</vt:lpstr>
      <vt:lpstr>Bahnschrift SemiBold Condensed</vt:lpstr>
      <vt:lpstr>Calibri</vt:lpstr>
      <vt:lpstr>Calibri</vt:lpstr>
      <vt:lpstr>Calibri Light</vt:lpstr>
      <vt:lpstr>Motiv Office</vt:lpstr>
      <vt:lpstr>Režim státního území v obecném mezinárodním právu a  smluvní režim Antarktidy     </vt:lpstr>
      <vt:lpstr>Státní území - pojem</vt:lpstr>
      <vt:lpstr>Státní hranice</vt:lpstr>
      <vt:lpstr> PRŮBĚH A VYZNAČENÍ STÁTNÍCH HRANIC – příklad ČR – Polsko (Smlouva z r. 1996) </vt:lpstr>
      <vt:lpstr> Označení hranice: hraniční kameny a sloupy</vt:lpstr>
      <vt:lpstr>Trojmezí (Šumava)</vt:lpstr>
      <vt:lpstr>Pobřežní vody Polska</vt:lpstr>
      <vt:lpstr>Gdaňská zátoka – vnitřní vody</vt:lpstr>
      <vt:lpstr>  Geometrická hranice mezi USA a Kanadou</vt:lpstr>
      <vt:lpstr>Enklávy a exklávy (a poloenklávy)</vt:lpstr>
      <vt:lpstr>  Soustava enkláv mezi Nizozemím a Belgií</vt:lpstr>
      <vt:lpstr>Soustava enkláv mezi Nizozemím a Belgií - 2</vt:lpstr>
      <vt:lpstr>  Enkláva v enklávě</vt:lpstr>
      <vt:lpstr>Státní území – role v MP</vt:lpstr>
      <vt:lpstr>Nabývání a pozbývání státního území </vt:lpstr>
      <vt:lpstr>Secese - pojem</vt:lpstr>
      <vt:lpstr>Základní problém: (ne)přípustnost</vt:lpstr>
      <vt:lpstr>Právní úprava secese: jen nepřímá</vt:lpstr>
      <vt:lpstr>Důsledky nepřípustné nebo problematické secese</vt:lpstr>
      <vt:lpstr>Secese v mezinárodní praxi (jen k informaci)</vt:lpstr>
      <vt:lpstr>Kosovo</vt:lpstr>
      <vt:lpstr>K r y m</vt:lpstr>
      <vt:lpstr>Právní režim Antarktidy    </vt:lpstr>
      <vt:lpstr>Antarktický smluvní systém</vt:lpstr>
      <vt:lpstr>Antarktida jako mezinárodní prostor  (res communis omnium)</vt:lpstr>
      <vt:lpstr>Antarktida před r.1959</vt:lpstr>
      <vt:lpstr>SMLOUVA O ANTARKTIDĚ 1958 - zmrazení (nikoli zrušení) územních nároků</vt:lpstr>
      <vt:lpstr>Antarktida - vymezení</vt:lpstr>
      <vt:lpstr>Smlouva o Antarktidě – kategorie smluvních stran</vt:lpstr>
      <vt:lpstr>Zákon o Antarktidě</vt:lpstr>
      <vt:lpstr>Exkurz: Svatý stolec / Vatikánský městský stát    Území: 0,44 km2 (= cca čtverec o straně 660 m nebo kruh o průměru 750 m)</vt:lpstr>
      <vt:lpstr>Svatý stolec (Holy See, Saint-Siège)</vt:lpstr>
      <vt:lpstr>Svatý stolec – Městský stát Vatikán</vt:lpstr>
      <vt:lpstr>Městský stát Vatikán - ústava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území a  právní režim Antarktidy</dc:title>
  <dc:creator>Tyc Vladimir</dc:creator>
  <cp:lastModifiedBy>Vladimír</cp:lastModifiedBy>
  <cp:revision>67</cp:revision>
  <dcterms:created xsi:type="dcterms:W3CDTF">2021-09-05T20:05:03Z</dcterms:created>
  <dcterms:modified xsi:type="dcterms:W3CDTF">2022-09-16T20:59:11Z</dcterms:modified>
</cp:coreProperties>
</file>