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3" r:id="rId3"/>
    <p:sldId id="257" r:id="rId4"/>
    <p:sldId id="258" r:id="rId5"/>
    <p:sldId id="259" r:id="rId6"/>
    <p:sldId id="260"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B9701C-75E3-F6CC-C2A3-976B48894117}" name="Denisa Kárníková" initials="DK" userId="Denisa Kárníková"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1160EA64-D806-43AC-9DF2-F8C432F32B4C}" type="datetimeFigureOut">
              <a:rPr lang="en-US" dirty="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10/26/2022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4F7D4976-E339-4826-83B7-FBD03F55ECF8}" type="datetimeFigureOut">
              <a:rPr lang="en-US" dirty="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D1BE4249-C0D0-4B06-8692-E8BB871AF643}" type="datetimeFigureOut">
              <a:rPr lang="en-US" dirty="0"/>
              <a:t>10/26/2022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10/26/2022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10/26/2022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C5E52-FD23-B0DE-1F8A-37BB4D75A55A}"/>
              </a:ext>
            </a:extLst>
          </p:cNvPr>
          <p:cNvSpPr>
            <a:spLocks noGrp="1"/>
          </p:cNvSpPr>
          <p:nvPr>
            <p:ph type="ctrTitle"/>
          </p:nvPr>
        </p:nvSpPr>
        <p:spPr>
          <a:xfrm>
            <a:off x="1375794" y="419450"/>
            <a:ext cx="9216006" cy="3613214"/>
          </a:xfrm>
        </p:spPr>
        <p:txBody>
          <a:bodyPr>
            <a:normAutofit/>
          </a:bodyPr>
          <a:lstStyle/>
          <a:p>
            <a:r>
              <a:rPr lang="en-GB" b="1" dirty="0" err="1">
                <a:effectLst>
                  <a:outerShdw blurRad="38100" dist="38100" dir="2700000" algn="tl">
                    <a:srgbClr val="000000">
                      <a:alpha val="43137"/>
                    </a:srgbClr>
                  </a:outerShdw>
                </a:effectLst>
              </a:rPr>
              <a:t>Nasciturus</a:t>
            </a:r>
            <a:r>
              <a:rPr lang="en-GB" b="1" dirty="0">
                <a:effectLst>
                  <a:outerShdw blurRad="38100" dist="38100" dir="2700000" algn="tl">
                    <a:srgbClr val="000000">
                      <a:alpha val="43137"/>
                    </a:srgbClr>
                  </a:outerShdw>
                </a:effectLst>
              </a:rPr>
              <a:t> as a subject of international rights: </a:t>
            </a:r>
            <a:br>
              <a:rPr lang="cs-CZ"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the </a:t>
            </a:r>
            <a:r>
              <a:rPr lang="en-GB" b="1" dirty="0" err="1">
                <a:effectLst>
                  <a:outerShdw blurRad="38100" dist="38100" dir="2700000" algn="tl">
                    <a:srgbClr val="000000">
                      <a:alpha val="43137"/>
                    </a:srgbClr>
                  </a:outerShdw>
                </a:effectLst>
              </a:rPr>
              <a:t>vo</a:t>
            </a:r>
            <a:r>
              <a:rPr lang="en-GB" b="1" dirty="0">
                <a:effectLst>
                  <a:outerShdw blurRad="38100" dist="38100" dir="2700000" algn="tl">
                    <a:srgbClr val="000000">
                      <a:alpha val="43137"/>
                    </a:srgbClr>
                  </a:outerShdw>
                </a:effectLst>
              </a:rPr>
              <a:t> V. FRANCE CASE AND WHAT IF IT WAS RESOLVED </a:t>
            </a:r>
            <a:br>
              <a:rPr lang="cs-CZ"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IN FAVOUR OF MRS. VO </a:t>
            </a:r>
          </a:p>
        </p:txBody>
      </p:sp>
      <p:sp>
        <p:nvSpPr>
          <p:cNvPr id="3" name="Podnadpis 2">
            <a:extLst>
              <a:ext uri="{FF2B5EF4-FFF2-40B4-BE49-F238E27FC236}">
                <a16:creationId xmlns:a16="http://schemas.microsoft.com/office/drawing/2014/main" id="{2738E59D-674D-034B-78DA-71B41A9BBE63}"/>
              </a:ext>
            </a:extLst>
          </p:cNvPr>
          <p:cNvSpPr>
            <a:spLocks noGrp="1"/>
          </p:cNvSpPr>
          <p:nvPr>
            <p:ph type="subTitle" idx="1"/>
          </p:nvPr>
        </p:nvSpPr>
        <p:spPr/>
        <p:txBody>
          <a:bodyPr>
            <a:normAutofit lnSpcReduction="10000"/>
          </a:bodyPr>
          <a:lstStyle/>
          <a:p>
            <a:r>
              <a:rPr lang="cs-CZ" dirty="0"/>
              <a:t>DENISA KÁRNÍKOVÁ</a:t>
            </a:r>
          </a:p>
          <a:p>
            <a:r>
              <a:rPr lang="cs-CZ" dirty="0"/>
              <a:t>458306</a:t>
            </a:r>
          </a:p>
          <a:p>
            <a:r>
              <a:rPr lang="cs-CZ" dirty="0"/>
              <a:t>2022/2023</a:t>
            </a:r>
          </a:p>
        </p:txBody>
      </p:sp>
    </p:spTree>
    <p:extLst>
      <p:ext uri="{BB962C8B-B14F-4D97-AF65-F5344CB8AC3E}">
        <p14:creationId xmlns:p14="http://schemas.microsoft.com/office/powerpoint/2010/main" val="301806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BD3C6F-DF11-5162-4940-36266CBFE150}"/>
              </a:ext>
            </a:extLst>
          </p:cNvPr>
          <p:cNvSpPr>
            <a:spLocks noGrp="1"/>
          </p:cNvSpPr>
          <p:nvPr>
            <p:ph type="title"/>
          </p:nvPr>
        </p:nvSpPr>
        <p:spPr/>
        <p:txBody>
          <a:bodyPr/>
          <a:lstStyle/>
          <a:p>
            <a:r>
              <a:rPr lang="cs-CZ" dirty="0"/>
              <a:t>OUTLINE</a:t>
            </a:r>
          </a:p>
        </p:txBody>
      </p:sp>
      <p:sp>
        <p:nvSpPr>
          <p:cNvPr id="3" name="Zástupný obsah 2">
            <a:extLst>
              <a:ext uri="{FF2B5EF4-FFF2-40B4-BE49-F238E27FC236}">
                <a16:creationId xmlns:a16="http://schemas.microsoft.com/office/drawing/2014/main" id="{623F1650-9F6A-FA97-5947-76477D6DDF13}"/>
              </a:ext>
            </a:extLst>
          </p:cNvPr>
          <p:cNvSpPr>
            <a:spLocks noGrp="1"/>
          </p:cNvSpPr>
          <p:nvPr>
            <p:ph idx="1"/>
          </p:nvPr>
        </p:nvSpPr>
        <p:spPr/>
        <p:txBody>
          <a:bodyPr/>
          <a:lstStyle/>
          <a:p>
            <a:pPr algn="just"/>
            <a:r>
              <a:rPr lang="cs-CZ" b="1" dirty="0"/>
              <a:t>1) FACTS</a:t>
            </a:r>
          </a:p>
          <a:p>
            <a:pPr algn="just"/>
            <a:r>
              <a:rPr lang="cs-CZ" b="1" dirty="0"/>
              <a:t>2) RULINGS</a:t>
            </a:r>
          </a:p>
          <a:p>
            <a:pPr algn="just"/>
            <a:r>
              <a:rPr lang="cs-CZ" b="1" dirty="0"/>
              <a:t>3) WHAT IF</a:t>
            </a:r>
          </a:p>
        </p:txBody>
      </p:sp>
    </p:spTree>
    <p:extLst>
      <p:ext uri="{BB962C8B-B14F-4D97-AF65-F5344CB8AC3E}">
        <p14:creationId xmlns:p14="http://schemas.microsoft.com/office/powerpoint/2010/main" val="76022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C944AA-86AF-6407-54F6-D3E1E9E90EA6}"/>
              </a:ext>
            </a:extLst>
          </p:cNvPr>
          <p:cNvSpPr>
            <a:spLocks noGrp="1"/>
          </p:cNvSpPr>
          <p:nvPr>
            <p:ph type="title"/>
          </p:nvPr>
        </p:nvSpPr>
        <p:spPr/>
        <p:txBody>
          <a:bodyPr/>
          <a:lstStyle/>
          <a:p>
            <a:r>
              <a:rPr lang="cs-CZ" dirty="0"/>
              <a:t>FACTUAL BACKGROUND</a:t>
            </a:r>
          </a:p>
        </p:txBody>
      </p:sp>
      <p:sp>
        <p:nvSpPr>
          <p:cNvPr id="3" name="Zástupný obsah 2">
            <a:extLst>
              <a:ext uri="{FF2B5EF4-FFF2-40B4-BE49-F238E27FC236}">
                <a16:creationId xmlns:a16="http://schemas.microsoft.com/office/drawing/2014/main" id="{1AA116A6-D1A4-00A5-DC8C-6F760F93E8DA}"/>
              </a:ext>
            </a:extLst>
          </p:cNvPr>
          <p:cNvSpPr>
            <a:spLocks noGrp="1"/>
          </p:cNvSpPr>
          <p:nvPr>
            <p:ph idx="1"/>
          </p:nvPr>
        </p:nvSpPr>
        <p:spPr/>
        <p:txBody>
          <a:bodyPr/>
          <a:lstStyle/>
          <a:p>
            <a:pPr algn="just"/>
            <a:r>
              <a:rPr lang="en-GB" dirty="0"/>
              <a:t>Death of a foetus due to substandard medical care</a:t>
            </a:r>
          </a:p>
          <a:p>
            <a:pPr lvl="1" algn="just"/>
            <a:r>
              <a:rPr lang="en-GB" sz="1200" dirty="0"/>
              <a:t>Mrs. Vo received substandard medical care during her pregnancy appointment</a:t>
            </a:r>
            <a:r>
              <a:rPr lang="cs-CZ" sz="1200" dirty="0"/>
              <a:t>. D</a:t>
            </a:r>
            <a:r>
              <a:rPr lang="en-GB" sz="1200" dirty="0" err="1"/>
              <a:t>ue</a:t>
            </a:r>
            <a:r>
              <a:rPr lang="en-GB" sz="1200" dirty="0"/>
              <a:t> to a mix-up caused by the fact that she shared the same surname with another patient</a:t>
            </a:r>
            <a:r>
              <a:rPr lang="cs-CZ" sz="1200" dirty="0"/>
              <a:t> </a:t>
            </a:r>
            <a:r>
              <a:rPr lang="en-GB" sz="1200" dirty="0"/>
              <a:t>her doctor tried to remove </a:t>
            </a:r>
            <a:br>
              <a:rPr lang="cs-CZ" sz="1200" dirty="0"/>
            </a:br>
            <a:r>
              <a:rPr lang="en-GB" sz="1200" dirty="0"/>
              <a:t>a non-existing coil from her uterus, which was an operation scheduled for the other patient. This inevitably led </a:t>
            </a:r>
            <a:br>
              <a:rPr lang="cs-CZ" sz="1200" dirty="0"/>
            </a:br>
            <a:r>
              <a:rPr lang="en-GB" sz="1200" dirty="0"/>
              <a:t>to Mrs. Vo needing an emergency hospital admission and the death of her</a:t>
            </a:r>
            <a:r>
              <a:rPr lang="cs-CZ" sz="1200" dirty="0"/>
              <a:t> 20-week-old</a:t>
            </a:r>
            <a:r>
              <a:rPr lang="en-GB" sz="1200" dirty="0"/>
              <a:t> foetus. </a:t>
            </a:r>
          </a:p>
        </p:txBody>
      </p:sp>
      <p:pic>
        <p:nvPicPr>
          <p:cNvPr id="1026" name="Picture 2" descr="Hospital motion by Kamyar Yazdanpanah | Motion graphics inspiration, Motion  design animation, Motion design">
            <a:extLst>
              <a:ext uri="{FF2B5EF4-FFF2-40B4-BE49-F238E27FC236}">
                <a16:creationId xmlns:a16="http://schemas.microsoft.com/office/drawing/2014/main" id="{59A53372-50E9-64E1-537B-AFA5D56B5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73617"/>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1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DC942A-6220-3A04-17D3-61A2421CAAAC}"/>
              </a:ext>
            </a:extLst>
          </p:cNvPr>
          <p:cNvSpPr>
            <a:spLocks noGrp="1"/>
          </p:cNvSpPr>
          <p:nvPr>
            <p:ph type="title"/>
          </p:nvPr>
        </p:nvSpPr>
        <p:spPr>
          <a:xfrm>
            <a:off x="2231136" y="71306"/>
            <a:ext cx="7729728" cy="1188720"/>
          </a:xfrm>
        </p:spPr>
        <p:txBody>
          <a:bodyPr/>
          <a:lstStyle/>
          <a:p>
            <a:r>
              <a:rPr lang="cs-CZ" dirty="0"/>
              <a:t>LEGAL PROCEEDINGS</a:t>
            </a:r>
          </a:p>
        </p:txBody>
      </p:sp>
      <p:sp>
        <p:nvSpPr>
          <p:cNvPr id="3" name="Zástupný obsah 2">
            <a:extLst>
              <a:ext uri="{FF2B5EF4-FFF2-40B4-BE49-F238E27FC236}">
                <a16:creationId xmlns:a16="http://schemas.microsoft.com/office/drawing/2014/main" id="{AD88C597-3118-8154-D8AD-EC3EAABF8AD2}"/>
              </a:ext>
            </a:extLst>
          </p:cNvPr>
          <p:cNvSpPr>
            <a:spLocks noGrp="1"/>
          </p:cNvSpPr>
          <p:nvPr>
            <p:ph idx="1"/>
          </p:nvPr>
        </p:nvSpPr>
        <p:spPr>
          <a:xfrm>
            <a:off x="219512" y="1385860"/>
            <a:ext cx="11752976" cy="5472140"/>
          </a:xfrm>
        </p:spPr>
        <p:txBody>
          <a:bodyPr>
            <a:normAutofit lnSpcReduction="10000"/>
          </a:bodyPr>
          <a:lstStyle/>
          <a:p>
            <a:r>
              <a:rPr lang="en-GB" b="1" dirty="0"/>
              <a:t>Mrs. Vo tried to have the doctor prosecuted for unintentional homicide of her child:</a:t>
            </a:r>
          </a:p>
          <a:p>
            <a:r>
              <a:rPr lang="en-GB" b="1" dirty="0"/>
              <a:t>French Criminal Court:</a:t>
            </a:r>
            <a:r>
              <a:rPr lang="en-GB" dirty="0"/>
              <a:t> </a:t>
            </a:r>
          </a:p>
          <a:p>
            <a:pPr lvl="1"/>
            <a:r>
              <a:rPr lang="en-GB" dirty="0"/>
              <a:t>Doctor G. was found guilty of causing injuries that led to temporary unfitness to work</a:t>
            </a:r>
          </a:p>
          <a:p>
            <a:pPr lvl="1"/>
            <a:r>
              <a:rPr lang="en-GB" dirty="0"/>
              <a:t>„</a:t>
            </a:r>
            <a:r>
              <a:rPr lang="en-GB" i="1" dirty="0"/>
              <a:t>A foetus becomes viable at the age of 6 months; a 20- to 21-week-old foetus is not viable and is not a ‘human person’ or ‘another’ within the French Criminal Code.</a:t>
            </a:r>
            <a:r>
              <a:rPr lang="en-GB" dirty="0"/>
              <a:t>“ </a:t>
            </a:r>
            <a:r>
              <a:rPr lang="en-GB" dirty="0">
                <a:sym typeface="Wingdings" panose="05000000000000000000" pitchFamily="2" charset="2"/>
              </a:rPr>
              <a:t> doctor G. could not be found guilty of homicide, because</a:t>
            </a:r>
            <a:r>
              <a:rPr lang="cs-CZ" dirty="0">
                <a:sym typeface="Wingdings" panose="05000000000000000000" pitchFamily="2" charset="2"/>
              </a:rPr>
              <a:t> </a:t>
            </a:r>
            <a:r>
              <a:rPr lang="cs-CZ" dirty="0" err="1">
                <a:sym typeface="Wingdings" panose="05000000000000000000" pitchFamily="2" charset="2"/>
              </a:rPr>
              <a:t>the</a:t>
            </a:r>
            <a:r>
              <a:rPr lang="en-GB" dirty="0">
                <a:sym typeface="Wingdings" panose="05000000000000000000" pitchFamily="2" charset="2"/>
              </a:rPr>
              <a:t> foetus was not considered a human person</a:t>
            </a:r>
            <a:endParaRPr lang="en-GB" dirty="0"/>
          </a:p>
          <a:p>
            <a:r>
              <a:rPr lang="en-GB" b="1" dirty="0"/>
              <a:t>Mrs. Vo appealed</a:t>
            </a:r>
          </a:p>
          <a:p>
            <a:r>
              <a:rPr lang="en-GB" b="1" dirty="0"/>
              <a:t>Lyons Court of Appeal found </a:t>
            </a:r>
            <a:r>
              <a:rPr lang="cs-CZ" b="1" dirty="0"/>
              <a:t>D</a:t>
            </a:r>
            <a:r>
              <a:rPr lang="en-GB" b="1" dirty="0" err="1"/>
              <a:t>octor</a:t>
            </a:r>
            <a:r>
              <a:rPr lang="en-GB" b="1" dirty="0"/>
              <a:t> G. guilty of unintentional homicide</a:t>
            </a:r>
          </a:p>
          <a:p>
            <a:pPr lvl="1"/>
            <a:r>
              <a:rPr lang="en-GB" b="1" dirty="0"/>
              <a:t>„</a:t>
            </a:r>
            <a:r>
              <a:rPr lang="en-GB" dirty="0"/>
              <a:t>The accused has himself acknowledged that a clinical examination would have alerted him to the fact that the patient was pregnant and had been mistaken for another patient.“</a:t>
            </a:r>
          </a:p>
          <a:p>
            <a:pPr lvl="1"/>
            <a:r>
              <a:rPr lang="en-GB" dirty="0"/>
              <a:t>French Civil Code:  ‘The law secures the primacy of the person, prohibits any assault on human dignity and guarantees the respect of every human being from the beginning of its life.’ </a:t>
            </a:r>
            <a:r>
              <a:rPr lang="en-GB" dirty="0">
                <a:sym typeface="Wingdings" panose="05000000000000000000" pitchFamily="2" charset="2"/>
              </a:rPr>
              <a:t> t</a:t>
            </a:r>
            <a:r>
              <a:rPr lang="en-GB" dirty="0"/>
              <a:t>hese statutory provisions cannot be regarded as mere statements of intent</a:t>
            </a:r>
          </a:p>
          <a:p>
            <a:pPr lvl="1"/>
            <a:r>
              <a:rPr lang="en-GB" b="1" dirty="0"/>
              <a:t>„</a:t>
            </a:r>
            <a:r>
              <a:rPr lang="en-GB" dirty="0"/>
              <a:t>foetuses born between 23 and 24 weeks after conception could now be kept alive…the age of the foetus was very close to that of certain foetuses that have managed to survive in the United States“</a:t>
            </a:r>
          </a:p>
          <a:p>
            <a:r>
              <a:rPr lang="en-GB" b="1" dirty="0"/>
              <a:t>Doctor G. appealed</a:t>
            </a:r>
          </a:p>
          <a:p>
            <a:r>
              <a:rPr lang="en-GB" b="1" dirty="0"/>
              <a:t>Court of Cassation reversed the judgment of the Lyons Court of Appeal</a:t>
            </a:r>
          </a:p>
          <a:p>
            <a:pPr lvl="1"/>
            <a:r>
              <a:rPr lang="en-GB" dirty="0"/>
              <a:t>„Criminal Law provisions must be strictly construed“ </a:t>
            </a:r>
            <a:r>
              <a:rPr lang="en-GB" dirty="0">
                <a:sym typeface="Wingdings" panose="05000000000000000000" pitchFamily="2" charset="2"/>
              </a:rPr>
              <a:t> there was </a:t>
            </a:r>
            <a:r>
              <a:rPr lang="en-GB" dirty="0" err="1">
                <a:sym typeface="Wingdings" panose="05000000000000000000" pitchFamily="2" charset="2"/>
              </a:rPr>
              <a:t>noone</a:t>
            </a:r>
            <a:r>
              <a:rPr lang="en-GB" dirty="0">
                <a:sym typeface="Wingdings" panose="05000000000000000000" pitchFamily="2" charset="2"/>
              </a:rPr>
              <a:t> to kill – </a:t>
            </a:r>
            <a:r>
              <a:rPr lang="en-GB" i="1" dirty="0" err="1">
                <a:sym typeface="Wingdings" panose="05000000000000000000" pitchFamily="2" charset="2"/>
              </a:rPr>
              <a:t>nulla</a:t>
            </a:r>
            <a:r>
              <a:rPr lang="en-GB" i="1" dirty="0">
                <a:sym typeface="Wingdings" panose="05000000000000000000" pitchFamily="2" charset="2"/>
              </a:rPr>
              <a:t> </a:t>
            </a:r>
            <a:r>
              <a:rPr lang="en-GB" i="1" dirty="0" err="1">
                <a:sym typeface="Wingdings" panose="05000000000000000000" pitchFamily="2" charset="2"/>
              </a:rPr>
              <a:t>poena</a:t>
            </a:r>
            <a:r>
              <a:rPr lang="en-GB" i="1" dirty="0">
                <a:sym typeface="Wingdings" panose="05000000000000000000" pitchFamily="2" charset="2"/>
              </a:rPr>
              <a:t> sine </a:t>
            </a:r>
            <a:r>
              <a:rPr lang="en-GB" i="1" dirty="0" err="1">
                <a:sym typeface="Wingdings" panose="05000000000000000000" pitchFamily="2" charset="2"/>
              </a:rPr>
              <a:t>lege</a:t>
            </a:r>
            <a:endParaRPr lang="en-GB" i="1" dirty="0"/>
          </a:p>
          <a:p>
            <a:pPr lvl="1"/>
            <a:endParaRPr lang="en-GB" b="1" dirty="0"/>
          </a:p>
          <a:p>
            <a:pPr lvl="1"/>
            <a:endParaRPr lang="en-GB" b="1" dirty="0"/>
          </a:p>
          <a:p>
            <a:endParaRPr lang="en-GB" dirty="0"/>
          </a:p>
        </p:txBody>
      </p:sp>
    </p:spTree>
    <p:extLst>
      <p:ext uri="{BB962C8B-B14F-4D97-AF65-F5344CB8AC3E}">
        <p14:creationId xmlns:p14="http://schemas.microsoft.com/office/powerpoint/2010/main" val="363398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2D5378-3D4C-8190-16E9-701DE563447D}"/>
              </a:ext>
            </a:extLst>
          </p:cNvPr>
          <p:cNvSpPr>
            <a:spLocks noGrp="1"/>
          </p:cNvSpPr>
          <p:nvPr>
            <p:ph type="title"/>
          </p:nvPr>
        </p:nvSpPr>
        <p:spPr/>
        <p:txBody>
          <a:bodyPr/>
          <a:lstStyle/>
          <a:p>
            <a:r>
              <a:rPr lang="cs-CZ" dirty="0"/>
              <a:t>EUROPEAN COURT OF HUMAN RIGHTS</a:t>
            </a:r>
          </a:p>
        </p:txBody>
      </p:sp>
      <p:sp>
        <p:nvSpPr>
          <p:cNvPr id="3" name="Zástupný obsah 2">
            <a:extLst>
              <a:ext uri="{FF2B5EF4-FFF2-40B4-BE49-F238E27FC236}">
                <a16:creationId xmlns:a16="http://schemas.microsoft.com/office/drawing/2014/main" id="{21B19189-4304-FCE5-9EDD-B3C7E740A1ED}"/>
              </a:ext>
            </a:extLst>
          </p:cNvPr>
          <p:cNvSpPr>
            <a:spLocks noGrp="1"/>
          </p:cNvSpPr>
          <p:nvPr>
            <p:ph idx="1"/>
          </p:nvPr>
        </p:nvSpPr>
        <p:spPr/>
        <p:txBody>
          <a:bodyPr/>
          <a:lstStyle/>
          <a:p>
            <a:r>
              <a:rPr lang="cs-CZ" dirty="0"/>
              <a:t>Mrs. </a:t>
            </a:r>
            <a:r>
              <a:rPr lang="cs-CZ" dirty="0" err="1"/>
              <a:t>Vo</a:t>
            </a:r>
            <a:r>
              <a:rPr lang="cs-CZ" dirty="0"/>
              <a:t> </a:t>
            </a:r>
            <a:r>
              <a:rPr lang="en-US" b="0" i="0" dirty="0">
                <a:solidFill>
                  <a:srgbClr val="000000"/>
                </a:solidFill>
                <a:effectLst/>
              </a:rPr>
              <a:t>argued that the absence of criminal legislation to prevent and punish such an act amounted to a violation of article 2 of the European Convention, which requires protection of the right to life by law</a:t>
            </a:r>
            <a:endParaRPr lang="cs-CZ" dirty="0"/>
          </a:p>
        </p:txBody>
      </p:sp>
      <p:pic>
        <p:nvPicPr>
          <p:cNvPr id="2050" name="Picture 2" descr="All eyes turn to the European Court of Human Rights to assess future of  rights-based climate litigation | Universal Rights Group">
            <a:extLst>
              <a:ext uri="{FF2B5EF4-FFF2-40B4-BE49-F238E27FC236}">
                <a16:creationId xmlns:a16="http://schemas.microsoft.com/office/drawing/2014/main" id="{D8849B75-0F54-B266-8137-0885DC240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708" y="3675912"/>
            <a:ext cx="5222584" cy="2937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4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21CBF8F-4201-EF68-D081-EB7C4B378B77}"/>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6AA8CDD2-807E-2F67-D072-D7CDFEE7E16A}"/>
              </a:ext>
            </a:extLst>
          </p:cNvPr>
          <p:cNvPicPr>
            <a:picLocks noChangeAspect="1"/>
          </p:cNvPicPr>
          <p:nvPr/>
        </p:nvPicPr>
        <p:blipFill rotWithShape="1">
          <a:blip r:embed="rId2"/>
          <a:srcRect b="2667"/>
          <a:stretch/>
        </p:blipFill>
        <p:spPr>
          <a:xfrm>
            <a:off x="676711" y="1610686"/>
            <a:ext cx="11251119" cy="3674378"/>
          </a:xfrm>
          <a:prstGeom prst="rect">
            <a:avLst/>
          </a:prstGeom>
          <a:ln>
            <a:noFill/>
          </a:ln>
          <a:effectLst>
            <a:softEdge rad="112500"/>
          </a:effectLst>
        </p:spPr>
      </p:pic>
    </p:spTree>
    <p:extLst>
      <p:ext uri="{BB962C8B-B14F-4D97-AF65-F5344CB8AC3E}">
        <p14:creationId xmlns:p14="http://schemas.microsoft.com/office/powerpoint/2010/main" val="143321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0C31EED-BF6B-EBC1-4A57-5E08A789259C}"/>
              </a:ext>
            </a:extLst>
          </p:cNvPr>
          <p:cNvSpPr>
            <a:spLocks noGrp="1"/>
          </p:cNvSpPr>
          <p:nvPr>
            <p:ph idx="1"/>
          </p:nvPr>
        </p:nvSpPr>
        <p:spPr>
          <a:xfrm>
            <a:off x="282429" y="570452"/>
            <a:ext cx="11627141" cy="6593746"/>
          </a:xfrm>
        </p:spPr>
        <p:txBody>
          <a:bodyPr>
            <a:normAutofit/>
          </a:bodyPr>
          <a:lstStyle/>
          <a:p>
            <a:r>
              <a:rPr lang="en-GB" sz="2400" dirty="0"/>
              <a:t>DETERMINING QUESTION:</a:t>
            </a:r>
          </a:p>
          <a:p>
            <a:pPr lvl="1"/>
            <a:r>
              <a:rPr lang="en-GB" sz="2000" b="1" u="sng" dirty="0"/>
              <a:t>Is Article 2 applicable to a foetus?</a:t>
            </a:r>
          </a:p>
          <a:p>
            <a:pPr marL="228600" lvl="1" indent="0">
              <a:buNone/>
            </a:pPr>
            <a:r>
              <a:rPr lang="en-GB" sz="2000" i="1" dirty="0"/>
              <a:t>„The Court is convinced that it is neither desirable, nor even possible as matters stand, to answer in the abstract the question whether the unborn child is a person for the purposes of Article 2 of the Convention“ </a:t>
            </a:r>
            <a:r>
              <a:rPr lang="en-GB" sz="2000" i="1" dirty="0">
                <a:sym typeface="Wingdings" panose="05000000000000000000" pitchFamily="2" charset="2"/>
              </a:rPr>
              <a:t> </a:t>
            </a:r>
            <a:r>
              <a:rPr lang="en-GB" sz="2000" dirty="0">
                <a:solidFill>
                  <a:srgbClr val="000000"/>
                </a:solidFill>
                <a:latin typeface="gotham"/>
              </a:rPr>
              <a:t>pointing at </a:t>
            </a:r>
            <a:r>
              <a:rPr lang="en-GB" sz="2000" b="1" dirty="0">
                <a:solidFill>
                  <a:srgbClr val="000000"/>
                </a:solidFill>
                <a:latin typeface="gotham"/>
              </a:rPr>
              <a:t>the</a:t>
            </a:r>
            <a:r>
              <a:rPr lang="en-GB" sz="2000" b="1" i="0" dirty="0">
                <a:solidFill>
                  <a:srgbClr val="000000"/>
                </a:solidFill>
                <a:effectLst/>
                <a:latin typeface="gotham"/>
              </a:rPr>
              <a:t> absence of a European </a:t>
            </a:r>
            <a:r>
              <a:rPr lang="en-GB" sz="2000" b="0" i="0" dirty="0">
                <a:solidFill>
                  <a:srgbClr val="000000"/>
                </a:solidFill>
                <a:effectLst/>
                <a:latin typeface="gotham"/>
              </a:rPr>
              <a:t>legal, medical, ethical, or religious </a:t>
            </a:r>
            <a:r>
              <a:rPr lang="en-GB" sz="2000" b="1" i="0" dirty="0">
                <a:solidFill>
                  <a:srgbClr val="000000"/>
                </a:solidFill>
                <a:effectLst/>
                <a:latin typeface="gotham"/>
              </a:rPr>
              <a:t>consensus as to when life begins</a:t>
            </a:r>
            <a:endParaRPr lang="en-GB" sz="2000" b="1" i="1" dirty="0"/>
          </a:p>
          <a:p>
            <a:pPr lvl="1"/>
            <a:endParaRPr lang="en-GB" b="1" dirty="0"/>
          </a:p>
          <a:p>
            <a:pPr marL="228600" lvl="1" indent="0">
              <a:buNone/>
            </a:pPr>
            <a:endParaRPr lang="en-GB" i="1" dirty="0"/>
          </a:p>
          <a:p>
            <a:pPr marL="228600" lvl="1" indent="0">
              <a:buNone/>
            </a:pPr>
            <a:endParaRPr lang="en-GB" i="1" dirty="0"/>
          </a:p>
          <a:p>
            <a:pPr marL="228600" lvl="1" indent="0">
              <a:buNone/>
            </a:pPr>
            <a:endParaRPr lang="en-GB" i="1" dirty="0"/>
          </a:p>
          <a:p>
            <a:pPr marL="0" indent="0">
              <a:buNone/>
            </a:pPr>
            <a:endParaRPr lang="en-GB" dirty="0"/>
          </a:p>
          <a:p>
            <a:pPr lvl="1"/>
            <a:r>
              <a:rPr lang="en-GB" sz="2000" b="0" i="0" dirty="0">
                <a:solidFill>
                  <a:srgbClr val="000000"/>
                </a:solidFill>
                <a:effectLst/>
                <a:latin typeface="gotham"/>
              </a:rPr>
              <a:t>a civil remedy for damages was an appropriate redress for medical negligence in the present case, and that there was no need to make criminal sanctions</a:t>
            </a:r>
          </a:p>
          <a:p>
            <a:pPr lvl="1" algn="ctr"/>
            <a:r>
              <a:rPr lang="en-GB" sz="2800" b="1" i="1" dirty="0">
                <a:solidFill>
                  <a:srgbClr val="000000"/>
                </a:solidFill>
                <a:latin typeface="gotham"/>
              </a:rPr>
              <a:t>„there has been no violation of Article 2 of the Convention“</a:t>
            </a:r>
          </a:p>
          <a:p>
            <a:pPr lvl="1" algn="ctr"/>
            <a:r>
              <a:rPr lang="en-GB" sz="2800" dirty="0">
                <a:solidFill>
                  <a:srgbClr val="000000"/>
                </a:solidFill>
                <a:latin typeface="gotham"/>
              </a:rPr>
              <a:t>The Convention = a living instrument?</a:t>
            </a:r>
          </a:p>
        </p:txBody>
      </p:sp>
      <p:sp>
        <p:nvSpPr>
          <p:cNvPr id="4" name="Nadpis 1">
            <a:extLst>
              <a:ext uri="{FF2B5EF4-FFF2-40B4-BE49-F238E27FC236}">
                <a16:creationId xmlns:a16="http://schemas.microsoft.com/office/drawing/2014/main" id="{33665532-A324-42F9-E9C8-5A57084865A6}"/>
              </a:ext>
            </a:extLst>
          </p:cNvPr>
          <p:cNvSpPr>
            <a:spLocks noGrp="1"/>
          </p:cNvSpPr>
          <p:nvPr>
            <p:ph type="title"/>
          </p:nvPr>
        </p:nvSpPr>
        <p:spPr>
          <a:xfrm>
            <a:off x="2231135" y="2834640"/>
            <a:ext cx="7729728" cy="1188720"/>
          </a:xfrm>
        </p:spPr>
        <p:txBody>
          <a:bodyPr/>
          <a:lstStyle/>
          <a:p>
            <a:r>
              <a:rPr lang="cs-CZ" dirty="0"/>
              <a:t>ECHR RULING</a:t>
            </a:r>
          </a:p>
        </p:txBody>
      </p:sp>
    </p:spTree>
    <p:extLst>
      <p:ext uri="{BB962C8B-B14F-4D97-AF65-F5344CB8AC3E}">
        <p14:creationId xmlns:p14="http://schemas.microsoft.com/office/powerpoint/2010/main" val="331202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E4705-98DC-090A-E9BB-725B2F60DC33}"/>
              </a:ext>
            </a:extLst>
          </p:cNvPr>
          <p:cNvSpPr>
            <a:spLocks noGrp="1"/>
          </p:cNvSpPr>
          <p:nvPr>
            <p:ph type="title"/>
          </p:nvPr>
        </p:nvSpPr>
        <p:spPr/>
        <p:txBody>
          <a:bodyPr/>
          <a:lstStyle/>
          <a:p>
            <a:r>
              <a:rPr lang="cs-CZ" dirty="0"/>
              <a:t>WHAT IF IT WAS DECIDED IN FAVOUR OF MRS. VO</a:t>
            </a:r>
          </a:p>
        </p:txBody>
      </p:sp>
      <p:sp>
        <p:nvSpPr>
          <p:cNvPr id="3" name="Zástupný obsah 2">
            <a:extLst>
              <a:ext uri="{FF2B5EF4-FFF2-40B4-BE49-F238E27FC236}">
                <a16:creationId xmlns:a16="http://schemas.microsoft.com/office/drawing/2014/main" id="{BC7C8D4C-6E3E-CBFC-2A14-2A76419E07FA}"/>
              </a:ext>
            </a:extLst>
          </p:cNvPr>
          <p:cNvSpPr>
            <a:spLocks noGrp="1"/>
          </p:cNvSpPr>
          <p:nvPr>
            <p:ph idx="1"/>
          </p:nvPr>
        </p:nvSpPr>
        <p:spPr/>
        <p:txBody>
          <a:bodyPr>
            <a:normAutofit/>
          </a:bodyPr>
          <a:lstStyle/>
          <a:p>
            <a:pPr marL="342900" indent="-342900" algn="just">
              <a:buAutoNum type="arabicParenR"/>
            </a:pPr>
            <a:r>
              <a:rPr lang="en-GB" sz="2000" b="1" dirty="0"/>
              <a:t>Question of abortions </a:t>
            </a:r>
          </a:p>
          <a:p>
            <a:pPr lvl="2" algn="just">
              <a:buFont typeface="Wingdings" panose="05000000000000000000" pitchFamily="2" charset="2"/>
              <a:buChar char="§"/>
            </a:pPr>
            <a:r>
              <a:rPr lang="en-GB" sz="1800" dirty="0">
                <a:sym typeface="Wingdings" panose="05000000000000000000" pitchFamily="2" charset="2"/>
              </a:rPr>
              <a:t> exemption? (X v. the UK)</a:t>
            </a:r>
          </a:p>
          <a:p>
            <a:pPr marL="342900" indent="-342900" algn="just">
              <a:buAutoNum type="arabicParenR"/>
            </a:pPr>
            <a:r>
              <a:rPr lang="en-GB" sz="2000" b="1" dirty="0">
                <a:sym typeface="Wingdings" panose="05000000000000000000" pitchFamily="2" charset="2"/>
              </a:rPr>
              <a:t>Endangerment of women‘s health </a:t>
            </a:r>
          </a:p>
          <a:p>
            <a:pPr lvl="2" algn="just">
              <a:buFont typeface="Wingdings" panose="05000000000000000000" pitchFamily="2" charset="2"/>
              <a:buChar char="§"/>
            </a:pPr>
            <a:r>
              <a:rPr lang="en-GB" sz="1800" dirty="0">
                <a:sym typeface="Wingdings" panose="05000000000000000000" pitchFamily="2" charset="2"/>
              </a:rPr>
              <a:t>protection of foetus vs. protection of woman‘s life</a:t>
            </a:r>
          </a:p>
          <a:p>
            <a:pPr marL="342900" indent="-342900" algn="just">
              <a:buAutoNum type="arabicParenR"/>
            </a:pPr>
            <a:r>
              <a:rPr lang="en-GB" sz="2000" b="1" dirty="0">
                <a:sym typeface="Wingdings" panose="05000000000000000000" pitchFamily="2" charset="2"/>
              </a:rPr>
              <a:t>Risks for medical professionals</a:t>
            </a:r>
            <a:endParaRPr lang="en-GB" sz="2000" dirty="0">
              <a:sym typeface="Wingdings" panose="05000000000000000000" pitchFamily="2" charset="2"/>
            </a:endParaRPr>
          </a:p>
          <a:p>
            <a:pPr marL="342900" indent="-342900" algn="just">
              <a:buAutoNum type="arabicParenR"/>
            </a:pPr>
            <a:r>
              <a:rPr lang="en-GB" sz="2000" b="1" dirty="0">
                <a:sym typeface="Wingdings" panose="05000000000000000000" pitchFamily="2" charset="2"/>
              </a:rPr>
              <a:t>Differences between individual European countries</a:t>
            </a:r>
            <a:endParaRPr lang="en-GB" sz="2000" dirty="0">
              <a:sym typeface="Wingdings" panose="05000000000000000000" pitchFamily="2" charset="2"/>
            </a:endParaRPr>
          </a:p>
          <a:p>
            <a:pPr algn="just"/>
            <a:endParaRPr lang="en-GB" sz="2000" dirty="0"/>
          </a:p>
        </p:txBody>
      </p:sp>
    </p:spTree>
    <p:extLst>
      <p:ext uri="{BB962C8B-B14F-4D97-AF65-F5344CB8AC3E}">
        <p14:creationId xmlns:p14="http://schemas.microsoft.com/office/powerpoint/2010/main" val="409185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561FF-3F02-0CFD-70E5-5269B1FA24FC}"/>
              </a:ext>
            </a:extLst>
          </p:cNvPr>
          <p:cNvSpPr>
            <a:spLocks noGrp="1"/>
          </p:cNvSpPr>
          <p:nvPr>
            <p:ph type="title"/>
          </p:nvPr>
        </p:nvSpPr>
        <p:spPr/>
        <p:txBody>
          <a:bodyPr/>
          <a:lstStyle/>
          <a:p>
            <a:r>
              <a:rPr lang="cs-CZ" dirty="0"/>
              <a:t>CONCLUSION</a:t>
            </a:r>
          </a:p>
        </p:txBody>
      </p:sp>
      <p:sp>
        <p:nvSpPr>
          <p:cNvPr id="3" name="Zástupný obsah 2">
            <a:extLst>
              <a:ext uri="{FF2B5EF4-FFF2-40B4-BE49-F238E27FC236}">
                <a16:creationId xmlns:a16="http://schemas.microsoft.com/office/drawing/2014/main" id="{B0BCCA42-58BA-240E-ED00-E333330F57E1}"/>
              </a:ext>
            </a:extLst>
          </p:cNvPr>
          <p:cNvSpPr>
            <a:spLocks noGrp="1"/>
          </p:cNvSpPr>
          <p:nvPr>
            <p:ph idx="1"/>
          </p:nvPr>
        </p:nvSpPr>
        <p:spPr/>
        <p:txBody>
          <a:bodyPr>
            <a:normAutofit/>
          </a:bodyPr>
          <a:lstStyle/>
          <a:p>
            <a:r>
              <a:rPr lang="en-GB" sz="2400" dirty="0"/>
              <a:t>The ECHR‘S decision on Vo v. France is not ideal</a:t>
            </a:r>
          </a:p>
          <a:p>
            <a:r>
              <a:rPr lang="en-GB" sz="2400" dirty="0"/>
              <a:t>There would be more negative consequences if it was decided in favour of Mrs. Vo</a:t>
            </a:r>
          </a:p>
        </p:txBody>
      </p:sp>
    </p:spTree>
    <p:extLst>
      <p:ext uri="{BB962C8B-B14F-4D97-AF65-F5344CB8AC3E}">
        <p14:creationId xmlns:p14="http://schemas.microsoft.com/office/powerpoint/2010/main" val="3691263594"/>
      </p:ext>
    </p:extLst>
  </p:cSld>
  <p:clrMapOvr>
    <a:masterClrMapping/>
  </p:clrMapOvr>
</p:sld>
</file>

<file path=ppt/theme/theme1.xml><?xml version="1.0" encoding="utf-8"?>
<a:theme xmlns:a="http://schemas.openxmlformats.org/drawingml/2006/main" name="Balík">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TM10001115[[fn=Balík]]</Template>
  <TotalTime>1464</TotalTime>
  <Words>642</Words>
  <Application>Microsoft Office PowerPoint</Application>
  <PresentationFormat>Širokoúhlá obrazovka</PresentationFormat>
  <Paragraphs>49</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Gill Sans MT</vt:lpstr>
      <vt:lpstr>gotham</vt:lpstr>
      <vt:lpstr>Wingdings</vt:lpstr>
      <vt:lpstr>Balík</vt:lpstr>
      <vt:lpstr>Nasciturus as a subject of international rights:  the vo V. FRANCE CASE AND WHAT IF IT WAS RESOLVED  IN FAVOUR OF MRS. VO </vt:lpstr>
      <vt:lpstr>OUTLINE</vt:lpstr>
      <vt:lpstr>FACTUAL BACKGROUND</vt:lpstr>
      <vt:lpstr>LEGAL PROCEEDINGS</vt:lpstr>
      <vt:lpstr>EUROPEAN COURT OF HUMAN RIGHTS</vt:lpstr>
      <vt:lpstr>Prezentace aplikace PowerPoint</vt:lpstr>
      <vt:lpstr>ECHR RULING</vt:lpstr>
      <vt:lpstr>WHAT IF IT WAS DECIDED IN FAVOUR OF MRS. VO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Nasciturus as a subject of international rights: possible outcome if the vo V. FRANCE CASE WAS RESOLVED IN FAVOUR OF MRS. VO </dc:title>
  <dc:creator>Denisa Kárníková</dc:creator>
  <cp:lastModifiedBy>Denisa Kárníková</cp:lastModifiedBy>
  <cp:revision>8</cp:revision>
  <dcterms:created xsi:type="dcterms:W3CDTF">2022-10-25T17:11:59Z</dcterms:created>
  <dcterms:modified xsi:type="dcterms:W3CDTF">2022-10-26T21:06:14Z</dcterms:modified>
</cp:coreProperties>
</file>