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67" r:id="rId2"/>
    <p:sldId id="257" r:id="rId3"/>
    <p:sldId id="258" r:id="rId4"/>
    <p:sldId id="259" r:id="rId5"/>
    <p:sldId id="260" r:id="rId6"/>
    <p:sldId id="261" r:id="rId7"/>
    <p:sldId id="271" r:id="rId8"/>
    <p:sldId id="265" r:id="rId9"/>
    <p:sldId id="264" r:id="rId10"/>
    <p:sldId id="268" r:id="rId11"/>
    <p:sldId id="272" r:id="rId12"/>
    <p:sldId id="273" r:id="rId13"/>
    <p:sldId id="274" r:id="rId14"/>
    <p:sldId id="270" r:id="rId1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3" autoAdjust="0"/>
    <p:restoredTop sz="93405" autoAdjust="0"/>
  </p:normalViewPr>
  <p:slideViewPr>
    <p:cSldViewPr snapToGrid="0">
      <p:cViewPr varScale="1">
        <p:scale>
          <a:sx n="91" d="100"/>
          <a:sy n="91" d="100"/>
        </p:scale>
        <p:origin x="208" y="48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https://</a:t>
            </a:r>
            <a:r>
              <a:rPr lang="cs-CZ" dirty="0" err="1"/>
              <a:t>ezdroje.muni.cz</a:t>
            </a:r>
            <a:endParaRPr lang="cs-CZ"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183196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https://</a:t>
            </a:r>
            <a:r>
              <a:rPr lang="cs-CZ" dirty="0" err="1"/>
              <a:t>www.seznamzpravy.cz</a:t>
            </a:r>
            <a:r>
              <a:rPr lang="cs-CZ" dirty="0"/>
              <a:t>/</a:t>
            </a:r>
            <a:r>
              <a:rPr lang="cs-CZ" dirty="0" err="1"/>
              <a:t>clanek</a:t>
            </a:r>
            <a:r>
              <a:rPr lang="cs-CZ" dirty="0"/>
              <a:t>/zahranicni-exploze-zabila-dceru-putinova-rasputina-212060</a:t>
            </a:r>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6686105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7EE361D-1314-5E9D-6C16-80BC364EB67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E55B115-6B6A-BB3F-441A-5BC23960689D}"/>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35837970-74A2-73D3-D093-B40CE88AFD1F}"/>
              </a:ext>
            </a:extLst>
          </p:cNvPr>
          <p:cNvSpPr>
            <a:spLocks noGrp="1"/>
          </p:cNvSpPr>
          <p:nvPr>
            <p:ph type="title"/>
          </p:nvPr>
        </p:nvSpPr>
        <p:spPr/>
        <p:txBody>
          <a:bodyPr/>
          <a:lstStyle/>
          <a:p>
            <a:r>
              <a:rPr lang="cs-CZ" dirty="0"/>
              <a:t>Právo a technologie</a:t>
            </a:r>
          </a:p>
        </p:txBody>
      </p:sp>
      <p:sp>
        <p:nvSpPr>
          <p:cNvPr id="5" name="Podnadpis 4">
            <a:extLst>
              <a:ext uri="{FF2B5EF4-FFF2-40B4-BE49-F238E27FC236}">
                <a16:creationId xmlns:a16="http://schemas.microsoft.com/office/drawing/2014/main" id="{0FAE11ED-48AD-8D92-0366-C0B3285A1912}"/>
              </a:ext>
            </a:extLst>
          </p:cNvPr>
          <p:cNvSpPr>
            <a:spLocks noGrp="1"/>
          </p:cNvSpPr>
          <p:nvPr>
            <p:ph type="subTitle" idx="1"/>
          </p:nvPr>
        </p:nvSpPr>
        <p:spPr>
          <a:xfrm>
            <a:off x="393052" y="4111628"/>
            <a:ext cx="11572588" cy="1311275"/>
          </a:xfrm>
        </p:spPr>
        <p:txBody>
          <a:bodyPr/>
          <a:lstStyle/>
          <a:p>
            <a:r>
              <a:rPr lang="cs-CZ" b="1" dirty="0"/>
              <a:t>PRÁVO NA INTERNETU: ODPOVĚDNOST A VYMAHATELNOST PRÁVA ONLINE.</a:t>
            </a:r>
          </a:p>
          <a:p>
            <a:r>
              <a:rPr lang="cs-CZ" dirty="0"/>
              <a:t>SEMINÁŘ Č. 1</a:t>
            </a:r>
          </a:p>
        </p:txBody>
      </p:sp>
      <p:pic>
        <p:nvPicPr>
          <p:cNvPr id="2050" name="Picture 2" descr="💻 Právo pro vývojáře: debugujte svoje smlouvy | eLegal">
            <a:extLst>
              <a:ext uri="{FF2B5EF4-FFF2-40B4-BE49-F238E27FC236}">
                <a16:creationId xmlns:a16="http://schemas.microsoft.com/office/drawing/2014/main" id="{6DB5E694-D262-C8AF-070F-72E163E87C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2264" y="889817"/>
            <a:ext cx="4189652" cy="2539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783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65A198B-3BEC-E6A4-1893-719E0C8C278E}"/>
              </a:ext>
            </a:extLst>
          </p:cNvPr>
          <p:cNvSpPr>
            <a:spLocks noGrp="1"/>
          </p:cNvSpPr>
          <p:nvPr>
            <p:ph type="ftr" sz="quarter" idx="10"/>
          </p:nvPr>
        </p:nvSpPr>
        <p:spPr/>
        <p:txBody>
          <a:bodyPr/>
          <a:lstStyle/>
          <a:p>
            <a:r>
              <a:rPr lang="cs-CZ"/>
              <a:t>Zápatí prezentace</a:t>
            </a:r>
            <a:endParaRPr lang="cs-CZ" dirty="0"/>
          </a:p>
        </p:txBody>
      </p:sp>
      <p:sp>
        <p:nvSpPr>
          <p:cNvPr id="3" name="Slide Number Placeholder 2">
            <a:extLst>
              <a:ext uri="{FF2B5EF4-FFF2-40B4-BE49-F238E27FC236}">
                <a16:creationId xmlns:a16="http://schemas.microsoft.com/office/drawing/2014/main" id="{3FE530AA-8565-1A78-CD97-6D973486D3CB}"/>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pic>
        <p:nvPicPr>
          <p:cNvPr id="7" name="Content Placeholder 6">
            <a:extLst>
              <a:ext uri="{FF2B5EF4-FFF2-40B4-BE49-F238E27FC236}">
                <a16:creationId xmlns:a16="http://schemas.microsoft.com/office/drawing/2014/main" id="{1F42124F-78C4-F33F-68F4-B6F6354E931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12874"/>
            <a:ext cx="6917899" cy="5467126"/>
          </a:xfrm>
        </p:spPr>
      </p:pic>
      <p:pic>
        <p:nvPicPr>
          <p:cNvPr id="9" name="Picture 8">
            <a:extLst>
              <a:ext uri="{FF2B5EF4-FFF2-40B4-BE49-F238E27FC236}">
                <a16:creationId xmlns:a16="http://schemas.microsoft.com/office/drawing/2014/main" id="{DD716923-C5E7-57C6-DB5B-06A4165E57B0}"/>
              </a:ext>
            </a:extLst>
          </p:cNvPr>
          <p:cNvPicPr>
            <a:picLocks noChangeAspect="1"/>
          </p:cNvPicPr>
          <p:nvPr/>
        </p:nvPicPr>
        <p:blipFill rotWithShape="1">
          <a:blip r:embed="rId3">
            <a:extLst>
              <a:ext uri="{28A0092B-C50C-407E-A947-70E740481C1C}">
                <a14:useLocalDpi xmlns:a14="http://schemas.microsoft.com/office/drawing/2010/main" val="0"/>
              </a:ext>
            </a:extLst>
          </a:blip>
          <a:srcRect l="2309"/>
          <a:stretch/>
        </p:blipFill>
        <p:spPr>
          <a:xfrm>
            <a:off x="6761979" y="872197"/>
            <a:ext cx="5430021" cy="2152503"/>
          </a:xfrm>
          <a:prstGeom prst="rect">
            <a:avLst/>
          </a:prstGeom>
        </p:spPr>
      </p:pic>
    </p:spTree>
    <p:extLst>
      <p:ext uri="{BB962C8B-B14F-4D97-AF65-F5344CB8AC3E}">
        <p14:creationId xmlns:p14="http://schemas.microsoft.com/office/powerpoint/2010/main" val="523284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3232065-808C-FE96-E6FD-74B81F5C1E9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11</a:t>
            </a:fld>
            <a:endParaRPr lang="cs-CZ" altLang="cs-CZ"/>
          </a:p>
        </p:txBody>
      </p:sp>
      <p:sp>
        <p:nvSpPr>
          <p:cNvPr id="11" name="Title 3">
            <a:extLst>
              <a:ext uri="{FF2B5EF4-FFF2-40B4-BE49-F238E27FC236}">
                <a16:creationId xmlns:a16="http://schemas.microsoft.com/office/drawing/2014/main" id="{03DD48B0-B890-F28F-6974-68CC501EF8E7}"/>
              </a:ext>
            </a:extLst>
          </p:cNvPr>
          <p:cNvSpPr>
            <a:spLocks noGrp="1"/>
          </p:cNvSpPr>
          <p:nvPr>
            <p:ph type="title"/>
          </p:nvPr>
        </p:nvSpPr>
        <p:spPr>
          <a:xfrm>
            <a:off x="720000" y="720000"/>
            <a:ext cx="10753200" cy="451576"/>
          </a:xfrm>
        </p:spPr>
        <p:txBody>
          <a:bodyPr/>
          <a:lstStyle/>
          <a:p>
            <a:r>
              <a:rPr lang="cs-CZ" dirty="0"/>
              <a:t>Kdy Facebook odpovídá za fotografii?</a:t>
            </a:r>
            <a:endParaRPr lang="en-US" dirty="0"/>
          </a:p>
        </p:txBody>
      </p:sp>
      <p:sp>
        <p:nvSpPr>
          <p:cNvPr id="13" name="Content Placeholder 4">
            <a:extLst>
              <a:ext uri="{FF2B5EF4-FFF2-40B4-BE49-F238E27FC236}">
                <a16:creationId xmlns:a16="http://schemas.microsoft.com/office/drawing/2014/main" id="{72352404-F6E7-75F4-476D-8778BF7D5814}"/>
              </a:ext>
            </a:extLst>
          </p:cNvPr>
          <p:cNvSpPr>
            <a:spLocks noGrp="1"/>
          </p:cNvSpPr>
          <p:nvPr>
            <p:ph idx="29"/>
          </p:nvPr>
        </p:nvSpPr>
        <p:spPr>
          <a:xfrm>
            <a:off x="666000" y="1406769"/>
            <a:ext cx="5273998" cy="4291302"/>
          </a:xfrm>
        </p:spPr>
        <p:txBody>
          <a:bodyPr/>
          <a:lstStyle/>
          <a:p>
            <a:pPr algn="just">
              <a:lnSpc>
                <a:spcPct val="100000"/>
              </a:lnSpc>
            </a:pPr>
            <a:r>
              <a:rPr lang="cs-CZ" sz="1800" dirty="0"/>
              <a:t>Posíleni alkoholem se Adamovi kamarádi přesunou z pracovny do Lauřina pokoje. Tam najdou zapnutý počítač se zadaným heslem, do kterého se přihlásí pouhým stisknutím klávesy enter, a na kterém je Laura přihlášená do svých sociálních sítí. Rozkliknou Facebook a otevřou zatím nepřečtenou zprávu od Elišky, která Lauru nedávno vyfotila na demonstraci proti porušování práv zvířat a tuto fotku s ní v soukromém chatu nasdílela. Laura na fotce drží transparent s nápisem propagujícím veganství, kluci ale fotku upraví tak, že na Lauřin transparent vloží nápis „CO MRTVÝ RUS, TO SVOBODNÝ UKRAJINEC!“. Tuto fotku pak nasdílejí na Lauřině FB profilu (v režimu pro Lauřiny kamarády) a k příspěvku přidají „cítí se </a:t>
            </a:r>
            <a:r>
              <a:rPr lang="cs-CZ" sz="1800" dirty="0" err="1"/>
              <a:t>rošťácky</a:t>
            </a:r>
            <a:r>
              <a:rPr lang="cs-CZ" sz="1800" dirty="0"/>
              <a:t>“.</a:t>
            </a:r>
          </a:p>
          <a:p>
            <a:pPr algn="just"/>
            <a:endParaRPr lang="en-US" dirty="0"/>
          </a:p>
        </p:txBody>
      </p:sp>
      <p:pic>
        <p:nvPicPr>
          <p:cNvPr id="6" name="Picture 5">
            <a:extLst>
              <a:ext uri="{FF2B5EF4-FFF2-40B4-BE49-F238E27FC236}">
                <a16:creationId xmlns:a16="http://schemas.microsoft.com/office/drawing/2014/main" id="{42AE11F8-94FF-E617-4260-4AB47593A65C}"/>
              </a:ext>
            </a:extLst>
          </p:cNvPr>
          <p:cNvPicPr>
            <a:picLocks noChangeAspect="1"/>
          </p:cNvPicPr>
          <p:nvPr/>
        </p:nvPicPr>
        <p:blipFill rotWithShape="1">
          <a:blip r:embed="rId3">
            <a:extLst>
              <a:ext uri="{28A0092B-C50C-407E-A947-70E740481C1C}">
                <a14:useLocalDpi xmlns:a14="http://schemas.microsoft.com/office/drawing/2010/main" val="0"/>
              </a:ext>
            </a:extLst>
          </a:blip>
          <a:srcRect l="5435"/>
          <a:stretch/>
        </p:blipFill>
        <p:spPr>
          <a:xfrm>
            <a:off x="6252004" y="1498285"/>
            <a:ext cx="5219998" cy="4139998"/>
          </a:xfrm>
          <a:prstGeom prst="rect">
            <a:avLst/>
          </a:prstGeom>
          <a:noFill/>
        </p:spPr>
      </p:pic>
    </p:spTree>
    <p:extLst>
      <p:ext uri="{BB962C8B-B14F-4D97-AF65-F5344CB8AC3E}">
        <p14:creationId xmlns:p14="http://schemas.microsoft.com/office/powerpoint/2010/main" val="1799435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492AE2C-D7D7-77F6-3F1B-B2114D9D27C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pic>
        <p:nvPicPr>
          <p:cNvPr id="7" name="Content Placeholder 6">
            <a:extLst>
              <a:ext uri="{FF2B5EF4-FFF2-40B4-BE49-F238E27FC236}">
                <a16:creationId xmlns:a16="http://schemas.microsoft.com/office/drawing/2014/main" id="{A03E9EB7-E1F4-3ECB-2FEC-8E6AE513A1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4507" y="349556"/>
            <a:ext cx="7262986" cy="5878444"/>
          </a:xfrm>
        </p:spPr>
      </p:pic>
      <p:sp>
        <p:nvSpPr>
          <p:cNvPr id="9" name="Title 8">
            <a:extLst>
              <a:ext uri="{FF2B5EF4-FFF2-40B4-BE49-F238E27FC236}">
                <a16:creationId xmlns:a16="http://schemas.microsoft.com/office/drawing/2014/main" id="{2F381B13-D81E-CF6E-E429-1468BDC0576C}"/>
              </a:ext>
            </a:extLst>
          </p:cNvPr>
          <p:cNvSpPr>
            <a:spLocks noGrp="1"/>
          </p:cNvSpPr>
          <p:nvPr>
            <p:ph type="title"/>
          </p:nvPr>
        </p:nvSpPr>
        <p:spPr/>
        <p:txBody>
          <a:bodyPr/>
          <a:lstStyle/>
          <a:p>
            <a:endParaRPr lang="cs-CZ"/>
          </a:p>
        </p:txBody>
      </p:sp>
    </p:spTree>
    <p:extLst>
      <p:ext uri="{BB962C8B-B14F-4D97-AF65-F5344CB8AC3E}">
        <p14:creationId xmlns:p14="http://schemas.microsoft.com/office/powerpoint/2010/main" val="2474585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465D958-DF09-7FD4-8C39-09DD26ECF49C}"/>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Title 3">
            <a:extLst>
              <a:ext uri="{FF2B5EF4-FFF2-40B4-BE49-F238E27FC236}">
                <a16:creationId xmlns:a16="http://schemas.microsoft.com/office/drawing/2014/main" id="{5002C335-D30C-92BA-72D5-FC0E06D0A798}"/>
              </a:ext>
            </a:extLst>
          </p:cNvPr>
          <p:cNvSpPr>
            <a:spLocks noGrp="1"/>
          </p:cNvSpPr>
          <p:nvPr>
            <p:ph type="title"/>
          </p:nvPr>
        </p:nvSpPr>
        <p:spPr/>
        <p:txBody>
          <a:bodyPr/>
          <a:lstStyle/>
          <a:p>
            <a:endParaRPr lang="cs-CZ"/>
          </a:p>
        </p:txBody>
      </p:sp>
      <p:pic>
        <p:nvPicPr>
          <p:cNvPr id="7" name="Content Placeholder 6">
            <a:extLst>
              <a:ext uri="{FF2B5EF4-FFF2-40B4-BE49-F238E27FC236}">
                <a16:creationId xmlns:a16="http://schemas.microsoft.com/office/drawing/2014/main" id="{6EA40274-16EE-E5B6-637F-33A8CF2492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000" y="1171576"/>
            <a:ext cx="10705769" cy="4296166"/>
          </a:xfrm>
        </p:spPr>
      </p:pic>
    </p:spTree>
    <p:extLst>
      <p:ext uri="{BB962C8B-B14F-4D97-AF65-F5344CB8AC3E}">
        <p14:creationId xmlns:p14="http://schemas.microsoft.com/office/powerpoint/2010/main" val="1921781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B9CFF19-8DE8-5ECE-FFBC-E915BD65B8BB}"/>
              </a:ext>
            </a:extLst>
          </p:cNvPr>
          <p:cNvSpPr>
            <a:spLocks noGrp="1"/>
          </p:cNvSpPr>
          <p:nvPr>
            <p:ph type="ftr" sz="quarter" idx="10"/>
          </p:nvPr>
        </p:nvSpPr>
        <p:spPr/>
        <p:txBody>
          <a:bodyPr/>
          <a:lstStyle/>
          <a:p>
            <a:r>
              <a:rPr lang="cs-CZ"/>
              <a:t>Zápatí prezentace</a:t>
            </a:r>
            <a:endParaRPr lang="cs-CZ" dirty="0"/>
          </a:p>
        </p:txBody>
      </p:sp>
      <p:sp>
        <p:nvSpPr>
          <p:cNvPr id="3" name="Slide Number Placeholder 2">
            <a:extLst>
              <a:ext uri="{FF2B5EF4-FFF2-40B4-BE49-F238E27FC236}">
                <a16:creationId xmlns:a16="http://schemas.microsoft.com/office/drawing/2014/main" id="{B305C659-BC8C-FC6C-974C-43DA9DB90F92}"/>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Title 3">
            <a:extLst>
              <a:ext uri="{FF2B5EF4-FFF2-40B4-BE49-F238E27FC236}">
                <a16:creationId xmlns:a16="http://schemas.microsoft.com/office/drawing/2014/main" id="{933F3AA3-C32F-03D1-F83F-F46286802BC0}"/>
              </a:ext>
            </a:extLst>
          </p:cNvPr>
          <p:cNvSpPr>
            <a:spLocks noGrp="1"/>
          </p:cNvSpPr>
          <p:nvPr>
            <p:ph type="title"/>
          </p:nvPr>
        </p:nvSpPr>
        <p:spPr/>
        <p:txBody>
          <a:bodyPr/>
          <a:lstStyle/>
          <a:p>
            <a:endParaRPr lang="cs-CZ"/>
          </a:p>
        </p:txBody>
      </p:sp>
      <p:sp>
        <p:nvSpPr>
          <p:cNvPr id="5" name="Content Placeholder 4">
            <a:extLst>
              <a:ext uri="{FF2B5EF4-FFF2-40B4-BE49-F238E27FC236}">
                <a16:creationId xmlns:a16="http://schemas.microsoft.com/office/drawing/2014/main" id="{513393F2-7FDE-C1D9-D89B-5C6672B0AC2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90762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77055D6-8799-93A5-6E89-DBC2B8350F5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3652F99-53B5-A5C8-15F1-80DBA7E0C66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47F72B2C-DE91-6D11-6453-B3166AFC5AAA}"/>
              </a:ext>
            </a:extLst>
          </p:cNvPr>
          <p:cNvSpPr>
            <a:spLocks noGrp="1"/>
          </p:cNvSpPr>
          <p:nvPr>
            <p:ph type="title"/>
          </p:nvPr>
        </p:nvSpPr>
        <p:spPr/>
        <p:txBody>
          <a:bodyPr/>
          <a:lstStyle/>
          <a:p>
            <a:r>
              <a:rPr lang="cs-CZ" dirty="0"/>
              <a:t>Co se teď bude dít?</a:t>
            </a:r>
          </a:p>
        </p:txBody>
      </p:sp>
      <p:sp>
        <p:nvSpPr>
          <p:cNvPr id="5" name="Zástupný obsah 4">
            <a:extLst>
              <a:ext uri="{FF2B5EF4-FFF2-40B4-BE49-F238E27FC236}">
                <a16:creationId xmlns:a16="http://schemas.microsoft.com/office/drawing/2014/main" id="{1ADC8881-E95A-02C5-97B7-65CCD1BEFADA}"/>
              </a:ext>
            </a:extLst>
          </p:cNvPr>
          <p:cNvSpPr>
            <a:spLocks noGrp="1"/>
          </p:cNvSpPr>
          <p:nvPr>
            <p:ph idx="1"/>
          </p:nvPr>
        </p:nvSpPr>
        <p:spPr/>
        <p:txBody>
          <a:bodyPr/>
          <a:lstStyle/>
          <a:p>
            <a:pPr>
              <a:lnSpc>
                <a:spcPct val="150000"/>
              </a:lnSpc>
            </a:pPr>
            <a:r>
              <a:rPr lang="cs-CZ" dirty="0"/>
              <a:t>KYBERPROSTOR VS. „FYZICKÝ“ SVĚT</a:t>
            </a:r>
          </a:p>
          <a:p>
            <a:pPr>
              <a:lnSpc>
                <a:spcPct val="150000"/>
              </a:lnSpc>
            </a:pPr>
            <a:r>
              <a:rPr lang="cs-CZ" dirty="0"/>
              <a:t>PRÁVO ON-LINE – ZÁSADNÍ PROBLÉMY</a:t>
            </a:r>
          </a:p>
          <a:p>
            <a:pPr>
              <a:lnSpc>
                <a:spcPct val="150000"/>
              </a:lnSpc>
            </a:pPr>
            <a:r>
              <a:rPr lang="cs-CZ" dirty="0"/>
              <a:t>LAURA A JEJÍ FOTOGRAFIE: ODPOVĚDNOST FACEBOOKU?!</a:t>
            </a:r>
          </a:p>
          <a:p>
            <a:pPr>
              <a:lnSpc>
                <a:spcPct val="150000"/>
              </a:lnSpc>
            </a:pPr>
            <a:r>
              <a:rPr lang="cs-CZ" dirty="0"/>
              <a:t>KYBERPROSTOR a TRESTNÍ PRÁVO</a:t>
            </a:r>
          </a:p>
          <a:p>
            <a:pPr>
              <a:lnSpc>
                <a:spcPct val="150000"/>
              </a:lnSpc>
            </a:pPr>
            <a:r>
              <a:rPr lang="cs-CZ" dirty="0"/>
              <a:t>ZÁVĚREČNÉ SHRNUTÍ: PŘEDNÁŠKA MÍŠEK &amp; HARAŠTA</a:t>
            </a:r>
          </a:p>
          <a:p>
            <a:endParaRPr lang="cs-CZ" dirty="0"/>
          </a:p>
        </p:txBody>
      </p:sp>
    </p:spTree>
    <p:extLst>
      <p:ext uri="{BB962C8B-B14F-4D97-AF65-F5344CB8AC3E}">
        <p14:creationId xmlns:p14="http://schemas.microsoft.com/office/powerpoint/2010/main" val="429008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290F785-5273-2B23-7BC7-93AA799156C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47E6088-F899-9793-A89C-BF36C1536F8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CA424B95-00E1-B296-6F83-E9A87563CAC1}"/>
              </a:ext>
            </a:extLst>
          </p:cNvPr>
          <p:cNvSpPr>
            <a:spLocks noGrp="1"/>
          </p:cNvSpPr>
          <p:nvPr>
            <p:ph type="title"/>
          </p:nvPr>
        </p:nvSpPr>
        <p:spPr>
          <a:xfrm>
            <a:off x="694832" y="644499"/>
            <a:ext cx="10890363" cy="972002"/>
          </a:xfrm>
        </p:spPr>
        <p:txBody>
          <a:bodyPr/>
          <a:lstStyle/>
          <a:p>
            <a:r>
              <a:rPr lang="cs-CZ" dirty="0"/>
              <a:t>Představuje kyberprostor svět oddělený od fyzického světa?</a:t>
            </a:r>
          </a:p>
        </p:txBody>
      </p:sp>
      <p:sp>
        <p:nvSpPr>
          <p:cNvPr id="5" name="Zástupný obsah 4">
            <a:extLst>
              <a:ext uri="{FF2B5EF4-FFF2-40B4-BE49-F238E27FC236}">
                <a16:creationId xmlns:a16="http://schemas.microsoft.com/office/drawing/2014/main" id="{C39888AC-CC63-F90C-1040-030582FE4237}"/>
              </a:ext>
            </a:extLst>
          </p:cNvPr>
          <p:cNvSpPr>
            <a:spLocks noGrp="1"/>
          </p:cNvSpPr>
          <p:nvPr>
            <p:ph idx="1"/>
          </p:nvPr>
        </p:nvSpPr>
        <p:spPr>
          <a:xfrm>
            <a:off x="720000" y="1852251"/>
            <a:ext cx="10753200" cy="4139998"/>
          </a:xfrm>
        </p:spPr>
        <p:txBody>
          <a:bodyPr/>
          <a:lstStyle/>
          <a:p>
            <a:pPr>
              <a:lnSpc>
                <a:spcPct val="150000"/>
              </a:lnSpc>
            </a:pPr>
            <a:r>
              <a:rPr lang="cs-CZ" dirty="0"/>
              <a:t>Rozdělte se do 5 skupin po 3 a dejte hlavy dohromady!</a:t>
            </a:r>
          </a:p>
          <a:p>
            <a:pPr>
              <a:lnSpc>
                <a:spcPct val="150000"/>
              </a:lnSpc>
            </a:pPr>
            <a:r>
              <a:rPr lang="cs-CZ" dirty="0">
                <a:solidFill>
                  <a:schemeClr val="tx2"/>
                </a:solidFill>
              </a:rPr>
              <a:t>Mělo by právo regulovat jednání online? Proč?</a:t>
            </a:r>
          </a:p>
          <a:p>
            <a:pPr>
              <a:lnSpc>
                <a:spcPct val="150000"/>
              </a:lnSpc>
            </a:pPr>
            <a:r>
              <a:rPr lang="cs-CZ" dirty="0">
                <a:solidFill>
                  <a:schemeClr val="tx2"/>
                </a:solidFill>
              </a:rPr>
              <a:t>Vzpomeňte si na příklady situací, kdy jednání on-line mělo zásadní dopad v reálném světě.</a:t>
            </a:r>
          </a:p>
        </p:txBody>
      </p:sp>
    </p:spTree>
    <p:extLst>
      <p:ext uri="{BB962C8B-B14F-4D97-AF65-F5344CB8AC3E}">
        <p14:creationId xmlns:p14="http://schemas.microsoft.com/office/powerpoint/2010/main" val="4283996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6D03F6-52D5-2446-7774-00F2BFB3D7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287E4B9-C9D5-0218-C5EB-05A2EED3DC2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068B23F9-93E8-D034-680C-067F4269CB47}"/>
              </a:ext>
            </a:extLst>
          </p:cNvPr>
          <p:cNvSpPr>
            <a:spLocks noGrp="1"/>
          </p:cNvSpPr>
          <p:nvPr>
            <p:ph type="title"/>
          </p:nvPr>
        </p:nvSpPr>
        <p:spPr>
          <a:xfrm>
            <a:off x="1164617" y="2456997"/>
            <a:ext cx="10898752" cy="972003"/>
          </a:xfrm>
        </p:spPr>
        <p:txBody>
          <a:bodyPr/>
          <a:lstStyle/>
          <a:p>
            <a:r>
              <a:rPr lang="cs-CZ" dirty="0"/>
              <a:t>Jaké jsou zásadní problémy pro aplikaci práva on-line?</a:t>
            </a:r>
          </a:p>
        </p:txBody>
      </p:sp>
      <p:pic>
        <p:nvPicPr>
          <p:cNvPr id="3076" name="Picture 4" descr="Hire a Hacker Services - Geekdom-MOVIES!">
            <a:extLst>
              <a:ext uri="{FF2B5EF4-FFF2-40B4-BE49-F238E27FC236}">
                <a16:creationId xmlns:a16="http://schemas.microsoft.com/office/drawing/2014/main" id="{B637D11E-D8A5-6243-181D-AA24776353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69916" y="3588391"/>
            <a:ext cx="4393987" cy="1997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7033D38-FE2B-0319-950E-297CE54BF8D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492AE2C-D7D7-77F6-3F1B-B2114D9D27C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0AD09D90-F374-D5B0-0E82-4389DF971CB7}"/>
              </a:ext>
            </a:extLst>
          </p:cNvPr>
          <p:cNvSpPr>
            <a:spLocks noGrp="1"/>
          </p:cNvSpPr>
          <p:nvPr>
            <p:ph type="title"/>
          </p:nvPr>
        </p:nvSpPr>
        <p:spPr/>
        <p:txBody>
          <a:bodyPr/>
          <a:lstStyle/>
          <a:p>
            <a:r>
              <a:rPr lang="cs-CZ" dirty="0"/>
              <a:t>Tak třeba.</a:t>
            </a:r>
          </a:p>
        </p:txBody>
      </p:sp>
      <p:sp>
        <p:nvSpPr>
          <p:cNvPr id="5" name="Zástupný obsah 4">
            <a:extLst>
              <a:ext uri="{FF2B5EF4-FFF2-40B4-BE49-F238E27FC236}">
                <a16:creationId xmlns:a16="http://schemas.microsoft.com/office/drawing/2014/main" id="{390FA4FF-8983-B709-A7BF-047FB6A5A8EB}"/>
              </a:ext>
            </a:extLst>
          </p:cNvPr>
          <p:cNvSpPr>
            <a:spLocks noGrp="1"/>
          </p:cNvSpPr>
          <p:nvPr>
            <p:ph idx="1"/>
          </p:nvPr>
        </p:nvSpPr>
        <p:spPr/>
        <p:txBody>
          <a:bodyPr/>
          <a:lstStyle/>
          <a:p>
            <a:r>
              <a:rPr lang="cs-CZ" dirty="0"/>
              <a:t>Právo jakého státu se bude aplikovat? (teritorialita)</a:t>
            </a:r>
          </a:p>
          <a:p>
            <a:r>
              <a:rPr lang="cs-CZ" dirty="0"/>
              <a:t>Kdo a kde se bude to právo vymáhat? (teritorialita)</a:t>
            </a:r>
          </a:p>
          <a:p>
            <a:r>
              <a:rPr lang="cs-CZ" dirty="0"/>
              <a:t>Obtížnější dokazování</a:t>
            </a:r>
          </a:p>
          <a:p>
            <a:r>
              <a:rPr lang="cs-CZ" dirty="0"/>
              <a:t>Anonymita uživatelů</a:t>
            </a:r>
          </a:p>
          <a:p>
            <a:r>
              <a:rPr lang="cs-CZ" dirty="0"/>
              <a:t>Některé jevy fungují zásadně jinak online než ve fyzickém světě (snadné šíření informací)</a:t>
            </a:r>
          </a:p>
          <a:p>
            <a:endParaRPr lang="cs-CZ" dirty="0"/>
          </a:p>
        </p:txBody>
      </p:sp>
    </p:spTree>
    <p:extLst>
      <p:ext uri="{BB962C8B-B14F-4D97-AF65-F5344CB8AC3E}">
        <p14:creationId xmlns:p14="http://schemas.microsoft.com/office/powerpoint/2010/main" val="3465986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621594F-098B-1354-09D8-7D1A1E510D76}"/>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749FBBEB-10D4-574E-75D6-9FCAD17BD273}"/>
              </a:ext>
            </a:extLst>
          </p:cNvPr>
          <p:cNvSpPr>
            <a:spLocks noGrp="1"/>
          </p:cNvSpPr>
          <p:nvPr>
            <p:ph type="title"/>
          </p:nvPr>
        </p:nvSpPr>
        <p:spPr>
          <a:xfrm>
            <a:off x="720000" y="960421"/>
            <a:ext cx="10753200" cy="451576"/>
          </a:xfrm>
        </p:spPr>
        <p:txBody>
          <a:bodyPr/>
          <a:lstStyle/>
          <a:p>
            <a:pPr algn="ctr"/>
            <a:r>
              <a:rPr lang="cs-CZ" dirty="0"/>
              <a:t>Jak se s tím právo pere?</a:t>
            </a:r>
          </a:p>
        </p:txBody>
      </p:sp>
      <p:sp>
        <p:nvSpPr>
          <p:cNvPr id="5" name="Zástupný obsah 4">
            <a:extLst>
              <a:ext uri="{FF2B5EF4-FFF2-40B4-BE49-F238E27FC236}">
                <a16:creationId xmlns:a16="http://schemas.microsoft.com/office/drawing/2014/main" id="{8B793EFB-F4CA-98CD-D16E-B8BC072B2860}"/>
              </a:ext>
            </a:extLst>
          </p:cNvPr>
          <p:cNvSpPr>
            <a:spLocks noGrp="1"/>
          </p:cNvSpPr>
          <p:nvPr>
            <p:ph idx="1"/>
          </p:nvPr>
        </p:nvSpPr>
        <p:spPr>
          <a:xfrm>
            <a:off x="861681" y="1789602"/>
            <a:ext cx="10753200" cy="992475"/>
          </a:xfrm>
        </p:spPr>
        <p:txBody>
          <a:bodyPr/>
          <a:lstStyle/>
          <a:p>
            <a:r>
              <a:rPr lang="cs-CZ" dirty="0"/>
              <a:t>Mezinárodní právo soukromé, unijní legislativa, mezinárodní policejní a justiční spolupráce</a:t>
            </a:r>
          </a:p>
          <a:p>
            <a:r>
              <a:rPr lang="cs-CZ" dirty="0"/>
              <a:t>Příklad: rozsudek Soudního dvůr ve věci e-</a:t>
            </a:r>
            <a:r>
              <a:rPr lang="cs-CZ" dirty="0" err="1"/>
              <a:t>Date</a:t>
            </a:r>
            <a:r>
              <a:rPr lang="cs-CZ" dirty="0"/>
              <a:t> a </a:t>
            </a:r>
            <a:r>
              <a:rPr lang="cs-CZ" dirty="0" err="1"/>
              <a:t>Martínez</a:t>
            </a:r>
            <a:r>
              <a:rPr lang="cs-CZ" dirty="0"/>
              <a:t>, C-509/09 a C-161/10</a:t>
            </a:r>
          </a:p>
          <a:p>
            <a:endParaRPr lang="cs-CZ" dirty="0"/>
          </a:p>
          <a:p>
            <a:pPr marL="72000" indent="0">
              <a:buNone/>
            </a:pPr>
            <a:endParaRPr lang="cs-CZ" dirty="0"/>
          </a:p>
        </p:txBody>
      </p:sp>
      <p:pic>
        <p:nvPicPr>
          <p:cNvPr id="4098" name="Picture 2" descr="Týdenní souhrn aktualit z Evropské unie | BusinessInfo.cz">
            <a:extLst>
              <a:ext uri="{FF2B5EF4-FFF2-40B4-BE49-F238E27FC236}">
                <a16:creationId xmlns:a16="http://schemas.microsoft.com/office/drawing/2014/main" id="{B5587559-7CAC-2DF5-657E-927A8B3340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0068" y="4096333"/>
            <a:ext cx="2759932" cy="18402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A23BBF0-450C-0727-5D7A-E363821335D1}"/>
              </a:ext>
            </a:extLst>
          </p:cNvPr>
          <p:cNvPicPr>
            <a:picLocks noChangeAspect="1"/>
          </p:cNvPicPr>
          <p:nvPr/>
        </p:nvPicPr>
        <p:blipFill>
          <a:blip r:embed="rId3"/>
          <a:stretch>
            <a:fillRect/>
          </a:stretch>
        </p:blipFill>
        <p:spPr>
          <a:xfrm>
            <a:off x="5346202" y="3429000"/>
            <a:ext cx="4774295" cy="3174906"/>
          </a:xfrm>
          <a:prstGeom prst="rect">
            <a:avLst/>
          </a:prstGeom>
        </p:spPr>
      </p:pic>
    </p:spTree>
    <p:extLst>
      <p:ext uri="{BB962C8B-B14F-4D97-AF65-F5344CB8AC3E}">
        <p14:creationId xmlns:p14="http://schemas.microsoft.com/office/powerpoint/2010/main" val="243873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3232065-808C-FE96-E6FD-74B81F5C1E9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7</a:t>
            </a:fld>
            <a:endParaRPr lang="cs-CZ" altLang="cs-CZ"/>
          </a:p>
        </p:txBody>
      </p:sp>
      <p:sp>
        <p:nvSpPr>
          <p:cNvPr id="11" name="Title 3">
            <a:extLst>
              <a:ext uri="{FF2B5EF4-FFF2-40B4-BE49-F238E27FC236}">
                <a16:creationId xmlns:a16="http://schemas.microsoft.com/office/drawing/2014/main" id="{03DD48B0-B890-F28F-6974-68CC501EF8E7}"/>
              </a:ext>
            </a:extLst>
          </p:cNvPr>
          <p:cNvSpPr>
            <a:spLocks noGrp="1"/>
          </p:cNvSpPr>
          <p:nvPr>
            <p:ph type="title"/>
          </p:nvPr>
        </p:nvSpPr>
        <p:spPr>
          <a:xfrm>
            <a:off x="720000" y="720000"/>
            <a:ext cx="10753200" cy="451576"/>
          </a:xfrm>
        </p:spPr>
        <p:txBody>
          <a:bodyPr/>
          <a:lstStyle/>
          <a:p>
            <a:r>
              <a:rPr lang="cs-CZ" dirty="0"/>
              <a:t>Kdy Facebook odpovídá za fotografii?</a:t>
            </a:r>
            <a:endParaRPr lang="en-US" dirty="0"/>
          </a:p>
        </p:txBody>
      </p:sp>
      <p:sp>
        <p:nvSpPr>
          <p:cNvPr id="13" name="Content Placeholder 4">
            <a:extLst>
              <a:ext uri="{FF2B5EF4-FFF2-40B4-BE49-F238E27FC236}">
                <a16:creationId xmlns:a16="http://schemas.microsoft.com/office/drawing/2014/main" id="{72352404-F6E7-75F4-476D-8778BF7D5814}"/>
              </a:ext>
            </a:extLst>
          </p:cNvPr>
          <p:cNvSpPr>
            <a:spLocks noGrp="1"/>
          </p:cNvSpPr>
          <p:nvPr>
            <p:ph idx="29"/>
          </p:nvPr>
        </p:nvSpPr>
        <p:spPr>
          <a:xfrm>
            <a:off x="666000" y="1406769"/>
            <a:ext cx="5273998" cy="4291302"/>
          </a:xfrm>
        </p:spPr>
        <p:txBody>
          <a:bodyPr/>
          <a:lstStyle/>
          <a:p>
            <a:pPr algn="just">
              <a:lnSpc>
                <a:spcPct val="100000"/>
              </a:lnSpc>
            </a:pPr>
            <a:r>
              <a:rPr lang="cs-CZ" sz="1800" dirty="0"/>
              <a:t>Posíleni alkoholem se Adamovi kamarádi přesunou z pracovny do Lauřina pokoje. Tam najdou zapnutý počítač se zadaným heslem, do kterého se přihlásí pouhým stisknutím klávesy enter, a na kterém je Laura přihlášená do svých sociálních sítí. Rozkliknou Facebook a otevřou zatím nepřečtenou zprávu od Elišky, která Lauru nedávno vyfotila na demonstraci proti porušování práv zvířat a tuto fotku s ní v soukromém chatu nasdílela. Laura na fotce drží transparent s nápisem propagujícím veganství, kluci ale fotku upraví tak, že na Lauřin transparent vloží nápis „CO MRTVÝ RUS, TO SVOBODNÝ UKRAJINEC!“. Tuto fotku pak nasdílejí na Lauřině FB profilu (v režimu pro Lauřiny kamarády) a k příspěvku přidají „cítí se </a:t>
            </a:r>
            <a:r>
              <a:rPr lang="cs-CZ" sz="1800" dirty="0" err="1"/>
              <a:t>rošťácky</a:t>
            </a:r>
            <a:r>
              <a:rPr lang="cs-CZ" sz="1800" dirty="0"/>
              <a:t>“.</a:t>
            </a:r>
          </a:p>
          <a:p>
            <a:pPr algn="just"/>
            <a:endParaRPr lang="en-US" dirty="0"/>
          </a:p>
        </p:txBody>
      </p:sp>
      <p:pic>
        <p:nvPicPr>
          <p:cNvPr id="6" name="Picture 5">
            <a:extLst>
              <a:ext uri="{FF2B5EF4-FFF2-40B4-BE49-F238E27FC236}">
                <a16:creationId xmlns:a16="http://schemas.microsoft.com/office/drawing/2014/main" id="{42AE11F8-94FF-E617-4260-4AB47593A65C}"/>
              </a:ext>
            </a:extLst>
          </p:cNvPr>
          <p:cNvPicPr>
            <a:picLocks noChangeAspect="1"/>
          </p:cNvPicPr>
          <p:nvPr/>
        </p:nvPicPr>
        <p:blipFill rotWithShape="1">
          <a:blip r:embed="rId2">
            <a:extLst>
              <a:ext uri="{28A0092B-C50C-407E-A947-70E740481C1C}">
                <a14:useLocalDpi xmlns:a14="http://schemas.microsoft.com/office/drawing/2010/main" val="0"/>
              </a:ext>
            </a:extLst>
          </a:blip>
          <a:srcRect l="5435"/>
          <a:stretch/>
        </p:blipFill>
        <p:spPr>
          <a:xfrm>
            <a:off x="6252004" y="1498285"/>
            <a:ext cx="5219998" cy="4139998"/>
          </a:xfrm>
          <a:prstGeom prst="rect">
            <a:avLst/>
          </a:prstGeom>
          <a:noFill/>
        </p:spPr>
      </p:pic>
    </p:spTree>
    <p:extLst>
      <p:ext uri="{BB962C8B-B14F-4D97-AF65-F5344CB8AC3E}">
        <p14:creationId xmlns:p14="http://schemas.microsoft.com/office/powerpoint/2010/main" val="2981243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44A505A-01E5-51E8-759D-7237FAE37BDA}"/>
              </a:ext>
            </a:extLst>
          </p:cNvPr>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
        <p:nvSpPr>
          <p:cNvPr id="4" name="Nadpis 3">
            <a:extLst>
              <a:ext uri="{FF2B5EF4-FFF2-40B4-BE49-F238E27FC236}">
                <a16:creationId xmlns:a16="http://schemas.microsoft.com/office/drawing/2014/main" id="{9B8DB48B-AF62-2E5E-38BB-75ED7ADFB0C5}"/>
              </a:ext>
            </a:extLst>
          </p:cNvPr>
          <p:cNvSpPr>
            <a:spLocks noGrp="1"/>
          </p:cNvSpPr>
          <p:nvPr>
            <p:ph type="title"/>
          </p:nvPr>
        </p:nvSpPr>
        <p:spPr>
          <a:xfrm>
            <a:off x="550150" y="2429005"/>
            <a:ext cx="11091699" cy="1603750"/>
          </a:xfrm>
        </p:spPr>
        <p:txBody>
          <a:bodyPr/>
          <a:lstStyle/>
          <a:p>
            <a:r>
              <a:rPr lang="cs-CZ" dirty="0"/>
              <a:t>Najděte si na svých zařízeních § 5 a 6 zákona č. 480/2004 Sb., o některých službách informační společnosti</a:t>
            </a:r>
          </a:p>
        </p:txBody>
      </p:sp>
    </p:spTree>
    <p:extLst>
      <p:ext uri="{BB962C8B-B14F-4D97-AF65-F5344CB8AC3E}">
        <p14:creationId xmlns:p14="http://schemas.microsoft.com/office/powerpoint/2010/main" val="633149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8" name="Picture 8" descr="Online školení Codexis pro začátečníky – ELSA Brno">
            <a:extLst>
              <a:ext uri="{FF2B5EF4-FFF2-40B4-BE49-F238E27FC236}">
                <a16:creationId xmlns:a16="http://schemas.microsoft.com/office/drawing/2014/main" id="{4FE605D3-18A6-69BA-BFED-53816B276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099" y="3502282"/>
            <a:ext cx="2977718" cy="2977718"/>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Beck-online | LinkedIn">
            <a:extLst>
              <a:ext uri="{FF2B5EF4-FFF2-40B4-BE49-F238E27FC236}">
                <a16:creationId xmlns:a16="http://schemas.microsoft.com/office/drawing/2014/main" id="{DC97C1A2-8B59-D984-AE01-5DF02589DD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9018" y="3453990"/>
            <a:ext cx="2977717" cy="2977717"/>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symbol pro číslo snímku 2">
            <a:extLst>
              <a:ext uri="{FF2B5EF4-FFF2-40B4-BE49-F238E27FC236}">
                <a16:creationId xmlns:a16="http://schemas.microsoft.com/office/drawing/2014/main" id="{2412DF41-F238-6401-D846-CBB57AF793BB}"/>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pic>
        <p:nvPicPr>
          <p:cNvPr id="5122" name="Picture 2" descr="Zákony pro lidi - Sbírka zákonů ČR v aktuálním konsolidovaném znění">
            <a:extLst>
              <a:ext uri="{FF2B5EF4-FFF2-40B4-BE49-F238E27FC236}">
                <a16:creationId xmlns:a16="http://schemas.microsoft.com/office/drawing/2014/main" id="{DD085E68-D305-2C36-274B-5056C026A0B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0753" y="558383"/>
            <a:ext cx="2222411" cy="2222411"/>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3">
            <a:extLst>
              <a:ext uri="{FF2B5EF4-FFF2-40B4-BE49-F238E27FC236}">
                <a16:creationId xmlns:a16="http://schemas.microsoft.com/office/drawing/2014/main" id="{B4EC8B1B-AB06-D154-C27F-8DFB72B8F3B0}"/>
              </a:ext>
            </a:extLst>
          </p:cNvPr>
          <p:cNvSpPr>
            <a:spLocks noGrp="1"/>
          </p:cNvSpPr>
          <p:nvPr>
            <p:ph type="title"/>
          </p:nvPr>
        </p:nvSpPr>
        <p:spPr>
          <a:xfrm>
            <a:off x="237415" y="3129930"/>
            <a:ext cx="10753200" cy="451576"/>
          </a:xfrm>
        </p:spPr>
        <p:txBody>
          <a:bodyPr/>
          <a:lstStyle/>
          <a:p>
            <a:pPr algn="ctr"/>
            <a:r>
              <a:rPr lang="cs-CZ" dirty="0"/>
              <a:t>Kde všude hledat?</a:t>
            </a:r>
          </a:p>
        </p:txBody>
      </p:sp>
      <p:pic>
        <p:nvPicPr>
          <p:cNvPr id="5124" name="Picture 4" descr="ASPI | Wolters Kluwer ČR, a. s.">
            <a:extLst>
              <a:ext uri="{FF2B5EF4-FFF2-40B4-BE49-F238E27FC236}">
                <a16:creationId xmlns:a16="http://schemas.microsoft.com/office/drawing/2014/main" id="{9EB6F965-F287-6F98-E9C0-67AF6FA1105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29433" y="426293"/>
            <a:ext cx="3589468" cy="35894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1545B3D-B175-35D6-5F0D-5528BF76C28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62568" y="1251122"/>
            <a:ext cx="3429000" cy="558800"/>
          </a:xfrm>
          <a:prstGeom prst="rect">
            <a:avLst/>
          </a:prstGeom>
        </p:spPr>
      </p:pic>
    </p:spTree>
    <p:extLst>
      <p:ext uri="{BB962C8B-B14F-4D97-AF65-F5344CB8AC3E}">
        <p14:creationId xmlns:p14="http://schemas.microsoft.com/office/powerpoint/2010/main" val="167575211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právo a technologie</Template>
  <TotalTime>1548</TotalTime>
  <Words>519</Words>
  <Application>Microsoft Macintosh PowerPoint</Application>
  <PresentationFormat>Widescreen</PresentationFormat>
  <Paragraphs>54</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Tahoma</vt:lpstr>
      <vt:lpstr>Wingdings</vt:lpstr>
      <vt:lpstr>Prezentace_MU_CZ</vt:lpstr>
      <vt:lpstr>Právo a technologie</vt:lpstr>
      <vt:lpstr>Co se teď bude dít?</vt:lpstr>
      <vt:lpstr>Představuje kyberprostor svět oddělený od fyzického světa?</vt:lpstr>
      <vt:lpstr>Jaké jsou zásadní problémy pro aplikaci práva on-line?</vt:lpstr>
      <vt:lpstr>Tak třeba.</vt:lpstr>
      <vt:lpstr>Jak se s tím právo pere?</vt:lpstr>
      <vt:lpstr>Kdy Facebook odpovídá za fotografii?</vt:lpstr>
      <vt:lpstr>Najděte si na svých zařízeních § 5 a 6 zákona č. 480/2004 Sb., o některých službách informační společnosti</vt:lpstr>
      <vt:lpstr>Kde všude hledat?</vt:lpstr>
      <vt:lpstr>PowerPoint Presentation</vt:lpstr>
      <vt:lpstr>Kdy Facebook odpovídá za fotografii?</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A TECHNOLOGIE</dc:title>
  <dc:creator>Anežka Mezerová</dc:creator>
  <cp:lastModifiedBy>Michal Kovalčík</cp:lastModifiedBy>
  <cp:revision>46</cp:revision>
  <cp:lastPrinted>1601-01-01T00:00:00Z</cp:lastPrinted>
  <dcterms:created xsi:type="dcterms:W3CDTF">2022-09-10T11:21:07Z</dcterms:created>
  <dcterms:modified xsi:type="dcterms:W3CDTF">2022-09-13T12:04:23Z</dcterms:modified>
</cp:coreProperties>
</file>