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67" r:id="rId2"/>
    <p:sldId id="257" r:id="rId3"/>
    <p:sldId id="271" r:id="rId4"/>
    <p:sldId id="274" r:id="rId5"/>
    <p:sldId id="275" r:id="rId6"/>
    <p:sldId id="272" r:id="rId7"/>
    <p:sldId id="258" r:id="rId8"/>
    <p:sldId id="273" r:id="rId9"/>
    <p:sldId id="270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52" autoAdjust="0"/>
    <p:restoredTop sz="93405" autoAdjust="0"/>
  </p:normalViewPr>
  <p:slideViewPr>
    <p:cSldViewPr snapToGrid="0">
      <p:cViewPr varScale="1">
        <p:scale>
          <a:sx n="105" d="100"/>
          <a:sy n="105" d="100"/>
        </p:scale>
        <p:origin x="872" y="1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9095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E55B115-6B6A-BB3F-441A-5BC2396068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837970-74A2-73D3-D093-B40CE88AF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Občanské právo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0FAE11ED-48AD-8D92-0366-C0B3285A19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052" y="4111628"/>
            <a:ext cx="11572588" cy="1311275"/>
          </a:xfrm>
        </p:spPr>
        <p:txBody>
          <a:bodyPr/>
          <a:lstStyle/>
          <a:p>
            <a:r>
              <a:rPr lang="cs-CZ" b="1" dirty="0"/>
              <a:t>SMLOUVY, NÁHRADA ŠKODY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31841F3-BF46-8F3B-FE44-83B2A43E39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9346" y="829056"/>
            <a:ext cx="5199888" cy="5199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783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652F99-53B5-A5C8-15F1-80DBA7E0C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7F72B2C-DE91-6D11-6453-B3166AFC5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teď bude dít?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ADC8881-E95A-02C5-97B7-65CCD1BEF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LAURA A JEJÍ ALKO-SMLOUVY</a:t>
            </a:r>
          </a:p>
          <a:p>
            <a:pPr>
              <a:lnSpc>
                <a:spcPct val="150000"/>
              </a:lnSpc>
            </a:pPr>
            <a:r>
              <a:rPr lang="cs-CZ" dirty="0"/>
              <a:t>JE SMLOUVA PAPÍR?</a:t>
            </a:r>
          </a:p>
          <a:p>
            <a:pPr>
              <a:lnSpc>
                <a:spcPct val="150000"/>
              </a:lnSpc>
            </a:pPr>
            <a:r>
              <a:rPr lang="cs-CZ" dirty="0"/>
              <a:t>SEX S TANEČNICÍ – NA CO MÁ ELIŠKA PRÁVO?</a:t>
            </a:r>
          </a:p>
          <a:p>
            <a:pPr>
              <a:lnSpc>
                <a:spcPct val="150000"/>
              </a:lnSpc>
            </a:pPr>
            <a:r>
              <a:rPr lang="cs-CZ" dirty="0"/>
              <a:t>ZÁVĚREČNÉ SHRNUTÍ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0082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002734-7042-4F4C-E685-D833100085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6B793EB-B8BB-C7C3-375B-36D87EBC2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Alkohol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85A2AAA-5D23-BB67-3B0E-D5CFD5457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59001"/>
            <a:ext cx="10753200" cy="413999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200" dirty="0"/>
              <a:t>V rámci příprav chce Laura nakoupit dostatek alkoholu, ačkoli ví, že většině kamarádů, kteří na večírek přijdou, ještě nebylo 18 let. I Lauře je jen 17, ale doufá, že u nich v supermarketu nikdo nebude chtít vidět občanku. Pro případ, že by to nevyšlo, se obrátí i na svoji nejlepší kamarádku Elišku, protože ví, že Eliška má doma ve sklepě dvě přepravky piva a několik lahví tvrdého alkoholu, které si tam odkládá od návštěv – alkohol totiž pije pouze sporadicky. Eliška Lauře nabídne, že by za 4 lahve tvrdého alkoholu chtěla 2 000 Kč. Za pivo naopak nechce nic, protože by ho stejně nevypila a přijde jí škoda, že by se časem zkazilo. Laura souhlasí a Eliška jí ještě téhož dne zásoby alkoholu přiveze. Laura dá Elišce 1 000 Kč a slíbí jí, že zbytek jí doplatí po akci. Večer před akcí Laura pro jistotu přeci jen zkusí jít dokoupit ještě několik lahví piva a tvrdého alkoholu do supermarketu, kde bez problému pořídí. Před začátkem party pak vedle lednice naplněné alkoholem nechá Laura prasátko s </a:t>
            </a:r>
            <a:r>
              <a:rPr lang="cs-CZ" sz="2200" dirty="0" err="1"/>
              <a:t>lepíkem</a:t>
            </a:r>
            <a:r>
              <a:rPr lang="cs-CZ" sz="2200" dirty="0"/>
              <a:t>: příspěvek na alkohol – dejte, kolik chcete, hlavně se dobře bavte!</a:t>
            </a:r>
          </a:p>
        </p:txBody>
      </p:sp>
    </p:spTree>
    <p:extLst>
      <p:ext uri="{BB962C8B-B14F-4D97-AF65-F5344CB8AC3E}">
        <p14:creationId xmlns:p14="http://schemas.microsoft.com/office/powerpoint/2010/main" val="3114100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9445913-07B0-EDB2-CC27-F3931D4C7D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FFEDC3-4DB9-8479-7594-B9A0035347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0B49F7-A274-AEDC-9662-E5E90EB02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Prodiskutujte dvě situace z příběhu: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9A1E731-0E01-427E-3658-3972B3CC7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1. Laura si kupuje alkohol od kamarádky Elišky (resp. pivo Eliška Lauře daruje)</a:t>
            </a:r>
          </a:p>
          <a:p>
            <a:endParaRPr lang="cs-CZ" b="1" dirty="0"/>
          </a:p>
          <a:p>
            <a:r>
              <a:rPr lang="cs-CZ" b="1" dirty="0"/>
              <a:t>2. Laura nakupuje alkohol v supermarketu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Byla uzavřena smlouva? Pokud ano, mezi kým a co je jejím předmětem?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8530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B06632-152E-8742-20A0-C1AFB6D413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ABBCBC-7AD0-E4DA-4A52-3374E046B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344" y="390816"/>
            <a:ext cx="10753200" cy="451576"/>
          </a:xfrm>
        </p:spPr>
        <p:txBody>
          <a:bodyPr/>
          <a:lstStyle/>
          <a:p>
            <a:r>
              <a:rPr lang="cs-CZ" dirty="0"/>
              <a:t>Relevantní ustanovení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C0F683E-E56F-49A1-2018-220B4CFF1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042009"/>
            <a:ext cx="10753200" cy="4139998"/>
          </a:xfrm>
        </p:spPr>
        <p:txBody>
          <a:bodyPr/>
          <a:lstStyle/>
          <a:p>
            <a:r>
              <a:rPr lang="cs-CZ" sz="2400" dirty="0"/>
              <a:t>§ 31 OZ: Má se za to, že každý nezletilý, který nenabyl plné svéprávnosti, je způsobilý k právním jednáním co do povahy přiměřeným rozumové a volní vyspělosti nezletilých jeho věku.</a:t>
            </a:r>
          </a:p>
          <a:p>
            <a:r>
              <a:rPr lang="cs-CZ" sz="2400" dirty="0"/>
              <a:t>§ 580 OZ: Neplatné je právní jednání, které se příčí dobrým mravům, jakož i právní jednání, které odporuje zákonu, pokud to smysl a účel zákona vyžaduje.</a:t>
            </a:r>
          </a:p>
          <a:p>
            <a:r>
              <a:rPr lang="cs-CZ" sz="2400" dirty="0"/>
              <a:t>§ 588 OZ: Soud přihlédne i bez návrhu k neplatnosti právního jednání, které se zjevně příčí dobrým mravům, anebo které odporuje zákonu a zjevně narušuje veřejný pořádek. To platí i v případě, že právní jednání zavazuje k plnění od počátku nemožnému.</a:t>
            </a:r>
          </a:p>
          <a:p>
            <a:r>
              <a:rPr lang="cs-CZ" sz="2400" dirty="0"/>
              <a:t>§ 11 odst. 5 zákona č. 65/2017 Sb.: Zakazuje se prodávat nebo podávat alkoholický nápoj osobě mladší 18 let.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1722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2D2B05-D4F8-E8CC-D712-21398C3650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2003E47-54CA-9859-33D9-25C3EF307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793199F-457B-2614-E725-C34C21F7B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Smlouvu lze uzavřít zcela neformálně – nejen písemně, ale i ústně či pouhým jednáním</a:t>
            </a:r>
          </a:p>
          <a:p>
            <a:r>
              <a:rPr lang="cs-CZ" dirty="0"/>
              <a:t>Každá smlouva má alespoň 2 strany (subjekty; kdo?) a předmět (plnění)</a:t>
            </a:r>
          </a:p>
          <a:p>
            <a:r>
              <a:rPr lang="cs-CZ" dirty="0"/>
              <a:t>Zavázat se k plnění může ve smlouvě jen jedna strana (darovací) nebo obě (kupní)</a:t>
            </a:r>
          </a:p>
          <a:p>
            <a:r>
              <a:rPr lang="cs-CZ" dirty="0"/>
              <a:t>Soukromé právo, avšak zásah státu =&gt; ochrana veřejného pořádku je jedním z důvodů absolutní neplatnosti</a:t>
            </a:r>
          </a:p>
        </p:txBody>
      </p:sp>
    </p:spTree>
    <p:extLst>
      <p:ext uri="{BB962C8B-B14F-4D97-AF65-F5344CB8AC3E}">
        <p14:creationId xmlns:p14="http://schemas.microsoft.com/office/powerpoint/2010/main" val="417248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7E6088-F899-9793-A89C-BF36C1536F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39888AC-CC63-F90C-1040-030582FE4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71576"/>
            <a:ext cx="10753200" cy="413999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0"/>
              <a:t>Tanečnice Eliška se na večírku seznámí s Petrem. Petr se jí líbí, a tak spolu odejdou do ložnice Lauřiných rodičů, aby si mohli pohovořit více v soukromí. Petr Elišku svádí, ale je příliš nesmělý, a takové muže Eliška nemusí. Protože se Petr ne a ne rozhoupat, rozhodne se vrátit do hlavního víru večírku, ale v tu chvíli ji Petr pevně chytí za ruku a zabrání jí v odchodu. Eliška se mu nejprve pokusí vysmeknout, ale Petr ji nepustí a jen jí pevným, klidným hlasem řekne, ať neodchází, že ji chce, přičemž v duchu si říká, že jestli teď odmítne, ihned ji pustí. Elišce však tato jeho nečekaná asertivita imponuje, a tak se rozhodne, že zůstane a nově nalezenou Petrovu mužnost pořádně prověří. Sdělí Petrovi, že se jí líbí různé nezvyklé sexuální praktiky a že ho do tajů BDSM ráda zasvětí. Petr nadšeně souhlasí, ale v průběhu milostného aktu se bojí, aby jí neublížil. Eliška ho ale opakovaně vyzývá k razantnějšímu postupu. V jednu chvíli si je Petr jistý, že jestli bude pokračovat stejnou silou, nejspíš Elišce něco zlomí nebo přinejmenším natáhne, a tak chce přestat, ale Eliška jen nadšeně volá, aby pokračoval, že přesně takhle se jí to líbí. Petr pokračuje, a tak Eliška z večírku kromě pocitu nezapomenutelného sexuálního dobrodružství odchází také s natrženou šlachou, která jí celkem jistě znemožní tancovat minimálně dva měsíce; dokonce hrozí, že už nebude tancovat nikdy. Protože je Eliška sólistkou a hvězdou tanečního uskupení, musí kvůli její indispozici zrušit několik představení a exhibic včetně účasti na mistrovství světa, čímž přijde dohromady o částku 150 000 Kč. Trenér uskupení se Elišky zeptal, jak se jí úraz přihodil, a ta mu bezelstně sdělí pravou příčinu s tím, že lepší sex v životě nezažila.</a:t>
            </a:r>
            <a:endParaRPr lang="cs-CZ" sz="1800" dirty="0">
              <a:solidFill>
                <a:schemeClr val="tx2"/>
              </a:solidFill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3B7F220-7DC3-FE56-D1A5-09B4B47B8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63968"/>
            <a:ext cx="10753200" cy="451576"/>
          </a:xfrm>
        </p:spPr>
        <p:txBody>
          <a:bodyPr/>
          <a:lstStyle/>
          <a:p>
            <a:r>
              <a:rPr lang="cs-CZ" dirty="0"/>
              <a:t>Sex s tanečnicí</a:t>
            </a:r>
          </a:p>
        </p:txBody>
      </p:sp>
    </p:spTree>
    <p:extLst>
      <p:ext uri="{BB962C8B-B14F-4D97-AF65-F5344CB8AC3E}">
        <p14:creationId xmlns:p14="http://schemas.microsoft.com/office/powerpoint/2010/main" val="4283996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8447812-AE1C-41E0-4051-C4E7FA2995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AB771F7-5E8A-B63E-FA73-29C07A4CE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Nejvyšší soud </a:t>
            </a:r>
            <a:r>
              <a:rPr lang="cs-CZ" dirty="0" err="1"/>
              <a:t>sp</a:t>
            </a:r>
            <a:r>
              <a:rPr lang="cs-CZ" dirty="0"/>
              <a:t>. zn. </a:t>
            </a:r>
            <a:r>
              <a:rPr lang="cs-CZ" sz="4000" dirty="0"/>
              <a:t>25 </a:t>
            </a:r>
            <a:r>
              <a:rPr lang="cs-CZ" sz="4000" dirty="0" err="1"/>
              <a:t>Cdo</a:t>
            </a:r>
            <a:r>
              <a:rPr lang="cs-CZ" sz="4000" dirty="0"/>
              <a:t> 2216/2019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7D70387-0CB9-95A0-B9B4-2DD2F8347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171576"/>
            <a:ext cx="10753200" cy="413999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dirty="0"/>
              <a:t>„</a:t>
            </a:r>
            <a:r>
              <a:rPr lang="cs-CZ" sz="2400" dirty="0"/>
              <a:t>Úprava </a:t>
            </a:r>
            <a:r>
              <a:rPr lang="cs-CZ" sz="2400" b="1" dirty="0"/>
              <a:t>spoluúčasti</a:t>
            </a:r>
            <a:r>
              <a:rPr lang="cs-CZ" sz="2400" dirty="0"/>
              <a:t> </a:t>
            </a:r>
            <a:r>
              <a:rPr lang="cs-CZ" sz="2400" b="1" dirty="0"/>
              <a:t>poškozeného</a:t>
            </a:r>
            <a:r>
              <a:rPr lang="cs-CZ" sz="2400" dirty="0"/>
              <a:t> na vzniklé újmě je založena na východisku, že </a:t>
            </a:r>
            <a:r>
              <a:rPr lang="cs-CZ" sz="2400" b="1" dirty="0"/>
              <a:t>újma nemusí být pouze výsledkem jednání škůdce, nýbrž může být vyvolána i samotným poškozeným</a:t>
            </a:r>
            <a:r>
              <a:rPr lang="cs-CZ" sz="2400" dirty="0"/>
              <a:t>; v takovém případě </a:t>
            </a:r>
            <a:r>
              <a:rPr lang="cs-CZ" sz="2400" b="1" dirty="0"/>
              <a:t>poškozený poměrně nebo zcela nese újmu vzniklou okolnostmi na jeho straně</a:t>
            </a:r>
            <a:r>
              <a:rPr lang="cs-CZ" sz="2400" dirty="0"/>
              <a:t>. Jde o určení vzájemného vztahu mezi jednáním poškozeného a škůdce, přičemž se vychází z míry účasti každého z nich a zvažují se veškeré příčiny, které vedly k újmě, a jak u škůdce tak i u poškozeného lze brát v úvahu jen takové jednání, jež bylo alespoň jednou z příčin vzniku újmy. Na straně poškozeného se pak zvažují veškeré příčiny, existence a forma zavinění (úmysl, nedbalost) není zpravidla pro konstatování spoluúčasti podstatná – může ale mít vliv na určení rozsahu spoluúčasti poškozeného na vzniku újmy.“</a:t>
            </a:r>
          </a:p>
        </p:txBody>
      </p:sp>
    </p:spTree>
    <p:extLst>
      <p:ext uri="{BB962C8B-B14F-4D97-AF65-F5344CB8AC3E}">
        <p14:creationId xmlns:p14="http://schemas.microsoft.com/office/powerpoint/2010/main" val="2342378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305C659-BC8C-FC6C-974C-43DA9DB90F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33F3AA3-C32F-03D1-F83F-F46286802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3393F2-7FDE-C1D9-D89B-5C6672B0A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cs-CZ" dirty="0"/>
              <a:t>nelze se předem vzdát práva na náhradu újmy způsobené na přirozených právech</a:t>
            </a:r>
          </a:p>
          <a:p>
            <a:pPr>
              <a:spcAft>
                <a:spcPts val="1200"/>
              </a:spcAft>
            </a:pPr>
            <a:r>
              <a:rPr lang="cs-CZ" dirty="0"/>
              <a:t>nelze ani souhlasit se způsobením závažné újmy</a:t>
            </a:r>
          </a:p>
          <a:p>
            <a:pPr>
              <a:spcAft>
                <a:spcPts val="1200"/>
              </a:spcAft>
            </a:pPr>
            <a:r>
              <a:rPr lang="cs-CZ" dirty="0"/>
              <a:t>zákon chrání poškozeného v těchto případech i proti jeho vůli</a:t>
            </a:r>
          </a:p>
          <a:p>
            <a:pPr>
              <a:spcAft>
                <a:spcPts val="1200"/>
              </a:spcAft>
            </a:pPr>
            <a:r>
              <a:rPr lang="cs-CZ" dirty="0"/>
              <a:t>pokud se na vzniku a rozsahu způsobené újmy podílí nějakým způsobem i sám poškozený svou spoluúčastí, rozsah nahrazované újmy se zmenšuje</a:t>
            </a:r>
          </a:p>
          <a:p>
            <a:pPr>
              <a:spcAft>
                <a:spcPts val="1200"/>
              </a:spcAf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762518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právo a technologie</Template>
  <TotalTime>1559</TotalTime>
  <Words>1045</Words>
  <Application>Microsoft Macintosh PowerPoint</Application>
  <PresentationFormat>Widescreen</PresentationFormat>
  <Paragraphs>48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Občanské právo</vt:lpstr>
      <vt:lpstr>Co se teď bude dít?</vt:lpstr>
      <vt:lpstr>Alkohol</vt:lpstr>
      <vt:lpstr>Prodiskutujte dvě situace z příběhu:</vt:lpstr>
      <vt:lpstr>Relevantní ustanovení</vt:lpstr>
      <vt:lpstr>Shrnutí</vt:lpstr>
      <vt:lpstr>Sex s tanečnicí</vt:lpstr>
      <vt:lpstr>Nejvyšší soud sp. zn. 25 Cdo 2216/2019</vt:lpstr>
      <vt:lpstr>Shrnutí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A TECHNOLOGIE</dc:title>
  <dc:creator>Anežka Mezerová</dc:creator>
  <cp:lastModifiedBy>Michal Kovalčík</cp:lastModifiedBy>
  <cp:revision>47</cp:revision>
  <cp:lastPrinted>1601-01-01T00:00:00Z</cp:lastPrinted>
  <dcterms:created xsi:type="dcterms:W3CDTF">2022-09-10T11:21:07Z</dcterms:created>
  <dcterms:modified xsi:type="dcterms:W3CDTF">2022-09-13T07:20:09Z</dcterms:modified>
</cp:coreProperties>
</file>