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8"/>
  </p:notesMasterIdLst>
  <p:handoutMasterIdLst>
    <p:handoutMasterId r:id="rId19"/>
  </p:handoutMasterIdLst>
  <p:sldIdLst>
    <p:sldId id="322" r:id="rId3"/>
    <p:sldId id="304" r:id="rId4"/>
    <p:sldId id="310" r:id="rId5"/>
    <p:sldId id="305" r:id="rId6"/>
    <p:sldId id="311" r:id="rId7"/>
    <p:sldId id="313" r:id="rId8"/>
    <p:sldId id="314" r:id="rId9"/>
    <p:sldId id="312" r:id="rId10"/>
    <p:sldId id="318" r:id="rId11"/>
    <p:sldId id="320" r:id="rId12"/>
    <p:sldId id="315" r:id="rId13"/>
    <p:sldId id="319" r:id="rId14"/>
    <p:sldId id="316" r:id="rId15"/>
    <p:sldId id="317" r:id="rId16"/>
    <p:sldId id="321" r:id="rId17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>
        <p:scale>
          <a:sx n="77" d="100"/>
          <a:sy n="77" d="100"/>
        </p:scale>
        <p:origin x="-112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 dirty="0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63B3A9B-4C4B-429F-B1BA-B25268D61C3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2717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 dirty="0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43E4855-365E-4089-A9E1-2B9D850F61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87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98B7D-DE4C-49C2-9D8B-1086E5AF8386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D9C3A7-3125-4694-93B8-A880212DDFE2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88751BD-FBF8-4CF8-98EB-54519493110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81D0EF-481D-4503-A5B9-1FFD4CAD9312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1295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27A867-5496-4659-8007-A487315D178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95098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33957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2675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9316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49699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31576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3195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456389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9034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9DEA41-A66D-4BBE-9E43-39CE69501D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946593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10017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64915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769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FFABB9-849C-4109-96DB-52FD8EC336E5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999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D5A44D-1234-4685-9A2C-A68BEA90A491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210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119D36-3F1A-4C6D-9574-B94BB7E34642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794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7B1D46-5891-4B47-9D59-237BD715A28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330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933583-4C46-4604-B0E7-60077292A74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934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AC7D26-B54D-4EA2-9977-1C4E8789F3B1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167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FD053D-EEFA-4A23-88DE-EDE73B20710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7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dirty="0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FE62E22-5E18-4608-9DE6-C257FABAD098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 dirty="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dirty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dirty="0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1043608" y="3284984"/>
            <a:ext cx="7776864" cy="3239641"/>
          </a:xfrm>
        </p:spPr>
        <p:txBody>
          <a:bodyPr/>
          <a:lstStyle/>
          <a:p>
            <a:pPr algn="ctr" eaLnBrk="1" hangingPunct="1">
              <a:spcBef>
                <a:spcPts val="600"/>
              </a:spcBef>
              <a:spcAft>
                <a:spcPts val="600"/>
              </a:spcAft>
            </a:pPr>
            <a:r>
              <a:rPr lang="cs-CZ" altLang="cs-CZ" sz="3600" b="1" i="1" dirty="0" smtClean="0"/>
              <a:t>          Dějiny soukromého práva </a:t>
            </a:r>
            <a:r>
              <a:rPr lang="cs-CZ" altLang="cs-CZ" sz="3600" b="1" i="1" dirty="0"/>
              <a:t>5</a:t>
            </a:r>
            <a:r>
              <a:rPr lang="cs-CZ" altLang="cs-CZ" sz="3600" i="1" dirty="0" smtClean="0"/>
              <a:t/>
            </a:r>
            <a:br>
              <a:rPr lang="cs-CZ" altLang="cs-CZ" sz="3600" i="1" dirty="0" smtClean="0"/>
            </a:br>
            <a:r>
              <a:rPr lang="cs-CZ" altLang="cs-CZ" sz="800" i="1" dirty="0" smtClean="0"/>
              <a:t>.</a:t>
            </a:r>
            <a:r>
              <a:rPr lang="cs-CZ" altLang="cs-CZ" sz="3600" i="1" dirty="0" smtClean="0"/>
              <a:t/>
            </a:r>
            <a:br>
              <a:rPr lang="cs-CZ" altLang="cs-CZ" sz="3600" i="1" dirty="0" smtClean="0"/>
            </a:br>
            <a:r>
              <a:rPr lang="cs-CZ" altLang="cs-CZ" sz="3400" i="1" dirty="0" smtClean="0"/>
              <a:t>    </a:t>
            </a:r>
            <a:r>
              <a:rPr lang="cs-CZ" altLang="cs-CZ" sz="3400" i="1" dirty="0" smtClean="0"/>
              <a:t>Rodinné právo</a:t>
            </a:r>
            <a:br>
              <a:rPr lang="cs-CZ" altLang="cs-CZ" sz="3400" i="1" dirty="0" smtClean="0"/>
            </a:br>
            <a:r>
              <a:rPr lang="cs-CZ" altLang="cs-CZ" sz="1200" b="1" i="1" dirty="0" smtClean="0"/>
              <a:t>.</a:t>
            </a:r>
            <a:r>
              <a:rPr lang="cs-CZ" altLang="cs-CZ" sz="3600" b="1" i="1" dirty="0" smtClean="0"/>
              <a:t/>
            </a:r>
            <a:br>
              <a:rPr lang="cs-CZ" altLang="cs-CZ" sz="3600" b="1" i="1" dirty="0" smtClean="0"/>
            </a:br>
            <a:r>
              <a:rPr lang="cs-CZ" altLang="cs-CZ" sz="2800" b="1" i="1" dirty="0" smtClean="0">
                <a:solidFill>
                  <a:schemeClr val="accent1"/>
                </a:solidFill>
              </a:rPr>
              <a:t>(provází </a:t>
            </a:r>
            <a:r>
              <a:rPr lang="cs-CZ" altLang="cs-CZ" sz="2800" b="1" i="1" dirty="0" smtClean="0">
                <a:solidFill>
                  <a:schemeClr val="accent1"/>
                </a:solidFill>
              </a:rPr>
              <a:t>Pavel </a:t>
            </a:r>
            <a:r>
              <a:rPr lang="cs-CZ" altLang="cs-CZ" sz="2800" b="1" i="1" dirty="0">
                <a:solidFill>
                  <a:schemeClr val="accent1"/>
                </a:solidFill>
              </a:rPr>
              <a:t>S</a:t>
            </a:r>
            <a:r>
              <a:rPr lang="cs-CZ" altLang="cs-CZ" sz="2800" b="1" i="1" dirty="0" smtClean="0">
                <a:solidFill>
                  <a:schemeClr val="accent1"/>
                </a:solidFill>
              </a:rPr>
              <a:t>alák)</a:t>
            </a:r>
            <a:endParaRPr lang="cs-CZ" altLang="cs-CZ" sz="2800" b="1" i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38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256584"/>
          </a:xfrm>
        </p:spPr>
        <p:txBody>
          <a:bodyPr/>
          <a:lstStyle/>
          <a:p>
            <a:r>
              <a:rPr lang="cs-CZ" sz="1800" i="1" dirty="0" smtClean="0"/>
              <a:t>„Dokud nás smrt nerozdělí….“</a:t>
            </a:r>
          </a:p>
          <a:p>
            <a:r>
              <a:rPr lang="cs-CZ" sz="1800" b="1" dirty="0" smtClean="0"/>
              <a:t>Rozvod</a:t>
            </a:r>
            <a:r>
              <a:rPr lang="cs-CZ" sz="1800" dirty="0" smtClean="0"/>
              <a:t>  (od stolu a lože)</a:t>
            </a:r>
          </a:p>
          <a:p>
            <a:pPr lvl="1"/>
            <a:r>
              <a:rPr lang="cs-CZ" sz="1800" dirty="0" smtClean="0"/>
              <a:t>Demonstrativní důvody</a:t>
            </a:r>
          </a:p>
          <a:p>
            <a:r>
              <a:rPr lang="cs-CZ" sz="1800" b="1" dirty="0" smtClean="0"/>
              <a:t>Rozluka</a:t>
            </a:r>
            <a:r>
              <a:rPr lang="cs-CZ" sz="1800" dirty="0" smtClean="0"/>
              <a:t> (manželská novela 1919) – rozvod až od 1949</a:t>
            </a:r>
          </a:p>
          <a:p>
            <a:pPr lvl="1"/>
            <a:r>
              <a:rPr lang="cs-CZ" sz="1800" i="1" dirty="0" smtClean="0"/>
              <a:t>„o rozluku každého manželství žalovati lze“</a:t>
            </a:r>
          </a:p>
          <a:p>
            <a:pPr lvl="1"/>
            <a:r>
              <a:rPr lang="cs-CZ" sz="1800" dirty="0" smtClean="0"/>
              <a:t>1919 Taxativní důvody : cizoložství, trest žaláře na tři léta či za čin svědčící o zvrhlé povaze, zhýralý život, usilování o život manžela, ubližování, opuštění manžela a nevrácení se do šesti měsíců od soudní výzvy, trvalá duševní choroba, trvalý rozvrat  (nesmí žádat ten, kdo zavinil) a nepřekonatelný odpor (musí oba manželé souhlasit a je možný nejprve rozvod od stou a lože) </a:t>
            </a:r>
          </a:p>
          <a:p>
            <a:pPr lvl="1"/>
            <a:r>
              <a:rPr lang="cs-CZ" sz="1800" dirty="0" smtClean="0"/>
              <a:t>x 1949 „hluboký rozvrat“</a:t>
            </a:r>
          </a:p>
          <a:p>
            <a:r>
              <a:rPr lang="cs-CZ" sz="1800" dirty="0" smtClean="0"/>
              <a:t>Hledá se viník (i zákon 1949 a 1963) – ten , kdo zavinil, nemůže žádat rozvod</a:t>
            </a:r>
          </a:p>
          <a:p>
            <a:endParaRPr lang="cs-CZ" sz="1800" dirty="0" smtClean="0"/>
          </a:p>
          <a:p>
            <a:r>
              <a:rPr lang="cs-CZ" sz="1800" dirty="0" smtClean="0"/>
              <a:t>Děti</a:t>
            </a:r>
          </a:p>
          <a:p>
            <a:pPr lvl="1"/>
            <a:r>
              <a:rPr lang="cs-CZ" sz="1800" dirty="0" smtClean="0"/>
              <a:t>ABGB – typicky muž (žena původně u kluků do 4 u dívek do 7let (§ 142 do 1. dílčí novely – 1914)</a:t>
            </a:r>
          </a:p>
          <a:p>
            <a:pPr lvl="1"/>
            <a:r>
              <a:rPr lang="cs-CZ" sz="1800" dirty="0" smtClean="0"/>
              <a:t>Po r. 1949 – typicky žena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0916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483768" y="2780928"/>
            <a:ext cx="5323284" cy="1152104"/>
          </a:xfrm>
        </p:spPr>
        <p:txBody>
          <a:bodyPr/>
          <a:lstStyle/>
          <a:p>
            <a:pPr algn="ctr"/>
            <a:r>
              <a:rPr lang="cs-CZ" dirty="0" smtClean="0"/>
              <a:t>Vztahy v rodině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483768" y="4509120"/>
            <a:ext cx="6480720" cy="1440160"/>
          </a:xfrm>
        </p:spPr>
        <p:txBody>
          <a:bodyPr/>
          <a:lstStyle/>
          <a:p>
            <a:r>
              <a:rPr lang="cs-CZ" sz="2000" dirty="0" smtClean="0"/>
              <a:t>Jedinou filozofickou obranou manželství je věta: 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„Podřídit se poznané nutnosti je nejvyšší 	projev svobody.“</a:t>
            </a:r>
          </a:p>
          <a:p>
            <a:r>
              <a:rPr lang="cs-CZ" dirty="0" smtClean="0"/>
              <a:t>					</a:t>
            </a:r>
            <a:r>
              <a:rPr lang="cs-CZ" sz="2000" dirty="0" smtClean="0"/>
              <a:t>(G. Laub)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2880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2400" cy="503237"/>
          </a:xfrm>
        </p:spPr>
        <p:txBody>
          <a:bodyPr/>
          <a:lstStyle/>
          <a:p>
            <a:pPr algn="ctr"/>
            <a:r>
              <a:rPr lang="cs-CZ" sz="2400" dirty="0" smtClean="0"/>
              <a:t>ABGB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cs-CZ" sz="1400" b="1" dirty="0" smtClean="0"/>
              <a:t>§ 91 </a:t>
            </a:r>
            <a:r>
              <a:rPr lang="cs-CZ" sz="1400" dirty="0" smtClean="0"/>
              <a:t>Muž je hlava rodiny. V této vlastnosti přísluší mu obzvláště právo vésti domácnost; náleží mu však také závazek, aby poskytoval manželce podle svého jmění slušnou výživu a zastupoval ji ve všech případnostech.</a:t>
            </a:r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b="1" dirty="0" smtClean="0"/>
              <a:t>§ 92 </a:t>
            </a:r>
            <a:r>
              <a:rPr lang="cs-CZ" sz="1400" dirty="0" smtClean="0"/>
              <a:t>Manželka obdrží jméno mužovo a požívá práv jeho stavu. Jest povinna následovati muže do jeho bydliště, pomáhati, seč jest, v domácnosti a ve výdělku a, pokud toho vyžaduje domácí pořádek, sama plniti i dáti plniti opatření mužem učiněná.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§ 139 </a:t>
            </a:r>
            <a:r>
              <a:rPr lang="cs-CZ" sz="1400" dirty="0" smtClean="0"/>
              <a:t>Rodiče jsou vůbec zavázáni své manželské děti vychovávati, to jest pečovati o jejich život a jejich zdraví, opatřovati jim slušnou výživu, jejich tělesné a duševní síly vyvíjeti a vyučováním v náboženství a v užitečných vědomostech klásti základ k jejich budoucímu blahobytu.</a:t>
            </a:r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b="1" dirty="0" smtClean="0"/>
              <a:t>§ 141 </a:t>
            </a:r>
            <a:r>
              <a:rPr lang="cs-CZ" sz="1400" dirty="0" smtClean="0"/>
              <a:t>Jest především povinností otcovou tak dlouho pečovati o výživu dětí, dokud nemohou samy se vyživovati. Na matce je zvláště pečovati o jejich tělesnou výchovu a o jejich zdraví.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§148 </a:t>
            </a:r>
            <a:r>
              <a:rPr lang="cs-CZ" sz="1400" dirty="0" smtClean="0"/>
              <a:t>Otec může vychovávati své ještě nedospělé dítě ku stavu, jejž pro ně uzná za přiměřený; ale po dosažené dospělosti může dítě, předneslo-li otci bez úspěchu svou žádost o jiné povolání, jež se spíše srovná s jeho náklonostmi a jeho schopnostmi, vznésti svou žádost na řádný soud, kterýž o tom z úřední moci rozhodne, přihlížeje ke stavu, jmění a námitkám otcovým.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§ 165 </a:t>
            </a:r>
            <a:r>
              <a:rPr lang="cs-CZ" sz="1400" dirty="0" smtClean="0"/>
              <a:t>Nemanželské děti nemají nároku ani na rodinné jméno otcovo, ani na šlechtictví, erb a jiné přednosti rodičů; obdrží rodné jméno matčino.</a:t>
            </a:r>
          </a:p>
          <a:p>
            <a:pPr marL="0" indent="0" algn="just">
              <a:buNone/>
            </a:pP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220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627784" y="2852936"/>
            <a:ext cx="5969000" cy="2376488"/>
          </a:xfrm>
        </p:spPr>
        <p:txBody>
          <a:bodyPr/>
          <a:lstStyle/>
          <a:p>
            <a:pPr algn="ctr"/>
            <a:r>
              <a:rPr lang="cs-CZ" dirty="0" smtClean="0"/>
              <a:t>Majetkové vztahy </a:t>
            </a:r>
            <a:br>
              <a:rPr lang="cs-CZ" dirty="0" smtClean="0"/>
            </a:br>
            <a:r>
              <a:rPr lang="cs-CZ" dirty="0" smtClean="0"/>
              <a:t>v rodině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699792" y="4797152"/>
            <a:ext cx="6192688" cy="1224136"/>
          </a:xfrm>
        </p:spPr>
        <p:txBody>
          <a:bodyPr/>
          <a:lstStyle/>
          <a:p>
            <a:r>
              <a:rPr lang="cs-CZ" dirty="0" smtClean="0"/>
              <a:t>Kdo se žení pro peníze,</a:t>
            </a:r>
          </a:p>
          <a:p>
            <a:r>
              <a:rPr lang="cs-CZ" dirty="0" smtClean="0"/>
              <a:t>	má aspoň rozumný důvod.</a:t>
            </a:r>
          </a:p>
          <a:p>
            <a:r>
              <a:rPr lang="cs-CZ" dirty="0" smtClean="0"/>
              <a:t>				(G. Laub)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1484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503237"/>
          </a:xfrm>
        </p:spPr>
        <p:txBody>
          <a:bodyPr/>
          <a:lstStyle/>
          <a:p>
            <a:pPr algn="ctr"/>
            <a:r>
              <a:rPr lang="cs-CZ" sz="2400" b="1" dirty="0" smtClean="0"/>
              <a:t>ABGB x 1949 X 1963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76977" cy="479015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400" b="1" dirty="0" smtClean="0"/>
              <a:t>§ 1217 </a:t>
            </a:r>
            <a:r>
              <a:rPr lang="cs-CZ" sz="1400" dirty="0" smtClean="0"/>
              <a:t>Svatebními smlouvami nazývají se smlouvy, které byly sjednány o jmění, hledíc k manželskému svazku, a mají především za předmět věno; </a:t>
            </a:r>
            <a:r>
              <a:rPr lang="cs-CZ" sz="1400" dirty="0" err="1" smtClean="0"/>
              <a:t>obvěnění</a:t>
            </a:r>
            <a:r>
              <a:rPr lang="cs-CZ" sz="1400" dirty="0" smtClean="0"/>
              <a:t>; jitřní dar; společenství statků; správu a požívání vlastního jmění; dědickou posloupnost, nebo doživotní požívání jmění, určené pro případ smrti, a vdovský plat.</a:t>
            </a:r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b="1" dirty="0" smtClean="0"/>
              <a:t>§ 1233 </a:t>
            </a:r>
            <a:r>
              <a:rPr lang="cs-CZ" sz="1400" dirty="0" smtClean="0"/>
              <a:t>Manželský svazek sám nezakládá ještě společenství statků mezi manžely. K tomu je potřebí zvláštní smlouvy, jejíž rozsah a právní forma posuzuje se podle §§ 1177 a 1178 předchozí hlavy.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§ 1237 </a:t>
            </a:r>
            <a:r>
              <a:rPr lang="cs-CZ" sz="1400" dirty="0" smtClean="0"/>
              <a:t>Neučinili-li manželé zvláštní úmluvy o upotřebení svého jmění; podrží každý manžel své dřívější vlastnické právo a druhý nemá nároku na to, co každá strana během manželství získá a jakýmkoli způsobem dostane. V pochybnosti platí domněnka, že nabytí se stalo mužem. (Osnova 1937 – „ V pochybnosti platí domněnka, že nabytí se stalo rovným dílem.“)</a:t>
            </a:r>
          </a:p>
          <a:p>
            <a:pPr marL="0" indent="0" algn="just">
              <a:buNone/>
            </a:pPr>
            <a:endParaRPr lang="cs-CZ" sz="1400" dirty="0" smtClean="0"/>
          </a:p>
          <a:p>
            <a:pPr marL="0" indent="0" algn="just">
              <a:buNone/>
            </a:pPr>
            <a:r>
              <a:rPr lang="cs-CZ" sz="1400" b="1" dirty="0" smtClean="0"/>
              <a:t>Zákon o rodině 1949</a:t>
            </a:r>
          </a:p>
          <a:p>
            <a:pPr marL="0" indent="0" algn="just">
              <a:buNone/>
            </a:pPr>
            <a:r>
              <a:rPr lang="cs-CZ" sz="1400" dirty="0" smtClean="0"/>
              <a:t>- Zákonné společenství majetkové x možno se smluvně odchýlit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b="1" dirty="0" smtClean="0"/>
              <a:t>Zákon o rodině 1963</a:t>
            </a:r>
            <a:endParaRPr lang="cs-CZ" sz="1400" b="1" dirty="0"/>
          </a:p>
          <a:p>
            <a:pPr marL="0" indent="0" algn="just">
              <a:buNone/>
            </a:pPr>
            <a:r>
              <a:rPr lang="cs-CZ" sz="1400" dirty="0" smtClean="0"/>
              <a:t> - bezpodílové spoluvlastnictví bez možnosti smluvního odchýlení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1533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/>
            </a:r>
            <a:br>
              <a:rPr lang="cs-CZ" sz="4400" dirty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		</a:t>
            </a:r>
            <a:br>
              <a:rPr lang="cs-CZ" sz="4000" dirty="0" smtClean="0"/>
            </a:br>
            <a:r>
              <a:rPr lang="cs-CZ" sz="4000" dirty="0"/>
              <a:t>	</a:t>
            </a:r>
            <a:r>
              <a:rPr lang="cs-CZ" sz="4000" dirty="0" smtClean="0"/>
              <a:t>		</a:t>
            </a:r>
            <a:endParaRPr lang="cs-CZ" sz="4000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627784" y="2852936"/>
            <a:ext cx="6264696" cy="1512168"/>
          </a:xfrm>
        </p:spPr>
        <p:txBody>
          <a:bodyPr/>
          <a:lstStyle/>
          <a:p>
            <a:r>
              <a:rPr lang="cs-CZ" sz="3000" dirty="0"/>
              <a:t>Ženatí muži žijí </a:t>
            </a:r>
            <a:r>
              <a:rPr lang="cs-CZ" sz="3000" dirty="0" smtClean="0"/>
              <a:t>déle</a:t>
            </a:r>
          </a:p>
          <a:p>
            <a:r>
              <a:rPr lang="cs-CZ" sz="3000" dirty="0"/>
              <a:t/>
            </a:r>
            <a:br>
              <a:rPr lang="cs-CZ" sz="3000" dirty="0"/>
            </a:br>
            <a:r>
              <a:rPr lang="cs-CZ" sz="3000" dirty="0" smtClean="0"/>
              <a:t>	</a:t>
            </a:r>
            <a:r>
              <a:rPr lang="cs-CZ" sz="3000" dirty="0" smtClean="0"/>
              <a:t>- alespoň </a:t>
            </a:r>
            <a:r>
              <a:rPr lang="cs-CZ" sz="3000" dirty="0"/>
              <a:t>jim to tak připadá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49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DDBD3C-D533-4556-9401-464F045C3DA7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Obsah</a:t>
            </a:r>
            <a:endParaRPr lang="cs-CZ" altLang="cs-CZ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Co je rodina, manželství, okruhy otázek</a:t>
            </a:r>
          </a:p>
          <a:p>
            <a:r>
              <a:rPr lang="cs-CZ" altLang="cs-CZ" dirty="0" smtClean="0"/>
              <a:t>Vznik a povaha manželství</a:t>
            </a:r>
          </a:p>
          <a:p>
            <a:r>
              <a:rPr lang="cs-CZ" altLang="cs-CZ" dirty="0" smtClean="0"/>
              <a:t>Ukončení manželství</a:t>
            </a:r>
          </a:p>
          <a:p>
            <a:r>
              <a:rPr lang="cs-CZ" altLang="cs-CZ" dirty="0" smtClean="0"/>
              <a:t>Vztahy a postavení v rodině</a:t>
            </a:r>
          </a:p>
          <a:p>
            <a:r>
              <a:rPr lang="cs-CZ" altLang="cs-CZ" dirty="0" smtClean="0"/>
              <a:t>Majetek v rodině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27784" y="2564904"/>
            <a:ext cx="5904656" cy="1872208"/>
          </a:xfrm>
        </p:spPr>
        <p:txBody>
          <a:bodyPr/>
          <a:lstStyle/>
          <a:p>
            <a:pPr algn="ctr"/>
            <a:r>
              <a:rPr lang="cs-CZ" altLang="cs-CZ" sz="4000" dirty="0" smtClean="0"/>
              <a:t>Vznik manželství  </a:t>
            </a:r>
            <a:br>
              <a:rPr lang="cs-CZ" altLang="cs-CZ" sz="4000" dirty="0" smtClean="0"/>
            </a:br>
            <a:r>
              <a:rPr lang="cs-CZ" altLang="cs-CZ" sz="4000" dirty="0" smtClean="0"/>
              <a:t>a </a:t>
            </a:r>
            <a:br>
              <a:rPr lang="cs-CZ" altLang="cs-CZ" sz="4000" dirty="0" smtClean="0"/>
            </a:br>
            <a:r>
              <a:rPr lang="cs-CZ" altLang="cs-CZ" sz="4000" dirty="0" smtClean="0"/>
              <a:t>charakter rodiny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4581128"/>
            <a:ext cx="6552728" cy="1800200"/>
          </a:xfrm>
        </p:spPr>
        <p:txBody>
          <a:bodyPr/>
          <a:lstStyle/>
          <a:p>
            <a:r>
              <a:rPr lang="cs-CZ" dirty="0" smtClean="0"/>
              <a:t>Rodina je opora státu. </a:t>
            </a:r>
          </a:p>
          <a:p>
            <a:r>
              <a:rPr lang="cs-CZ" dirty="0"/>
              <a:t>	</a:t>
            </a:r>
            <a:r>
              <a:rPr lang="cs-CZ" dirty="0" smtClean="0"/>
              <a:t>Lidé zaměstnaní rodinnými starostmi 	nemyslí na politiku.</a:t>
            </a:r>
          </a:p>
          <a:p>
            <a:r>
              <a:rPr lang="cs-CZ" dirty="0" smtClean="0"/>
              <a:t>					G. Laub</a:t>
            </a: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978D389-8FA9-41A9-89BB-6A79976F899B}" type="slidenum">
              <a:rPr lang="cs-CZ" altLang="cs-CZ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57AD5B-1FA6-40B3-8F80-09AE9262F57C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052736"/>
            <a:ext cx="7772400" cy="503237"/>
          </a:xfrm>
        </p:spPr>
        <p:txBody>
          <a:bodyPr/>
          <a:lstStyle/>
          <a:p>
            <a:pPr algn="ctr"/>
            <a:r>
              <a:rPr lang="cs-CZ" altLang="cs-CZ" dirty="0" smtClean="0"/>
              <a:t>Co je manželství?</a:t>
            </a:r>
            <a:endParaRPr lang="cs-CZ" alt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00808"/>
            <a:ext cx="8640960" cy="4608512"/>
          </a:xfrm>
          <a:ln/>
        </p:spPr>
        <p:txBody>
          <a:bodyPr/>
          <a:lstStyle/>
          <a:p>
            <a:pPr marL="0" indent="0" algn="just">
              <a:buNone/>
            </a:pPr>
            <a:r>
              <a:rPr lang="cs-CZ" sz="1600" b="1" dirty="0">
                <a:solidFill>
                  <a:schemeClr val="tx1"/>
                </a:solidFill>
              </a:rPr>
              <a:t>§ 44 </a:t>
            </a:r>
            <a:r>
              <a:rPr lang="cs-CZ" sz="1600" b="1" dirty="0" smtClean="0">
                <a:solidFill>
                  <a:schemeClr val="tx1"/>
                </a:solidFill>
              </a:rPr>
              <a:t> ABGB</a:t>
            </a:r>
          </a:p>
          <a:p>
            <a:pPr marL="0" indent="0" algn="just">
              <a:buNone/>
            </a:pPr>
            <a:r>
              <a:rPr lang="cs-CZ" sz="1600" i="1" dirty="0" smtClean="0">
                <a:solidFill>
                  <a:schemeClr val="tx1"/>
                </a:solidFill>
              </a:rPr>
              <a:t>Rodinné </a:t>
            </a:r>
            <a:r>
              <a:rPr lang="cs-CZ" sz="1600" i="1" dirty="0">
                <a:solidFill>
                  <a:schemeClr val="tx1"/>
                </a:solidFill>
              </a:rPr>
              <a:t>poměry zakládají se smlouvou manželskou. V manželské smlouvě dvě osoby různého pohlaví projevují podle zákona svoji vůli, že budou žíti v nerozlučném společenství, děti ploditi, je vychovávati a poskytovati si vzájemnou pomoc</a:t>
            </a:r>
            <a:r>
              <a:rPr lang="cs-CZ" sz="1600" i="1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cs-CZ" sz="16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sz="1600" b="1" dirty="0" smtClean="0"/>
              <a:t>§ 656 NOZ</a:t>
            </a:r>
            <a:endParaRPr lang="cs-CZ" sz="16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sz="1600" i="1" dirty="0">
                <a:solidFill>
                  <a:schemeClr val="tx1"/>
                </a:solidFill>
              </a:rPr>
              <a:t>Manželství je trvalý svazek muže a ženy vzniklý způsobem, který stanoví tento </a:t>
            </a:r>
            <a:r>
              <a:rPr lang="cs-CZ" sz="1600" i="1" dirty="0" smtClean="0">
                <a:solidFill>
                  <a:schemeClr val="tx1"/>
                </a:solidFill>
              </a:rPr>
              <a:t>zákon</a:t>
            </a:r>
            <a:r>
              <a:rPr lang="cs-CZ" sz="1600" i="1" dirty="0">
                <a:solidFill>
                  <a:schemeClr val="tx1"/>
                </a:solidFill>
              </a:rPr>
              <a:t>. Hlavním účelem manželství je založení rodiny, řádná výchova dětí </a:t>
            </a:r>
            <a:r>
              <a:rPr lang="cs-CZ" sz="1600" i="1" dirty="0" smtClean="0">
                <a:solidFill>
                  <a:schemeClr val="tx1"/>
                </a:solidFill>
              </a:rPr>
              <a:t>a vzájemná </a:t>
            </a:r>
            <a:r>
              <a:rPr lang="cs-CZ" sz="1600" i="1" dirty="0">
                <a:solidFill>
                  <a:schemeClr val="tx1"/>
                </a:solidFill>
              </a:rPr>
              <a:t>podpora a pomoc.</a:t>
            </a:r>
          </a:p>
          <a:p>
            <a:pPr marL="0" indent="0" algn="just">
              <a:buNone/>
            </a:pPr>
            <a:endParaRPr lang="cs-CZ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altLang="cs-CZ" sz="1600" dirty="0" smtClean="0"/>
          </a:p>
          <a:p>
            <a:pPr algn="just"/>
            <a:r>
              <a:rPr lang="cs-CZ" altLang="cs-CZ" sz="1600" dirty="0" smtClean="0"/>
              <a:t>Manželství zakládá rodinu</a:t>
            </a:r>
          </a:p>
          <a:p>
            <a:pPr algn="just"/>
            <a:r>
              <a:rPr lang="cs-CZ" altLang="cs-CZ" sz="1600" dirty="0" smtClean="0"/>
              <a:t>Tvoří ji dvě osoby různého pohlaví (muž a žena)</a:t>
            </a:r>
          </a:p>
          <a:p>
            <a:pPr algn="just"/>
            <a:r>
              <a:rPr lang="cs-CZ" altLang="cs-CZ" sz="1600" dirty="0" smtClean="0"/>
              <a:t>Cílem rodiny jsou potomci – legitimní potomci</a:t>
            </a:r>
          </a:p>
          <a:p>
            <a:pPr algn="just"/>
            <a:r>
              <a:rPr lang="cs-CZ" altLang="cs-CZ" sz="1600" dirty="0" smtClean="0"/>
              <a:t>Potomky „je třeba“  zplodit a vychovat</a:t>
            </a:r>
            <a:endParaRPr lang="cs-CZ" altLang="cs-CZ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2400" cy="503237"/>
          </a:xfrm>
        </p:spPr>
        <p:txBody>
          <a:bodyPr/>
          <a:lstStyle/>
          <a:p>
            <a:pPr algn="ctr"/>
            <a:r>
              <a:rPr lang="cs-CZ" b="1" dirty="0" smtClean="0"/>
              <a:t>Forma uzavření manželství do r. 1918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Rakousko </a:t>
            </a:r>
          </a:p>
          <a:p>
            <a:pPr lvl="1"/>
            <a:r>
              <a:rPr lang="cs-CZ" sz="1800" i="1" dirty="0" smtClean="0"/>
              <a:t>Josefinský patent 1783, zákon 1786, </a:t>
            </a:r>
            <a:r>
              <a:rPr lang="cs-CZ" sz="1800" i="1" dirty="0" err="1" smtClean="0"/>
              <a:t>západohaličský</a:t>
            </a:r>
            <a:r>
              <a:rPr lang="cs-CZ" sz="1800" i="1" dirty="0" smtClean="0"/>
              <a:t> 1796, ABGB</a:t>
            </a:r>
            <a:endParaRPr lang="cs-CZ" sz="1800" i="1" dirty="0"/>
          </a:p>
          <a:p>
            <a:pPr lvl="1"/>
            <a:r>
              <a:rPr lang="cs-CZ" sz="1800" i="1" dirty="0" smtClean="0"/>
              <a:t>Obligatorně církevní forma </a:t>
            </a:r>
          </a:p>
          <a:p>
            <a:pPr lvl="2"/>
            <a:r>
              <a:rPr lang="cs-CZ" sz="1600" dirty="0" smtClean="0"/>
              <a:t>katolický (od 1856 závazné církevní právo a církevní soudy do r. 1868)</a:t>
            </a:r>
          </a:p>
          <a:p>
            <a:pPr lvl="2"/>
            <a:r>
              <a:rPr lang="cs-CZ" sz="1800" dirty="0" smtClean="0"/>
              <a:t>evangelický (od 1781) – příslušné civilní soudy</a:t>
            </a:r>
          </a:p>
          <a:p>
            <a:pPr lvl="2"/>
            <a:r>
              <a:rPr lang="cs-CZ" sz="1800" dirty="0" smtClean="0"/>
              <a:t>židovský (státem daný numerus clausus)</a:t>
            </a:r>
          </a:p>
          <a:p>
            <a:pPr lvl="2"/>
            <a:r>
              <a:rPr lang="cs-CZ" sz="1800" dirty="0" smtClean="0"/>
              <a:t>Smíšený (katolík-evangelík)</a:t>
            </a:r>
          </a:p>
          <a:p>
            <a:pPr lvl="2"/>
            <a:r>
              <a:rPr lang="cs-CZ" sz="1800" dirty="0" smtClean="0"/>
              <a:t> „nouzový civilní sňatek“ X jen podpůrný (zákon č 47/1868 </a:t>
            </a:r>
            <a:r>
              <a:rPr lang="cs-CZ" sz="1800" dirty="0" err="1" smtClean="0"/>
              <a:t>ř.z</a:t>
            </a:r>
            <a:r>
              <a:rPr lang="cs-CZ" sz="1800" dirty="0" smtClean="0"/>
              <a:t>.) – neumožňuje kanonické právo x OZ umožňoval</a:t>
            </a:r>
          </a:p>
          <a:p>
            <a:pPr lvl="1"/>
            <a:r>
              <a:rPr lang="cs-CZ" sz="1800" i="1" dirty="0"/>
              <a:t>Povinný civilní sňatek jen pro „bezkonfesijní osoby“ </a:t>
            </a:r>
            <a:r>
              <a:rPr lang="cs-CZ" sz="1800" dirty="0" smtClean="0"/>
              <a:t>(zákon č.51/1870 </a:t>
            </a:r>
            <a:r>
              <a:rPr lang="cs-CZ" sz="1800" dirty="0" err="1"/>
              <a:t>ř.z</a:t>
            </a:r>
            <a:r>
              <a:rPr lang="cs-CZ" sz="1800" dirty="0"/>
              <a:t>.) </a:t>
            </a:r>
            <a:r>
              <a:rPr lang="cs-CZ" sz="1800" i="1" dirty="0"/>
              <a:t>– hejtmanství</a:t>
            </a:r>
          </a:p>
          <a:p>
            <a:pPr marL="0" indent="0">
              <a:buNone/>
            </a:pPr>
            <a:r>
              <a:rPr lang="cs-CZ" sz="2000" b="1" dirty="0" smtClean="0"/>
              <a:t>Uhry </a:t>
            </a:r>
          </a:p>
          <a:p>
            <a:pPr lvl="1"/>
            <a:r>
              <a:rPr lang="cs-CZ" sz="2000" dirty="0" smtClean="0"/>
              <a:t>Církevní patent </a:t>
            </a:r>
            <a:r>
              <a:rPr lang="cs-CZ" sz="2000" dirty="0" err="1" smtClean="0"/>
              <a:t>Jos</a:t>
            </a:r>
            <a:r>
              <a:rPr lang="cs-CZ" sz="2000" dirty="0" smtClean="0"/>
              <a:t>. II. 1783 – rozšířen na Uhry 1786</a:t>
            </a:r>
          </a:p>
          <a:p>
            <a:pPr lvl="1"/>
            <a:r>
              <a:rPr lang="cs-CZ" sz="2000" dirty="0" smtClean="0"/>
              <a:t>Zákonný článek XXXI/1894 o právu manželské – obligatorně civilní sňatek pro všechna náboženství (cca 12)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Zápatí prezentace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9107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Forma uzavření manželství po r. 1918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464496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 smtClean="0"/>
              <a:t>Zákon č. 11/1918 Sb. z. a n. – recepční norma</a:t>
            </a:r>
          </a:p>
          <a:p>
            <a:r>
              <a:rPr lang="cs-CZ" sz="1800" dirty="0" err="1" smtClean="0"/>
              <a:t>Čechy+Morava+Slezko</a:t>
            </a:r>
            <a:r>
              <a:rPr lang="cs-CZ" sz="1800" dirty="0" smtClean="0"/>
              <a:t> – ABGB </a:t>
            </a:r>
          </a:p>
          <a:p>
            <a:r>
              <a:rPr lang="cs-CZ" sz="1800" dirty="0" smtClean="0"/>
              <a:t>Hlučínsko BGB (do 1920) – obligatorně civilní</a:t>
            </a:r>
          </a:p>
          <a:p>
            <a:r>
              <a:rPr lang="cs-CZ" sz="1800" dirty="0" err="1" smtClean="0"/>
              <a:t>Slovensko+Podkarpatská</a:t>
            </a:r>
            <a:r>
              <a:rPr lang="cs-CZ" sz="1800" dirty="0" smtClean="0"/>
              <a:t> Rus  - z. čl. XXXI/1894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Manželská novela č. 320/1919 Sb. z. a n.</a:t>
            </a:r>
          </a:p>
          <a:p>
            <a:r>
              <a:rPr lang="cs-CZ" sz="1800" dirty="0" smtClean="0"/>
              <a:t>§ 1 K platnosti manželství se vyhledávají vyhlášky a slavnostně prohlášené přivolení k manželství, a to buď občanské nebo církevní. </a:t>
            </a:r>
          </a:p>
          <a:p>
            <a:r>
              <a:rPr lang="cs-CZ" sz="1800" dirty="0" err="1" smtClean="0"/>
              <a:t>Č+M+Sl</a:t>
            </a:r>
            <a:r>
              <a:rPr lang="cs-CZ" sz="1800" dirty="0" smtClean="0"/>
              <a:t> – krok vpřed</a:t>
            </a:r>
          </a:p>
          <a:p>
            <a:r>
              <a:rPr lang="cs-CZ" sz="1800" dirty="0" err="1" smtClean="0"/>
              <a:t>Slov+PR</a:t>
            </a:r>
            <a:r>
              <a:rPr lang="cs-CZ" sz="1800" dirty="0" smtClean="0"/>
              <a:t> – krok vzad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Osnovy</a:t>
            </a:r>
          </a:p>
          <a:p>
            <a:r>
              <a:rPr lang="cs-CZ" sz="1800" dirty="0" smtClean="0"/>
              <a:t>Inspirace uherským, německý a švýcarským právem – většina členů subkomitétu v pro civilní sňatek x vědomi si politické neprůchodnosti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0802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Forma uzavření manželství po r. 1949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420993" cy="435768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265/1949 Sb., zákon o právu rodinném</a:t>
            </a:r>
          </a:p>
          <a:p>
            <a:r>
              <a:rPr lang="cs-CZ" sz="2000" dirty="0"/>
              <a:t>c</a:t>
            </a:r>
            <a:r>
              <a:rPr lang="cs-CZ" sz="2000" dirty="0" smtClean="0"/>
              <a:t>ivilní sňatek (§ 1), církevní (§7) až po něm</a:t>
            </a:r>
          </a:p>
          <a:p>
            <a:pPr marL="0" indent="0">
              <a:buNone/>
            </a:pPr>
            <a:r>
              <a:rPr lang="cs-CZ" sz="2000" b="1" dirty="0" smtClean="0"/>
              <a:t>93/1964 Sb., zákon o rodině (do 2005 SK, do 2013 ČR)</a:t>
            </a:r>
          </a:p>
          <a:p>
            <a:r>
              <a:rPr lang="cs-CZ" sz="2000" dirty="0" smtClean="0"/>
              <a:t>Shodně s zákonem  z r. 1949</a:t>
            </a:r>
          </a:p>
          <a:p>
            <a:r>
              <a:rPr lang="cs-CZ" sz="2000" dirty="0" smtClean="0"/>
              <a:t>Novela 234/1992 Sb. – církevní postaven civilnímu na roveň x zpočátku podobné problémy jako v r. 1919…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OZ 89/2012 Sb.</a:t>
            </a:r>
          </a:p>
          <a:p>
            <a:r>
              <a:rPr lang="cs-CZ" sz="2000" dirty="0" smtClean="0"/>
              <a:t>Buď civilní, nebo církevní /jako za první republiky/</a:t>
            </a:r>
          </a:p>
          <a:p>
            <a:r>
              <a:rPr lang="cs-CZ" sz="2000" dirty="0" smtClean="0"/>
              <a:t>Občanský sňatek – následný církevní nemá právní následky</a:t>
            </a:r>
          </a:p>
          <a:p>
            <a:r>
              <a:rPr lang="cs-CZ" sz="2000" dirty="0" smtClean="0"/>
              <a:t>Církevní sňatek – nelze následně uzavřít občanský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8810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Nemohoucnost přivolení</a:t>
            </a:r>
          </a:p>
          <a:p>
            <a:pPr lvl="1"/>
            <a:r>
              <a:rPr lang="cs-CZ" sz="1600" dirty="0" smtClean="0"/>
              <a:t>Zuřiví, blbí, šílení a nedospělí (§48 ABGB)</a:t>
            </a:r>
          </a:p>
          <a:p>
            <a:pPr lvl="1"/>
            <a:r>
              <a:rPr lang="cs-CZ" sz="1600" dirty="0" smtClean="0"/>
              <a:t>Nezletilci musí mít souhlas otce</a:t>
            </a:r>
          </a:p>
          <a:p>
            <a:pPr lvl="1"/>
            <a:r>
              <a:rPr lang="cs-CZ" sz="1600" dirty="0" smtClean="0"/>
              <a:t>Politický konsens (státní povolení do r. 1867)</a:t>
            </a:r>
          </a:p>
          <a:p>
            <a:pPr lvl="1"/>
            <a:r>
              <a:rPr lang="cs-CZ" sz="1600" dirty="0" smtClean="0"/>
              <a:t>Služba ve vojsku – dovolení velitele pluku či sboru</a:t>
            </a:r>
          </a:p>
          <a:p>
            <a:pPr lvl="1"/>
            <a:r>
              <a:rPr lang="cs-CZ" sz="1600" dirty="0" smtClean="0"/>
              <a:t>Vynucený souhlas, unesená osoba, těhotenství s někým jiným</a:t>
            </a:r>
          </a:p>
          <a:p>
            <a:pPr lvl="1"/>
            <a:r>
              <a:rPr lang="cs-CZ" sz="1600" dirty="0" smtClean="0"/>
              <a:t>Prokázané špatné mravy, nakažlivé choroby a vady bránící účelu manželství </a:t>
            </a:r>
          </a:p>
          <a:p>
            <a:endParaRPr lang="cs-CZ" sz="1800" dirty="0" smtClean="0"/>
          </a:p>
          <a:p>
            <a:r>
              <a:rPr lang="cs-CZ" sz="1800" dirty="0" smtClean="0"/>
              <a:t>Nemohoucnost účelu</a:t>
            </a:r>
          </a:p>
          <a:p>
            <a:pPr lvl="1"/>
            <a:r>
              <a:rPr lang="cs-CZ" sz="1600" dirty="0" smtClean="0"/>
              <a:t>Nemohoucnost tělesná (občasná či následná nemohoucnost nehraje roli)</a:t>
            </a:r>
          </a:p>
          <a:p>
            <a:pPr lvl="1"/>
            <a:r>
              <a:rPr lang="cs-CZ" sz="1600" dirty="0" smtClean="0"/>
              <a:t>Nemohoucnost mravní (příbuzenství, </a:t>
            </a:r>
            <a:r>
              <a:rPr lang="cs-CZ" sz="1600" dirty="0" err="1" smtClean="0"/>
              <a:t>švagrovství</a:t>
            </a:r>
            <a:r>
              <a:rPr lang="cs-CZ" sz="1600" dirty="0" smtClean="0"/>
              <a:t>, bigamie, jiná víra, církevní sliby, těžký zločin, cizoložství, vražda manžela)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1444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771800" y="2636912"/>
            <a:ext cx="6048672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Ukončení manželství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2411760" y="4653136"/>
            <a:ext cx="6552728" cy="1656184"/>
          </a:xfrm>
        </p:spPr>
        <p:txBody>
          <a:bodyPr/>
          <a:lstStyle/>
          <a:p>
            <a:pPr algn="just"/>
            <a:r>
              <a:rPr lang="cs-CZ" sz="2000" dirty="0" smtClean="0"/>
              <a:t>Milujte své manželky, pánové, </a:t>
            </a:r>
          </a:p>
          <a:p>
            <a:pPr algn="just"/>
            <a:r>
              <a:rPr lang="cs-CZ" sz="2000" dirty="0"/>
              <a:t>	</a:t>
            </a:r>
            <a:r>
              <a:rPr lang="cs-CZ" sz="2000" dirty="0" smtClean="0"/>
              <a:t>bude to svědčit ve váš prospěch při rozvodu.</a:t>
            </a:r>
          </a:p>
          <a:p>
            <a:r>
              <a:rPr lang="cs-CZ" dirty="0" smtClean="0"/>
              <a:t>					</a:t>
            </a:r>
            <a:r>
              <a:rPr lang="cs-CZ" sz="2000" dirty="0" smtClean="0"/>
              <a:t>G. Laub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9DEA41-A66D-4BBE-9E43-39CE69501DC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771005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25208</TotalTime>
  <Words>1250</Words>
  <Application>Microsoft Office PowerPoint</Application>
  <PresentationFormat>Předvádění na obrazovce (4:3)</PresentationFormat>
  <Paragraphs>154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sablona cesky</vt:lpstr>
      <vt:lpstr>BÉŽOVÁ TITL</vt:lpstr>
      <vt:lpstr>          Dějiny soukromého práva 5 .     Rodinné právo . (provází Pavel Salák)</vt:lpstr>
      <vt:lpstr>Obsah</vt:lpstr>
      <vt:lpstr>Vznik manželství   a  charakter rodiny</vt:lpstr>
      <vt:lpstr>Co je manželství?</vt:lpstr>
      <vt:lpstr>Forma uzavření manželství do r. 1918</vt:lpstr>
      <vt:lpstr>Forma uzavření manželství po r. 1918</vt:lpstr>
      <vt:lpstr>Forma uzavření manželství po r. 1949</vt:lpstr>
      <vt:lpstr>Překážky</vt:lpstr>
      <vt:lpstr> Ukončení manželství</vt:lpstr>
      <vt:lpstr>Prezentace aplikace PowerPoint</vt:lpstr>
      <vt:lpstr>Vztahy v rodině</vt:lpstr>
      <vt:lpstr>ABGB</vt:lpstr>
      <vt:lpstr>Majetkové vztahy  v rodině</vt:lpstr>
      <vt:lpstr>ABGB x 1949 X 1963</vt:lpstr>
      <vt:lpstr>        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  JUDr. Pavel Salák jr., Ph.D.</dc:title>
  <dc:creator>10908</dc:creator>
  <cp:lastModifiedBy>Ondřej Horák</cp:lastModifiedBy>
  <cp:revision>29</cp:revision>
  <dcterms:created xsi:type="dcterms:W3CDTF">2016-03-15T11:28:37Z</dcterms:created>
  <dcterms:modified xsi:type="dcterms:W3CDTF">2019-11-03T07:43:57Z</dcterms:modified>
</cp:coreProperties>
</file>