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336" r:id="rId2"/>
    <p:sldId id="362" r:id="rId3"/>
    <p:sldId id="363" r:id="rId4"/>
    <p:sldId id="365" r:id="rId5"/>
    <p:sldId id="364" r:id="rId6"/>
    <p:sldId id="366" r:id="rId7"/>
    <p:sldId id="350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82" d="100"/>
          <a:sy n="82" d="100"/>
        </p:scale>
        <p:origin x="1555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Dana Ondrejová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Dana Ondrejová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Dana Ondrejová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/>
              <a:t>Dana Ondrejová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90600"/>
            <a:ext cx="7772400" cy="1371600"/>
          </a:xfrm>
        </p:spPr>
        <p:txBody>
          <a:bodyPr/>
          <a:lstStyle/>
          <a:p>
            <a:pPr algn="ctr" eaLnBrk="1" hangingPunct="1"/>
            <a:r>
              <a:rPr lang="cs-CZ" altLang="cs-CZ" sz="3200" b="1" dirty="0">
                <a:latin typeface="Times New Roman" pitchFamily="18" charset="0"/>
              </a:rPr>
              <a:t>Úvod </a:t>
            </a:r>
            <a:r>
              <a:rPr lang="cs-CZ" altLang="cs-CZ" sz="3200" b="1">
                <a:latin typeface="Times New Roman" pitchFamily="18" charset="0"/>
              </a:rPr>
              <a:t>do práva proti nekalé soutěži</a:t>
            </a:r>
            <a:endParaRPr lang="cs-CZ" altLang="cs-CZ" sz="3200" b="1" dirty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429000"/>
            <a:ext cx="7010400" cy="1600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2100" dirty="0">
                <a:latin typeface="Times New Roman" pitchFamily="18" charset="0"/>
              </a:rPr>
              <a:t>doc. JUDr. Dana Ondrejová, Ph.D.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altLang="cs-CZ" sz="1800" dirty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altLang="cs-CZ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1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/>
              <a:t>Dana Ondrejová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b="1" dirty="0">
                <a:latin typeface="Times New Roman" pitchFamily="18" charset="0"/>
              </a:rPr>
              <a:t>Historické okénko I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400" b="1" dirty="0">
                <a:latin typeface="Times New Roman" pitchFamily="18" charset="0"/>
              </a:rPr>
              <a:t>Pařížská úmluva</a:t>
            </a:r>
            <a:r>
              <a:rPr lang="cs-CZ" altLang="cs-CZ" sz="2400" dirty="0">
                <a:latin typeface="Times New Roman" pitchFamily="18" charset="0"/>
              </a:rPr>
              <a:t> na ochranu průmyslového vlastnictví (1883): </a:t>
            </a:r>
          </a:p>
          <a:p>
            <a:pPr lvl="1" algn="just"/>
            <a:r>
              <a:rPr lang="cs-CZ" altLang="cs-CZ" sz="2000" dirty="0">
                <a:latin typeface="Times New Roman" pitchFamily="18" charset="0"/>
              </a:rPr>
              <a:t>Československo přistoupilo v r. 1919</a:t>
            </a:r>
          </a:p>
          <a:p>
            <a:pPr lvl="1" algn="just"/>
            <a:r>
              <a:rPr lang="cs-CZ" altLang="cs-CZ" sz="2000" dirty="0">
                <a:latin typeface="Times New Roman" pitchFamily="18" charset="0"/>
              </a:rPr>
              <a:t>GK: „nekalou soutěží je každá soutěžní činnost, která odporuje poctivým zvyklostem v průmyslu nebo v obchodě“</a:t>
            </a:r>
          </a:p>
          <a:p>
            <a:pPr algn="just"/>
            <a:r>
              <a:rPr lang="cs-CZ" altLang="cs-CZ" sz="2400" b="1" dirty="0">
                <a:latin typeface="Times New Roman" pitchFamily="18" charset="0"/>
              </a:rPr>
              <a:t>Madridská úmluva</a:t>
            </a:r>
            <a:r>
              <a:rPr lang="cs-CZ" altLang="cs-CZ" sz="2400" dirty="0">
                <a:latin typeface="Times New Roman" pitchFamily="18" charset="0"/>
              </a:rPr>
              <a:t> o potlačování falešných údajů o původu zboží (1891)</a:t>
            </a:r>
          </a:p>
          <a:p>
            <a:pPr algn="just"/>
            <a:r>
              <a:rPr lang="cs-CZ" altLang="cs-CZ" sz="2400" b="1" dirty="0">
                <a:latin typeface="Times New Roman" pitchFamily="18" charset="0"/>
              </a:rPr>
              <a:t>Zákon</a:t>
            </a:r>
            <a:r>
              <a:rPr lang="cs-CZ" altLang="cs-CZ" sz="2400" dirty="0">
                <a:latin typeface="Times New Roman" pitchFamily="18" charset="0"/>
              </a:rPr>
              <a:t> č. 111/1927 Sb. z. a n., </a:t>
            </a:r>
            <a:r>
              <a:rPr lang="cs-CZ" altLang="cs-CZ" sz="2400" b="1" dirty="0">
                <a:latin typeface="Times New Roman" pitchFamily="18" charset="0"/>
              </a:rPr>
              <a:t>proti nekalé soutěži</a:t>
            </a:r>
            <a:r>
              <a:rPr lang="cs-CZ" altLang="cs-CZ" sz="2400" dirty="0">
                <a:latin typeface="Times New Roman" pitchFamily="18" charset="0"/>
              </a:rPr>
              <a:t>:</a:t>
            </a:r>
            <a:r>
              <a:rPr lang="cs-CZ" altLang="cs-CZ" sz="2800" dirty="0">
                <a:latin typeface="Times New Roman" pitchFamily="18" charset="0"/>
              </a:rPr>
              <a:t> </a:t>
            </a:r>
          </a:p>
          <a:p>
            <a:pPr lvl="1" algn="just"/>
            <a:r>
              <a:rPr lang="cs-CZ" altLang="cs-CZ" sz="2000" dirty="0">
                <a:latin typeface="Times New Roman" pitchFamily="18" charset="0"/>
              </a:rPr>
              <a:t>§ 1 „kdo dostane se v hospodářském styku v rozpor s dobrými mravy soutěže jednání způsobilým poškoditi soutěžitele…“</a:t>
            </a:r>
          </a:p>
        </p:txBody>
      </p:sp>
    </p:spTree>
    <p:extLst>
      <p:ext uri="{BB962C8B-B14F-4D97-AF65-F5344CB8AC3E}">
        <p14:creationId xmlns:p14="http://schemas.microsoft.com/office/powerpoint/2010/main" val="112431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/>
              <a:t>Dana Ondrejová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>
                <a:latin typeface="Times New Roman" pitchFamily="18" charset="0"/>
              </a:rPr>
              <a:t>Historické okénko </a:t>
            </a:r>
            <a:r>
              <a:rPr lang="cs-CZ" altLang="cs-CZ" sz="3200" b="1" dirty="0">
                <a:latin typeface="Times New Roman" pitchFamily="18" charset="0"/>
              </a:rPr>
              <a:t>II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400" b="1" dirty="0">
                <a:latin typeface="Times New Roman" pitchFamily="18" charset="0"/>
              </a:rPr>
              <a:t>Občanský zákoník z roku 1951 </a:t>
            </a:r>
            <a:r>
              <a:rPr lang="cs-CZ" altLang="cs-CZ" sz="2400" dirty="0">
                <a:latin typeface="Times New Roman" pitchFamily="18" charset="0"/>
              </a:rPr>
              <a:t>(</a:t>
            </a:r>
            <a:r>
              <a:rPr lang="cs-CZ" altLang="cs-CZ" sz="2400" dirty="0" err="1">
                <a:latin typeface="Times New Roman" pitchFamily="18" charset="0"/>
              </a:rPr>
              <a:t>z.č</a:t>
            </a:r>
            <a:r>
              <a:rPr lang="cs-CZ" altLang="cs-CZ" sz="2400" dirty="0">
                <a:latin typeface="Times New Roman" pitchFamily="18" charset="0"/>
              </a:rPr>
              <a:t>. 141/1950 Sb.): </a:t>
            </a:r>
          </a:p>
          <a:p>
            <a:pPr lvl="1" algn="just"/>
            <a:r>
              <a:rPr lang="cs-CZ" altLang="cs-CZ" sz="1800" dirty="0">
                <a:latin typeface="Times New Roman" pitchFamily="18" charset="0"/>
              </a:rPr>
              <a:t>§ 352: „kdo se octne v hospodářském styku v rozporu s dobrými mravy soutěže jednáním způsobilým poškodit soutěžitele…“</a:t>
            </a:r>
          </a:p>
          <a:p>
            <a:pPr algn="just"/>
            <a:r>
              <a:rPr lang="cs-CZ" altLang="cs-CZ" sz="2400" b="1" dirty="0">
                <a:latin typeface="Times New Roman" pitchFamily="18" charset="0"/>
              </a:rPr>
              <a:t>Hospodářský zákoník </a:t>
            </a:r>
            <a:r>
              <a:rPr lang="cs-CZ" altLang="cs-CZ" sz="2400" dirty="0">
                <a:latin typeface="Times New Roman" pitchFamily="18" charset="0"/>
              </a:rPr>
              <a:t>(</a:t>
            </a:r>
            <a:r>
              <a:rPr lang="cs-CZ" altLang="cs-CZ" sz="2400" dirty="0" err="1">
                <a:latin typeface="Times New Roman" pitchFamily="18" charset="0"/>
              </a:rPr>
              <a:t>z.č</a:t>
            </a:r>
            <a:r>
              <a:rPr lang="cs-CZ" altLang="cs-CZ" sz="2400" dirty="0">
                <a:latin typeface="Times New Roman" pitchFamily="18" charset="0"/>
              </a:rPr>
              <a:t>. 109/1964 Sb.):</a:t>
            </a:r>
          </a:p>
          <a:p>
            <a:pPr lvl="1" algn="just"/>
            <a:r>
              <a:rPr lang="cs-CZ" altLang="cs-CZ" sz="1800" dirty="0">
                <a:latin typeface="Times New Roman" pitchFamily="18" charset="0"/>
              </a:rPr>
              <a:t>§ 119, 119a, 119b, 119d, 119e</a:t>
            </a:r>
          </a:p>
          <a:p>
            <a:pPr lvl="1" algn="just"/>
            <a:r>
              <a:rPr lang="cs-CZ" altLang="cs-CZ" sz="1800" dirty="0">
                <a:latin typeface="Times New Roman" pitchFamily="18" charset="0"/>
              </a:rPr>
              <a:t>§ 119d/1: „organizace nesmí ve své podnikatelské činnosti jednat způsobem, který je v rozporu s dobrými mravy soutěže a může poškodit jiné soutěžící organizace“</a:t>
            </a:r>
          </a:p>
          <a:p>
            <a:pPr algn="just"/>
            <a:r>
              <a:rPr lang="cs-CZ" altLang="cs-CZ" sz="2400" b="1" dirty="0">
                <a:latin typeface="Times New Roman" pitchFamily="18" charset="0"/>
              </a:rPr>
              <a:t>Obchodní zákoník </a:t>
            </a:r>
            <a:r>
              <a:rPr lang="cs-CZ" altLang="cs-CZ" sz="2400" dirty="0">
                <a:latin typeface="Times New Roman" pitchFamily="18" charset="0"/>
              </a:rPr>
              <a:t>(</a:t>
            </a:r>
            <a:r>
              <a:rPr lang="cs-CZ" altLang="cs-CZ" sz="2400" dirty="0" err="1">
                <a:latin typeface="Times New Roman" pitchFamily="18" charset="0"/>
              </a:rPr>
              <a:t>z.č</a:t>
            </a:r>
            <a:r>
              <a:rPr lang="cs-CZ" altLang="cs-CZ" sz="2400" dirty="0">
                <a:latin typeface="Times New Roman" pitchFamily="18" charset="0"/>
              </a:rPr>
              <a:t>. 513/1991 Sb.): </a:t>
            </a:r>
          </a:p>
          <a:p>
            <a:pPr lvl="1" algn="just"/>
            <a:r>
              <a:rPr lang="cs-CZ" altLang="cs-CZ" sz="1800" dirty="0">
                <a:latin typeface="Times New Roman" pitchFamily="18" charset="0"/>
              </a:rPr>
              <a:t>§ 44: „Nekalou soutěží je jednání v hospodářské soutěži nebo v hospodářském styku, které je v rozporu s dobrými mravy soutěže a je způsobilé přivodit újmu jiným soutěžitelům, spotřebitelům nebo dalším zákazníkům. Nekalá soutěž se zakazuje.“</a:t>
            </a:r>
          </a:p>
        </p:txBody>
      </p:sp>
    </p:spTree>
    <p:extLst>
      <p:ext uri="{BB962C8B-B14F-4D97-AF65-F5344CB8AC3E}">
        <p14:creationId xmlns:p14="http://schemas.microsoft.com/office/powerpoint/2010/main" val="284520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/>
              <a:t>Dana Ondrejová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b="1" dirty="0">
                <a:latin typeface="Times New Roman" pitchFamily="18" charset="0"/>
              </a:rPr>
              <a:t>Současné „okénko“ 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latin typeface="Times New Roman" pitchFamily="18" charset="0"/>
              </a:rPr>
              <a:t>§ 2976/1 OZ: generální klauzule nekalé soutěže</a:t>
            </a:r>
          </a:p>
          <a:p>
            <a:pPr lvl="1" algn="just"/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„Kdo se dostane v hospodářském styku do rozporu s dobrými mravy soutěže jednáním způsobilým přivodit újmu jiným soutěžitelům nebo zákazníkům, dopustí se nekalé soutěže. Nekalá soutěž se zakazuje.“</a:t>
            </a:r>
          </a:p>
        </p:txBody>
      </p:sp>
    </p:spTree>
    <p:extLst>
      <p:ext uri="{BB962C8B-B14F-4D97-AF65-F5344CB8AC3E}">
        <p14:creationId xmlns:p14="http://schemas.microsoft.com/office/powerpoint/2010/main" val="283580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/>
              <a:t>Dana Ondrejová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b="1" dirty="0">
                <a:latin typeface="Times New Roman" pitchFamily="18" charset="0"/>
              </a:rPr>
              <a:t>Současné „okénko“ II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latin typeface="Times New Roman" pitchFamily="18" charset="0"/>
              </a:rPr>
              <a:t>§ 2972 – 2990 OZ</a:t>
            </a:r>
          </a:p>
          <a:p>
            <a:pPr algn="just"/>
            <a:r>
              <a:rPr lang="cs-CZ" altLang="cs-CZ" dirty="0">
                <a:latin typeface="Times New Roman" pitchFamily="18" charset="0"/>
              </a:rPr>
              <a:t>Právní regulace musí soutěžní chování dovolit, pouze tlumí jeho projevy tak, aby nevedly k sebezničení, neboť i jedno neškodné chování může vést ke zdivočení soutěžních mravů</a:t>
            </a:r>
          </a:p>
          <a:p>
            <a:pPr algn="just"/>
            <a:r>
              <a:rPr lang="cs-CZ" altLang="cs-CZ" dirty="0">
                <a:latin typeface="Times New Roman" pitchFamily="18" charset="0"/>
              </a:rPr>
              <a:t>Ale – pouhá právní regulace nestačí, rozhodující je přístup soudů</a:t>
            </a:r>
          </a:p>
          <a:p>
            <a:pPr lvl="1" algn="just"/>
            <a:r>
              <a:rPr lang="cs-CZ" altLang="cs-CZ" sz="2000" dirty="0">
                <a:latin typeface="Times New Roman" pitchFamily="18" charset="0"/>
              </a:rPr>
              <a:t>Ke kvalifikaci nekalosoutěžního jednání</a:t>
            </a:r>
          </a:p>
          <a:p>
            <a:pPr lvl="1" algn="just"/>
            <a:r>
              <a:rPr lang="cs-CZ" altLang="cs-CZ" sz="2000" dirty="0">
                <a:latin typeface="Times New Roman" pitchFamily="18" charset="0"/>
              </a:rPr>
              <a:t>Efektivnímu postihu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310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/>
              <a:t>Dana Ondrejová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400" b="1" dirty="0">
                <a:latin typeface="Times New Roman" pitchFamily="18" charset="0"/>
              </a:rPr>
              <a:t>Evropské vlivy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článek 169 Smlouvy o fungování Evropské unie </a:t>
            </a:r>
          </a:p>
          <a:p>
            <a:pPr lvl="1" algn="just"/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umožňuje přijímat opatření ke sbližování právních předpisů členských států za účelem vytvoření a fungování jednotného vnitřního trhu</a:t>
            </a:r>
          </a:p>
          <a:p>
            <a:pPr lvl="1" algn="just"/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harmonizace právních úprav prostřednictvím sekundárního práva (směrnice)</a:t>
            </a:r>
          </a:p>
          <a:p>
            <a:pPr algn="just"/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měrnice Evropského parlamentu a Rady 2006/114/ES ze dne 12. prosince 2006 o klamavé a srovnávací reklamě (kodifikované znění)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měrnice Evropského parlamentu a Rady 2005/29/ES ze dne 11. května 2005 o nekalých obchodních praktikách ve vztazích mezi podnikateli a spotřebiteli na vnitřním trhu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měrnice Evropského parlamentu a Rady (EU) 2016/943 ze dne 8. června 2016 o ochraně nezveřejněného know-how a obchodních informací (obchodního tajemství) před jejich neoprávněným získáním, využitím a zpřístupněním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052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/>
              <a:t>Dana Ondrejová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400" dirty="0">
                <a:latin typeface="Times New Roman" pitchFamily="18" charset="0"/>
              </a:rPr>
              <a:t>Z literatury…</a:t>
            </a:r>
            <a:endParaRPr lang="cs-CZ" altLang="cs-CZ" sz="3400" b="1" dirty="0">
              <a:latin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200" dirty="0">
                <a:latin typeface="Times New Roman" pitchFamily="18" charset="0"/>
                <a:cs typeface="Times New Roman" pitchFamily="18" charset="0"/>
              </a:rPr>
              <a:t>Ondrejová, D. Nekalá soutěž v novém občanském zákoníku. Komentář. Praha: C. H. Beck, 2014</a:t>
            </a:r>
          </a:p>
          <a:p>
            <a:pPr algn="just"/>
            <a:r>
              <a:rPr lang="cs-CZ" altLang="cs-CZ" sz="2200" dirty="0">
                <a:latin typeface="Times New Roman" pitchFamily="18" charset="0"/>
                <a:cs typeface="Times New Roman" pitchFamily="18" charset="0"/>
              </a:rPr>
              <a:t>Ondrejová, D., </a:t>
            </a:r>
            <a:r>
              <a:rPr lang="cs-CZ" altLang="cs-CZ" sz="2200" dirty="0" err="1">
                <a:latin typeface="Times New Roman" pitchFamily="18" charset="0"/>
                <a:cs typeface="Times New Roman" pitchFamily="18" charset="0"/>
              </a:rPr>
              <a:t>Sehnálek</a:t>
            </a:r>
            <a:r>
              <a:rPr lang="cs-CZ" altLang="cs-CZ" sz="2200" dirty="0">
                <a:latin typeface="Times New Roman" pitchFamily="18" charset="0"/>
                <a:cs typeface="Times New Roman" pitchFamily="18" charset="0"/>
              </a:rPr>
              <a:t>, D. Nekalosoutěžní reklama a nekalé obchodní praktiky v české i evropské právní úpravě a judikatuře. Praha: </a:t>
            </a:r>
            <a:r>
              <a:rPr lang="cs-CZ" altLang="cs-CZ" sz="2200" dirty="0" err="1">
                <a:latin typeface="Times New Roman" pitchFamily="18" charset="0"/>
                <a:cs typeface="Times New Roman" pitchFamily="18" charset="0"/>
              </a:rPr>
              <a:t>Leges</a:t>
            </a:r>
            <a:r>
              <a:rPr lang="cs-CZ" altLang="cs-CZ" sz="2200" dirty="0">
                <a:latin typeface="Times New Roman" pitchFamily="18" charset="0"/>
                <a:cs typeface="Times New Roman" pitchFamily="18" charset="0"/>
              </a:rPr>
              <a:t>, 2018</a:t>
            </a:r>
          </a:p>
          <a:p>
            <a:pPr algn="just"/>
            <a:r>
              <a:rPr lang="cs-CZ" altLang="cs-CZ" sz="2200" dirty="0">
                <a:latin typeface="Times New Roman" pitchFamily="18" charset="0"/>
              </a:rPr>
              <a:t>Ondrejová, D. Přehled judikatury ve věcech nekalé soutěže. Praha: </a:t>
            </a:r>
            <a:r>
              <a:rPr lang="cs-CZ" altLang="cs-CZ" sz="2200" dirty="0" err="1">
                <a:latin typeface="Times New Roman" pitchFamily="18" charset="0"/>
              </a:rPr>
              <a:t>Wolters</a:t>
            </a:r>
            <a:r>
              <a:rPr lang="cs-CZ" altLang="cs-CZ" sz="2200" dirty="0">
                <a:latin typeface="Times New Roman" pitchFamily="18" charset="0"/>
              </a:rPr>
              <a:t> </a:t>
            </a:r>
            <a:r>
              <a:rPr lang="cs-CZ" altLang="cs-CZ" sz="2200" dirty="0" err="1">
                <a:latin typeface="Times New Roman" pitchFamily="18" charset="0"/>
              </a:rPr>
              <a:t>Kluwer</a:t>
            </a:r>
            <a:r>
              <a:rPr lang="cs-CZ" altLang="cs-CZ" sz="2200" dirty="0">
                <a:latin typeface="Times New Roman" pitchFamily="18" charset="0"/>
              </a:rPr>
              <a:t> a.s., 2011</a:t>
            </a:r>
          </a:p>
          <a:p>
            <a:pPr marL="0" indent="0" algn="just">
              <a:buNone/>
            </a:pPr>
            <a:endParaRPr lang="cs-CZ" altLang="cs-CZ" dirty="0">
              <a:latin typeface="Times New Roman" pitchFamily="18" charset="0"/>
            </a:endParaRPr>
          </a:p>
          <a:p>
            <a:endParaRPr lang="cs-CZ" altLang="cs-CZ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7625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(3)</Template>
  <TotalTime>1405</TotalTime>
  <Words>548</Words>
  <Application>Microsoft Office PowerPoint</Application>
  <PresentationFormat>Předvádění na obrazovce (4:3)</PresentationFormat>
  <Paragraphs>44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Verdana</vt:lpstr>
      <vt:lpstr>Wingdings</vt:lpstr>
      <vt:lpstr>Prezentace_MU_CZ</vt:lpstr>
      <vt:lpstr>Úvod do práva proti nekalé soutěži</vt:lpstr>
      <vt:lpstr>Historické okénko I</vt:lpstr>
      <vt:lpstr>Historické okénko II</vt:lpstr>
      <vt:lpstr>Současné „okénko“ I</vt:lpstr>
      <vt:lpstr>Současné „okénko“ II</vt:lpstr>
      <vt:lpstr>Evropské vlivy</vt:lpstr>
      <vt:lpstr>Z literatury…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Dana</cp:lastModifiedBy>
  <cp:revision>60</cp:revision>
  <cp:lastPrinted>2017-02-27T10:54:12Z</cp:lastPrinted>
  <dcterms:created xsi:type="dcterms:W3CDTF">2016-09-29T07:47:12Z</dcterms:created>
  <dcterms:modified xsi:type="dcterms:W3CDTF">2022-09-25T05:13:47Z</dcterms:modified>
</cp:coreProperties>
</file>