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handoutMasterIdLst>
    <p:handoutMasterId r:id="rId30"/>
  </p:handoutMasterIdLst>
  <p:sldIdLst>
    <p:sldId id="256" r:id="rId2"/>
    <p:sldId id="257" r:id="rId3"/>
    <p:sldId id="268" r:id="rId4"/>
    <p:sldId id="259" r:id="rId5"/>
    <p:sldId id="260" r:id="rId6"/>
    <p:sldId id="278" r:id="rId7"/>
    <p:sldId id="279" r:id="rId8"/>
    <p:sldId id="280" r:id="rId9"/>
    <p:sldId id="275" r:id="rId10"/>
    <p:sldId id="277" r:id="rId11"/>
    <p:sldId id="258" r:id="rId12"/>
    <p:sldId id="281" r:id="rId13"/>
    <p:sldId id="261" r:id="rId14"/>
    <p:sldId id="282" r:id="rId15"/>
    <p:sldId id="264" r:id="rId16"/>
    <p:sldId id="263" r:id="rId17"/>
    <p:sldId id="265" r:id="rId18"/>
    <p:sldId id="283" r:id="rId19"/>
    <p:sldId id="267" r:id="rId20"/>
    <p:sldId id="284" r:id="rId21"/>
    <p:sldId id="285" r:id="rId22"/>
    <p:sldId id="292" r:id="rId23"/>
    <p:sldId id="293" r:id="rId24"/>
    <p:sldId id="288" r:id="rId25"/>
    <p:sldId id="289" r:id="rId26"/>
    <p:sldId id="290" r:id="rId27"/>
    <p:sldId id="294" r:id="rId28"/>
    <p:sldId id="270" r:id="rId29"/>
  </p:sldIdLst>
  <p:sldSz cx="9144000" cy="6858000" type="screen4x3"/>
  <p:notesSz cx="6951663" cy="100822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microsoft.com/office/2016/11/relationships/changesInfo" Target="changesInfos/changesInfo1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va Tomášková" userId="627e9e5a-5e6d-4a0c-ab4f-ac74c9f0298d" providerId="ADAL" clId="{98FD3E08-0C80-486A-9AFE-A9F5B028DD47}"/>
    <pc:docChg chg="modSld">
      <pc:chgData name="Eva Tomášková" userId="627e9e5a-5e6d-4a0c-ab4f-ac74c9f0298d" providerId="ADAL" clId="{98FD3E08-0C80-486A-9AFE-A9F5B028DD47}" dt="2022-10-02T19:03:44.877" v="40" actId="6549"/>
      <pc:docMkLst>
        <pc:docMk/>
      </pc:docMkLst>
      <pc:sldChg chg="modSp mod">
        <pc:chgData name="Eva Tomášková" userId="627e9e5a-5e6d-4a0c-ab4f-ac74c9f0298d" providerId="ADAL" clId="{98FD3E08-0C80-486A-9AFE-A9F5B028DD47}" dt="2022-10-02T19:03:44.877" v="40" actId="6549"/>
        <pc:sldMkLst>
          <pc:docMk/>
          <pc:sldMk cId="96868202" sldId="256"/>
        </pc:sldMkLst>
        <pc:spChg chg="mod">
          <ac:chgData name="Eva Tomášková" userId="627e9e5a-5e6d-4a0c-ab4f-ac74c9f0298d" providerId="ADAL" clId="{98FD3E08-0C80-486A-9AFE-A9F5B028DD47}" dt="2022-10-02T19:03:44.877" v="40" actId="6549"/>
          <ac:spMkLst>
            <pc:docMk/>
            <pc:sldMk cId="96868202" sldId="256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2387" cy="504111"/>
          </a:xfrm>
          <a:prstGeom prst="rect">
            <a:avLst/>
          </a:prstGeom>
        </p:spPr>
        <p:txBody>
          <a:bodyPr vert="horz" lIns="97329" tIns="48664" rIns="97329" bIns="48664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37667" y="0"/>
            <a:ext cx="3012387" cy="504111"/>
          </a:xfrm>
          <a:prstGeom prst="rect">
            <a:avLst/>
          </a:prstGeom>
        </p:spPr>
        <p:txBody>
          <a:bodyPr vert="horz" lIns="97329" tIns="48664" rIns="97329" bIns="48664" rtlCol="0"/>
          <a:lstStyle>
            <a:lvl1pPr algn="r">
              <a:defRPr sz="1300"/>
            </a:lvl1pPr>
          </a:lstStyle>
          <a:p>
            <a:fld id="{2496D223-F50C-4912-B144-943912969B07}" type="datetimeFigureOut">
              <a:rPr lang="cs-CZ" smtClean="0"/>
              <a:pPr/>
              <a:t>02.10.2022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576352"/>
            <a:ext cx="3012387" cy="504111"/>
          </a:xfrm>
          <a:prstGeom prst="rect">
            <a:avLst/>
          </a:prstGeom>
        </p:spPr>
        <p:txBody>
          <a:bodyPr vert="horz" lIns="97329" tIns="48664" rIns="97329" bIns="48664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37667" y="9576352"/>
            <a:ext cx="3012387" cy="504111"/>
          </a:xfrm>
          <a:prstGeom prst="rect">
            <a:avLst/>
          </a:prstGeom>
        </p:spPr>
        <p:txBody>
          <a:bodyPr vert="horz" lIns="97329" tIns="48664" rIns="97329" bIns="48664" rtlCol="0" anchor="b"/>
          <a:lstStyle>
            <a:lvl1pPr algn="r">
              <a:defRPr sz="1300"/>
            </a:lvl1pPr>
          </a:lstStyle>
          <a:p>
            <a:fld id="{E9C9F62E-F286-450B-8888-568B8DDADDE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82089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02.10.2022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02.10.2022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02.10.2022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02.10.2022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02.10.2022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02.10.2022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02.10.2022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02.10.2022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02.10.2022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02.10.2022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02.10.2022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pPr/>
              <a:t>02.10.2022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3400" y="1714488"/>
            <a:ext cx="7851648" cy="2143140"/>
          </a:xfrm>
        </p:spPr>
        <p:txBody>
          <a:bodyPr>
            <a:normAutofit/>
          </a:bodyPr>
          <a:lstStyle/>
          <a:p>
            <a:pPr algn="ctr"/>
            <a:r>
              <a:rPr lang="cs-CZ" sz="6000" b="0" dirty="0">
                <a:solidFill>
                  <a:schemeClr val="tx1"/>
                </a:solidFill>
                <a:effectLst/>
              </a:rPr>
              <a:t>ÚČETNICTVÍ,</a:t>
            </a:r>
            <a:br>
              <a:rPr lang="en-US" sz="6000" b="0" dirty="0">
                <a:solidFill>
                  <a:schemeClr val="tx1"/>
                </a:solidFill>
                <a:effectLst/>
              </a:rPr>
            </a:br>
            <a:r>
              <a:rPr lang="cs-CZ" sz="6000" b="0" dirty="0">
                <a:solidFill>
                  <a:schemeClr val="tx1"/>
                </a:solidFill>
                <a:effectLst/>
              </a:rPr>
              <a:t>ÚČETNÍ ZÁVĚRKA</a:t>
            </a:r>
            <a:endParaRPr lang="cs-CZ" sz="5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71472" y="4786322"/>
            <a:ext cx="7854696" cy="785818"/>
          </a:xfrm>
        </p:spPr>
        <p:txBody>
          <a:bodyPr>
            <a:normAutofit/>
          </a:bodyPr>
          <a:lstStyle/>
          <a:p>
            <a:pPr algn="r"/>
            <a:r>
              <a:rPr lang="cs-CZ" sz="1600" dirty="0"/>
              <a:t>Eva Tomášková</a:t>
            </a:r>
          </a:p>
          <a:p>
            <a:pPr algn="r"/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968682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5300" y="548680"/>
            <a:ext cx="82296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Úschova dokladů </a:t>
            </a:r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>
          <a:xfrm>
            <a:off x="762000" y="1484313"/>
            <a:ext cx="7696200" cy="5040312"/>
          </a:xfrm>
        </p:spPr>
        <p:txBody>
          <a:bodyPr>
            <a:normAutofit lnSpcReduction="10000"/>
          </a:bodyPr>
          <a:lstStyle/>
          <a:p>
            <a:r>
              <a:rPr lang="cs-CZ" altLang="cs-CZ" sz="2400" dirty="0"/>
              <a:t>Dle Zákona o účetnictví (účetní doklady):</a:t>
            </a:r>
          </a:p>
          <a:p>
            <a:pPr lvl="1"/>
            <a:r>
              <a:rPr lang="cs-CZ" altLang="cs-CZ" sz="2000" dirty="0"/>
              <a:t>10 let pro účetní závěrku a výroční zprávu počínaje koncem účetního období, kterého se týkají</a:t>
            </a:r>
          </a:p>
          <a:p>
            <a:pPr lvl="1"/>
            <a:r>
              <a:rPr lang="cs-CZ" altLang="cs-CZ" sz="2000" dirty="0"/>
              <a:t>5 let pro zbývající výše uvedené doklady a účetní záznamy počínaje koncem účetního období, kterého se týkají.</a:t>
            </a:r>
          </a:p>
          <a:p>
            <a:endParaRPr lang="cs-CZ" altLang="cs-CZ" sz="1000" dirty="0"/>
          </a:p>
          <a:p>
            <a:r>
              <a:rPr lang="cs-CZ" altLang="cs-CZ" sz="2400" dirty="0"/>
              <a:t>Dle Zákona o daních z příjmů (daňové doklady):</a:t>
            </a:r>
          </a:p>
          <a:p>
            <a:pPr lvl="1"/>
            <a:r>
              <a:rPr lang="cs-CZ" altLang="cs-CZ" sz="2000" dirty="0"/>
              <a:t>daňové doklady, které jsou rozhodné pro stanovení daně, nejméně 10 let od konce zdaňovacího období, ve kterém se uskutečnilo zdanitelné plnění</a:t>
            </a:r>
          </a:p>
          <a:p>
            <a:pPr lvl="1"/>
            <a:endParaRPr lang="cs-CZ" altLang="cs-CZ" sz="1000" dirty="0"/>
          </a:p>
          <a:p>
            <a:r>
              <a:rPr lang="cs-CZ" altLang="cs-CZ" sz="2400" dirty="0"/>
              <a:t>Dle  Zákona o organizaci a provádění sociálního zabezpečení:</a:t>
            </a:r>
          </a:p>
          <a:p>
            <a:pPr lvl="1"/>
            <a:r>
              <a:rPr lang="cs-CZ" altLang="cs-CZ" sz="2000" dirty="0"/>
              <a:t>mzdové listy nebo účetní záznamy, které jsou podstatné pro účely důchodového pojištění po dobu 30 kalendářních let následujících po roce, kterého se týkají</a:t>
            </a:r>
          </a:p>
        </p:txBody>
      </p:sp>
    </p:spTree>
    <p:extLst>
      <p:ext uri="{BB962C8B-B14F-4D97-AF65-F5344CB8AC3E}">
        <p14:creationId xmlns:p14="http://schemas.microsoft.com/office/powerpoint/2010/main" val="13567737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Zpracování účetních informací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Pravidelně se opakující cyklus prací:</a:t>
            </a:r>
          </a:p>
          <a:p>
            <a:pPr lvl="1"/>
            <a:r>
              <a:rPr lang="cs-CZ" dirty="0"/>
              <a:t>Průběžné zachycování transakcí do účetních dokladů a věcný zápis do účetních knih</a:t>
            </a:r>
          </a:p>
          <a:p>
            <a:pPr lvl="1"/>
            <a:r>
              <a:rPr lang="cs-CZ" dirty="0"/>
              <a:t>Finální zpracování účetních informací – zjištění konečných stavů a vyhotovení účetních výkazů, tzv. účetní závěrka</a:t>
            </a:r>
          </a:p>
        </p:txBody>
      </p:sp>
    </p:spTree>
    <p:extLst>
      <p:ext uri="{BB962C8B-B14F-4D97-AF65-F5344CB8AC3E}">
        <p14:creationId xmlns:p14="http://schemas.microsoft.com/office/powerpoint/2010/main" val="1990653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Účetní závěrka</a:t>
            </a:r>
          </a:p>
        </p:txBody>
      </p:sp>
      <p:sp>
        <p:nvSpPr>
          <p:cNvPr id="55299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altLang="cs-CZ" sz="2000"/>
              <a:t>K poslednímu dni účetního období vykazují účetní jednotky tzv. řádnou účetní závěrku.</a:t>
            </a:r>
          </a:p>
          <a:p>
            <a:endParaRPr lang="cs-CZ" altLang="cs-CZ" sz="2000"/>
          </a:p>
          <a:p>
            <a:r>
              <a:rPr lang="cs-CZ" altLang="cs-CZ" sz="2000"/>
              <a:t>Účetní závěrka musí podávat pravdivé informace o účetní jednotce, tj. musí zobrazovat skutečnou výši a strukturu majetku, závazků, vlastního kapitálu, finanční situaci a informovat o celkovém hospodaření za dané období.</a:t>
            </a:r>
          </a:p>
          <a:p>
            <a:endParaRPr lang="cs-CZ" altLang="cs-CZ" sz="2000"/>
          </a:p>
          <a:p>
            <a:r>
              <a:rPr lang="cs-CZ" altLang="cs-CZ" sz="2000"/>
              <a:t>Účetní závěrku tvoří:</a:t>
            </a:r>
          </a:p>
          <a:p>
            <a:pPr lvl="1"/>
            <a:r>
              <a:rPr lang="cs-CZ" altLang="cs-CZ" sz="1600"/>
              <a:t>rozvaha (bilance), </a:t>
            </a:r>
          </a:p>
          <a:p>
            <a:pPr lvl="1"/>
            <a:r>
              <a:rPr lang="cs-CZ" altLang="cs-CZ" sz="1600"/>
              <a:t>výkaz zisku a ztráty (výsledovka) a </a:t>
            </a:r>
          </a:p>
          <a:p>
            <a:pPr lvl="1"/>
            <a:r>
              <a:rPr lang="cs-CZ" altLang="cs-CZ" sz="1600"/>
              <a:t>příloha vysvětlující a doplňující informace obsažené v rozvaze a výkazu zisku a ztráty. Příloha může obsahovat i přehled o peněžních tocích (výkaz CF) a přehled o změnách vlastního kapitálu. </a:t>
            </a:r>
          </a:p>
          <a:p>
            <a:endParaRPr lang="cs-CZ" altLang="cs-CZ" sz="2400"/>
          </a:p>
        </p:txBody>
      </p:sp>
    </p:spTree>
    <p:extLst>
      <p:ext uri="{BB962C8B-B14F-4D97-AF65-F5344CB8AC3E}">
        <p14:creationId xmlns:p14="http://schemas.microsoft.com/office/powerpoint/2010/main" val="11114315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 účetních výkazů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Poskytovat údaje pro potřeby finančního řízení vlastní společnosti</a:t>
            </a:r>
          </a:p>
          <a:p>
            <a:r>
              <a:rPr lang="cs-CZ" dirty="0"/>
              <a:t>Pro externí uživatele (investoři, věřitelé, obchodní partneři, zákazníci, stát, poradci, finanční analytici,…)</a:t>
            </a:r>
          </a:p>
          <a:p>
            <a:pPr lvl="1"/>
            <a:r>
              <a:rPr lang="cs-CZ" dirty="0"/>
              <a:t>Poskytovat pravdivé informace o finanční pozici, o výkonnosti a efektivnosti, o změnách ve finanční pozici</a:t>
            </a:r>
          </a:p>
          <a:p>
            <a:pPr lvl="1"/>
            <a:r>
              <a:rPr lang="cs-CZ" dirty="0"/>
              <a:t>Posoudit úroveň hospodaření managementu společnosti a zhodnotit, jak využil zdrojů, které mu byly svěřeny</a:t>
            </a:r>
          </a:p>
          <a:p>
            <a:pPr lvl="1"/>
            <a:r>
              <a:rPr lang="cs-CZ" dirty="0"/>
              <a:t>Podrobněji informovat zejména o struktuře zisku/ztráty</a:t>
            </a:r>
          </a:p>
        </p:txBody>
      </p:sp>
    </p:spTree>
    <p:extLst>
      <p:ext uri="{BB962C8B-B14F-4D97-AF65-F5344CB8AC3E}">
        <p14:creationId xmlns:p14="http://schemas.microsoft.com/office/powerpoint/2010/main" val="37625999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8950" y="476672"/>
            <a:ext cx="82296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Rozvaha</a:t>
            </a:r>
          </a:p>
        </p:txBody>
      </p:sp>
      <p:sp>
        <p:nvSpPr>
          <p:cNvPr id="56323" name="Zástupný symbol pro obsah 2"/>
          <p:cNvSpPr>
            <a:spLocks noGrp="1"/>
          </p:cNvSpPr>
          <p:nvPr>
            <p:ph idx="1"/>
          </p:nvPr>
        </p:nvSpPr>
        <p:spPr>
          <a:xfrm>
            <a:off x="755650" y="1484313"/>
            <a:ext cx="7696200" cy="4751387"/>
          </a:xfrm>
        </p:spPr>
        <p:txBody>
          <a:bodyPr>
            <a:normAutofit/>
          </a:bodyPr>
          <a:lstStyle/>
          <a:p>
            <a:r>
              <a:rPr lang="cs-CZ" altLang="cs-CZ" sz="2400" dirty="0"/>
              <a:t>jednotlivé formy majetku účetní jednotky (aktiva) </a:t>
            </a:r>
          </a:p>
          <a:p>
            <a:pPr lvl="1"/>
            <a:r>
              <a:rPr lang="cs-CZ" altLang="cs-CZ" sz="2000" dirty="0"/>
              <a:t>člení se dle stupně likvidity</a:t>
            </a:r>
          </a:p>
          <a:p>
            <a:pPr lvl="1"/>
            <a:r>
              <a:rPr lang="cs-CZ" altLang="cs-CZ" sz="2000" dirty="0"/>
              <a:t>dlouhodobý majetek se člení na: </a:t>
            </a:r>
          </a:p>
          <a:p>
            <a:pPr lvl="2"/>
            <a:r>
              <a:rPr lang="cs-CZ" altLang="cs-CZ" sz="1600" dirty="0"/>
              <a:t>dlouhodobý hmotný majetek </a:t>
            </a:r>
          </a:p>
          <a:p>
            <a:pPr lvl="2"/>
            <a:r>
              <a:rPr lang="cs-CZ" altLang="cs-CZ" sz="1600" dirty="0"/>
              <a:t>dlouhodobý nehmotný majetek </a:t>
            </a:r>
          </a:p>
          <a:p>
            <a:pPr lvl="2"/>
            <a:r>
              <a:rPr lang="cs-CZ" altLang="cs-CZ" sz="1600" dirty="0"/>
              <a:t>dlouhodobý finanční majetek  </a:t>
            </a:r>
          </a:p>
          <a:p>
            <a:r>
              <a:rPr lang="cs-CZ" altLang="cs-CZ" sz="2400" dirty="0"/>
              <a:t>a o zdroje krytí tohoto majetku - vlastní kapitál a závazky (pasiva)</a:t>
            </a:r>
          </a:p>
          <a:p>
            <a:pPr lvl="1"/>
            <a:r>
              <a:rPr lang="cs-CZ" altLang="cs-CZ" sz="2000" dirty="0"/>
              <a:t>dělí se na vlastní zdroje a cizí zdroje</a:t>
            </a:r>
          </a:p>
          <a:p>
            <a:r>
              <a:rPr lang="cs-CZ" altLang="cs-CZ" sz="2400" dirty="0"/>
              <a:t>jednotlivé položky se uvádějí jako stav za běžné účetní období a stav za minulé účetní období</a:t>
            </a:r>
          </a:p>
          <a:p>
            <a:r>
              <a:rPr lang="cs-CZ" altLang="cs-CZ" sz="2400" dirty="0"/>
              <a:t>aktiva uváděna jako brutto, korekce a netto</a:t>
            </a:r>
          </a:p>
        </p:txBody>
      </p:sp>
    </p:spTree>
    <p:extLst>
      <p:ext uri="{BB962C8B-B14F-4D97-AF65-F5344CB8AC3E}">
        <p14:creationId xmlns:p14="http://schemas.microsoft.com/office/powerpoint/2010/main" val="20144823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Rozvaha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Aktiva</a:t>
            </a:r>
          </a:p>
          <a:p>
            <a:pPr lvl="1"/>
            <a:r>
              <a:rPr lang="cs-CZ" dirty="0"/>
              <a:t>Vložené prostředky, které jsou výsledkem minulých událostí a které jí podle očekávání přinesou budoucí prospěch, budoucí užitek</a:t>
            </a:r>
          </a:p>
          <a:p>
            <a:pPr lvl="1"/>
            <a:r>
              <a:rPr lang="cs-CZ" dirty="0"/>
              <a:t>Rozlišování brutto, korekce a netto</a:t>
            </a:r>
          </a:p>
          <a:p>
            <a:r>
              <a:rPr lang="cs-CZ" dirty="0"/>
              <a:t>Závazky</a:t>
            </a:r>
          </a:p>
          <a:p>
            <a:pPr lvl="1"/>
            <a:r>
              <a:rPr lang="cs-CZ" dirty="0"/>
              <a:t>Současná povinnost společnosti postoupit své ekonomické prospěchy, a to v důsledku minulých událostí; jejich vyrovnání vyústí do snížení prostředků ztělesňujících ekonomický prospěch</a:t>
            </a:r>
          </a:p>
          <a:p>
            <a:r>
              <a:rPr lang="cs-CZ" dirty="0"/>
              <a:t>Vlastní kapitál</a:t>
            </a:r>
          </a:p>
          <a:p>
            <a:pPr lvl="1"/>
            <a:r>
              <a:rPr lang="cs-CZ" dirty="0"/>
              <a:t>Zbytková část vyplývající z rozdílu mezi aktivy a závazky</a:t>
            </a:r>
          </a:p>
          <a:p>
            <a:pPr lvl="1"/>
            <a:endParaRPr lang="cs-CZ" dirty="0"/>
          </a:p>
          <a:p>
            <a:pPr marL="0" indent="0">
              <a:buNone/>
            </a:pPr>
            <a:r>
              <a:rPr lang="cs-CZ" dirty="0"/>
              <a:t>! Splní-li položka požadavky na vykázání ve výkazu (např. je aktivem), automaticky požaduje současné uznání jiného, s ní souvztažného prvku (např. závazku nebo výnosu) !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! Důležitější ekonomická realita než právní forma – v případě, že dle právních předpisů nemůže být např. v rozvaze, nutno uvést v příloze 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91473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Rozvaha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Stavová veličina – platná k datu vyhotovení</a:t>
            </a:r>
          </a:p>
          <a:p>
            <a:r>
              <a:rPr lang="cs-CZ" dirty="0"/>
              <a:t>Poskytuje informace o finanční pozici</a:t>
            </a:r>
          </a:p>
          <a:p>
            <a:r>
              <a:rPr lang="cs-CZ" dirty="0"/>
              <a:t>Neposkytuje však údaje o tom, jakou má společnost hodnotu</a:t>
            </a:r>
          </a:p>
          <a:p>
            <a:r>
              <a:rPr lang="cs-CZ" dirty="0"/>
              <a:t>Sumarizací všech transakcí společnosti zaznamenaných v jejím účetnictví</a:t>
            </a:r>
          </a:p>
        </p:txBody>
      </p:sp>
    </p:spTree>
    <p:extLst>
      <p:ext uri="{BB962C8B-B14F-4D97-AF65-F5344CB8AC3E}">
        <p14:creationId xmlns:p14="http://schemas.microsoft.com/office/powerpoint/2010/main" val="8957534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Výsledovka (VZZ)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K vyjádření výsledku hospodaření (zisk/ztráta) na akruální bázi</a:t>
            </a:r>
          </a:p>
          <a:p>
            <a:r>
              <a:rPr lang="cs-CZ" dirty="0"/>
              <a:t>Ke zhodnocení chování a postavení společnosti za danou časovou periodu i schopnosti jejích manažerů</a:t>
            </a:r>
          </a:p>
          <a:p>
            <a:r>
              <a:rPr lang="cs-CZ" dirty="0"/>
              <a:t>Vykazuje tokové veličiny</a:t>
            </a:r>
          </a:p>
          <a:p>
            <a:r>
              <a:rPr lang="cs-CZ" dirty="0"/>
              <a:t>Rozvedení jedné rozvahové položky (zisku/ztráty) za účetní období – provozní x finanční </a:t>
            </a:r>
          </a:p>
          <a:p>
            <a:r>
              <a:rPr lang="cs-CZ" altLang="cs-CZ" sz="2400" dirty="0"/>
              <a:t>je možné zjistit, z jakých zdrojů byl výsledek hospodaření vytvořený, resp. které zdroje se nejvíce podílely na výsledku hospodaření 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Výnos je spojen s: přírůstkem peněz, přírůstkem nepeněžního aktiva nebo se snížením či zánikem závazku</a:t>
            </a:r>
          </a:p>
          <a:p>
            <a:r>
              <a:rPr lang="cs-CZ" altLang="cs-CZ" dirty="0"/>
              <a:t>výnosy jsou uspořádány podle zdrojů, z nichž vznikají</a:t>
            </a:r>
          </a:p>
          <a:p>
            <a:endParaRPr lang="cs-CZ" dirty="0"/>
          </a:p>
          <a:p>
            <a:r>
              <a:rPr lang="cs-CZ" dirty="0"/>
              <a:t>Náklad je spojen s: úbytkem peněz, úbytkem nepeněžního aktiva, se vznikem závazku</a:t>
            </a:r>
          </a:p>
          <a:p>
            <a:r>
              <a:rPr lang="cs-CZ" altLang="cs-CZ" dirty="0"/>
              <a:t>dle druhového a účelového členění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03120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Výkaz CF</a:t>
            </a:r>
          </a:p>
        </p:txBody>
      </p:sp>
      <p:sp>
        <p:nvSpPr>
          <p:cNvPr id="59395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altLang="cs-CZ" sz="2400" dirty="0"/>
              <a:t>zobrazuje přehled toku příjmů a výdajů peněžních prostředků</a:t>
            </a:r>
          </a:p>
          <a:p>
            <a:r>
              <a:rPr lang="cs-CZ" altLang="cs-CZ" sz="2400" dirty="0"/>
              <a:t>peněžními prostředky = peníze v hotovosti a peněžní prostředky na účtu</a:t>
            </a:r>
          </a:p>
          <a:p>
            <a:r>
              <a:rPr lang="cs-CZ" altLang="cs-CZ" sz="2400" dirty="0"/>
              <a:t>peněžní tok představuje přírůstky a úbytky peněžních prostředků za určité časové období</a:t>
            </a:r>
          </a:p>
          <a:p>
            <a:r>
              <a:rPr lang="cs-CZ" altLang="cs-CZ" sz="2400" dirty="0"/>
              <a:t>peněžní prostředky se dělí do tří oblastí:</a:t>
            </a:r>
          </a:p>
          <a:p>
            <a:pPr lvl="1"/>
            <a:r>
              <a:rPr lang="cs-CZ" altLang="cs-CZ" sz="2000" dirty="0"/>
              <a:t>provozní, </a:t>
            </a:r>
          </a:p>
          <a:p>
            <a:pPr lvl="1"/>
            <a:r>
              <a:rPr lang="cs-CZ" altLang="cs-CZ" sz="2000" dirty="0"/>
              <a:t>finanční a </a:t>
            </a:r>
          </a:p>
          <a:p>
            <a:pPr lvl="1"/>
            <a:r>
              <a:rPr lang="cs-CZ" altLang="cs-CZ" sz="2000" dirty="0"/>
              <a:t>investiční. </a:t>
            </a:r>
          </a:p>
          <a:p>
            <a:r>
              <a:rPr lang="cs-CZ" sz="2400" dirty="0"/>
              <a:t>! Zisk sám o sobě nevypovídá nic o schopnosti společnosti generovat peněžní prostředky !</a:t>
            </a:r>
          </a:p>
          <a:p>
            <a:pPr lvl="1"/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15172268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Příloha a výroční zpráva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Příloha</a:t>
            </a:r>
          </a:p>
          <a:p>
            <a:pPr lvl="1"/>
            <a:r>
              <a:rPr lang="cs-CZ" dirty="0"/>
              <a:t>Má za úkol podat vysvětlující a doplňující informace</a:t>
            </a:r>
          </a:p>
          <a:p>
            <a:pPr lvl="1"/>
            <a:r>
              <a:rPr lang="cs-CZ" dirty="0"/>
              <a:t>Zejména:</a:t>
            </a:r>
          </a:p>
          <a:p>
            <a:pPr lvl="2"/>
            <a:r>
              <a:rPr lang="cs-CZ" dirty="0"/>
              <a:t>Obecné informace o společnosti a přijaté účetní politice</a:t>
            </a:r>
          </a:p>
          <a:p>
            <a:pPr lvl="2"/>
            <a:r>
              <a:rPr lang="cs-CZ" dirty="0"/>
              <a:t>Přijaté zásady pro sestavování účetních výkazů</a:t>
            </a:r>
          </a:p>
          <a:p>
            <a:pPr lvl="2"/>
            <a:r>
              <a:rPr lang="cs-CZ" dirty="0"/>
              <a:t>Detailní informace k jednotlivým výkazům</a:t>
            </a:r>
          </a:p>
          <a:p>
            <a:r>
              <a:rPr lang="cs-CZ" dirty="0"/>
              <a:t>Výroční zpráva</a:t>
            </a:r>
          </a:p>
          <a:p>
            <a:pPr lvl="1"/>
            <a:r>
              <a:rPr lang="cs-CZ" dirty="0"/>
              <a:t>Podat doplňující informace vývoje činnosti společnosti a jeho současného stavu, upozornit na důležité události, nastínit předpokládaný vývoj společnosti</a:t>
            </a:r>
          </a:p>
          <a:p>
            <a:pPr lvl="1"/>
            <a:r>
              <a:rPr lang="cs-CZ" dirty="0"/>
              <a:t>Obsahuje i zprávu auditora</a:t>
            </a:r>
          </a:p>
        </p:txBody>
      </p:sp>
    </p:spTree>
    <p:extLst>
      <p:ext uri="{BB962C8B-B14F-4D97-AF65-F5344CB8AC3E}">
        <p14:creationId xmlns:p14="http://schemas.microsoft.com/office/powerpoint/2010/main" val="3606713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Účetnictví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Cílem nabídnout věrný a poctivý obraz o:</a:t>
            </a:r>
          </a:p>
          <a:p>
            <a:pPr lvl="1"/>
            <a:r>
              <a:rPr lang="cs-CZ" dirty="0"/>
              <a:t>Předmětu účetnictví</a:t>
            </a:r>
          </a:p>
          <a:p>
            <a:pPr lvl="1"/>
            <a:r>
              <a:rPr lang="cs-CZ" dirty="0"/>
              <a:t>Finanční situaci účetní jednotky</a:t>
            </a:r>
          </a:p>
          <a:p>
            <a:r>
              <a:rPr lang="cs-CZ" dirty="0"/>
              <a:t>Účetnictví jsou povinny vést tzv. účetní jednotky (zákon o účetnictví, § 1, odst. 2):</a:t>
            </a:r>
          </a:p>
          <a:p>
            <a:pPr lvl="1"/>
            <a:r>
              <a:rPr lang="cs-CZ" dirty="0"/>
              <a:t>PO, které mají sídlo na území ČR</a:t>
            </a:r>
          </a:p>
          <a:p>
            <a:pPr lvl="1"/>
            <a:r>
              <a:rPr lang="cs-CZ" dirty="0"/>
              <a:t>Zahraniční PO a jednotky, pokud na území ČR podnikají nebo provozují jinou činnost dle zvláštních předpisů</a:t>
            </a:r>
          </a:p>
          <a:p>
            <a:pPr lvl="1"/>
            <a:r>
              <a:rPr lang="cs-CZ" dirty="0"/>
              <a:t>Organizační složky státu</a:t>
            </a:r>
          </a:p>
          <a:p>
            <a:pPr lvl="1"/>
            <a:r>
              <a:rPr lang="cs-CZ" dirty="0"/>
              <a:t>FO zapsané jako podnikatelé v obchodním rejstříku</a:t>
            </a:r>
          </a:p>
          <a:p>
            <a:pPr lvl="1"/>
            <a:r>
              <a:rPr lang="cs-CZ" dirty="0"/>
              <a:t>Ostatní FO, podnikatelé, pokud jejich obrat podle zákona o DPH přesáhl 25 mil. Kč</a:t>
            </a:r>
          </a:p>
          <a:p>
            <a:pPr lvl="1"/>
            <a:r>
              <a:rPr lang="cs-CZ" dirty="0"/>
              <a:t>Ostatní FO na základě svého rozhodnutí</a:t>
            </a:r>
          </a:p>
          <a:p>
            <a:pPr lvl="1"/>
            <a:r>
              <a:rPr lang="cs-CZ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6953555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Vzájemné vazby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4396081"/>
              </p:ext>
            </p:extLst>
          </p:nvPr>
        </p:nvGraphicFramePr>
        <p:xfrm>
          <a:off x="1187450" y="2636838"/>
          <a:ext cx="6376988" cy="28035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88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4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89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50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850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79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884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5402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623541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Přehled o peněžních tocích (cash </a:t>
                      </a:r>
                      <a:r>
                        <a:rPr lang="cs-CZ" sz="1200" dirty="0" err="1">
                          <a:effectLst/>
                        </a:rPr>
                        <a:t>flow</a:t>
                      </a:r>
                      <a:r>
                        <a:rPr lang="cs-CZ" sz="1200" dirty="0">
                          <a:effectLst/>
                        </a:rPr>
                        <a:t>)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4" marR="444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4" marR="4445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4" marR="444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Rozvaha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4" marR="44454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4" marR="44454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Výkaz zisku a ztráty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4" marR="444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4" marR="444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4" marR="4445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4" marR="4445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4" marR="44454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4" marR="44454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4" marR="444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4" marR="44454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88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počáteční stav peněžních prostředků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4" marR="444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výdaje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4" marR="444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4" marR="44454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4" marR="444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aktiva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4" marR="444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pasiva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4" marR="444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4" marR="444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náklady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4" marR="444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výnosy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4" marR="444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982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příjmy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4" marR="444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br>
                        <a:rPr lang="cs-CZ" sz="1000" dirty="0">
                          <a:effectLst/>
                        </a:rPr>
                      </a:br>
                      <a:r>
                        <a:rPr lang="cs-CZ" sz="1000" dirty="0">
                          <a:effectLst/>
                        </a:rPr>
                        <a:t>konečný zůstatek peněžních prostředků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4" marR="444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4" marR="44454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4" marR="444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Oběžná aktiva -z toho: peněžní prostředky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4" marR="444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Vlastní kapitál -z toho:</a:t>
                      </a:r>
                      <a:endParaRPr lang="cs-CZ" sz="12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zisk (ztráta)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4" marR="444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4" marR="444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zisk (ztráta)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4" marR="444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4" marR="444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0472" name="Line 2"/>
          <p:cNvSpPr>
            <a:spLocks noChangeShapeType="1"/>
          </p:cNvSpPr>
          <p:nvPr/>
        </p:nvSpPr>
        <p:spPr bwMode="auto">
          <a:xfrm flipV="1">
            <a:off x="5292725" y="4937125"/>
            <a:ext cx="660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0473" name="Line 1"/>
          <p:cNvSpPr>
            <a:spLocks noChangeShapeType="1"/>
          </p:cNvSpPr>
          <p:nvPr/>
        </p:nvSpPr>
        <p:spPr bwMode="auto">
          <a:xfrm flipV="1">
            <a:off x="2900363" y="4946650"/>
            <a:ext cx="6635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05319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Audit účetní závěrky</a:t>
            </a:r>
          </a:p>
        </p:txBody>
      </p:sp>
      <p:sp>
        <p:nvSpPr>
          <p:cNvPr id="6246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000"/>
              <a:t>Auditor, který je nezávislou a kvalifikovanou osobou, se vyslovuje k věrohodnosti účetní závěrky</a:t>
            </a:r>
          </a:p>
          <a:p>
            <a:endParaRPr lang="cs-CZ" altLang="cs-CZ" sz="2000"/>
          </a:p>
          <a:p>
            <a:r>
              <a:rPr lang="cs-CZ" altLang="cs-CZ" sz="2000"/>
              <a:t>Auditor vyslovuje názor, zda:</a:t>
            </a:r>
          </a:p>
          <a:p>
            <a:pPr lvl="1"/>
            <a:r>
              <a:rPr lang="cs-CZ" altLang="cs-CZ" sz="1600"/>
              <a:t>předložené účetní výkazy pravdivě a věrně zobrazují finanční pozici a </a:t>
            </a:r>
          </a:p>
          <a:p>
            <a:pPr lvl="1"/>
            <a:r>
              <a:rPr lang="cs-CZ" altLang="cs-CZ" sz="1600"/>
              <a:t>výsledky hospodaření a peněžních toků a jsou v souladu s odpovídajícími předpisy. </a:t>
            </a:r>
          </a:p>
          <a:p>
            <a:pPr lvl="1"/>
            <a:endParaRPr lang="cs-CZ" altLang="cs-CZ" sz="1600"/>
          </a:p>
          <a:p>
            <a:r>
              <a:rPr lang="cs-CZ" altLang="cs-CZ" sz="2000"/>
              <a:t>Povinnost ověřit účetní závěrku auditem mají dle § 20 ÚčZ:</a:t>
            </a:r>
          </a:p>
          <a:p>
            <a:pPr lvl="1"/>
            <a:r>
              <a:rPr lang="cs-CZ" altLang="cs-CZ" sz="1600"/>
              <a:t>akciové společnosti, pokud jejich aktiva činí více než 40 mil. Kč nebo čistý roční obrat činí více než 80 mil. Kč nebo průměrný počet zaměstnanců činí více než 50</a:t>
            </a:r>
          </a:p>
          <a:p>
            <a:pPr lvl="1"/>
            <a:r>
              <a:rPr lang="cs-CZ" altLang="cs-CZ" sz="1600"/>
              <a:t>ostatní obchodní společnosti a družstva, pokud dosáhly dvou výše uvedených kritérií</a:t>
            </a:r>
          </a:p>
          <a:p>
            <a:pPr lvl="1"/>
            <a:r>
              <a:rPr lang="cs-CZ" altLang="cs-CZ" sz="1600"/>
              <a:t>zahraniční osoby vykonávající v ČR podnikatelskou činnost či ty, kterým tuto povinnost stanoví zvláštní právní předpis.</a:t>
            </a:r>
          </a:p>
        </p:txBody>
      </p:sp>
    </p:spTree>
    <p:extLst>
      <p:ext uri="{BB962C8B-B14F-4D97-AF65-F5344CB8AC3E}">
        <p14:creationId xmlns:p14="http://schemas.microsoft.com/office/powerpoint/2010/main" val="33567313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Zveřejnění účetní závěrky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Účetní jednotky mají povinnost zveřejnit uložením do Sbírky listin:</a:t>
            </a:r>
          </a:p>
          <a:p>
            <a:r>
              <a:rPr lang="cs-CZ" b="1" dirty="0"/>
              <a:t>účetní závěrku</a:t>
            </a:r>
            <a:r>
              <a:rPr lang="cs-CZ" dirty="0"/>
              <a:t> (řádnou, mimořádnou a konsolidovanou) nebo přehled o majetku a závazcích (v případě jednoduchého účetnictví);</a:t>
            </a:r>
          </a:p>
          <a:p>
            <a:r>
              <a:rPr lang="cs-CZ" b="1" dirty="0"/>
              <a:t>výroční zprávu</a:t>
            </a:r>
            <a:r>
              <a:rPr lang="cs-CZ" dirty="0"/>
              <a:t> nebo obdobný dokument, vyžaduje-li jejich vyhotovení zákon o účetnictví nebo zvláštní právní předpis. Zákon o účetnictví dle §21 vyžaduje vyhotovení výroční zprávy v případě účetních jednotek, které mají povinnost mít účetní závěrku ověřenou auditorem.</a:t>
            </a:r>
          </a:p>
          <a:p>
            <a:endParaRPr lang="cs-CZ" dirty="0"/>
          </a:p>
          <a:p>
            <a:r>
              <a:rPr lang="cs-CZ" dirty="0"/>
              <a:t>Pro účetní závěrky za období, která započala v roce 2016 nebo později, účetní jednotky</a:t>
            </a:r>
          </a:p>
          <a:p>
            <a:r>
              <a:rPr lang="cs-CZ" b="1" dirty="0"/>
              <a:t>mají povinnost </a:t>
            </a:r>
            <a:r>
              <a:rPr lang="cs-CZ" dirty="0"/>
              <a:t>zveřejnit</a:t>
            </a:r>
            <a:r>
              <a:rPr lang="cs-CZ" b="1" dirty="0"/>
              <a:t> také zprávu o platbách vládám</a:t>
            </a:r>
            <a:r>
              <a:rPr lang="cs-CZ" dirty="0"/>
              <a:t> a konsolidovanou zprávu o platbách vládám. Tyto zprávy vyhotovují pouze velké účetní jednotky činné v těžebním průmyslu a v odvětví těžby dřeva,</a:t>
            </a:r>
          </a:p>
          <a:p>
            <a:r>
              <a:rPr lang="cs-CZ" b="1" dirty="0"/>
              <a:t>mikro a malé účetní jednotky</a:t>
            </a:r>
            <a:r>
              <a:rPr lang="cs-CZ" dirty="0"/>
              <a:t> bez povinného auditu mohou sestavovat účetní závěrku ve zkráceném rozsahu a </a:t>
            </a:r>
            <a:r>
              <a:rPr lang="cs-CZ" b="1" dirty="0"/>
              <a:t>nemusí zveřejňovat výkaz zisku a ztráty. </a:t>
            </a:r>
            <a:r>
              <a:rPr lang="cs-CZ" dirty="0"/>
              <a:t>Jejich povinností je tedy zveřejnit pouze rozvahu a přílohu k účetní závěrce.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97741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Termín zveřejnění účetní závěrky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b="1" dirty="0"/>
              <a:t>Účetní jednotky, které mají povinnost mít účetní závěrku ověřenou auditorem:</a:t>
            </a:r>
          </a:p>
          <a:p>
            <a:pPr lvl="1"/>
            <a:r>
              <a:rPr lang="cs-CZ" dirty="0"/>
              <a:t>po jejich ověření auditorem a</a:t>
            </a:r>
          </a:p>
          <a:p>
            <a:pPr lvl="1"/>
            <a:r>
              <a:rPr lang="cs-CZ" dirty="0"/>
              <a:t>po schválení k tomu příslušným orgánem a</a:t>
            </a:r>
          </a:p>
          <a:p>
            <a:pPr lvl="1"/>
            <a:r>
              <a:rPr lang="cs-CZ" dirty="0"/>
              <a:t>do 30 dnů od splnění obou uvedených podmínek (pokud zvláštní právní předpisy nestanoví jinak),</a:t>
            </a:r>
          </a:p>
          <a:p>
            <a:pPr lvl="1"/>
            <a:r>
              <a:rPr lang="cs-CZ" dirty="0"/>
              <a:t>nejpozději však v době do dvanácti měsíců od rozvahového dne zveřejňované účetní závěrky bez ohledu na to, zda byly tyto účetní záznamy uvedeným způsobem schváleny.</a:t>
            </a:r>
          </a:p>
          <a:p>
            <a:pPr lvl="1"/>
            <a:r>
              <a:rPr lang="cs-CZ" dirty="0"/>
              <a:t>Tyto účetní jednotky jsou povinny zveřejnit i zprávu auditora a informaci o tom, že zveřejňované účetní záznamy nebyly případně schváleny. Nesmí také zveřejnit informace, které předtím nebyly ověřeny auditorem, způsobem, jenž by mohl uživatele uvést v omyl, že auditorem ověřeny byly.</a:t>
            </a:r>
          </a:p>
          <a:p>
            <a:r>
              <a:rPr lang="cs-CZ" b="1" dirty="0"/>
              <a:t>Účetní jednotky, které nemají povinnost mít účetní závěrku ověřenou auditorem:</a:t>
            </a:r>
          </a:p>
          <a:p>
            <a:pPr lvl="1"/>
            <a:r>
              <a:rPr lang="cs-CZ" dirty="0"/>
              <a:t>zveřejní účetní závěrku i výroční zprávu nejpozději v době do dvanácti měsíců od rozvahového dne zveřejňované účetní závěrky. </a:t>
            </a:r>
          </a:p>
          <a:p>
            <a:pPr lvl="1"/>
            <a:r>
              <a:rPr lang="cs-CZ" dirty="0"/>
              <a:t>Vzhledem k nejasnosti úpravy v novele zákona o účetnictví se někteří právníci domnívají, že se povinnost zveřejnění účetní závěrky či výroční zprávy do 30 dnů od jejich schválení příslušným orgánem vztahuje i na účetní jednotky, které nemají povinnost mít účetní závěrku ověřenou auditorem.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4800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b="1" dirty="0"/>
              <a:t> </a:t>
            </a:r>
            <a:r>
              <a:rPr lang="cs-CZ" sz="5600" dirty="0"/>
              <a:t>Plnění informační povinnosti podle sídla firmy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50825" y="1628775"/>
          <a:ext cx="8751888" cy="4718051"/>
        </p:xfrm>
        <a:graphic>
          <a:graphicData uri="http://schemas.openxmlformats.org/drawingml/2006/table">
            <a:tbl>
              <a:tblPr/>
              <a:tblGrid>
                <a:gridCol w="14586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86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86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86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586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586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47315">
                <a:tc>
                  <a:txBody>
                    <a:bodyPr/>
                    <a:lstStyle/>
                    <a:p>
                      <a:r>
                        <a:rPr lang="cs-CZ" sz="1400" b="1" dirty="0">
                          <a:effectLst/>
                        </a:rPr>
                        <a:t>Kraj</a:t>
                      </a:r>
                      <a:endParaRPr lang="cs-CZ" sz="1400" dirty="0">
                        <a:effectLst/>
                      </a:endParaRP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>
                          <a:effectLst/>
                        </a:rPr>
                        <a:t>Kolik neplnilo v roce 2013</a:t>
                      </a:r>
                      <a:endParaRPr lang="pl-PL" sz="1400" dirty="0">
                        <a:effectLst/>
                      </a:endParaRP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>
                          <a:effectLst/>
                        </a:rPr>
                        <a:t>Kolik neplnilo v roce 2012</a:t>
                      </a:r>
                      <a:endParaRPr lang="pl-PL" sz="1400" dirty="0">
                        <a:effectLst/>
                      </a:endParaRP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>
                          <a:effectLst/>
                        </a:rPr>
                        <a:t>Kolik neplnilo v roce 2011</a:t>
                      </a:r>
                      <a:endParaRPr lang="pl-PL" sz="1400" dirty="0">
                        <a:effectLst/>
                      </a:endParaRP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>
                          <a:effectLst/>
                        </a:rPr>
                        <a:t>Kolik neplnilo v roce 2010</a:t>
                      </a:r>
                      <a:endParaRPr lang="pl-PL" sz="1400">
                        <a:effectLst/>
                      </a:endParaRP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>
                          <a:effectLst/>
                        </a:rPr>
                        <a:t>Kolik neplnilo v roce 2009</a:t>
                      </a:r>
                      <a:endParaRPr lang="pl-PL" sz="1400">
                        <a:effectLst/>
                      </a:endParaRP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271"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Jihočeský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54,09 %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45,60 %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effectLst/>
                        </a:rPr>
                        <a:t>45,37 %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46,37 %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50,11 %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271">
                <a:tc>
                  <a:txBody>
                    <a:bodyPr/>
                    <a:lstStyle/>
                    <a:p>
                      <a:r>
                        <a:rPr lang="cs-CZ" sz="1400" dirty="0">
                          <a:effectLst/>
                        </a:rPr>
                        <a:t>Jihomoravský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65,87 %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effectLst/>
                        </a:rPr>
                        <a:t>59,98 %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effectLst/>
                        </a:rPr>
                        <a:t>56,11 %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effectLst/>
                        </a:rPr>
                        <a:t>54,86 %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55,77 %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9271"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Karlovarský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67,01 %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effectLst/>
                        </a:rPr>
                        <a:t>57,10 %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54,34 %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effectLst/>
                        </a:rPr>
                        <a:t>54,42 %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55,62 %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1952"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Královéhradecký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42,17 %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effectLst/>
                        </a:rPr>
                        <a:t>29,11 %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effectLst/>
                        </a:rPr>
                        <a:t>26,03 %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effectLst/>
                        </a:rPr>
                        <a:t>25,97 %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27,56 %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9271"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Liberecký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64,45 %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59,32 %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effectLst/>
                        </a:rPr>
                        <a:t>55,19 %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effectLst/>
                        </a:rPr>
                        <a:t>53,43 %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54,22 %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9271"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Moravskoslezský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64,25 %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59,17 %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effectLst/>
                        </a:rPr>
                        <a:t>56,25 %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effectLst/>
                        </a:rPr>
                        <a:t>54,50 %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54,53 %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9271"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Olomoucký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68,09 %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61,31 %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57,49 %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effectLst/>
                        </a:rPr>
                        <a:t>56,45 %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effectLst/>
                        </a:rPr>
                        <a:t>57,07 %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9271"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Pardubický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56,95 %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48,77 %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44,94 %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effectLst/>
                        </a:rPr>
                        <a:t>44,15 %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effectLst/>
                        </a:rPr>
                        <a:t>46,42 %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9271"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Plzeňský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68,89 %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57,79 %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55,68 %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effectLst/>
                        </a:rPr>
                        <a:t>55,16 %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effectLst/>
                        </a:rPr>
                        <a:t>57,26 %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7532">
                <a:tc>
                  <a:txBody>
                    <a:bodyPr/>
                    <a:lstStyle/>
                    <a:p>
                      <a:r>
                        <a:rPr lang="cs-CZ" sz="1400" dirty="0">
                          <a:effectLst/>
                        </a:rPr>
                        <a:t>Hl. město Praha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71,35 %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65,34 %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63,14 %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effectLst/>
                        </a:rPr>
                        <a:t>62,76 %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effectLst/>
                        </a:rPr>
                        <a:t>62,16 %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9271"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Středočeský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67,86 %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62,00 %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60,36 %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60,65 %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effectLst/>
                        </a:rPr>
                        <a:t>61,11 %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9271"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Ústecký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62,06 %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56,44 %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53,91 %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52,61 %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effectLst/>
                        </a:rPr>
                        <a:t>54,25 %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9271"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Vysočina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53,25 %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45,11 %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42,63 %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44,01 %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effectLst/>
                        </a:rPr>
                        <a:t>46,01 %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9271"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Zlínský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B6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64,16 %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B6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58,39 %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B6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54,35 %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B6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52,23 %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B6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effectLst/>
                        </a:rPr>
                        <a:t>53,48 %</a:t>
                      </a:r>
                    </a:p>
                  </a:txBody>
                  <a:tcPr marL="42122" marR="42122" marT="16852" marB="168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B6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65646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br>
              <a:rPr kumimoji="0" lang="en-US" altLang="cs-CZ" sz="2400"/>
            </a:br>
            <a:endParaRPr kumimoji="0" lang="en-US" altLang="cs-CZ" sz="2400"/>
          </a:p>
        </p:txBody>
      </p:sp>
      <p:sp>
        <p:nvSpPr>
          <p:cNvPr id="65647" name="TextovéPole 5"/>
          <p:cNvSpPr txBox="1">
            <a:spLocks noChangeArrowheads="1"/>
          </p:cNvSpPr>
          <p:nvPr/>
        </p:nvSpPr>
        <p:spPr bwMode="auto">
          <a:xfrm>
            <a:off x="250825" y="6370638"/>
            <a:ext cx="67691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cs-CZ" altLang="cs-CZ" sz="1200"/>
              <a:t>Zdroj: Sobotková, M. (2015) Firmy nezveřejňují účetní závěrku a výroční zprávu </a:t>
            </a:r>
          </a:p>
        </p:txBody>
      </p:sp>
    </p:spTree>
    <p:extLst>
      <p:ext uri="{BB962C8B-B14F-4D97-AF65-F5344CB8AC3E}">
        <p14:creationId xmlns:p14="http://schemas.microsoft.com/office/powerpoint/2010/main" val="12539284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288" y="333375"/>
            <a:ext cx="8278812" cy="10668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b="1" dirty="0"/>
              <a:t> </a:t>
            </a:r>
            <a:r>
              <a:rPr lang="cs-CZ" sz="5600" dirty="0"/>
              <a:t>Podíl obch. spol. s alespoň 1 účetní závěrkou ve Sbírce listin</a:t>
            </a:r>
          </a:p>
        </p:txBody>
      </p:sp>
      <p:pic>
        <p:nvPicPr>
          <p:cNvPr id="66563" name="Picture 2" descr="http://img.ihned.cz/attachment.php/950/61058950/NBqfcx6CIViMtyATo0sw3v574rmQpW81/600x290x9931/crif_2.JP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2060575"/>
            <a:ext cx="5715000" cy="276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6564" name="TextovéPole 4"/>
          <p:cNvSpPr txBox="1">
            <a:spLocks noChangeArrowheads="1"/>
          </p:cNvSpPr>
          <p:nvPr/>
        </p:nvSpPr>
        <p:spPr bwMode="auto">
          <a:xfrm>
            <a:off x="422275" y="6165850"/>
            <a:ext cx="75342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cs-CZ" altLang="cs-CZ" sz="1200"/>
              <a:t>Zdroj: Firmy stále nezveřejňují účetní závěrky. Může je to vyjít draho. (2015) Hospodářské noviny.</a:t>
            </a:r>
          </a:p>
        </p:txBody>
      </p:sp>
    </p:spTree>
    <p:extLst>
      <p:ext uri="{BB962C8B-B14F-4D97-AF65-F5344CB8AC3E}">
        <p14:creationId xmlns:p14="http://schemas.microsoft.com/office/powerpoint/2010/main" val="42526944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cs-CZ" dirty="0"/>
              <a:t>Vývoj zveřejňování závěrek v letech 2011-2014</a:t>
            </a:r>
          </a:p>
        </p:txBody>
      </p:sp>
      <p:pic>
        <p:nvPicPr>
          <p:cNvPr id="67587" name="Picture 2" descr="Graf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2133600"/>
            <a:ext cx="5772150" cy="306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8" name="TextovéPole 4"/>
          <p:cNvSpPr txBox="1">
            <a:spLocks noChangeArrowheads="1"/>
          </p:cNvSpPr>
          <p:nvPr/>
        </p:nvSpPr>
        <p:spPr bwMode="auto">
          <a:xfrm>
            <a:off x="422275" y="6165850"/>
            <a:ext cx="75342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cs-CZ" altLang="cs-CZ" sz="1200"/>
              <a:t>Zdroj: Analýza: firmy, které nezveřejňují účetní závěrky, končí téměř 6x častěji v exekuci. Analýza společnosti CRIF - Czech Credit Bureau (2016)</a:t>
            </a:r>
          </a:p>
        </p:txBody>
      </p:sp>
    </p:spTree>
    <p:extLst>
      <p:ext uri="{BB962C8B-B14F-4D97-AF65-F5344CB8AC3E}">
        <p14:creationId xmlns:p14="http://schemas.microsoft.com/office/powerpoint/2010/main" val="19166416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Článek </a:t>
            </a:r>
            <a:r>
              <a:rPr lang="cs-CZ"/>
              <a:t>o situaci </a:t>
            </a:r>
            <a:r>
              <a:rPr lang="cs-CZ" dirty="0"/>
              <a:t>týkající se nezveřejňování účetních závěrek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https://ekonomika.idnes.cz/ucetni-zaverka-ruseni-firem-obchodni-rejstrik-fqe-/ekonomika.aspx?c=A180606_103737_ekonomika_are</a:t>
            </a:r>
          </a:p>
        </p:txBody>
      </p:sp>
    </p:spTree>
    <p:extLst>
      <p:ext uri="{BB962C8B-B14F-4D97-AF65-F5344CB8AC3E}">
        <p14:creationId xmlns:p14="http://schemas.microsoft.com/office/powerpoint/2010/main" val="19159291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Děkuji za pozornost!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 o účetnictví od 1.1.2016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„Znovuzavedení“ jednoduchého účetnictví</a:t>
            </a:r>
          </a:p>
          <a:p>
            <a:pPr lvl="1"/>
            <a:r>
              <a:rPr lang="cs-CZ" dirty="0"/>
              <a:t>ALE pouze pro:</a:t>
            </a:r>
          </a:p>
          <a:p>
            <a:pPr lvl="2"/>
            <a:r>
              <a:rPr lang="cs-CZ" dirty="0"/>
              <a:t>Spolek a pobočný spolek</a:t>
            </a:r>
          </a:p>
          <a:p>
            <a:pPr lvl="2"/>
            <a:r>
              <a:rPr lang="cs-CZ" dirty="0"/>
              <a:t>Odborová organizace</a:t>
            </a:r>
          </a:p>
          <a:p>
            <a:pPr lvl="2"/>
            <a:r>
              <a:rPr lang="cs-CZ" dirty="0"/>
              <a:t>Organizace zaměstnavatelů</a:t>
            </a:r>
          </a:p>
          <a:p>
            <a:pPr lvl="2"/>
            <a:r>
              <a:rPr lang="cs-CZ" dirty="0"/>
              <a:t>Církve a náboženské společnosti nebo církevní instituce</a:t>
            </a:r>
          </a:p>
          <a:p>
            <a:pPr lvl="2"/>
            <a:r>
              <a:rPr lang="cs-CZ" dirty="0"/>
              <a:t>Honební společenstva</a:t>
            </a:r>
          </a:p>
          <a:p>
            <a:pPr lvl="1"/>
            <a:r>
              <a:rPr lang="cs-CZ" dirty="0"/>
              <a:t>PLUS kritéria:</a:t>
            </a:r>
          </a:p>
          <a:p>
            <a:pPr lvl="2"/>
            <a:r>
              <a:rPr lang="cs-CZ" dirty="0"/>
              <a:t>Nejsou plátci DPH</a:t>
            </a:r>
          </a:p>
          <a:p>
            <a:pPr lvl="2"/>
            <a:r>
              <a:rPr lang="cs-CZ" dirty="0"/>
              <a:t>Celkové příjmy za poslední účetní období nepřesáhnou 3 mil. Kč</a:t>
            </a:r>
          </a:p>
          <a:p>
            <a:pPr lvl="2"/>
            <a:r>
              <a:rPr lang="cs-CZ" dirty="0"/>
              <a:t>Hodnota majetku nepřesáhne 3 mil. Kč</a:t>
            </a:r>
          </a:p>
          <a:p>
            <a:pPr lvl="1"/>
            <a:r>
              <a:rPr lang="cs-CZ" dirty="0"/>
              <a:t>Peněžní deník (peněžní prostředky + příjmy a výdaje), kniha pohledávek a závazků, pomocné knihy o ostatních složkách majetku </a:t>
            </a:r>
          </a:p>
          <a:p>
            <a:pPr lvl="1"/>
            <a:r>
              <a:rPr lang="cs-CZ" dirty="0"/>
              <a:t>Po skončení účetního období:</a:t>
            </a:r>
          </a:p>
          <a:p>
            <a:pPr lvl="2"/>
            <a:r>
              <a:rPr lang="cs-CZ" dirty="0"/>
              <a:t>Přehled o majetku a závazcích </a:t>
            </a:r>
          </a:p>
          <a:p>
            <a:pPr lvl="2"/>
            <a:r>
              <a:rPr lang="cs-CZ" dirty="0"/>
              <a:t>Přehled o příjmech a výdajích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Význam účetnictví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Poskytuje informace podstatné pro řízení</a:t>
            </a:r>
          </a:p>
          <a:p>
            <a:r>
              <a:rPr lang="cs-CZ" dirty="0"/>
              <a:t>Externí uživatel si může udělat názor na to, zda a nakolik je společnost finančně zdravá a jak se bude vyvíjet v budoucnosti</a:t>
            </a:r>
          </a:p>
          <a:p>
            <a:r>
              <a:rPr lang="cs-CZ" dirty="0"/>
              <a:t>Důležitý podklad pro trestní řízení, správní řízení, daňové řízení, sociální zabezpečení apod.</a:t>
            </a:r>
          </a:p>
        </p:txBody>
      </p:sp>
    </p:spTree>
    <p:extLst>
      <p:ext uri="{BB962C8B-B14F-4D97-AF65-F5344CB8AC3E}">
        <p14:creationId xmlns:p14="http://schemas.microsoft.com/office/powerpoint/2010/main" val="31088908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Funkce účetnictví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Informační funkce</a:t>
            </a:r>
          </a:p>
          <a:p>
            <a:pPr lvl="1"/>
            <a:r>
              <a:rPr lang="cs-CZ" dirty="0"/>
              <a:t>O společnosti a jejím hospodaření</a:t>
            </a:r>
          </a:p>
          <a:p>
            <a:r>
              <a:rPr lang="cs-CZ" dirty="0"/>
              <a:t>Dokumentační funkce</a:t>
            </a:r>
          </a:p>
          <a:p>
            <a:pPr lvl="1"/>
            <a:r>
              <a:rPr lang="cs-CZ" dirty="0"/>
              <a:t>Podklad pro vyměření daně a důkazní prostředek ve sporech</a:t>
            </a:r>
          </a:p>
          <a:p>
            <a:r>
              <a:rPr lang="cs-CZ" dirty="0"/>
              <a:t>Dispoziční funkce</a:t>
            </a:r>
          </a:p>
          <a:p>
            <a:pPr lvl="1"/>
            <a:r>
              <a:rPr lang="cs-CZ" dirty="0"/>
              <a:t>Pro potřeby samotné účetní jednotky</a:t>
            </a:r>
          </a:p>
          <a:p>
            <a:r>
              <a:rPr lang="cs-CZ" dirty="0"/>
              <a:t>Kontrolní funkce</a:t>
            </a:r>
          </a:p>
          <a:p>
            <a:pPr lvl="1"/>
            <a:r>
              <a:rPr lang="cs-CZ" dirty="0"/>
              <a:t>Pro potřeby kontroly ze strany zaměstnanců či finančních úřadů</a:t>
            </a:r>
          </a:p>
        </p:txBody>
      </p:sp>
    </p:spTree>
    <p:extLst>
      <p:ext uri="{BB962C8B-B14F-4D97-AF65-F5344CB8AC3E}">
        <p14:creationId xmlns:p14="http://schemas.microsoft.com/office/powerpoint/2010/main" val="2779125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Osoby využívající účetnictví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sz="2000" dirty="0"/>
              <a:t>vlastníci (akcionáři),</a:t>
            </a:r>
          </a:p>
          <a:p>
            <a:pPr>
              <a:defRPr/>
            </a:pPr>
            <a:r>
              <a:rPr lang="cs-CZ" sz="2000" dirty="0"/>
              <a:t>manažeři společností, </a:t>
            </a:r>
          </a:p>
          <a:p>
            <a:pPr>
              <a:defRPr/>
            </a:pPr>
            <a:r>
              <a:rPr lang="cs-CZ" sz="2000" dirty="0"/>
              <a:t>členové dozorčích řad a představenstva, </a:t>
            </a:r>
          </a:p>
          <a:p>
            <a:pPr>
              <a:defRPr/>
            </a:pPr>
            <a:r>
              <a:rPr lang="cs-CZ" sz="2000" dirty="0"/>
              <a:t>investoři, </a:t>
            </a:r>
          </a:p>
          <a:p>
            <a:pPr>
              <a:defRPr/>
            </a:pPr>
            <a:r>
              <a:rPr lang="cs-CZ" sz="2000" dirty="0"/>
              <a:t>odborové organizace, </a:t>
            </a:r>
          </a:p>
          <a:p>
            <a:pPr>
              <a:defRPr/>
            </a:pPr>
            <a:r>
              <a:rPr lang="cs-CZ" sz="2000" dirty="0"/>
              <a:t>obchodní partneři, </a:t>
            </a:r>
          </a:p>
          <a:p>
            <a:pPr>
              <a:defRPr/>
            </a:pPr>
            <a:r>
              <a:rPr lang="cs-CZ" sz="2000" dirty="0"/>
              <a:t>bankovní instituce a makléři. 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sz="20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sz="2000" dirty="0"/>
              <a:t>Každá z těchto osob sleduje svůj vlastní zájem, např. zájem vlastníků x manažerů. </a:t>
            </a:r>
          </a:p>
        </p:txBody>
      </p:sp>
    </p:spTree>
    <p:extLst>
      <p:ext uri="{BB962C8B-B14F-4D97-AF65-F5344CB8AC3E}">
        <p14:creationId xmlns:p14="http://schemas.microsoft.com/office/powerpoint/2010/main" val="23949845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Účetní zásady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>
          <a:xfrm>
            <a:off x="755650" y="1773238"/>
            <a:ext cx="7696200" cy="4751387"/>
          </a:xfrm>
        </p:spPr>
        <p:txBody>
          <a:bodyPr/>
          <a:lstStyle/>
          <a:p>
            <a:r>
              <a:rPr lang="cs-CZ" altLang="cs-CZ" sz="2000" dirty="0"/>
              <a:t>Zásada věrného a poctivého zobrazení skutečnosti </a:t>
            </a:r>
          </a:p>
          <a:p>
            <a:r>
              <a:rPr lang="cs-CZ" altLang="cs-CZ" sz="2000" dirty="0"/>
              <a:t>Zásada účetní jednotky - vymezení právní, věcné, ekonomické a prostorové</a:t>
            </a:r>
          </a:p>
          <a:p>
            <a:r>
              <a:rPr lang="cs-CZ" altLang="cs-CZ" sz="2000" dirty="0"/>
              <a:t>Zásada neomezeného trvání účetní jednotky </a:t>
            </a:r>
          </a:p>
          <a:p>
            <a:r>
              <a:rPr lang="cs-CZ" altLang="cs-CZ" sz="2000" dirty="0"/>
              <a:t>Zásada podvojnosti a souvztažnosti </a:t>
            </a:r>
          </a:p>
          <a:p>
            <a:r>
              <a:rPr lang="cs-CZ" altLang="cs-CZ" sz="2000" dirty="0"/>
              <a:t>Zásada materiálnosti a dokladovosti </a:t>
            </a:r>
          </a:p>
          <a:p>
            <a:r>
              <a:rPr lang="cs-CZ" altLang="cs-CZ" sz="2000" dirty="0"/>
              <a:t>Zásada periodicity - pravidelného zjišťování výsledku hospodaření</a:t>
            </a:r>
          </a:p>
          <a:p>
            <a:r>
              <a:rPr lang="cs-CZ" altLang="cs-CZ" sz="2000" dirty="0"/>
              <a:t>Zásada návaznosti (bilanční kontinuity) </a:t>
            </a:r>
          </a:p>
          <a:p>
            <a:r>
              <a:rPr lang="cs-CZ" altLang="cs-CZ" sz="2000" dirty="0"/>
              <a:t>Zásada objektivity (nestrannosti) - </a:t>
            </a:r>
            <a:r>
              <a:rPr lang="cs-CZ" altLang="cs-CZ" sz="2000" i="1" dirty="0"/>
              <a:t>správné, úplné, průkazné, srozumitelné, přehledné a způsobem zaručujícím trvalost účetních záznamů</a:t>
            </a:r>
          </a:p>
          <a:p>
            <a:r>
              <a:rPr lang="cs-CZ" altLang="cs-CZ" sz="2000" dirty="0"/>
              <a:t>Zásada opatrnosti – zohledňovat rizika</a:t>
            </a:r>
          </a:p>
        </p:txBody>
      </p:sp>
    </p:spTree>
    <p:extLst>
      <p:ext uri="{BB962C8B-B14F-4D97-AF65-F5344CB8AC3E}">
        <p14:creationId xmlns:p14="http://schemas.microsoft.com/office/powerpoint/2010/main" val="40274995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Účetní zásady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000"/>
              <a:t>Zásada nezávislosti účetních období (tzv. akruální princip) - zaznamenávat všechny účetní případy do toho období, s nímž časově a věcně souvisí, bez ohledu na samotný tok peněz </a:t>
            </a:r>
          </a:p>
          <a:p>
            <a:r>
              <a:rPr lang="cs-CZ" altLang="cs-CZ" sz="2000"/>
              <a:t>Zásada oceňování v historických cenách </a:t>
            </a:r>
          </a:p>
          <a:p>
            <a:r>
              <a:rPr lang="cs-CZ" altLang="cs-CZ" sz="2000"/>
              <a:t>Zásada vymezení okamžiku realizace </a:t>
            </a:r>
          </a:p>
          <a:p>
            <a:r>
              <a:rPr lang="cs-CZ" altLang="cs-CZ" sz="2000"/>
              <a:t>Zásada konzistentnosti (stálosti metod účetnictví) </a:t>
            </a:r>
          </a:p>
          <a:p>
            <a:r>
              <a:rPr lang="cs-CZ" altLang="cs-CZ" sz="2000"/>
              <a:t>Zásada měření pomocí peněžní jednotky</a:t>
            </a:r>
          </a:p>
          <a:p>
            <a:r>
              <a:rPr lang="cs-CZ" altLang="cs-CZ" sz="2000"/>
              <a:t>Zásada zákazu kompenzace (vzájemného zúčtování) </a:t>
            </a:r>
          </a:p>
          <a:p>
            <a:r>
              <a:rPr lang="cs-CZ" altLang="cs-CZ" sz="2000"/>
              <a:t>Zásada odpovědnosti</a:t>
            </a:r>
          </a:p>
          <a:p>
            <a:r>
              <a:rPr lang="cs-CZ" altLang="cs-CZ" sz="2000"/>
              <a:t>Zásada přednosti obsahu před formou  </a:t>
            </a:r>
          </a:p>
        </p:txBody>
      </p:sp>
    </p:spTree>
    <p:extLst>
      <p:ext uri="{BB962C8B-B14F-4D97-AF65-F5344CB8AC3E}">
        <p14:creationId xmlns:p14="http://schemas.microsoft.com/office/powerpoint/2010/main" val="31579723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text 6"/>
          <p:cNvSpPr>
            <a:spLocks noGrp="1"/>
          </p:cNvSpPr>
          <p:nvPr>
            <p:ph type="body" idx="1"/>
          </p:nvPr>
        </p:nvSpPr>
        <p:spPr>
          <a:xfrm>
            <a:off x="755650" y="1628775"/>
            <a:ext cx="7772400" cy="1008063"/>
          </a:xfrm>
        </p:spPr>
        <p:txBody>
          <a:bodyPr>
            <a:normAutofit lnSpcReduction="10000"/>
          </a:bodyPr>
          <a:lstStyle/>
          <a:p>
            <a:r>
              <a:rPr lang="cs-CZ" altLang="cs-CZ"/>
              <a:t>Účetní jednotky při realizaci jedné činnosti mohou používat několik rozličných účetních dokladů, např. zakoupení dlouhodobého  majetku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4294967295"/>
          </p:nvPr>
        </p:nvGraphicFramePr>
        <p:xfrm>
          <a:off x="1116013" y="2852738"/>
          <a:ext cx="6778626" cy="344011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3893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893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57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bg1"/>
                          </a:solidFill>
                          <a:effectLst/>
                        </a:rPr>
                        <a:t>Účetní operace</a:t>
                      </a:r>
                      <a:endParaRPr lang="cs-CZ" sz="12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chemeClr val="bg1"/>
                          </a:solidFill>
                          <a:effectLst/>
                        </a:rPr>
                        <a:t>Účetní doklad</a:t>
                      </a:r>
                      <a:endParaRPr lang="cs-CZ" sz="12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286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0" dirty="0">
                          <a:solidFill>
                            <a:schemeClr val="bg1"/>
                          </a:solidFill>
                          <a:effectLst/>
                        </a:rPr>
                        <a:t>Platba zálohy za nákup majetku</a:t>
                      </a:r>
                      <a:endParaRPr lang="cs-CZ" sz="1200" b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0" dirty="0">
                          <a:solidFill>
                            <a:schemeClr val="bg1"/>
                          </a:solidFill>
                          <a:effectLst/>
                        </a:rPr>
                        <a:t>Zálohová faktura nebo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0" dirty="0">
                          <a:solidFill>
                            <a:schemeClr val="bg1"/>
                          </a:solidFill>
                          <a:effectLst/>
                        </a:rPr>
                        <a:t>Výdajový pokladní doklad (v případě platby v hotovosti) nebo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0" dirty="0">
                          <a:solidFill>
                            <a:schemeClr val="bg1"/>
                          </a:solidFill>
                          <a:effectLst/>
                        </a:rPr>
                        <a:t>Výpis z bankovního účtu (v případě bezhotovostní platby)</a:t>
                      </a:r>
                      <a:endParaRPr lang="cs-CZ" sz="1200" b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57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0" dirty="0">
                          <a:solidFill>
                            <a:schemeClr val="bg1"/>
                          </a:solidFill>
                          <a:effectLst/>
                        </a:rPr>
                        <a:t>Nakoupení majetku</a:t>
                      </a:r>
                      <a:endParaRPr lang="cs-CZ" sz="1200" b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0" dirty="0">
                          <a:solidFill>
                            <a:schemeClr val="bg1"/>
                          </a:solidFill>
                          <a:effectLst/>
                        </a:rPr>
                        <a:t>Došlá faktura </a:t>
                      </a:r>
                      <a:endParaRPr lang="cs-CZ" sz="1200" b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28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0" dirty="0">
                          <a:solidFill>
                            <a:schemeClr val="bg1"/>
                          </a:solidFill>
                          <a:effectLst/>
                        </a:rPr>
                        <a:t>Platba za nákup majetku</a:t>
                      </a:r>
                      <a:endParaRPr lang="cs-CZ" sz="1200" b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0" dirty="0">
                          <a:solidFill>
                            <a:schemeClr val="bg1"/>
                          </a:solidFill>
                          <a:effectLst/>
                        </a:rPr>
                        <a:t>Výdajový pokladní doklad (v případě platby v hotovosti) nebo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0" dirty="0">
                          <a:solidFill>
                            <a:schemeClr val="bg1"/>
                          </a:solidFill>
                          <a:effectLst/>
                        </a:rPr>
                        <a:t>Výpis z bankovního účtu (v případě bezhotovostní platby)</a:t>
                      </a:r>
                      <a:endParaRPr lang="cs-CZ" sz="1200" b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57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0">
                          <a:solidFill>
                            <a:schemeClr val="bg1"/>
                          </a:solidFill>
                          <a:effectLst/>
                        </a:rPr>
                        <a:t>Příjem majetku</a:t>
                      </a:r>
                      <a:endParaRPr lang="cs-CZ" sz="1200" b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0" dirty="0">
                          <a:solidFill>
                            <a:schemeClr val="bg1"/>
                          </a:solidFill>
                          <a:effectLst/>
                        </a:rPr>
                        <a:t>Příjemka </a:t>
                      </a:r>
                      <a:endParaRPr lang="cs-CZ" sz="1200" b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14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0">
                          <a:solidFill>
                            <a:schemeClr val="bg1"/>
                          </a:solidFill>
                          <a:effectLst/>
                        </a:rPr>
                        <a:t>Předání majetku do užívání</a:t>
                      </a:r>
                      <a:endParaRPr lang="cs-CZ" sz="1200" b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0" dirty="0">
                          <a:solidFill>
                            <a:schemeClr val="bg1"/>
                          </a:solidFill>
                          <a:effectLst/>
                        </a:rPr>
                        <a:t>Zápis o převzetí dlouhodobého majetku a vyhotovení inventární karty</a:t>
                      </a:r>
                      <a:endParaRPr lang="cs-CZ" sz="1200" b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" name="Nadpis 1"/>
          <p:cNvSpPr>
            <a:spLocks noGrp="1"/>
          </p:cNvSpPr>
          <p:nvPr>
            <p:ph type="title"/>
          </p:nvPr>
        </p:nvSpPr>
        <p:spPr>
          <a:xfrm>
            <a:off x="755650" y="476250"/>
            <a:ext cx="7696200" cy="1066800"/>
          </a:xfrm>
        </p:spPr>
        <p:txBody>
          <a:bodyPr/>
          <a:lstStyle/>
          <a:p>
            <a:pPr>
              <a:defRPr/>
            </a:pPr>
            <a:r>
              <a:rPr lang="cs-CZ" sz="5000" b="0" dirty="0">
                <a:ln>
                  <a:noFill/>
                </a:ln>
                <a:solidFill>
                  <a:schemeClr val="tx2"/>
                </a:solidFill>
                <a:effectLst/>
              </a:rPr>
              <a:t>Účetní doklady</a:t>
            </a:r>
          </a:p>
        </p:txBody>
      </p:sp>
    </p:spTree>
    <p:extLst>
      <p:ext uri="{BB962C8B-B14F-4D97-AF65-F5344CB8AC3E}">
        <p14:creationId xmlns:p14="http://schemas.microsoft.com/office/powerpoint/2010/main" val="6058405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2189</Words>
  <Application>Microsoft Office PowerPoint</Application>
  <PresentationFormat>Předvádění na obrazovce (4:3)</PresentationFormat>
  <Paragraphs>327</Paragraphs>
  <Slides>28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6" baseType="lpstr">
      <vt:lpstr>Arial</vt:lpstr>
      <vt:lpstr>Calibri</vt:lpstr>
      <vt:lpstr>Constantia</vt:lpstr>
      <vt:lpstr>Tahoma</vt:lpstr>
      <vt:lpstr>Times New Roman</vt:lpstr>
      <vt:lpstr>Wingdings</vt:lpstr>
      <vt:lpstr>Wingdings 2</vt:lpstr>
      <vt:lpstr>Flow</vt:lpstr>
      <vt:lpstr>ÚČETNICTVÍ, ÚČETNÍ ZÁVĚRKA</vt:lpstr>
      <vt:lpstr>Účetnictví</vt:lpstr>
      <vt:lpstr>Zákon o účetnictví od 1.1.2016</vt:lpstr>
      <vt:lpstr>Význam účetnictví</vt:lpstr>
      <vt:lpstr>Funkce účetnictví</vt:lpstr>
      <vt:lpstr>Osoby využívající účetnictví</vt:lpstr>
      <vt:lpstr>Účetní zásady</vt:lpstr>
      <vt:lpstr>Účetní zásady</vt:lpstr>
      <vt:lpstr>Účetní doklady</vt:lpstr>
      <vt:lpstr>Úschova dokladů </vt:lpstr>
      <vt:lpstr>Zpracování účetních informací</vt:lpstr>
      <vt:lpstr>Účetní závěrka</vt:lpstr>
      <vt:lpstr>Cíle účetních výkazů</vt:lpstr>
      <vt:lpstr>Rozvaha</vt:lpstr>
      <vt:lpstr>Rozvaha</vt:lpstr>
      <vt:lpstr>Rozvaha</vt:lpstr>
      <vt:lpstr>Výsledovka (VZZ)</vt:lpstr>
      <vt:lpstr>Výkaz CF</vt:lpstr>
      <vt:lpstr>Příloha a výroční zpráva</vt:lpstr>
      <vt:lpstr>Vzájemné vazby</vt:lpstr>
      <vt:lpstr>Audit účetní závěrky</vt:lpstr>
      <vt:lpstr>Zveřejnění účetní závěrky</vt:lpstr>
      <vt:lpstr>Termín zveřejnění účetní závěrky</vt:lpstr>
      <vt:lpstr> Plnění informační povinnosti podle sídla firmy</vt:lpstr>
      <vt:lpstr> Podíl obch. spol. s alespoň 1 účetní závěrkou ve Sbírce listin</vt:lpstr>
      <vt:lpstr>Vývoj zveřejňování závěrek v letech 2011-2014</vt:lpstr>
      <vt:lpstr>Článek o situaci týkající se nezveřejňování účetních závěrek</vt:lpstr>
      <vt:lpstr>Děkuji za pozornost!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Účetnictví – obecný přehled</dc:title>
  <dc:creator>Alena Kerlinová</dc:creator>
  <cp:lastModifiedBy>Eva Tomášková</cp:lastModifiedBy>
  <cp:revision>30</cp:revision>
  <cp:lastPrinted>2014-10-29T14:18:26Z</cp:lastPrinted>
  <dcterms:created xsi:type="dcterms:W3CDTF">2014-10-29T09:48:22Z</dcterms:created>
  <dcterms:modified xsi:type="dcterms:W3CDTF">2022-10-02T19:03:48Z</dcterms:modified>
</cp:coreProperties>
</file>