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19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37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116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117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118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119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59853364-95AD-4BA4-A6CE-4043C8B5D9BF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Shape 1"/>
          <p:cNvSpPr txBox="1"/>
          <p:nvPr/>
        </p:nvSpPr>
        <p:spPr>
          <a:xfrm>
            <a:off x="756000" y="5078520"/>
            <a:ext cx="6048000" cy="48114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Shape 1"/>
          <p:cNvSpPr txBox="1"/>
          <p:nvPr/>
        </p:nvSpPr>
        <p:spPr>
          <a:xfrm>
            <a:off x="756000" y="5078520"/>
            <a:ext cx="6048000" cy="48114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756000" y="5078520"/>
            <a:ext cx="6048000" cy="48114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Obrázek 36"/>
          <p:cNvPicPr/>
          <p:nvPr/>
        </p:nvPicPr>
        <p:blipFill>
          <a:blip r:embed="rId2"/>
          <a:stretch/>
        </p:blipFill>
        <p:spPr>
          <a:xfrm>
            <a:off x="2291760" y="1768680"/>
            <a:ext cx="5495760" cy="4384440"/>
          </a:xfrm>
          <a:prstGeom prst="rect">
            <a:avLst/>
          </a:prstGeom>
          <a:ln>
            <a:noFill/>
          </a:ln>
        </p:spPr>
      </p:pic>
      <p:pic>
        <p:nvPicPr>
          <p:cNvPr id="38" name="Obrázek 37"/>
          <p:cNvPicPr/>
          <p:nvPr/>
        </p:nvPicPr>
        <p:blipFill>
          <a:blip r:embed="rId2"/>
          <a:stretch/>
        </p:blipFill>
        <p:spPr>
          <a:xfrm>
            <a:off x="2291760" y="1768680"/>
            <a:ext cx="5495760" cy="4384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4" name="Obrázek 73"/>
          <p:cNvPicPr/>
          <p:nvPr/>
        </p:nvPicPr>
        <p:blipFill>
          <a:blip r:embed="rId2"/>
          <a:stretch/>
        </p:blipFill>
        <p:spPr>
          <a:xfrm>
            <a:off x="2291760" y="1768680"/>
            <a:ext cx="5495760" cy="4384440"/>
          </a:xfrm>
          <a:prstGeom prst="rect">
            <a:avLst/>
          </a:prstGeom>
          <a:ln>
            <a:noFill/>
          </a:ln>
        </p:spPr>
      </p:pic>
      <p:pic>
        <p:nvPicPr>
          <p:cNvPr id="75" name="Obrázek 74"/>
          <p:cNvPicPr/>
          <p:nvPr/>
        </p:nvPicPr>
        <p:blipFill>
          <a:blip r:embed="rId2"/>
          <a:stretch/>
        </p:blipFill>
        <p:spPr>
          <a:xfrm>
            <a:off x="2291760" y="1768680"/>
            <a:ext cx="5495760" cy="4384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2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9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13" name="Obrázek 112"/>
          <p:cNvPicPr/>
          <p:nvPr/>
        </p:nvPicPr>
        <p:blipFill>
          <a:blip r:embed="rId2"/>
          <a:stretch/>
        </p:blipFill>
        <p:spPr>
          <a:xfrm>
            <a:off x="2291760" y="1768680"/>
            <a:ext cx="5495760" cy="4384440"/>
          </a:xfrm>
          <a:prstGeom prst="rect">
            <a:avLst/>
          </a:prstGeom>
          <a:ln>
            <a:noFill/>
          </a:ln>
        </p:spPr>
      </p:pic>
      <p:pic>
        <p:nvPicPr>
          <p:cNvPr id="114" name="Obrázek 113"/>
          <p:cNvPicPr/>
          <p:nvPr/>
        </p:nvPicPr>
        <p:blipFill>
          <a:blip r:embed="rId2"/>
          <a:stretch/>
        </p:blipFill>
        <p:spPr>
          <a:xfrm>
            <a:off x="2291760" y="1768680"/>
            <a:ext cx="5495760" cy="4384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FAE35A09-DF8A-49A2-805C-5839B7AF8D25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sldNum"/>
          </p:nvPr>
        </p:nvSpPr>
        <p:spPr>
          <a:xfrm>
            <a:off x="7223760" y="7007040"/>
            <a:ext cx="2351880" cy="40212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77F70F5E-E005-414E-A5A7-1E27508ED6EB}" type="slidenum">
              <a:rPr lang="cs-CZ" sz="1200" strike="noStrike">
                <a:solidFill>
                  <a:srgbClr val="8B8B8B"/>
                </a:solidFill>
                <a:latin typeface="Calibri"/>
              </a:rPr>
              <a:t>‹#›</a:t>
            </a:fld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title"/>
          </p:nvPr>
        </p:nvSpPr>
        <p:spPr>
          <a:xfrm>
            <a:off x="756000" y="2033280"/>
            <a:ext cx="8567640" cy="2250000"/>
          </a:xfrm>
          <a:prstGeom prst="rect">
            <a:avLst/>
          </a:prstGeom>
        </p:spPr>
        <p:txBody>
          <a:bodyPr anchor="ctr"/>
          <a:lstStyle/>
          <a:p>
            <a:r>
              <a:rPr lang="cs-CZ" sz="4400">
                <a:latin typeface="Calibri"/>
              </a:rPr>
              <a:t>Klikněte pro úpravu formátu textu nadpisu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1512000" y="4284000"/>
            <a:ext cx="7055640" cy="327564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Calibri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3200">
                <a:latin typeface="Calibri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3200">
                <a:latin typeface="Calibri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3200">
                <a:latin typeface="Calibri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3200">
                <a:latin typeface="Calibri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3200">
                <a:latin typeface="Calibri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3200">
                <a:latin typeface="Calibri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85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53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309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64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21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21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21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210">
                <a:latin typeface="Arial"/>
              </a:rPr>
              <a:t>Sedmá úroveň</a:t>
            </a:r>
            <a:endParaRPr/>
          </a:p>
        </p:txBody>
      </p:sp>
      <p:sp>
        <p:nvSpPr>
          <p:cNvPr id="78" name="PlaceHolder 3"/>
          <p:cNvSpPr>
            <a:spLocks noGrp="1"/>
          </p:cNvSpPr>
          <p:nvPr>
            <p:ph type="dt"/>
          </p:nvPr>
        </p:nvSpPr>
        <p:spPr>
          <a:xfrm>
            <a:off x="504000" y="6886800"/>
            <a:ext cx="2348280" cy="520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79" name="PlaceHolder 4"/>
          <p:cNvSpPr>
            <a:spLocks noGrp="1"/>
          </p:cNvSpPr>
          <p:nvPr>
            <p:ph type="ftr"/>
          </p:nvPr>
        </p:nvSpPr>
        <p:spPr>
          <a:xfrm>
            <a:off x="3447000" y="6886800"/>
            <a:ext cx="3194640" cy="52092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0" name="PlaceHolder 5"/>
          <p:cNvSpPr>
            <a:spLocks noGrp="1"/>
          </p:cNvSpPr>
          <p:nvPr>
            <p:ph type="sldNum"/>
          </p:nvPr>
        </p:nvSpPr>
        <p:spPr>
          <a:xfrm>
            <a:off x="7227000" y="6886800"/>
            <a:ext cx="2348280" cy="52092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7B33CB52-DC00-4241-BA07-AEEE84F43E3B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576360" y="252000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4400">
                <a:latin typeface="Arial"/>
              </a:rPr>
              <a:t>Základní pojmy nekalé soutěže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504000" y="302400"/>
            <a:ext cx="9072000" cy="621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 algn="ctr"/>
            <a:r>
              <a:rPr lang="cs-CZ" sz="4000">
                <a:latin typeface="Arial"/>
              </a:rPr>
              <a:t>Zásady firemního práva</a:t>
            </a:r>
            <a:endParaRPr/>
          </a:p>
        </p:txBody>
      </p:sp>
      <p:sp>
        <p:nvSpPr>
          <p:cNvPr id="138" name="CustomShape 2"/>
          <p:cNvSpPr/>
          <p:nvPr/>
        </p:nvSpPr>
        <p:spPr>
          <a:xfrm>
            <a:off x="251640" y="1343880"/>
            <a:ext cx="3360240" cy="756000"/>
          </a:xfrm>
          <a:prstGeom prst="rect">
            <a:avLst/>
          </a:prstGeom>
          <a:solidFill>
            <a:srgbClr val="00CC99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/>
            <a:r>
              <a:rPr lang="cs-CZ" sz="1990">
                <a:latin typeface="Times New Roman"/>
              </a:rPr>
              <a:t>Zásada výlučnosti</a:t>
            </a:r>
            <a:endParaRPr/>
          </a:p>
        </p:txBody>
      </p:sp>
      <p:sp>
        <p:nvSpPr>
          <p:cNvPr id="139" name="CustomShape 3"/>
          <p:cNvSpPr/>
          <p:nvPr/>
        </p:nvSpPr>
        <p:spPr>
          <a:xfrm>
            <a:off x="251640" y="2519640"/>
            <a:ext cx="3360240" cy="756000"/>
          </a:xfrm>
          <a:prstGeom prst="rect">
            <a:avLst/>
          </a:prstGeom>
          <a:solidFill>
            <a:srgbClr val="00CC99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/>
            <a:r>
              <a:rPr lang="cs-CZ" sz="1990">
                <a:latin typeface="Times New Roman"/>
              </a:rPr>
              <a:t>Zásada pravdivosti</a:t>
            </a:r>
            <a:endParaRPr/>
          </a:p>
        </p:txBody>
      </p:sp>
      <p:sp>
        <p:nvSpPr>
          <p:cNvPr id="140" name="CustomShape 4"/>
          <p:cNvSpPr/>
          <p:nvPr/>
        </p:nvSpPr>
        <p:spPr>
          <a:xfrm>
            <a:off x="251640" y="3527640"/>
            <a:ext cx="3360240" cy="756000"/>
          </a:xfrm>
          <a:prstGeom prst="rect">
            <a:avLst/>
          </a:prstGeom>
          <a:solidFill>
            <a:srgbClr val="00CC99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/>
            <a:r>
              <a:rPr lang="cs-CZ" sz="1990">
                <a:latin typeface="Times New Roman"/>
              </a:rPr>
              <a:t>Zásada jednotnosti</a:t>
            </a:r>
            <a:endParaRPr/>
          </a:p>
        </p:txBody>
      </p:sp>
      <p:sp>
        <p:nvSpPr>
          <p:cNvPr id="141" name="CustomShape 5"/>
          <p:cNvSpPr/>
          <p:nvPr/>
        </p:nvSpPr>
        <p:spPr>
          <a:xfrm>
            <a:off x="251640" y="4619880"/>
            <a:ext cx="3360240" cy="756000"/>
          </a:xfrm>
          <a:prstGeom prst="rect">
            <a:avLst/>
          </a:prstGeom>
          <a:solidFill>
            <a:srgbClr val="00CC99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/>
            <a:r>
              <a:rPr lang="cs-CZ" sz="1990">
                <a:latin typeface="Times New Roman"/>
              </a:rPr>
              <a:t>Zásada firemní přísnosti</a:t>
            </a:r>
            <a:endParaRPr/>
          </a:p>
        </p:txBody>
      </p:sp>
      <p:sp>
        <p:nvSpPr>
          <p:cNvPr id="142" name="CustomShape 6"/>
          <p:cNvSpPr/>
          <p:nvPr/>
        </p:nvSpPr>
        <p:spPr>
          <a:xfrm>
            <a:off x="251640" y="6047640"/>
            <a:ext cx="3360240" cy="756000"/>
          </a:xfrm>
          <a:prstGeom prst="rect">
            <a:avLst/>
          </a:prstGeom>
          <a:solidFill>
            <a:srgbClr val="00CC99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/>
            <a:r>
              <a:rPr lang="cs-CZ" sz="1990">
                <a:latin typeface="Times New Roman"/>
              </a:rPr>
              <a:t>Zásada jasnosti</a:t>
            </a:r>
            <a:endParaRPr/>
          </a:p>
        </p:txBody>
      </p:sp>
      <p:sp>
        <p:nvSpPr>
          <p:cNvPr id="143" name="CustomShape 7"/>
          <p:cNvSpPr/>
          <p:nvPr/>
        </p:nvSpPr>
        <p:spPr>
          <a:xfrm>
            <a:off x="3863880" y="1175760"/>
            <a:ext cx="6048000" cy="114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cs-CZ" sz="1990">
                <a:latin typeface="Times New Roman"/>
              </a:rPr>
              <a:t>Právní jistota – dostatečné odlišení podnikatele v právním styku – zákaz zaměnitelnosti</a:t>
            </a:r>
            <a:endParaRPr/>
          </a:p>
          <a:p>
            <a:r>
              <a:rPr lang="cs-CZ" sz="1990">
                <a:solidFill>
                  <a:srgbClr val="FF0000"/>
                </a:solidFill>
                <a:latin typeface="Times New Roman"/>
              </a:rPr>
              <a:t>Zákaz zaměnitelnosti - § 424</a:t>
            </a:r>
            <a:endParaRPr/>
          </a:p>
        </p:txBody>
      </p:sp>
      <p:sp>
        <p:nvSpPr>
          <p:cNvPr id="144" name="CustomShape 8"/>
          <p:cNvSpPr/>
          <p:nvPr/>
        </p:nvSpPr>
        <p:spPr>
          <a:xfrm>
            <a:off x="3863880" y="2520000"/>
            <a:ext cx="5964120" cy="114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cs-CZ" sz="1990">
                <a:latin typeface="Times New Roman"/>
              </a:rPr>
              <a:t>Zákaz klamavosti – v právní úpravě však nejsou podrobnější pravidla</a:t>
            </a:r>
            <a:endParaRPr/>
          </a:p>
          <a:p>
            <a:r>
              <a:rPr lang="cs-CZ" sz="1990">
                <a:solidFill>
                  <a:srgbClr val="FF0000"/>
                </a:solidFill>
                <a:latin typeface="Times New Roman"/>
              </a:rPr>
              <a:t>Zákaz klamavosti - § 424</a:t>
            </a:r>
            <a:endParaRPr/>
          </a:p>
        </p:txBody>
      </p:sp>
      <p:sp>
        <p:nvSpPr>
          <p:cNvPr id="145" name="CustomShape 9"/>
          <p:cNvSpPr/>
          <p:nvPr/>
        </p:nvSpPr>
        <p:spPr>
          <a:xfrm>
            <a:off x="3779640" y="3695760"/>
            <a:ext cx="6048000" cy="84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cs-CZ" sz="1990">
                <a:latin typeface="Times New Roman"/>
              </a:rPr>
              <a:t>Jeden podnikatel  – jedna firma</a:t>
            </a:r>
            <a:endParaRPr/>
          </a:p>
          <a:p>
            <a:r>
              <a:rPr lang="cs-CZ" sz="1990">
                <a:solidFill>
                  <a:srgbClr val="FF0000"/>
                </a:solidFill>
                <a:latin typeface="Times New Roman"/>
              </a:rPr>
              <a:t>Podnikatel nesmí mít víc obchodních firem - § 423/1</a:t>
            </a:r>
            <a:endParaRPr/>
          </a:p>
        </p:txBody>
      </p:sp>
      <p:sp>
        <p:nvSpPr>
          <p:cNvPr id="146" name="CustomShape 10"/>
          <p:cNvSpPr/>
          <p:nvPr/>
        </p:nvSpPr>
        <p:spPr>
          <a:xfrm>
            <a:off x="3779640" y="4703760"/>
            <a:ext cx="6048000" cy="84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cs-CZ" sz="1990">
                <a:latin typeface="Times New Roman"/>
              </a:rPr>
              <a:t>Omezení autonomie vůle podnikatele při volbě firmy</a:t>
            </a:r>
            <a:endParaRPr/>
          </a:p>
          <a:p>
            <a:r>
              <a:rPr lang="cs-CZ" sz="1990">
                <a:solidFill>
                  <a:srgbClr val="FF0000"/>
                </a:solidFill>
                <a:latin typeface="Times New Roman"/>
              </a:rPr>
              <a:t>Pravidla jsou uvolněna - § 425</a:t>
            </a:r>
            <a:endParaRPr/>
          </a:p>
        </p:txBody>
      </p:sp>
      <p:sp>
        <p:nvSpPr>
          <p:cNvPr id="147" name="CustomShape 11"/>
          <p:cNvSpPr/>
          <p:nvPr/>
        </p:nvSpPr>
        <p:spPr>
          <a:xfrm>
            <a:off x="3779640" y="6132240"/>
            <a:ext cx="6132240" cy="114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cs-CZ" sz="1990">
                <a:latin typeface="Times New Roman"/>
              </a:rPr>
              <a:t>Zejména jazyková jasnost, firma by neměla „klamat jazykem“</a:t>
            </a:r>
            <a:endParaRPr/>
          </a:p>
          <a:p>
            <a:r>
              <a:rPr lang="cs-CZ" sz="1990">
                <a:solidFill>
                  <a:srgbClr val="FF0000"/>
                </a:solidFill>
                <a:latin typeface="Times New Roman"/>
              </a:rPr>
              <a:t>Není vyjádřeno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504000" y="302760"/>
            <a:ext cx="9072000" cy="873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 algn="ctr"/>
            <a:r>
              <a:rPr lang="cs-CZ" sz="4400">
                <a:latin typeface="Arial"/>
              </a:rPr>
              <a:t>Prameny firemního práva</a:t>
            </a:r>
            <a:endParaRPr/>
          </a:p>
        </p:txBody>
      </p:sp>
      <p:sp>
        <p:nvSpPr>
          <p:cNvPr id="149" name="CustomShape 2"/>
          <p:cNvSpPr/>
          <p:nvPr/>
        </p:nvSpPr>
        <p:spPr>
          <a:xfrm>
            <a:off x="587880" y="2267640"/>
            <a:ext cx="2436120" cy="756000"/>
          </a:xfrm>
          <a:prstGeom prst="rect">
            <a:avLst/>
          </a:prstGeom>
          <a:solidFill>
            <a:srgbClr val="00CC99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/>
            <a:r>
              <a:rPr lang="cs-CZ" sz="1990">
                <a:latin typeface="Arial"/>
              </a:rPr>
              <a:t>Občanský zákoník</a:t>
            </a:r>
            <a:endParaRPr/>
          </a:p>
        </p:txBody>
      </p:sp>
      <p:sp>
        <p:nvSpPr>
          <p:cNvPr id="150" name="CustomShape 3"/>
          <p:cNvSpPr/>
          <p:nvPr/>
        </p:nvSpPr>
        <p:spPr>
          <a:xfrm>
            <a:off x="1595880" y="1343880"/>
            <a:ext cx="6383880" cy="672120"/>
          </a:xfrm>
          <a:prstGeom prst="rect">
            <a:avLst/>
          </a:prstGeom>
          <a:solidFill>
            <a:srgbClr val="FFCC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/>
            <a:r>
              <a:rPr lang="cs-CZ" sz="1990">
                <a:latin typeface="Arial"/>
              </a:rPr>
              <a:t>Obecná pravidla</a:t>
            </a:r>
            <a:endParaRPr/>
          </a:p>
        </p:txBody>
      </p:sp>
      <p:sp>
        <p:nvSpPr>
          <p:cNvPr id="151" name="CustomShape 4"/>
          <p:cNvSpPr/>
          <p:nvPr/>
        </p:nvSpPr>
        <p:spPr>
          <a:xfrm>
            <a:off x="2099880" y="5207400"/>
            <a:ext cx="6468120" cy="672480"/>
          </a:xfrm>
          <a:prstGeom prst="rect">
            <a:avLst/>
          </a:prstGeom>
          <a:solidFill>
            <a:srgbClr val="FFCC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/>
            <a:r>
              <a:rPr lang="cs-CZ" sz="1990">
                <a:latin typeface="Arial"/>
              </a:rPr>
              <a:t>Speciální úpravy</a:t>
            </a:r>
            <a:endParaRPr/>
          </a:p>
        </p:txBody>
      </p:sp>
      <p:sp>
        <p:nvSpPr>
          <p:cNvPr id="152" name="CustomShape 5"/>
          <p:cNvSpPr/>
          <p:nvPr/>
        </p:nvSpPr>
        <p:spPr>
          <a:xfrm>
            <a:off x="755640" y="6299640"/>
            <a:ext cx="3612240" cy="840240"/>
          </a:xfrm>
          <a:prstGeom prst="rect">
            <a:avLst/>
          </a:prstGeom>
          <a:solidFill>
            <a:srgbClr val="9900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/>
            <a:r>
              <a:rPr lang="cs-CZ" sz="1990">
                <a:solidFill>
                  <a:srgbClr val="FFFFFF"/>
                </a:solidFill>
                <a:latin typeface="Arial"/>
              </a:rPr>
              <a:t>Evropské společnosti</a:t>
            </a:r>
            <a:endParaRPr/>
          </a:p>
        </p:txBody>
      </p:sp>
      <p:sp>
        <p:nvSpPr>
          <p:cNvPr id="153" name="CustomShape 6"/>
          <p:cNvSpPr/>
          <p:nvPr/>
        </p:nvSpPr>
        <p:spPr>
          <a:xfrm>
            <a:off x="5543640" y="6215400"/>
            <a:ext cx="3612240" cy="840240"/>
          </a:xfrm>
          <a:prstGeom prst="rect">
            <a:avLst/>
          </a:prstGeom>
          <a:solidFill>
            <a:srgbClr val="9900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/>
            <a:r>
              <a:rPr lang="cs-CZ" sz="1990">
                <a:solidFill>
                  <a:srgbClr val="FFFFFF"/>
                </a:solidFill>
                <a:latin typeface="Arial"/>
              </a:rPr>
              <a:t>Subjekty na kapitálovém trhu</a:t>
            </a:r>
            <a:endParaRPr/>
          </a:p>
        </p:txBody>
      </p:sp>
      <p:sp>
        <p:nvSpPr>
          <p:cNvPr id="154" name="CustomShape 7"/>
          <p:cNvSpPr/>
          <p:nvPr/>
        </p:nvSpPr>
        <p:spPr>
          <a:xfrm>
            <a:off x="3359880" y="2268000"/>
            <a:ext cx="6300000" cy="1286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buFont typeface="Arial"/>
              <a:buChar char="-"/>
            </a:pPr>
            <a:r>
              <a:rPr lang="cs-CZ" sz="1990">
                <a:latin typeface="Arial"/>
              </a:rPr>
              <a:t> Jméno fyzických osob - § 77</a:t>
            </a:r>
            <a:endParaRPr/>
          </a:p>
          <a:p>
            <a:pPr>
              <a:buFont typeface="Arial"/>
              <a:buChar char="-"/>
            </a:pPr>
            <a:r>
              <a:rPr lang="cs-CZ" sz="1990">
                <a:latin typeface="Arial"/>
              </a:rPr>
              <a:t> Název právnických osob - § 132 a násl.</a:t>
            </a:r>
            <a:endParaRPr/>
          </a:p>
          <a:p>
            <a:pPr>
              <a:buFont typeface="Arial"/>
              <a:buChar char="-"/>
            </a:pPr>
            <a:r>
              <a:rPr lang="cs-CZ" sz="1990">
                <a:latin typeface="Arial"/>
              </a:rPr>
              <a:t> Úprava firmy jako takové - § 423 - 428</a:t>
            </a:r>
            <a:endParaRPr/>
          </a:p>
        </p:txBody>
      </p:sp>
      <p:sp>
        <p:nvSpPr>
          <p:cNvPr id="155" name="CustomShape 8"/>
          <p:cNvSpPr/>
          <p:nvPr/>
        </p:nvSpPr>
        <p:spPr>
          <a:xfrm>
            <a:off x="587880" y="3779640"/>
            <a:ext cx="2603880" cy="1008000"/>
          </a:xfrm>
          <a:prstGeom prst="rect">
            <a:avLst/>
          </a:prstGeom>
          <a:solidFill>
            <a:srgbClr val="00CC99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/>
            <a:r>
              <a:rPr lang="cs-CZ" sz="1990">
                <a:latin typeface="Arial"/>
              </a:rPr>
              <a:t>ZOK</a:t>
            </a:r>
            <a:endParaRPr/>
          </a:p>
        </p:txBody>
      </p:sp>
      <p:sp>
        <p:nvSpPr>
          <p:cNvPr id="156" name="CustomShape 9"/>
          <p:cNvSpPr/>
          <p:nvPr/>
        </p:nvSpPr>
        <p:spPr>
          <a:xfrm>
            <a:off x="3443760" y="3863880"/>
            <a:ext cx="4956480" cy="698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cs-CZ" sz="1990">
                <a:latin typeface="Arial"/>
              </a:rPr>
              <a:t>Úprava firemního označení jednotlivých korporací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extShape 1"/>
          <p:cNvSpPr txBox="1"/>
          <p:nvPr/>
        </p:nvSpPr>
        <p:spPr>
          <a:xfrm>
            <a:off x="576360" y="252000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4400">
                <a:latin typeface="Arial"/>
              </a:rPr>
              <a:t>Další práva na označení užívaná při podnikání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673920" y="207720"/>
            <a:ext cx="8566560" cy="87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Ochranné známky</a:t>
            </a:r>
            <a:endParaRPr/>
          </a:p>
        </p:txBody>
      </p:sp>
      <p:sp>
        <p:nvSpPr>
          <p:cNvPr id="159" name="CustomShape 2"/>
          <p:cNvSpPr/>
          <p:nvPr/>
        </p:nvSpPr>
        <p:spPr>
          <a:xfrm>
            <a:off x="356760" y="1636560"/>
            <a:ext cx="9285840" cy="453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z. č. 441/2003 Sb. </a:t>
            </a:r>
            <a:endParaRPr/>
          </a:p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- pojem: 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 Ochrannou známkou může být  jakékoliv označení, zejména slova, včetně osobních jmen, barvy, kresby, písmena, číslice, tvar výrobku nebo jeho obal nebo zvuky, pokud je toto označení způsobilé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b="1" strike="noStrike">
                <a:solidFill>
                  <a:srgbClr val="000000"/>
                </a:solidFill>
                <a:latin typeface="Arial"/>
                <a:ea typeface="ArialMT"/>
              </a:rPr>
              <a:t>a)</a:t>
            </a:r>
            <a:r>
              <a:rPr lang="cs-CZ" sz="2000" strike="noStrike">
                <a:solidFill>
                  <a:srgbClr val="000000"/>
                </a:solidFill>
                <a:latin typeface="Arial"/>
                <a:ea typeface="ArialMT"/>
              </a:rPr>
              <a:t> odlišit výrobky nebo služby jedné osoby od výrobků nebo služeb jiné osoby a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b="1" strike="noStrike">
                <a:solidFill>
                  <a:srgbClr val="000000"/>
                </a:solidFill>
                <a:latin typeface="Arial"/>
                <a:ea typeface="ArialMT"/>
              </a:rPr>
              <a:t>b)</a:t>
            </a:r>
            <a:r>
              <a:rPr lang="cs-CZ" sz="2000" strike="noStrike">
                <a:solidFill>
                  <a:srgbClr val="000000"/>
                </a:solidFill>
                <a:latin typeface="Arial"/>
                <a:ea typeface="ArialMT"/>
              </a:rPr>
              <a:t> být vyjádřeno v rejstříku ochranných známek (dále jen „rejstřík“) způsobem, který příslušným orgánům a veřejnosti umožňuje jasně a přesně určit předmět ochrany poskytnuté vlastníkovi ochranné známky.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principy: teritorialita</a:t>
            </a:r>
            <a:endParaRPr/>
          </a:p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registrace pro skupiny výrobků a služeb</a:t>
            </a:r>
            <a:endParaRPr/>
          </a:p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504000" y="302760"/>
            <a:ext cx="9070560" cy="125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Times New Roman"/>
                <a:ea typeface="DejaVu Sans"/>
              </a:rPr>
              <a:t>Označení původu a zeměpisná označení</a:t>
            </a:r>
            <a:endParaRPr/>
          </a:p>
        </p:txBody>
      </p:sp>
      <p:sp>
        <p:nvSpPr>
          <p:cNvPr id="161" name="CustomShape 2"/>
          <p:cNvSpPr/>
          <p:nvPr/>
        </p:nvSpPr>
        <p:spPr>
          <a:xfrm>
            <a:off x="356760" y="1794960"/>
            <a:ext cx="9365400" cy="5140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z. č. 452/2001 Sb.</a:t>
            </a: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pojem: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FF0000"/>
                </a:solidFill>
                <a:latin typeface="Calibri"/>
                <a:ea typeface="DejaVu Sans"/>
              </a:rPr>
              <a:t>označením původu </a:t>
            </a: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název oblasti, určitého místa nebo země používaný k označení zboží pocházejícího z tohoto území, jestliže kvalita nebo vlastnosti tohoto zboží jsou výlučně nebo převážně dány zvláštním zeměpisným prostředím s jeho charakteristickými přírodními a lidskými faktory a jestliže výroba, zpracování a příprava takového zboží probíhá ve vymezeném území; za označení původu pro zemědělské výrobky nebo potraviny jsou pokládána i tradiční zeměpisná nebo nezeměpisná označení pro zboží pocházející z vymezeného území, splňuje-li takové zboží ostatní podmínky podle tohoto  ustanovení;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FF0000"/>
                </a:solidFill>
                <a:latin typeface="Calibri"/>
                <a:ea typeface="DejaVu Sans"/>
              </a:rPr>
              <a:t>zeměpisným označením </a:t>
            </a: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název území používaný k označení zboží pocházejícího z tohoto území, jestliže toto zboží má určitou kvalitu, pověst nebo jiné vlastnosti, které lze přičíst tomuto zeměpisnému původu, a jestliže výroba nebo zpracování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anebo příprava takového zboží probíhá ve vymezeném území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504000" y="302760"/>
            <a:ext cx="9070200" cy="1258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Doménové jméno</a:t>
            </a:r>
            <a:endParaRPr/>
          </a:p>
        </p:txBody>
      </p:sp>
      <p:sp>
        <p:nvSpPr>
          <p:cNvPr id="163" name="CustomShape 2"/>
          <p:cNvSpPr/>
          <p:nvPr/>
        </p:nvSpPr>
        <p:spPr>
          <a:xfrm>
            <a:off x="594720" y="1557000"/>
            <a:ext cx="9206640" cy="312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Je to označení, které v elektronické komunikaci nahrazuje IP adresu, tedy jde o slovní  vyjádření číselné adresy internetového protokolu.</a:t>
            </a:r>
            <a:endParaRPr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Není upraveno speciálním právním předpisem</a:t>
            </a:r>
            <a:endParaRPr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Je jedinečné</a:t>
            </a:r>
            <a:endParaRPr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Právo na užívání vzniká na základě smlouvy mezi budoucím vlastníkem a doménovou autoritou</a:t>
            </a:r>
            <a:endParaRPr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Hierarchie: top-level domain………     cz, eu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second-level domain ….  muni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subdomain ………………..   law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504000" y="302760"/>
            <a:ext cx="9071640" cy="1259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</a:rPr>
              <a:t>Přehled právní úpravy</a:t>
            </a:r>
            <a:endParaRPr/>
          </a:p>
        </p:txBody>
      </p:sp>
      <p:sp>
        <p:nvSpPr>
          <p:cNvPr id="122" name="TextShape 2"/>
          <p:cNvSpPr txBox="1"/>
          <p:nvPr/>
        </p:nvSpPr>
        <p:spPr>
          <a:xfrm>
            <a:off x="504000" y="1764000"/>
            <a:ext cx="9071640" cy="4988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buFont typeface="Arial"/>
              <a:buChar char="•"/>
            </a:pPr>
            <a:r>
              <a:rPr lang="cs-CZ" sz="2000" strike="noStrike" dirty="0">
                <a:solidFill>
                  <a:srgbClr val="000000"/>
                </a:solidFill>
                <a:latin typeface="Calibri"/>
              </a:rPr>
              <a:t>nikoli speciální zákon, ale § 2976 až 2989 NOZ</a:t>
            </a:r>
            <a:endParaRPr dirty="0"/>
          </a:p>
          <a:p>
            <a:pPr>
              <a:lnSpc>
                <a:spcPct val="80000"/>
              </a:lnSpc>
            </a:pPr>
            <a:endParaRPr dirty="0"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cs-CZ" sz="2000" strike="noStrike" dirty="0">
                <a:solidFill>
                  <a:srgbClr val="000000"/>
                </a:solidFill>
                <a:latin typeface="Calibri"/>
              </a:rPr>
              <a:t>§ 2976/1 NOZ:</a:t>
            </a:r>
            <a:endParaRPr dirty="0"/>
          </a:p>
          <a:p>
            <a:pPr lvl="1">
              <a:lnSpc>
                <a:spcPct val="80000"/>
              </a:lnSpc>
              <a:buFont typeface="Arial"/>
              <a:buChar char="–"/>
            </a:pPr>
            <a:r>
              <a:rPr lang="cs-CZ" sz="1700" strike="noStrike" dirty="0">
                <a:solidFill>
                  <a:srgbClr val="000000"/>
                </a:solidFill>
                <a:latin typeface="Calibri"/>
              </a:rPr>
              <a:t>generální klauzule</a:t>
            </a:r>
            <a:endParaRPr dirty="0"/>
          </a:p>
          <a:p>
            <a:endParaRPr dirty="0"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cs-CZ" sz="2000" strike="noStrike" dirty="0">
                <a:solidFill>
                  <a:srgbClr val="000000"/>
                </a:solidFill>
                <a:latin typeface="Calibri"/>
              </a:rPr>
              <a:t>§ 2976/2 NOZ:</a:t>
            </a:r>
            <a:endParaRPr dirty="0"/>
          </a:p>
          <a:p>
            <a:pPr lvl="1">
              <a:lnSpc>
                <a:spcPct val="80000"/>
              </a:lnSpc>
              <a:buFont typeface="Arial"/>
              <a:buChar char="–"/>
            </a:pPr>
            <a:r>
              <a:rPr lang="cs-CZ" sz="1700" strike="noStrike" dirty="0">
                <a:solidFill>
                  <a:srgbClr val="000000"/>
                </a:solidFill>
                <a:latin typeface="Calibri"/>
              </a:rPr>
              <a:t>demonstrativní výčet základních skutkových podstat</a:t>
            </a:r>
            <a:endParaRPr dirty="0"/>
          </a:p>
          <a:p>
            <a:endParaRPr dirty="0"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cs-CZ" sz="2000" strike="noStrike" dirty="0">
                <a:solidFill>
                  <a:srgbClr val="000000"/>
                </a:solidFill>
                <a:latin typeface="Calibri"/>
              </a:rPr>
              <a:t>§§ 2977 – 2987 NOZ:</a:t>
            </a:r>
            <a:endParaRPr dirty="0"/>
          </a:p>
          <a:p>
            <a:pPr lvl="1">
              <a:lnSpc>
                <a:spcPct val="80000"/>
              </a:lnSpc>
              <a:buFont typeface="Arial"/>
              <a:buChar char="–"/>
            </a:pPr>
            <a:r>
              <a:rPr lang="cs-CZ" sz="1700" strike="noStrike" dirty="0">
                <a:solidFill>
                  <a:srgbClr val="000000"/>
                </a:solidFill>
                <a:latin typeface="Calibri"/>
              </a:rPr>
              <a:t>základní skutkové podstaty </a:t>
            </a:r>
            <a:r>
              <a:rPr lang="cs-CZ" sz="1700" strike="noStrike" dirty="0" err="1">
                <a:solidFill>
                  <a:srgbClr val="000000"/>
                </a:solidFill>
                <a:latin typeface="Calibri"/>
              </a:rPr>
              <a:t>nekalosoutěžních</a:t>
            </a:r>
            <a:r>
              <a:rPr lang="cs-CZ" sz="1700" strike="noStrike" dirty="0">
                <a:solidFill>
                  <a:srgbClr val="000000"/>
                </a:solidFill>
                <a:latin typeface="Calibri"/>
              </a:rPr>
              <a:t> deliktů</a:t>
            </a:r>
            <a:endParaRPr dirty="0"/>
          </a:p>
          <a:p>
            <a:endParaRPr dirty="0"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cs-CZ" sz="2000" strike="noStrike" dirty="0">
                <a:solidFill>
                  <a:srgbClr val="000000"/>
                </a:solidFill>
                <a:latin typeface="Calibri"/>
              </a:rPr>
              <a:t> §§ 2988 a 2989 NOZ:</a:t>
            </a:r>
            <a:endParaRPr dirty="0"/>
          </a:p>
          <a:p>
            <a:pPr lvl="1">
              <a:lnSpc>
                <a:spcPct val="80000"/>
              </a:lnSpc>
              <a:buFont typeface="Arial"/>
              <a:buChar char="–"/>
            </a:pPr>
            <a:r>
              <a:rPr lang="cs-CZ" sz="1700" strike="noStrike" dirty="0">
                <a:solidFill>
                  <a:srgbClr val="000000"/>
                </a:solidFill>
                <a:latin typeface="Calibri"/>
              </a:rPr>
              <a:t> právní prostředky ochrany proti nekalé soutěži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504000" y="302760"/>
            <a:ext cx="9071640" cy="1259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</a:rPr>
              <a:t>Další normy</a:t>
            </a:r>
            <a:endParaRPr/>
          </a:p>
        </p:txBody>
      </p:sp>
      <p:sp>
        <p:nvSpPr>
          <p:cNvPr id="124" name="TextShape 2"/>
          <p:cNvSpPr txBox="1"/>
          <p:nvPr/>
        </p:nvSpPr>
        <p:spPr>
          <a:xfrm>
            <a:off x="504000" y="1764000"/>
            <a:ext cx="9071640" cy="4988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buFont typeface="Arial"/>
              <a:buChar char="•"/>
            </a:pPr>
            <a:r>
              <a:rPr lang="cs-CZ" sz="2200" strike="noStrike">
                <a:solidFill>
                  <a:srgbClr val="000000"/>
                </a:solidFill>
                <a:latin typeface="Calibri"/>
              </a:rPr>
              <a:t>nekalé soutěže se dotýkají i některé normy veřejného práva: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 lvl="1">
              <a:lnSpc>
                <a:spcPct val="80000"/>
              </a:lnSpc>
              <a:buFont typeface="Arial"/>
              <a:buChar char="–"/>
            </a:pPr>
            <a:r>
              <a:rPr lang="cs-CZ" sz="2200" strike="noStrike">
                <a:solidFill>
                  <a:srgbClr val="000000"/>
                </a:solidFill>
                <a:latin typeface="Calibri"/>
              </a:rPr>
              <a:t>některá ustanovení zákona na ochranu spotřebitele (634/1992 Sb.)</a:t>
            </a:r>
            <a:endParaRPr/>
          </a:p>
          <a:p>
            <a:endParaRPr/>
          </a:p>
          <a:p>
            <a:pPr lvl="1">
              <a:lnSpc>
                <a:spcPct val="80000"/>
              </a:lnSpc>
              <a:buFont typeface="Arial"/>
              <a:buChar char="–"/>
            </a:pPr>
            <a:r>
              <a:rPr lang="cs-CZ" sz="2200" strike="noStrike">
                <a:solidFill>
                  <a:srgbClr val="000000"/>
                </a:solidFill>
                <a:latin typeface="Calibri"/>
              </a:rPr>
              <a:t>zákona o provozování rozhlas. a tel. vysílání </a:t>
            </a:r>
            <a:endParaRPr/>
          </a:p>
          <a:p>
            <a:r>
              <a:rPr lang="cs-CZ" sz="2200" strike="noStrike">
                <a:solidFill>
                  <a:srgbClr val="000000"/>
                </a:solidFill>
                <a:latin typeface="Calibri"/>
              </a:rPr>
              <a:t>	(231/2001 Sb.)</a:t>
            </a:r>
            <a:endParaRPr/>
          </a:p>
          <a:p>
            <a:endParaRPr/>
          </a:p>
          <a:p>
            <a:pPr lvl="1">
              <a:lnSpc>
                <a:spcPct val="80000"/>
              </a:lnSpc>
              <a:buFont typeface="Arial"/>
              <a:buChar char="–"/>
            </a:pPr>
            <a:r>
              <a:rPr lang="cs-CZ" sz="2200" strike="noStrike">
                <a:solidFill>
                  <a:srgbClr val="000000"/>
                </a:solidFill>
                <a:latin typeface="Calibri"/>
              </a:rPr>
              <a:t>zákon o regulaci reklamy </a:t>
            </a:r>
            <a:endParaRPr/>
          </a:p>
          <a:p>
            <a:r>
              <a:rPr lang="cs-CZ" sz="2200" strike="noStrike">
                <a:solidFill>
                  <a:srgbClr val="000000"/>
                </a:solidFill>
                <a:latin typeface="Calibri"/>
              </a:rPr>
              <a:t>	(40/1995 Sb.)</a:t>
            </a:r>
            <a:endParaRPr/>
          </a:p>
          <a:p>
            <a:endParaRPr/>
          </a:p>
          <a:p>
            <a:pPr lvl="1">
              <a:lnSpc>
                <a:spcPct val="80000"/>
              </a:lnSpc>
              <a:buFont typeface="Arial"/>
              <a:buChar char="–"/>
            </a:pPr>
            <a:r>
              <a:rPr lang="cs-CZ" sz="2200" strike="noStrike">
                <a:solidFill>
                  <a:srgbClr val="000000"/>
                </a:solidFill>
                <a:latin typeface="Calibri"/>
              </a:rPr>
              <a:t>trestní postih nekalé soutěže </a:t>
            </a:r>
            <a:endParaRPr/>
          </a:p>
          <a:p>
            <a:r>
              <a:rPr lang="cs-CZ" sz="2200" strike="noStrike">
                <a:solidFill>
                  <a:srgbClr val="000000"/>
                </a:solidFill>
                <a:latin typeface="Calibri"/>
              </a:rPr>
              <a:t>	(§ 248 TZ)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504000" y="302760"/>
            <a:ext cx="9071640" cy="1259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4000" strike="noStrike">
                <a:solidFill>
                  <a:srgbClr val="000000"/>
                </a:solidFill>
                <a:latin typeface="Calibri"/>
              </a:rPr>
              <a:t>Pojmové znaky hospodářského styku</a:t>
            </a:r>
            <a:endParaRPr/>
          </a:p>
        </p:txBody>
      </p:sp>
      <p:sp>
        <p:nvSpPr>
          <p:cNvPr id="126" name="TextShape 2"/>
          <p:cNvSpPr txBox="1"/>
          <p:nvPr/>
        </p:nvSpPr>
        <p:spPr>
          <a:xfrm>
            <a:off x="504000" y="1764000"/>
            <a:ext cx="9071640" cy="4988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just">
              <a:lnSpc>
                <a:spcPct val="90000"/>
              </a:lnSpc>
            </a:pPr>
            <a:endParaRPr/>
          </a:p>
          <a:p>
            <a:pPr algn="just">
              <a:lnSpc>
                <a:spcPct val="90000"/>
              </a:lnSpc>
            </a:pPr>
            <a:endParaRPr/>
          </a:p>
          <a:p>
            <a:pPr algn="just">
              <a:lnSpc>
                <a:spcPct val="90000"/>
              </a:lnSpc>
              <a:buFont typeface="Arial"/>
              <a:buChar char="•"/>
            </a:pPr>
            <a:r>
              <a:rPr lang="cs-CZ" sz="2200" strike="noStrike">
                <a:solidFill>
                  <a:srgbClr val="000000"/>
                </a:solidFill>
                <a:latin typeface="Calibri"/>
              </a:rPr>
              <a:t>nejde o právní vztah, je to faktický vztah, ale právně relevantní</a:t>
            </a:r>
            <a:endParaRPr/>
          </a:p>
          <a:p>
            <a:pPr algn="just">
              <a:lnSpc>
                <a:spcPct val="90000"/>
              </a:lnSpc>
            </a:pPr>
            <a:endParaRPr/>
          </a:p>
          <a:p>
            <a:pPr algn="just">
              <a:lnSpc>
                <a:spcPct val="90000"/>
              </a:lnSpc>
              <a:buFont typeface="Arial"/>
              <a:buChar char="•"/>
            </a:pPr>
            <a:r>
              <a:rPr lang="cs-CZ" sz="2200" strike="noStrike">
                <a:solidFill>
                  <a:srgbClr val="000000"/>
                </a:solidFill>
                <a:latin typeface="Calibri"/>
              </a:rPr>
              <a:t>vztah vzniká mezi těmi, kdo si hospodářsky konkurují, a to i nepřímo</a:t>
            </a:r>
            <a:endParaRPr/>
          </a:p>
          <a:p>
            <a:pPr>
              <a:lnSpc>
                <a:spcPct val="70000"/>
              </a:lnSpc>
            </a:pPr>
            <a:endParaRPr/>
          </a:p>
          <a:p>
            <a:pPr>
              <a:lnSpc>
                <a:spcPct val="70000"/>
              </a:lnSpc>
              <a:buFont typeface="Arial Bold"/>
              <a:buChar char="•"/>
            </a:pPr>
            <a:r>
              <a:rPr lang="cs-CZ" sz="2200" strike="noStrike">
                <a:solidFill>
                  <a:srgbClr val="000000"/>
                </a:solidFill>
                <a:latin typeface="Arial Bold"/>
                <a:ea typeface="Arial Bold"/>
              </a:rPr>
              <a:t>pojmové znaky:</a:t>
            </a:r>
            <a:endParaRPr/>
          </a:p>
          <a:p>
            <a:pPr>
              <a:lnSpc>
                <a:spcPct val="70000"/>
              </a:lnSpc>
            </a:pPr>
            <a:endParaRPr/>
          </a:p>
          <a:p>
            <a:pPr lvl="1">
              <a:lnSpc>
                <a:spcPct val="70000"/>
              </a:lnSpc>
              <a:buFont typeface="Arial Bold"/>
              <a:buChar char="–"/>
            </a:pPr>
            <a:r>
              <a:rPr lang="cs-CZ" sz="1900" strike="noStrike">
                <a:solidFill>
                  <a:srgbClr val="000000"/>
                </a:solidFill>
                <a:latin typeface="Arial Bold"/>
                <a:ea typeface="Arial Bold"/>
              </a:rPr>
              <a:t>pluralita subjektů tržní nabídky</a:t>
            </a:r>
            <a:endParaRPr/>
          </a:p>
          <a:p>
            <a:pPr lvl="1">
              <a:lnSpc>
                <a:spcPct val="70000"/>
              </a:lnSpc>
              <a:buFont typeface="Arial Bold"/>
              <a:buChar char="–"/>
            </a:pPr>
            <a:r>
              <a:rPr lang="cs-CZ" sz="1900" strike="noStrike">
                <a:solidFill>
                  <a:srgbClr val="000000"/>
                </a:solidFill>
                <a:latin typeface="Arial Bold"/>
                <a:ea typeface="Arial Bold"/>
              </a:rPr>
              <a:t>existence relevantního trhu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504000" y="302760"/>
            <a:ext cx="9071640" cy="1259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3600" strike="noStrike">
                <a:solidFill>
                  <a:srgbClr val="000000"/>
                </a:solidFill>
                <a:latin typeface="Calibri"/>
              </a:rPr>
              <a:t>Jednání v hospodářském styku </a:t>
            </a:r>
            <a:endParaRPr/>
          </a:p>
        </p:txBody>
      </p:sp>
      <p:sp>
        <p:nvSpPr>
          <p:cNvPr id="128" name="TextShape 2"/>
          <p:cNvSpPr txBox="1"/>
          <p:nvPr/>
        </p:nvSpPr>
        <p:spPr>
          <a:xfrm>
            <a:off x="504000" y="1764000"/>
            <a:ext cx="9071640" cy="4988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buFont typeface="Arial"/>
              <a:buChar char="•"/>
            </a:pPr>
            <a:r>
              <a:rPr lang="cs-CZ" sz="2800" strike="noStrike">
                <a:solidFill>
                  <a:srgbClr val="000000"/>
                </a:solidFill>
                <a:latin typeface="Calibri"/>
              </a:rPr>
              <a:t>jednání: </a:t>
            </a:r>
            <a:endParaRPr/>
          </a:p>
          <a:p>
            <a:pPr lvl="1">
              <a:lnSpc>
                <a:spcPct val="80000"/>
              </a:lnSpc>
              <a:buFont typeface="Arial"/>
              <a:buChar char="–"/>
            </a:pPr>
            <a:r>
              <a:rPr lang="cs-CZ" sz="2400" strike="noStrike">
                <a:solidFill>
                  <a:srgbClr val="000000"/>
                </a:solidFill>
                <a:latin typeface="Calibri"/>
              </a:rPr>
              <a:t>hlavně aktivní, komisivní (konání)</a:t>
            </a:r>
            <a:endParaRPr/>
          </a:p>
          <a:p>
            <a:pPr lvl="2">
              <a:lnSpc>
                <a:spcPct val="80000"/>
              </a:lnSpc>
              <a:buFont typeface="Arial"/>
              <a:buChar char="•"/>
            </a:pPr>
            <a:r>
              <a:rPr lang="cs-CZ" sz="2200" strike="noStrike">
                <a:solidFill>
                  <a:srgbClr val="000000"/>
                </a:solidFill>
                <a:latin typeface="Calibri"/>
              </a:rPr>
              <a:t> např. okopírování či napodobení loga a jeho použití</a:t>
            </a:r>
            <a:endParaRPr/>
          </a:p>
          <a:p>
            <a:endParaRPr/>
          </a:p>
          <a:p>
            <a:pPr lvl="1">
              <a:lnSpc>
                <a:spcPct val="80000"/>
              </a:lnSpc>
              <a:buFont typeface="Arial"/>
              <a:buChar char="–"/>
            </a:pPr>
            <a:r>
              <a:rPr lang="cs-CZ" sz="2400" strike="noStrike">
                <a:solidFill>
                  <a:srgbClr val="000000"/>
                </a:solidFill>
                <a:latin typeface="Calibri"/>
              </a:rPr>
              <a:t>i pasivní, omisivní, spočívající v nečinnosti (opomenutí) </a:t>
            </a:r>
            <a:endParaRPr/>
          </a:p>
          <a:p>
            <a:pPr lvl="2">
              <a:lnSpc>
                <a:spcPct val="80000"/>
              </a:lnSpc>
              <a:buFont typeface="Arial"/>
              <a:buChar char="•"/>
            </a:pPr>
            <a:r>
              <a:rPr lang="cs-CZ" sz="2200" strike="noStrike">
                <a:solidFill>
                  <a:srgbClr val="000000"/>
                </a:solidFill>
                <a:latin typeface="Calibri"/>
              </a:rPr>
              <a:t>zpřístupnění obch. tajemství zapomenutím dokumentace v hotelu</a:t>
            </a:r>
            <a:endParaRPr/>
          </a:p>
          <a:p>
            <a:endParaRPr/>
          </a:p>
          <a:p>
            <a:pPr lvl="1">
              <a:lnSpc>
                <a:spcPct val="80000"/>
              </a:lnSpc>
              <a:buFont typeface="Arial Bold"/>
              <a:buChar char="–"/>
            </a:pPr>
            <a:r>
              <a:rPr lang="cs-CZ" sz="2400" strike="noStrike">
                <a:solidFill>
                  <a:srgbClr val="000000"/>
                </a:solidFill>
                <a:latin typeface="Arial Bold"/>
                <a:ea typeface="Arial Bold"/>
              </a:rPr>
              <a:t>nutno posuzovat se zřetelem ke konkrétnímu případu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504000" y="302760"/>
            <a:ext cx="9071640" cy="1259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4000" strike="noStrike">
                <a:solidFill>
                  <a:srgbClr val="000000"/>
                </a:solidFill>
                <a:latin typeface="Calibri"/>
              </a:rPr>
              <a:t>Rozpor s dobrými mravy soutěže</a:t>
            </a:r>
            <a:endParaRPr/>
          </a:p>
        </p:txBody>
      </p:sp>
      <p:sp>
        <p:nvSpPr>
          <p:cNvPr id="130" name="TextShape 2"/>
          <p:cNvSpPr txBox="1"/>
          <p:nvPr/>
        </p:nvSpPr>
        <p:spPr>
          <a:xfrm>
            <a:off x="504000" y="1764000"/>
            <a:ext cx="9071640" cy="4988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buFont typeface="Arial"/>
              <a:buChar char="•"/>
            </a:pPr>
            <a:r>
              <a:rPr lang="cs-CZ" sz="2140" strike="noStrike">
                <a:solidFill>
                  <a:srgbClr val="000000"/>
                </a:solidFill>
                <a:latin typeface="Calibri"/>
              </a:rPr>
              <a:t>nikoli rozpor s dobrými mravy obecně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cs-CZ" sz="2140" strike="noStrike">
                <a:solidFill>
                  <a:srgbClr val="000000"/>
                </a:solidFill>
                <a:latin typeface="Calibri"/>
              </a:rPr>
              <a:t>předpoklad určité drsnosti</a:t>
            </a:r>
            <a:endParaRPr/>
          </a:p>
          <a:p>
            <a:pPr>
              <a:lnSpc>
                <a:spcPct val="80000"/>
              </a:lnSpc>
            </a:pPr>
            <a:r>
              <a:rPr lang="cs-CZ" sz="2140" strike="noStrike">
                <a:solidFill>
                  <a:srgbClr val="000000"/>
                </a:solidFill>
                <a:latin typeface="Calibri"/>
              </a:rPr>
              <a:t>	(funkce hospodářské soutěže a její celkový charakter) 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Font typeface="Arial Bold"/>
              <a:buChar char="•"/>
            </a:pPr>
            <a:r>
              <a:rPr lang="cs-CZ" sz="2140" strike="noStrike">
                <a:solidFill>
                  <a:srgbClr val="000000"/>
                </a:solidFill>
                <a:latin typeface="Arial Bold"/>
                <a:ea typeface="Arial Bold"/>
              </a:rPr>
              <a:t>faktická morálka existující </a:t>
            </a:r>
            <a:endParaRPr/>
          </a:p>
          <a:p>
            <a:pPr lvl="2">
              <a:lnSpc>
                <a:spcPct val="80000"/>
              </a:lnSpc>
              <a:buFont typeface="Arial Bold"/>
              <a:buChar char="•"/>
            </a:pPr>
            <a:r>
              <a:rPr lang="cs-CZ" sz="1650" strike="noStrike">
                <a:solidFill>
                  <a:srgbClr val="000000"/>
                </a:solidFill>
                <a:latin typeface="Arial Bold"/>
                <a:ea typeface="Arial Bold"/>
              </a:rPr>
              <a:t>buď v obchodě vůbec </a:t>
            </a:r>
            <a:endParaRPr/>
          </a:p>
          <a:p>
            <a:pPr lvl="2">
              <a:lnSpc>
                <a:spcPct val="80000"/>
              </a:lnSpc>
              <a:buFont typeface="Arial Bold"/>
              <a:buChar char="•"/>
            </a:pPr>
            <a:r>
              <a:rPr lang="cs-CZ" sz="1650" strike="noStrike">
                <a:solidFill>
                  <a:srgbClr val="000000"/>
                </a:solidFill>
                <a:latin typeface="Arial Bold"/>
                <a:ea typeface="Arial Bold"/>
              </a:rPr>
              <a:t>nebo alespoň v příslušném obchodním odvětví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Font typeface="Arial Bold"/>
              <a:buChar char="•"/>
            </a:pPr>
            <a:r>
              <a:rPr lang="cs-CZ" sz="2140" strike="noStrike">
                <a:solidFill>
                  <a:srgbClr val="000000"/>
                </a:solidFill>
                <a:latin typeface="Arial Bold"/>
                <a:ea typeface="Arial Bold"/>
              </a:rPr>
              <a:t>jsou-li narušeny principy výkonové soutěže, </a:t>
            </a:r>
            <a:endParaRPr/>
          </a:p>
          <a:p>
            <a:pPr>
              <a:lnSpc>
                <a:spcPct val="80000"/>
              </a:lnSpc>
            </a:pPr>
            <a:r>
              <a:rPr lang="cs-CZ" sz="2140" strike="noStrike">
                <a:solidFill>
                  <a:srgbClr val="000000"/>
                </a:solidFill>
                <a:latin typeface="Arial Bold"/>
                <a:ea typeface="Arial Bold"/>
              </a:rPr>
              <a:t>	tj. soutěže, v níž se náskok oproti konkurentům získává</a:t>
            </a:r>
            <a:endParaRPr/>
          </a:p>
          <a:p>
            <a:pPr lvl="1">
              <a:lnSpc>
                <a:spcPct val="80000"/>
              </a:lnSpc>
              <a:buFont typeface="Arial Bold"/>
              <a:buChar char="–"/>
            </a:pPr>
            <a:r>
              <a:rPr lang="cs-CZ" sz="1850" strike="noStrike">
                <a:solidFill>
                  <a:srgbClr val="000000"/>
                </a:solidFill>
                <a:latin typeface="Arial Bold"/>
                <a:ea typeface="Arial Bold"/>
              </a:rPr>
              <a:t>kvalitnějšími výrobky</a:t>
            </a:r>
            <a:endParaRPr/>
          </a:p>
          <a:p>
            <a:pPr lvl="1">
              <a:lnSpc>
                <a:spcPct val="80000"/>
              </a:lnSpc>
              <a:buFont typeface="Arial Bold"/>
              <a:buChar char="–"/>
            </a:pPr>
            <a:r>
              <a:rPr lang="cs-CZ" sz="1850" strike="noStrike">
                <a:solidFill>
                  <a:srgbClr val="000000"/>
                </a:solidFill>
                <a:latin typeface="Arial Bold"/>
                <a:ea typeface="Arial Bold"/>
              </a:rPr>
              <a:t>lepšími službami</a:t>
            </a:r>
            <a:endParaRPr/>
          </a:p>
          <a:p>
            <a:pPr lvl="1">
              <a:lnSpc>
                <a:spcPct val="80000"/>
              </a:lnSpc>
              <a:buFont typeface="Arial Bold"/>
              <a:buChar char="–"/>
            </a:pPr>
            <a:r>
              <a:rPr lang="cs-CZ" sz="1850" strike="noStrike">
                <a:solidFill>
                  <a:srgbClr val="000000"/>
                </a:solidFill>
                <a:latin typeface="Arial Bold"/>
                <a:ea typeface="Arial Bold"/>
              </a:rPr>
              <a:t>nižší cenou</a:t>
            </a:r>
            <a:endParaRPr/>
          </a:p>
          <a:p>
            <a:pPr lvl="1">
              <a:lnSpc>
                <a:spcPct val="80000"/>
              </a:lnSpc>
              <a:buFont typeface="Arial Bold"/>
              <a:buChar char="–"/>
            </a:pPr>
            <a:r>
              <a:rPr lang="cs-CZ" sz="1850" strike="noStrike">
                <a:solidFill>
                  <a:srgbClr val="000000"/>
                </a:solidFill>
                <a:latin typeface="Arial Bold"/>
                <a:ea typeface="Arial Bold"/>
              </a:rPr>
              <a:t>nápaditější reklamou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504000" y="302760"/>
            <a:ext cx="9071640" cy="1259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2800" strike="noStrike">
                <a:solidFill>
                  <a:srgbClr val="000000"/>
                </a:solidFill>
                <a:latin typeface="Calibri"/>
              </a:rPr>
              <a:t>Způsobilost přivodit újmu jiným soutěžitelům 
nebo zákazníkům</a:t>
            </a:r>
            <a:endParaRPr/>
          </a:p>
        </p:txBody>
      </p:sp>
      <p:sp>
        <p:nvSpPr>
          <p:cNvPr id="132" name="TextShape 2"/>
          <p:cNvSpPr txBox="1"/>
          <p:nvPr/>
        </p:nvSpPr>
        <p:spPr>
          <a:xfrm>
            <a:off x="504000" y="1764000"/>
            <a:ext cx="9071640" cy="4988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buFont typeface="Arial"/>
              <a:buChar char="•"/>
            </a:pPr>
            <a:r>
              <a:rPr lang="cs-CZ" sz="2400" strike="noStrike">
                <a:solidFill>
                  <a:srgbClr val="000000"/>
                </a:solidFill>
                <a:latin typeface="Calibri"/>
              </a:rPr>
              <a:t>nekalá soutěž = </a:t>
            </a:r>
            <a:r>
              <a:rPr lang="cs-CZ" sz="2400" strike="noStrike">
                <a:solidFill>
                  <a:srgbClr val="000000"/>
                </a:solidFill>
                <a:latin typeface="Arial Bold"/>
                <a:ea typeface="Arial Bold"/>
              </a:rPr>
              <a:t>ohrožovací delikt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Font typeface="Arial Bold"/>
              <a:buChar char="•"/>
            </a:pPr>
            <a:r>
              <a:rPr lang="cs-CZ" sz="2400" strike="noStrike">
                <a:solidFill>
                  <a:srgbClr val="000000"/>
                </a:solidFill>
                <a:latin typeface="Arial Bold"/>
                <a:ea typeface="Arial Bold"/>
              </a:rPr>
              <a:t>nedopouští se jí jen ten, kdo jiné soutěžitele nebo zákazníky již poškodil, ale každý soutěžitel, který svým jednáním může jiným soutěžitelům nebo zákazníkům přivodit újmu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Arial Bold"/>
              </a:rPr>
              <a:t>újma (nikoliv pouze škoda ve smyslu materiálním): </a:t>
            </a:r>
            <a:endParaRPr/>
          </a:p>
          <a:p>
            <a:pPr lvl="1">
              <a:lnSpc>
                <a:spcPct val="80000"/>
              </a:lnSpc>
              <a:buFont typeface="Arial"/>
              <a:buChar char="–"/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Arial Bold"/>
              </a:rPr>
              <a:t>nekalou soutěží mohou být ohroženy i tzv. ideální statky soutěžitelů </a:t>
            </a:r>
            <a:endParaRPr/>
          </a:p>
          <a:p>
            <a:pPr lvl="2">
              <a:lnSpc>
                <a:spcPct val="80000"/>
              </a:lnSpc>
              <a:buFont typeface="Arial"/>
              <a:buChar char="•"/>
            </a:pPr>
            <a:r>
              <a:rPr lang="cs-CZ" strike="noStrike">
                <a:solidFill>
                  <a:srgbClr val="000000"/>
                </a:solidFill>
                <a:latin typeface="Calibri"/>
                <a:ea typeface="Arial Bold"/>
              </a:rPr>
              <a:t>např.dobrá pověst (goodwill), dobré jméno, získaný okruh zákazníků 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Font typeface="Arial Bold"/>
              <a:buChar char="•"/>
            </a:pPr>
            <a:r>
              <a:rPr lang="cs-CZ" sz="2400" strike="noStrike">
                <a:solidFill>
                  <a:srgbClr val="000000"/>
                </a:solidFill>
                <a:latin typeface="Arial Bold"/>
                <a:ea typeface="Arial Bold"/>
              </a:rPr>
              <a:t>rozsah újmy</a:t>
            </a:r>
            <a:r>
              <a:rPr lang="cs-CZ" sz="2400" strike="noStrike">
                <a:solidFill>
                  <a:srgbClr val="000000"/>
                </a:solidFill>
                <a:latin typeface="Calibri"/>
                <a:ea typeface="Arial Bold"/>
              </a:rPr>
              <a:t> </a:t>
            </a:r>
            <a:r>
              <a:rPr lang="cs-CZ" sz="2400" strike="noStrike">
                <a:solidFill>
                  <a:srgbClr val="000000"/>
                </a:solidFill>
                <a:latin typeface="Arial Bold"/>
                <a:ea typeface="Arial Bold"/>
              </a:rPr>
              <a:t>zákon nestanoví </a:t>
            </a:r>
            <a:endParaRPr/>
          </a:p>
          <a:p>
            <a:pPr>
              <a:lnSpc>
                <a:spcPct val="8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 Bold"/>
                <a:ea typeface="Arial Bold"/>
              </a:rPr>
              <a:t>(oproti tomu např. Německo - bagatelní případy)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576360" y="252000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4400">
                <a:latin typeface="Arial"/>
              </a:rPr>
              <a:t>Základní pojmy z právní úpravy firmy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504000" y="302760"/>
            <a:ext cx="9072000" cy="9572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 algn="ctr"/>
            <a:r>
              <a:rPr lang="cs-CZ" sz="4000">
                <a:latin typeface="Arial"/>
              </a:rPr>
              <a:t>Základní charakteristika firmy</a:t>
            </a:r>
            <a:endParaRPr/>
          </a:p>
        </p:txBody>
      </p:sp>
      <p:sp>
        <p:nvSpPr>
          <p:cNvPr id="135" name="CustomShape 2"/>
          <p:cNvSpPr/>
          <p:nvPr/>
        </p:nvSpPr>
        <p:spPr>
          <a:xfrm>
            <a:off x="335880" y="1595880"/>
            <a:ext cx="9324000" cy="1091880"/>
          </a:xfrm>
          <a:prstGeom prst="rect">
            <a:avLst/>
          </a:prstGeom>
          <a:solidFill>
            <a:srgbClr val="339966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/>
            <a:r>
              <a:rPr lang="cs-CZ" sz="2000">
                <a:solidFill>
                  <a:srgbClr val="FFFFFF"/>
                </a:solidFill>
                <a:latin typeface="Times New Roman"/>
              </a:rPr>
              <a:t>Obchodní firma je jméno, </a:t>
            </a:r>
            <a:endParaRPr/>
          </a:p>
          <a:p>
            <a:pPr algn="ctr"/>
            <a:r>
              <a:rPr lang="cs-CZ" sz="2000">
                <a:solidFill>
                  <a:srgbClr val="FFFFFF"/>
                </a:solidFill>
                <a:latin typeface="Times New Roman"/>
              </a:rPr>
              <a:t>pod kterým je podnikatel zapsán do obchodního rejstříku (§ 423/1).</a:t>
            </a:r>
            <a:endParaRPr/>
          </a:p>
        </p:txBody>
      </p:sp>
      <p:sp>
        <p:nvSpPr>
          <p:cNvPr id="136" name="CustomShape 3"/>
          <p:cNvSpPr/>
          <p:nvPr/>
        </p:nvSpPr>
        <p:spPr>
          <a:xfrm>
            <a:off x="335880" y="4115880"/>
            <a:ext cx="9324000" cy="2688120"/>
          </a:xfrm>
          <a:prstGeom prst="rect">
            <a:avLst/>
          </a:prstGeom>
          <a:solidFill>
            <a:srgbClr val="339966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/>
            <a:r>
              <a:rPr lang="cs-CZ" sz="2000">
                <a:solidFill>
                  <a:srgbClr val="FFFFFF"/>
                </a:solidFill>
                <a:latin typeface="Times New Roman"/>
              </a:rPr>
              <a:t>Firma je věc.</a:t>
            </a:r>
            <a:endParaRPr/>
          </a:p>
          <a:p>
            <a:pPr algn="ctr"/>
            <a:r>
              <a:rPr lang="cs-CZ" sz="2000">
                <a:solidFill>
                  <a:srgbClr val="FFFFFF"/>
                </a:solidFill>
                <a:latin typeface="Times New Roman"/>
              </a:rPr>
              <a:t>§ 489: věc je vše, co je rozdílné od osoby a slouží potřebě lidí.</a:t>
            </a:r>
            <a:endParaRPr/>
          </a:p>
          <a:p>
            <a:pPr algn="ctr"/>
            <a:r>
              <a:rPr lang="cs-CZ" sz="2000">
                <a:solidFill>
                  <a:srgbClr val="FFFFFF"/>
                </a:solidFill>
                <a:latin typeface="Times New Roman"/>
              </a:rPr>
              <a:t>§ 496: nehmotné věci jsou práva, jejichž povaha to připouští, </a:t>
            </a:r>
            <a:endParaRPr/>
          </a:p>
          <a:p>
            <a:pPr algn="ctr"/>
            <a:r>
              <a:rPr lang="cs-CZ" sz="2000">
                <a:solidFill>
                  <a:srgbClr val="FFFFFF"/>
                </a:solidFill>
                <a:latin typeface="Times New Roman"/>
              </a:rPr>
              <a:t>a jiné věci bez hmotné podstaty.</a:t>
            </a:r>
            <a:endParaRPr/>
          </a:p>
          <a:p>
            <a:pPr algn="ctr"/>
            <a:r>
              <a:rPr lang="cs-CZ" sz="2000">
                <a:solidFill>
                  <a:srgbClr val="FFFFFF"/>
                </a:solidFill>
                <a:latin typeface="Times New Roman"/>
              </a:rPr>
              <a:t>§ 498: firma je věc movitá</a:t>
            </a:r>
            <a:endParaRPr/>
          </a:p>
          <a:p>
            <a:pPr algn="ctr"/>
            <a:r>
              <a:rPr lang="cs-CZ" sz="2000">
                <a:solidFill>
                  <a:srgbClr val="FFFFFF"/>
                </a:solidFill>
                <a:latin typeface="Times New Roman"/>
              </a:rPr>
              <a:t>převod: § 1099 a násl., smluvní typy § 2055 n.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891</Words>
  <Application>Microsoft Office PowerPoint</Application>
  <PresentationFormat>Vlastní</PresentationFormat>
  <Paragraphs>137</Paragraphs>
  <Slides>15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15</vt:i4>
      </vt:variant>
    </vt:vector>
  </HeadingPairs>
  <TitlesOfParts>
    <vt:vector size="23" baseType="lpstr">
      <vt:lpstr>Arial</vt:lpstr>
      <vt:lpstr>Arial Bold</vt:lpstr>
      <vt:lpstr>Calibri</vt:lpstr>
      <vt:lpstr>StarSymbol</vt:lpstr>
      <vt:lpstr>Times New Roman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Tomášková</dc:creator>
  <cp:lastModifiedBy>Eva Tomášková</cp:lastModifiedBy>
  <cp:revision>1</cp:revision>
  <dcterms:modified xsi:type="dcterms:W3CDTF">2022-09-25T20:04:08Z</dcterms:modified>
</cp:coreProperties>
</file>