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6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1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683255F-8F94-4D01-94C1-BAEDA08709EF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ustomShape 1"/>
          <p:cNvSpPr/>
          <p:nvPr/>
        </p:nvSpPr>
        <p:spPr>
          <a:xfrm>
            <a:off x="4278240" y="10156680"/>
            <a:ext cx="3274920" cy="52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3000"/>
              </a:lnSpc>
            </a:pPr>
            <a:fld id="{2D249040-2A23-45CC-AA24-A98EF3989454}" type="slidenum">
              <a:rPr lang="cs-CZ" sz="1400">
                <a:solidFill>
                  <a:srgbClr val="000000"/>
                </a:solidFill>
                <a:latin typeface="Times New Roman"/>
                <a:ea typeface="Tahoma"/>
              </a:rPr>
              <a:t>5</a:t>
            </a:fld>
            <a:endParaRPr/>
          </a:p>
        </p:txBody>
      </p:sp>
      <p:sp>
        <p:nvSpPr>
          <p:cNvPr id="254" name="CustomShape 2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4278240" y="10156680"/>
            <a:ext cx="3274920" cy="52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3000"/>
              </a:lnSpc>
            </a:pPr>
            <a:fld id="{0AF10AFF-8714-46B6-B3F4-F47CFC918046}" type="slidenum">
              <a:rPr lang="cs-CZ" sz="1400">
                <a:solidFill>
                  <a:srgbClr val="000000"/>
                </a:solidFill>
                <a:latin typeface="Times New Roman"/>
                <a:ea typeface="Tahoma"/>
              </a:rPr>
              <a:t>9</a:t>
            </a:fld>
            <a:endParaRPr/>
          </a:p>
        </p:txBody>
      </p:sp>
      <p:sp>
        <p:nvSpPr>
          <p:cNvPr id="259" name="CustomShape 2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/>
            <a:fld id="{E66D2480-47B2-41F9-B36C-24597C387CA7}" type="slidenum">
              <a:rPr lang="cs-CZ" sz="1200">
                <a:latin typeface="Arial"/>
              </a:rPr>
              <a:t>10</a:t>
            </a:fld>
            <a:endParaRPr/>
          </a:p>
        </p:txBody>
      </p:sp>
      <p:sp>
        <p:nvSpPr>
          <p:cNvPr id="261" name="CustomShape 2"/>
          <p:cNvSpPr/>
          <p:nvPr/>
        </p:nvSpPr>
        <p:spPr>
          <a:xfrm>
            <a:off x="2143080" y="695160"/>
            <a:ext cx="257184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2" name="CustomShape 3"/>
          <p:cNvSpPr/>
          <p:nvPr/>
        </p:nvSpPr>
        <p:spPr>
          <a:xfrm>
            <a:off x="685800" y="4343400"/>
            <a:ext cx="5484960" cy="41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2" name="Obrázek 111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13" name="Obrázek 112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5AB585C-52A9-45FD-8CAB-D8CCF2777808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348D4EDE-7498-4CEC-B3BD-F9764CC493C0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504000" y="-2485800"/>
            <a:ext cx="9071640" cy="6839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
Práva na označení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399960"/>
            <a:ext cx="8232840" cy="89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/>
            <a:r>
              <a:rPr lang="en-GB" sz="4400">
                <a:latin typeface="Times New Roman"/>
              </a:rPr>
              <a:t>Vytváření firmy</a:t>
            </a:r>
            <a:endParaRPr/>
          </a:p>
        </p:txBody>
      </p:sp>
      <p:sp>
        <p:nvSpPr>
          <p:cNvPr id="207" name="CustomShape 2"/>
          <p:cNvSpPr/>
          <p:nvPr/>
        </p:nvSpPr>
        <p:spPr>
          <a:xfrm>
            <a:off x="380880" y="1957320"/>
            <a:ext cx="2592360" cy="50472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Jméno a</a:t>
            </a:r>
            <a:r>
              <a:rPr lang="cs-CZ" sz="2400">
                <a:solidFill>
                  <a:srgbClr val="000000"/>
                </a:solidFill>
                <a:latin typeface="Times New Roman"/>
                <a:ea typeface="DejaVu Sans"/>
              </a:rPr>
              <a:t> příjmení</a:t>
            </a:r>
            <a:endParaRPr/>
          </a:p>
        </p:txBody>
      </p:sp>
      <p:sp>
        <p:nvSpPr>
          <p:cNvPr id="208" name="CustomShape 3"/>
          <p:cNvSpPr/>
          <p:nvPr/>
        </p:nvSpPr>
        <p:spPr>
          <a:xfrm>
            <a:off x="2895480" y="1295280"/>
            <a:ext cx="2592360" cy="50328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Fyzická osoba</a:t>
            </a:r>
            <a:endParaRPr/>
          </a:p>
        </p:txBody>
      </p:sp>
      <p:sp>
        <p:nvSpPr>
          <p:cNvPr id="209" name="CustomShape 4"/>
          <p:cNvSpPr/>
          <p:nvPr/>
        </p:nvSpPr>
        <p:spPr>
          <a:xfrm>
            <a:off x="3124080" y="3362400"/>
            <a:ext cx="2592360" cy="50328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Právnická osoba</a:t>
            </a:r>
            <a:endParaRPr/>
          </a:p>
        </p:txBody>
      </p:sp>
      <p:sp>
        <p:nvSpPr>
          <p:cNvPr id="210" name="CustomShape 5"/>
          <p:cNvSpPr/>
          <p:nvPr/>
        </p:nvSpPr>
        <p:spPr>
          <a:xfrm>
            <a:off x="5105520" y="2057400"/>
            <a:ext cx="2592360" cy="93672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Dodatek </a:t>
            </a:r>
            <a:endParaRPr/>
          </a:p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(fakultativní)</a:t>
            </a:r>
            <a:endParaRPr/>
          </a:p>
        </p:txBody>
      </p:sp>
      <p:sp>
        <p:nvSpPr>
          <p:cNvPr id="211" name="CustomShape 6"/>
          <p:cNvSpPr/>
          <p:nvPr/>
        </p:nvSpPr>
        <p:spPr>
          <a:xfrm>
            <a:off x="3809880" y="2209680"/>
            <a:ext cx="432000" cy="432000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+</a:t>
            </a:r>
            <a:endParaRPr/>
          </a:p>
        </p:txBody>
      </p:sp>
      <p:sp>
        <p:nvSpPr>
          <p:cNvPr id="212" name="CustomShape 7"/>
          <p:cNvSpPr/>
          <p:nvPr/>
        </p:nvSpPr>
        <p:spPr>
          <a:xfrm>
            <a:off x="152280" y="3962520"/>
            <a:ext cx="3384720" cy="71892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název</a:t>
            </a:r>
            <a:endParaRPr/>
          </a:p>
        </p:txBody>
      </p:sp>
      <p:sp>
        <p:nvSpPr>
          <p:cNvPr id="213" name="CustomShape 8"/>
          <p:cNvSpPr/>
          <p:nvPr/>
        </p:nvSpPr>
        <p:spPr>
          <a:xfrm>
            <a:off x="4191120" y="4114800"/>
            <a:ext cx="576000" cy="431640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+</a:t>
            </a:r>
            <a:endParaRPr/>
          </a:p>
        </p:txBody>
      </p:sp>
      <p:sp>
        <p:nvSpPr>
          <p:cNvPr id="214" name="CustomShape 9"/>
          <p:cNvSpPr/>
          <p:nvPr/>
        </p:nvSpPr>
        <p:spPr>
          <a:xfrm>
            <a:off x="5410080" y="3886200"/>
            <a:ext cx="2735280" cy="71928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Dodatek</a:t>
            </a:r>
            <a:endParaRPr/>
          </a:p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(obligatorní)</a:t>
            </a:r>
            <a:endParaRPr/>
          </a:p>
        </p:txBody>
      </p:sp>
      <p:sp>
        <p:nvSpPr>
          <p:cNvPr id="215" name="CustomShape 10"/>
          <p:cNvSpPr/>
          <p:nvPr/>
        </p:nvSpPr>
        <p:spPr>
          <a:xfrm>
            <a:off x="336600" y="5181480"/>
            <a:ext cx="8458200" cy="105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Firma člověka je zpravidla tvořena jeho jménem - § 425</a:t>
            </a:r>
            <a:endParaRPr/>
          </a:p>
          <a:p>
            <a:r>
              <a:rPr lang="cs-CZ">
                <a:latin typeface="Times New Roman"/>
              </a:rPr>
              <a:t>Jméno fyzické osoby ve firmě právnické osoby  - společník nebo člen - § 133, 134, 428.</a:t>
            </a:r>
            <a:endParaRPr/>
          </a:p>
        </p:txBody>
      </p:sp>
      <p:sp>
        <p:nvSpPr>
          <p:cNvPr id="216" name="CustomShape 11"/>
          <p:cNvSpPr/>
          <p:nvPr/>
        </p:nvSpPr>
        <p:spPr>
          <a:xfrm>
            <a:off x="216000" y="6264360"/>
            <a:ext cx="8686800" cy="64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Obchodní firma u obchodních korporací tvoří povinnou součást společenské smlouvy, popř. stanov. </a:t>
            </a:r>
            <a:endParaRPr/>
          </a:p>
        </p:txBody>
      </p:sp>
      <p:sp>
        <p:nvSpPr>
          <p:cNvPr id="217" name="CustomShape 12"/>
          <p:cNvSpPr/>
          <p:nvPr/>
        </p:nvSpPr>
        <p:spPr>
          <a:xfrm>
            <a:off x="380880" y="2585880"/>
            <a:ext cx="2592360" cy="77652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GB" sz="2400">
                <a:solidFill>
                  <a:srgbClr val="000000"/>
                </a:solidFill>
                <a:latin typeface="Times New Roman"/>
                <a:ea typeface="DejaVu Sans"/>
              </a:rPr>
              <a:t>Jméno a</a:t>
            </a:r>
            <a:r>
              <a:rPr lang="cs-CZ" sz="2400">
                <a:solidFill>
                  <a:srgbClr val="000000"/>
                </a:solidFill>
                <a:latin typeface="Times New Roman"/>
                <a:ea typeface="DejaVu Sans"/>
              </a:rPr>
              <a:t> příjmení,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Times New Roman"/>
                <a:ea typeface="DejaVu Sans"/>
              </a:rPr>
              <a:t>popř. jiné označení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457200" y="274680"/>
            <a:ext cx="8229600" cy="79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200">
                <a:latin typeface="Times New Roman"/>
              </a:rPr>
              <a:t>Ochrana firmy</a:t>
            </a:r>
            <a:endParaRPr/>
          </a:p>
        </p:txBody>
      </p:sp>
      <p:sp>
        <p:nvSpPr>
          <p:cNvPr id="219" name="CustomShape 2"/>
          <p:cNvSpPr/>
          <p:nvPr/>
        </p:nvSpPr>
        <p:spPr>
          <a:xfrm>
            <a:off x="304920" y="1905120"/>
            <a:ext cx="8534160" cy="407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endParaRPr/>
          </a:p>
          <a:p>
            <a:r>
              <a:rPr lang="cs-CZ">
                <a:latin typeface="Times New Roman"/>
              </a:rPr>
              <a:t> </a:t>
            </a:r>
            <a:endParaRPr/>
          </a:p>
          <a:p>
            <a:r>
              <a:rPr lang="cs-CZ">
                <a:latin typeface="Times New Roman"/>
              </a:rPr>
              <a:t> </a:t>
            </a:r>
            <a:endParaRPr/>
          </a:p>
          <a:p>
            <a:r>
              <a:rPr lang="cs-CZ">
                <a:latin typeface="Times New Roman"/>
              </a:rPr>
              <a:t>Ochrana práv k firmě náleží tomu, kdo ji po právu použil poprvé - § 423 odst. 2</a:t>
            </a:r>
            <a:endParaRPr/>
          </a:p>
          <a:p>
            <a:r>
              <a:rPr lang="cs-CZ">
                <a:latin typeface="Times New Roman"/>
              </a:rPr>
              <a:t> </a:t>
            </a:r>
            <a:endParaRPr/>
          </a:p>
          <a:p>
            <a:endParaRPr/>
          </a:p>
          <a:p>
            <a:endParaRPr/>
          </a:p>
          <a:p>
            <a:r>
              <a:rPr lang="cs-CZ">
                <a:latin typeface="Times New Roman"/>
              </a:rPr>
              <a:t>Práva na ochranu jsou totožná s právy při nekalé soutěži:</a:t>
            </a:r>
            <a:endParaRPr/>
          </a:p>
          <a:p>
            <a:r>
              <a:rPr lang="cs-CZ">
                <a:latin typeface="Times New Roman"/>
              </a:rPr>
              <a:t>- požadavek zdržení se zásahů do firmy jiného podnikatele</a:t>
            </a:r>
            <a:endParaRPr/>
          </a:p>
          <a:p>
            <a:r>
              <a:rPr lang="cs-CZ">
                <a:latin typeface="Times New Roman"/>
              </a:rPr>
              <a:t>- požadavek, aby byl odstraněn závadný stav</a:t>
            </a:r>
            <a:endParaRPr/>
          </a:p>
          <a:p>
            <a:r>
              <a:rPr lang="cs-CZ">
                <a:latin typeface="Times New Roman"/>
              </a:rPr>
              <a:t>- přiměřené zadostiučinění</a:t>
            </a:r>
            <a:endParaRPr/>
          </a:p>
          <a:p>
            <a:r>
              <a:rPr lang="cs-CZ">
                <a:latin typeface="Times New Roman"/>
              </a:rPr>
              <a:t>- náhrada škody</a:t>
            </a:r>
            <a:endParaRPr/>
          </a:p>
          <a:p>
            <a:r>
              <a:rPr lang="cs-CZ">
                <a:latin typeface="Times New Roman"/>
              </a:rPr>
              <a:t>- vydání bezdůvodného obohacení</a:t>
            </a:r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457200" y="1224000"/>
            <a:ext cx="8229600" cy="367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600">
                <a:solidFill>
                  <a:srgbClr val="000000"/>
                </a:solidFill>
                <a:latin typeface="Times New Roman"/>
              </a:rPr>
              <a:t>Ochranná známka</a:t>
            </a:r>
            <a:endParaRPr/>
          </a:p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611640" y="188640"/>
            <a:ext cx="7770960" cy="79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Ochranné známky</a:t>
            </a:r>
            <a:endParaRPr/>
          </a:p>
        </p:txBody>
      </p:sp>
      <p:sp>
        <p:nvSpPr>
          <p:cNvPr id="222" name="CustomShape 2"/>
          <p:cNvSpPr/>
          <p:nvPr/>
        </p:nvSpPr>
        <p:spPr>
          <a:xfrm>
            <a:off x="399240" y="1015200"/>
            <a:ext cx="9540360" cy="55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Právní úprava: z. č. 441/2003 Sb.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Pojem: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Ochrannou známkou může být  jakékoliv označení, zejména slova, včetně osobních jmen, barvy, kresby, písmena, číslice, tvar výrobku nebo jeho obal nebo zvuky, pokud je toto označení způsobilé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b="1" strike="noStrike">
                <a:solidFill>
                  <a:srgbClr val="000000"/>
                </a:solidFill>
                <a:latin typeface="Arial"/>
                <a:ea typeface="ArialMT"/>
              </a:rPr>
              <a:t>a)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ArialMT"/>
              </a:rPr>
              <a:t> odlišit výrobky nebo služby jedné osoby od výrobků nebo služeb jiné osoby a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b="1" strike="noStrike">
                <a:solidFill>
                  <a:srgbClr val="000000"/>
                </a:solidFill>
                <a:latin typeface="Arial"/>
                <a:ea typeface="ArialMT"/>
              </a:rPr>
              <a:t>b)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ArialMT"/>
              </a:rPr>
              <a:t> být vyjádřeno v rejstříku ochranných známek (dále jen „rejstřík“) způsobem, který příslušným orgánům a veřejnosti umožňuje jasně a přesně určit předmět ochrany poskytnuté vlastníkovi ochranné známky.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Principy: 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teritorialita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registrace pro skupiny výrobků a služeb – ochranná známka se uplatňuje pouze v rámci skupiny, pro kterou byla registrována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Teritorialita</a:t>
            </a:r>
            <a:endParaRPr/>
          </a:p>
        </p:txBody>
      </p:sp>
      <p:sp>
        <p:nvSpPr>
          <p:cNvPr id="224" name="CustomShape 2"/>
          <p:cNvSpPr/>
          <p:nvPr/>
        </p:nvSpPr>
        <p:spPr>
          <a:xfrm>
            <a:off x="251640" y="1412640"/>
            <a:ext cx="8783640" cy="40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Na území České republiky požívají ochrany ochranné známky, které jsou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b="1" strike="noStrike">
                <a:solidFill>
                  <a:srgbClr val="000000"/>
                </a:solidFill>
                <a:latin typeface="ArialMT"/>
                <a:ea typeface="ArialMT"/>
              </a:rPr>
              <a:t>a)</a:t>
            </a:r>
            <a:r>
              <a:rPr lang="cs-CZ" strike="noStrike">
                <a:solidFill>
                  <a:srgbClr val="000000"/>
                </a:solidFill>
                <a:latin typeface="ArialMT"/>
                <a:ea typeface="ArialMT"/>
              </a:rPr>
              <a:t> zapsány v rejstříku vedeném Úřadem průmyslového vlastnictví - národní ochranné známky,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b="1" strike="noStrike">
                <a:solidFill>
                  <a:srgbClr val="000000"/>
                </a:solidFill>
                <a:latin typeface="ArialMT"/>
                <a:ea typeface="ArialMT"/>
              </a:rPr>
              <a:t>b)</a:t>
            </a:r>
            <a:r>
              <a:rPr lang="cs-CZ" strike="noStrike">
                <a:solidFill>
                  <a:srgbClr val="000000"/>
                </a:solidFill>
                <a:latin typeface="ArialMT"/>
                <a:ea typeface="ArialMT"/>
              </a:rPr>
              <a:t> s účinky pro Českou republiku zapsány v rejstříku vedeném Mezinárodním úřadem Světové organizace duševního vlastnictví na základě mezinárodní přihlášky ve smyslu Madridské dohody o mezinárodním zápisu továrních nebo obchodních známek,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MT"/>
                <a:ea typeface="ArialMT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b="1" strike="noStrike">
                <a:solidFill>
                  <a:srgbClr val="000000"/>
                </a:solidFill>
                <a:latin typeface="ArialMT"/>
                <a:ea typeface="ArialMT"/>
              </a:rPr>
              <a:t>c)</a:t>
            </a:r>
            <a:r>
              <a:rPr lang="cs-CZ" strike="noStrike">
                <a:solidFill>
                  <a:srgbClr val="000000"/>
                </a:solidFill>
                <a:latin typeface="ArialMT"/>
                <a:ea typeface="ArialMT"/>
              </a:rPr>
              <a:t> zapsány podle nařízení Evropského parlamentu a Rady o ochranné známce Evropské unie</a:t>
            </a:r>
            <a:r>
              <a:rPr lang="cs-CZ" b="1" strike="noStrike" baseline="15000">
                <a:solidFill>
                  <a:srgbClr val="14538A"/>
                </a:solidFill>
                <a:latin typeface="ArialMT"/>
                <a:ea typeface="ArialMT"/>
              </a:rPr>
              <a:t> </a:t>
            </a:r>
            <a:r>
              <a:rPr lang="cs-CZ" strike="noStrike">
                <a:solidFill>
                  <a:srgbClr val="000000"/>
                </a:solidFill>
                <a:latin typeface="ArialMT"/>
                <a:ea typeface="ArialMT"/>
              </a:rPr>
              <a:t>v rejstříku vedeném Úřadem Evropské unie pro duševní vlastnictví - ochranná známka Evropské unie,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b="1" strike="noStrike">
                <a:solidFill>
                  <a:srgbClr val="000000"/>
                </a:solidFill>
                <a:latin typeface="ArialMT"/>
                <a:ea typeface="ArialMT"/>
              </a:rPr>
              <a:t>d)</a:t>
            </a:r>
            <a:r>
              <a:rPr lang="cs-CZ" strike="noStrike">
                <a:solidFill>
                  <a:srgbClr val="000000"/>
                </a:solidFill>
                <a:latin typeface="ArialMT"/>
                <a:ea typeface="ArialMT"/>
              </a:rPr>
              <a:t> na území České republiky všeobecně známé - všeobecně známé známky ve smyslu článku 6bis Pařížské úmluvy  a článku 16 Dohody o obchodních aspektech práv k duševnímu vlastnictví.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504000" y="977760"/>
            <a:ext cx="9504000" cy="643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300" strike="noStrike">
                <a:solidFill>
                  <a:srgbClr val="000000"/>
                </a:solidFill>
                <a:latin typeface="ArialMT"/>
                <a:ea typeface="ArialMT"/>
              </a:rPr>
              <a:t>- </a:t>
            </a:r>
            <a:r>
              <a:rPr lang="cs-CZ" strike="noStrike">
                <a:solidFill>
                  <a:srgbClr val="FF3333"/>
                </a:solidFill>
                <a:latin typeface="Arial"/>
                <a:ea typeface="ArialMT"/>
              </a:rPr>
              <a:t>Niceská dohoda</a:t>
            </a:r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 o mezinárodním třídění výrobků a služeb pro účely zápisu ochranných známek - uzavřena dne 15. června 1957 na diplomatickém summitu v Nice. Dohoda je spravována Světovou organizací duševního vlastnictví (WIPO).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- pro ČR vyhlášena vyhl. 118/1979 Sb. 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Systém třídění tvoří: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- seznam tříd, k němuž jsou v případě potřeby připojeny vysvětlivky;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- abecední seznam výrobků a služeb s označením třídy, do které se zařazuje každý výrobek nebo služba.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 Třídění obsahuje 45 tříd, z nichž pro výrobky jsou vyčleněny třídy 1 až 34 a pro služby třídy 35 až 45.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Při podání přihlášky ochranné známky je nutno v přihlášce uvést seznam výrobků nebo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služeb, pro které si přihlašovatel přeje, aby byla ochranná známka zapsána.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V ČR je  elektronická verze třídění  vystavena na webových stránkách ÚPV ČR na http://isdvapl.upv.cz 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FF3333"/>
                </a:solidFill>
                <a:latin typeface="Arial"/>
                <a:ea typeface="ArialMT"/>
              </a:rPr>
              <a:t>Příklady jednotlivých tříd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Výrobky: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Třída 2 - Barvy, nátěry, laky; ochranné výrobky proti korozi a proti deteriorizaci dřeva; barviva; mořidla; přírodní pryskyřice v surovém stavu; kovy lístkové a práškové pro malíře, dekoratéry a umělce.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Služby: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HelveticaNeue"/>
              </a:rPr>
              <a:t>Třída 45 - Právní služby; bezpečnostní služby pro ochranu majetku a jednotlivců; osobní a sociální služby poskytované ostatními za účelem uspokojování potřeb jednotlivců</a:t>
            </a:r>
            <a:endParaRPr/>
          </a:p>
        </p:txBody>
      </p:sp>
      <p:sp>
        <p:nvSpPr>
          <p:cNvPr id="226" name="TextShape 2"/>
          <p:cNvSpPr txBox="1"/>
          <p:nvPr/>
        </p:nvSpPr>
        <p:spPr>
          <a:xfrm>
            <a:off x="1800000" y="216000"/>
            <a:ext cx="6192000" cy="39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cs-CZ" sz="2200">
                <a:latin typeface="Arial"/>
              </a:rPr>
              <a:t>Skupiny výrobků nebo služeb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483840" y="227160"/>
            <a:ext cx="8228160" cy="83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Práva spojená s ochrannou známkou</a:t>
            </a:r>
            <a:endParaRPr/>
          </a:p>
        </p:txBody>
      </p:sp>
      <p:sp>
        <p:nvSpPr>
          <p:cNvPr id="228" name="CustomShape 2"/>
          <p:cNvSpPr/>
          <p:nvPr/>
        </p:nvSpPr>
        <p:spPr>
          <a:xfrm>
            <a:off x="386640" y="1503000"/>
            <a:ext cx="9288000" cy="588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Vlastník ochranné známky má </a:t>
            </a:r>
            <a:r>
              <a:rPr lang="cs-CZ" sz="2400" strike="noStrike">
                <a:solidFill>
                  <a:srgbClr val="FF0000"/>
                </a:solidFill>
                <a:latin typeface="Calibri"/>
                <a:ea typeface="DejaVu Sans"/>
              </a:rPr>
              <a:t>výlučné právo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užívat ochrannou známku ve spojení s výrobky nebo službami, pro něž je chráněna. Vlastník ochranné známky je oprávněn používat spolu s ochrannou známkou značku (R).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Nikdo nesmí v obchodním styku bez souhlasu vlastníka ochranné známky užívat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a) označení shodné s ochrannou známkou pro výrobky nebo služby, které jsou shodné s těmi, pro které je ochranná známka zapsána,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b) označení, u něhož z důvodu jeho shodnosti nebo podobnosti s ochrannou známkou a shodnosti nebo podobnosti výrobků nebo služeb označených ochrannou známkou a označením existuje pravděpodobnost záměny na straně veřejnosti, včetně pravděpodobnosti asociace mezi označením a ochrannou známkou,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c) označení shodné s ochrannou známkou nebo jí podobné pro výrobky nebo služby, které sice nejsou podobné těm, pro které je ochranná známka zapsána, avšak jde o ochrannou známku, která má dobré jméno v České republice, a jeho užívání by nepoctivě těžilo z rozlišovací způsobilosti nebo dobrého jména ochranné známky nebo jim bylo na újmu.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FF0000"/>
                </a:solidFill>
                <a:latin typeface="Calibri"/>
                <a:ea typeface="DejaVu Sans"/>
              </a:rPr>
              <a:t>Povinnost ochrannou známku užívat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(§ 13 zákona).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Práva spojená s ochrannou známkou</a:t>
            </a:r>
            <a:endParaRPr/>
          </a:p>
        </p:txBody>
      </p:sp>
      <p:sp>
        <p:nvSpPr>
          <p:cNvPr id="230" name="CustomShape 2"/>
          <p:cNvSpPr/>
          <p:nvPr/>
        </p:nvSpPr>
        <p:spPr>
          <a:xfrm>
            <a:off x="323640" y="1484640"/>
            <a:ext cx="8495640" cy="222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Práva na základě registrace v rejstříku vedeném Úřadem průmyslového vlastnictví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právo přednosti dnem podání přihlášky,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Úřad provádí formální a materiální přezkum přihlášky,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možnost podat připomínky a námitky 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zápis ochranné známky platí 10 let ode dne podání přihlášky. Nepožádá-li vlastník o obnovu zápisu, ochranná známka zanikne.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457200" y="1224000"/>
            <a:ext cx="8229600" cy="367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600">
                <a:solidFill>
                  <a:srgbClr val="000000"/>
                </a:solidFill>
                <a:latin typeface="Times New Roman"/>
              </a:rPr>
              <a:t>Označení původu</a:t>
            </a:r>
            <a:endParaRPr/>
          </a:p>
          <a:p>
            <a:pPr algn="ctr"/>
            <a:r>
              <a:rPr lang="cs-CZ" sz="3600">
                <a:solidFill>
                  <a:srgbClr val="000000"/>
                </a:solidFill>
                <a:latin typeface="Times New Roman"/>
              </a:rPr>
              <a:t>a</a:t>
            </a:r>
            <a:endParaRPr/>
          </a:p>
          <a:p>
            <a:pPr algn="ctr"/>
            <a:r>
              <a:rPr lang="cs-CZ" sz="3600">
                <a:solidFill>
                  <a:srgbClr val="000000"/>
                </a:solidFill>
                <a:latin typeface="Times New Roman"/>
              </a:rPr>
              <a:t>zeměpisná označení</a:t>
            </a:r>
            <a:endParaRPr/>
          </a:p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Times New Roman"/>
                <a:ea typeface="DejaVu Sans"/>
              </a:rPr>
              <a:t>Označení původu a zeměpisná označení</a:t>
            </a:r>
            <a:endParaRPr/>
          </a:p>
        </p:txBody>
      </p:sp>
      <p:sp>
        <p:nvSpPr>
          <p:cNvPr id="233" name="CustomShape 2"/>
          <p:cNvSpPr/>
          <p:nvPr/>
        </p:nvSpPr>
        <p:spPr>
          <a:xfrm>
            <a:off x="323640" y="1628640"/>
            <a:ext cx="8495640" cy="466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z. č. 452/2001 Sb.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pojem: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označením původu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název oblasti, určitého místa nebo země používaný k označení zboží pocházejícího z tohoto území, jestliže kvalita nebo vlastnosti tohoto zboží jsou výlučně nebo převážně dány zvláštním zeměpisným prostředím s jeho charakteristickými přírodními a lidskými faktory a jestliže výroba, zpracování a příprava takového zboží probíhá ve vymezeném území; za označení původu pro zemědělské výrobky nebo potraviny jsou pokládána i tradiční zeměpisná nebo nezeměpisná označení pro zboží pocházející z vymezeného území, splňuje-li takové zboží ostatní podmínky podle tohoto  ustanovení;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zeměpisným označením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název území používaný k označení zboží pocházejícího z tohoto území, jestliže toto zboží má určitou kvalitu, pověst nebo jiné vlastnosti, které lze přičíst tomuto zeměpisnému původu, a jestliže výroba nebo zpracování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anebo příprava takového zboží probíhá ve vymezeném území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34920"/>
            <a:ext cx="8229600" cy="63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600">
                <a:latin typeface="Times New Roman"/>
              </a:rPr>
              <a:t>Práva na označení - přehled</a:t>
            </a:r>
            <a:endParaRPr/>
          </a:p>
        </p:txBody>
      </p:sp>
      <p:sp>
        <p:nvSpPr>
          <p:cNvPr id="121" name="CustomShape 2"/>
          <p:cNvSpPr/>
          <p:nvPr/>
        </p:nvSpPr>
        <p:spPr>
          <a:xfrm>
            <a:off x="380880" y="914400"/>
            <a:ext cx="3886200" cy="762120"/>
          </a:xfrm>
          <a:prstGeom prst="rect">
            <a:avLst/>
          </a:prstGeom>
          <a:solidFill>
            <a:srgbClr val="00B05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cs-CZ" sz="2800">
                <a:solidFill>
                  <a:srgbClr val="FFFFFF"/>
                </a:solidFill>
                <a:latin typeface="Times New Roman"/>
                <a:ea typeface="Times New Roman"/>
              </a:rPr>
              <a:t>firma</a:t>
            </a:r>
            <a:endParaRPr/>
          </a:p>
        </p:txBody>
      </p:sp>
      <p:sp>
        <p:nvSpPr>
          <p:cNvPr id="122" name="CustomShape 3"/>
          <p:cNvSpPr/>
          <p:nvPr/>
        </p:nvSpPr>
        <p:spPr>
          <a:xfrm>
            <a:off x="338040" y="2098800"/>
            <a:ext cx="3886200" cy="761760"/>
          </a:xfrm>
          <a:prstGeom prst="rect">
            <a:avLst/>
          </a:prstGeom>
          <a:solidFill>
            <a:srgbClr val="00B05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cs-CZ" sz="2400">
                <a:solidFill>
                  <a:srgbClr val="FFFFFF"/>
                </a:solidFill>
                <a:latin typeface="Times New Roman"/>
                <a:ea typeface="Times New Roman"/>
              </a:rPr>
              <a:t>ochranná známka</a:t>
            </a:r>
            <a:endParaRPr/>
          </a:p>
        </p:txBody>
      </p:sp>
      <p:sp>
        <p:nvSpPr>
          <p:cNvPr id="123" name="CustomShape 4"/>
          <p:cNvSpPr/>
          <p:nvPr/>
        </p:nvSpPr>
        <p:spPr>
          <a:xfrm>
            <a:off x="387360" y="5029200"/>
            <a:ext cx="3886200" cy="762120"/>
          </a:xfrm>
          <a:prstGeom prst="rect">
            <a:avLst/>
          </a:prstGeom>
          <a:solidFill>
            <a:srgbClr val="00B05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cs-CZ" sz="2400">
                <a:solidFill>
                  <a:srgbClr val="FFFFFF"/>
                </a:solidFill>
                <a:latin typeface="Times New Roman"/>
                <a:ea typeface="Times New Roman"/>
              </a:rPr>
              <a:t>doménové jméno</a:t>
            </a:r>
            <a:endParaRPr/>
          </a:p>
        </p:txBody>
      </p:sp>
      <p:sp>
        <p:nvSpPr>
          <p:cNvPr id="124" name="CustomShape 5"/>
          <p:cNvSpPr/>
          <p:nvPr/>
        </p:nvSpPr>
        <p:spPr>
          <a:xfrm>
            <a:off x="379440" y="3505320"/>
            <a:ext cx="3886200" cy="761760"/>
          </a:xfrm>
          <a:prstGeom prst="rect">
            <a:avLst/>
          </a:prstGeom>
          <a:solidFill>
            <a:srgbClr val="00B05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cs-CZ" sz="2400">
                <a:solidFill>
                  <a:srgbClr val="FFFFFF"/>
                </a:solidFill>
                <a:latin typeface="Times New Roman"/>
                <a:ea typeface="Times New Roman"/>
              </a:rPr>
              <a:t>označení původu</a:t>
            </a:r>
            <a:endParaRPr/>
          </a:p>
        </p:txBody>
      </p:sp>
      <p:sp>
        <p:nvSpPr>
          <p:cNvPr id="125" name="CustomShape 6"/>
          <p:cNvSpPr/>
          <p:nvPr/>
        </p:nvSpPr>
        <p:spPr>
          <a:xfrm>
            <a:off x="4495680" y="914400"/>
            <a:ext cx="441972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Označení podnikatele jako osoby</a:t>
            </a:r>
            <a:endParaRPr/>
          </a:p>
        </p:txBody>
      </p:sp>
      <p:sp>
        <p:nvSpPr>
          <p:cNvPr id="126" name="CustomShape 7"/>
          <p:cNvSpPr/>
          <p:nvPr/>
        </p:nvSpPr>
        <p:spPr>
          <a:xfrm>
            <a:off x="4495680" y="2133720"/>
            <a:ext cx="441972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Označení výrobků a služeb podnikatele</a:t>
            </a:r>
            <a:endParaRPr/>
          </a:p>
        </p:txBody>
      </p:sp>
      <p:sp>
        <p:nvSpPr>
          <p:cNvPr id="127" name="CustomShape 8"/>
          <p:cNvSpPr/>
          <p:nvPr/>
        </p:nvSpPr>
        <p:spPr>
          <a:xfrm>
            <a:off x="4495680" y="3657600"/>
            <a:ext cx="426744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Označení výrobků </a:t>
            </a:r>
            <a:endParaRPr/>
          </a:p>
        </p:txBody>
      </p:sp>
      <p:sp>
        <p:nvSpPr>
          <p:cNvPr id="128" name="CustomShape 9"/>
          <p:cNvSpPr/>
          <p:nvPr/>
        </p:nvSpPr>
        <p:spPr>
          <a:xfrm>
            <a:off x="4459320" y="5029200"/>
            <a:ext cx="4267080" cy="64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Označení osob i výrobků</a:t>
            </a:r>
            <a:endParaRPr/>
          </a:p>
          <a:p>
            <a:r>
              <a:rPr lang="cs-CZ">
                <a:latin typeface="Times New Roman"/>
              </a:rPr>
              <a:t> „telefonní číslo“</a:t>
            </a:r>
            <a:endParaRPr/>
          </a:p>
        </p:txBody>
      </p:sp>
      <p:sp>
        <p:nvSpPr>
          <p:cNvPr id="129" name="CustomShape 10"/>
          <p:cNvSpPr/>
          <p:nvPr/>
        </p:nvSpPr>
        <p:spPr>
          <a:xfrm>
            <a:off x="387360" y="6095880"/>
            <a:ext cx="3886200" cy="533520"/>
          </a:xfrm>
          <a:prstGeom prst="rect">
            <a:avLst/>
          </a:prstGeom>
          <a:solidFill>
            <a:srgbClr val="00B05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/>
            <a:r>
              <a:rPr lang="cs-CZ">
                <a:solidFill>
                  <a:srgbClr val="FFFFFF"/>
                </a:solidFill>
                <a:latin typeface="Times New Roman"/>
              </a:rPr>
              <a:t>označení v obchodním styku</a:t>
            </a:r>
            <a:endParaRPr/>
          </a:p>
        </p:txBody>
      </p:sp>
      <p:sp>
        <p:nvSpPr>
          <p:cNvPr id="130" name="CustomShape 11"/>
          <p:cNvSpPr/>
          <p:nvPr/>
        </p:nvSpPr>
        <p:spPr>
          <a:xfrm>
            <a:off x="4495680" y="6095880"/>
            <a:ext cx="4267440" cy="64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Označení produktů pro účely propagace, prodeje, reklamy apod.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Ochrana</a:t>
            </a:r>
            <a:endParaRPr/>
          </a:p>
        </p:txBody>
      </p:sp>
      <p:sp>
        <p:nvSpPr>
          <p:cNvPr id="235" name="CustomShape 2"/>
          <p:cNvSpPr/>
          <p:nvPr/>
        </p:nvSpPr>
        <p:spPr>
          <a:xfrm>
            <a:off x="251640" y="1412640"/>
            <a:ext cx="8567640" cy="466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- O zápis označení původu do rejstříku může požádat u Úřadu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sdružení výrobců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nebo zpracovatelů pro zboží vyrobené nebo zpracované anebo připravené na území a za podmínek vymezených zákonem.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Jednotlivá fyzická nebo právnická osoba může o zápis označení původu do rejstříku požádat, jestliže v době podání žádosti jako jediná vyrábí, zpracovává a připravuje zboží na území.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- Ochrana označení původu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vzniká dnem zápisu do rejstříku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Doba ochrany označení původu není časově omezena.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- Zapsané označení původu je oprávněn užívat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každý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, kdo vyrábí, zpracovává a připravuje zboží s odpovídající kvalitou či vlastnostmi na vymezeném území; v případě zemědělských výrobků či potravin je podmínkou užití označení původu na tomto zboží, které pochází z vymezeného území, rovněž dodržení specifikace stanovené zákonem.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- Na zapsané označení původu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nelze poskytovat licenci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- Zapsané označení původu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nesmí být poskytnuto jako zástava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457200" y="1224000"/>
            <a:ext cx="8229600" cy="367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600">
                <a:solidFill>
                  <a:srgbClr val="000000"/>
                </a:solidFill>
                <a:latin typeface="Times New Roman"/>
              </a:rPr>
              <a:t>Doménové jméno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Doménové jméno</a:t>
            </a:r>
            <a:endParaRPr/>
          </a:p>
        </p:txBody>
      </p:sp>
      <p:sp>
        <p:nvSpPr>
          <p:cNvPr id="238" name="CustomShape 2"/>
          <p:cNvSpPr/>
          <p:nvPr/>
        </p:nvSpPr>
        <p:spPr>
          <a:xfrm>
            <a:off x="539640" y="1412640"/>
            <a:ext cx="8351640" cy="283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Je to označení, které v elektronické komunikaci nahrazuje IP adresu, tedy jde o slovní  vyjádření číselné adresy internetového protokolu.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Není upraveno speciálním právním předpisem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Je jedinečné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Právo na užívání vzniká na základě smlouvy mezi budoucím vlastníkem a doménovou autoritou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Hierarchie: top-level domain………     cz, eu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second-level domain ….  muni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subdomain ………………..   law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343080" y="-9720"/>
            <a:ext cx="8215920" cy="60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81360" bIns="5076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Arial"/>
                <a:ea typeface="DejaVu Sans"/>
              </a:rPr>
              <a:t>Kolize </a:t>
            </a:r>
            <a:endParaRPr/>
          </a:p>
        </p:txBody>
      </p:sp>
      <p:sp>
        <p:nvSpPr>
          <p:cNvPr id="240" name="CustomShape 2"/>
          <p:cNvSpPr/>
          <p:nvPr/>
        </p:nvSpPr>
        <p:spPr>
          <a:xfrm>
            <a:off x="291960" y="723960"/>
            <a:ext cx="4693680" cy="45180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3"/>
          <p:cNvSpPr/>
          <p:nvPr/>
        </p:nvSpPr>
        <p:spPr>
          <a:xfrm>
            <a:off x="291960" y="825480"/>
            <a:ext cx="4693680" cy="24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Times New Roman"/>
              </a:rPr>
              <a:t>firemních označení a ochranných známek</a:t>
            </a:r>
            <a:endParaRPr/>
          </a:p>
        </p:txBody>
      </p:sp>
      <p:sp>
        <p:nvSpPr>
          <p:cNvPr id="242" name="CustomShape 4"/>
          <p:cNvSpPr/>
          <p:nvPr/>
        </p:nvSpPr>
        <p:spPr>
          <a:xfrm>
            <a:off x="291960" y="2146320"/>
            <a:ext cx="4693680" cy="45180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5"/>
          <p:cNvSpPr/>
          <p:nvPr/>
        </p:nvSpPr>
        <p:spPr>
          <a:xfrm>
            <a:off x="291960" y="2247840"/>
            <a:ext cx="4693680" cy="24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Times New Roman"/>
              </a:rPr>
              <a:t>firemních označení a doménových jmen</a:t>
            </a: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/>
          </a:p>
        </p:txBody>
      </p:sp>
      <p:sp>
        <p:nvSpPr>
          <p:cNvPr id="244" name="CustomShape 6"/>
          <p:cNvSpPr/>
          <p:nvPr/>
        </p:nvSpPr>
        <p:spPr>
          <a:xfrm>
            <a:off x="63360" y="1219320"/>
            <a:ext cx="9029160" cy="78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Firma a ochranná známka označují různé objekty, jejich konflikty mohou být řešeny i v rovině nekalé soutěže - </a:t>
            </a:r>
            <a:r>
              <a:rPr lang="cs-CZ" strike="noStrike">
                <a:solidFill>
                  <a:srgbClr val="101010"/>
                </a:solidFill>
                <a:latin typeface="Times New Roman"/>
                <a:ea typeface="Times New Roman"/>
              </a:rPr>
              <a:t>jednání dle formálního práva (též z ochranné známky a z </a:t>
            </a: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obchodní</a:t>
            </a:r>
            <a:r>
              <a:rPr lang="cs-CZ" strike="noStrike">
                <a:solidFill>
                  <a:srgbClr val="101010"/>
                </a:solidFill>
                <a:latin typeface="Times New Roman"/>
                <a:ea typeface="Times New Roman"/>
              </a:rPr>
              <a:t> firmy) nevylučuje, aby soud dospěl k závěru, že takové jednání je jednáním nekalé soutěže</a:t>
            </a:r>
            <a:endParaRPr/>
          </a:p>
        </p:txBody>
      </p:sp>
      <p:sp>
        <p:nvSpPr>
          <p:cNvPr id="245" name="CustomShape 7"/>
          <p:cNvSpPr/>
          <p:nvPr/>
        </p:nvSpPr>
        <p:spPr>
          <a:xfrm>
            <a:off x="177840" y="2705040"/>
            <a:ext cx="878760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specifika doménových jmen: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- registrována soukromým subjektem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- neuplatňují se práva priority ani možnost namítat, že k určitému slovu v adrese má právo někdo jiný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- odlišnosti jsou založeny i na detailech, odlišnost je dána i jinou TLD (.cz, .com, .eu)</a:t>
            </a:r>
            <a:endParaRPr/>
          </a:p>
        </p:txBody>
      </p:sp>
      <p:sp>
        <p:nvSpPr>
          <p:cNvPr id="246" name="CustomShape 8"/>
          <p:cNvSpPr/>
          <p:nvPr/>
        </p:nvSpPr>
        <p:spPr>
          <a:xfrm>
            <a:off x="203040" y="4127400"/>
            <a:ext cx="852120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Kolize je založena tím, že doménové jméno obsahující jako SLD firemní kmen nebude registrováno nositelem příslušné firmy, ale jinou osobou.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Řešení: - podle zásady “first come, first served”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- podle pravidel nekalé soutěže (např. při domain-grabbingu)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  - pomocí absolutní ochrany firmy</a:t>
            </a:r>
            <a:endParaRPr/>
          </a:p>
        </p:txBody>
      </p:sp>
      <p:sp>
        <p:nvSpPr>
          <p:cNvPr id="247" name="CustomShape 9"/>
          <p:cNvSpPr/>
          <p:nvPr/>
        </p:nvSpPr>
        <p:spPr>
          <a:xfrm>
            <a:off x="177840" y="5638680"/>
            <a:ext cx="4693320" cy="45180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CustomShape 10"/>
          <p:cNvSpPr/>
          <p:nvPr/>
        </p:nvSpPr>
        <p:spPr>
          <a:xfrm>
            <a:off x="177840" y="5740560"/>
            <a:ext cx="4693320" cy="24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 anchor="ctr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Times New Roman"/>
                <a:ea typeface="Times New Roman"/>
              </a:rPr>
              <a:t>firemních označení a zvláštních označení</a:t>
            </a:r>
            <a:endParaRPr/>
          </a:p>
        </p:txBody>
      </p:sp>
      <p:sp>
        <p:nvSpPr>
          <p:cNvPr id="249" name="CustomShape 11"/>
          <p:cNvSpPr/>
          <p:nvPr/>
        </p:nvSpPr>
        <p:spPr>
          <a:xfrm>
            <a:off x="216000" y="6222960"/>
            <a:ext cx="8787600" cy="52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Times New Roman"/>
              </a:rPr>
              <a:t>Zpravidla jde o narušení práv k firmě, které se řeší pomocí absolutní ochrany firmy (§ 423 odst. 2 OZ).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457200" y="1224000"/>
            <a:ext cx="8229600" cy="367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600">
                <a:solidFill>
                  <a:srgbClr val="000000"/>
                </a:solidFill>
                <a:latin typeface="Times New Roman"/>
              </a:rPr>
              <a:t>Obchodní firma</a:t>
            </a:r>
            <a:endParaRPr/>
          </a:p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57200" y="274680"/>
            <a:ext cx="8229600" cy="63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200">
                <a:latin typeface="Times New Roman"/>
              </a:rPr>
              <a:t>Soudobý účinný stav právní úpravy</a:t>
            </a:r>
            <a:endParaRPr/>
          </a:p>
        </p:txBody>
      </p:sp>
      <p:sp>
        <p:nvSpPr>
          <p:cNvPr id="133" name="CustomShape 2"/>
          <p:cNvSpPr/>
          <p:nvPr/>
        </p:nvSpPr>
        <p:spPr>
          <a:xfrm>
            <a:off x="2590920" y="3200400"/>
            <a:ext cx="2743200" cy="990720"/>
          </a:xfrm>
          <a:prstGeom prst="rect">
            <a:avLst/>
          </a:prstGeom>
          <a:solidFill>
            <a:srgbClr val="339933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>
                <a:solidFill>
                  <a:srgbClr val="FFFFFF"/>
                </a:solidFill>
                <a:latin typeface="Times New Roman"/>
              </a:rPr>
              <a:t>Zapsaný do obchodního</a:t>
            </a:r>
            <a:endParaRPr/>
          </a:p>
          <a:p>
            <a:pPr algn="ctr"/>
            <a:r>
              <a:rPr lang="cs-CZ">
                <a:solidFill>
                  <a:srgbClr val="FFFFFF"/>
                </a:solidFill>
                <a:latin typeface="Times New Roman"/>
              </a:rPr>
              <a:t>rejstříku</a:t>
            </a:r>
            <a:endParaRPr/>
          </a:p>
        </p:txBody>
      </p:sp>
      <p:sp>
        <p:nvSpPr>
          <p:cNvPr id="134" name="CustomShape 3"/>
          <p:cNvSpPr/>
          <p:nvPr/>
        </p:nvSpPr>
        <p:spPr>
          <a:xfrm>
            <a:off x="380880" y="4038480"/>
            <a:ext cx="1676520" cy="60984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Times New Roman"/>
              </a:rPr>
              <a:t>Podnikatel</a:t>
            </a:r>
            <a:endParaRPr/>
          </a:p>
        </p:txBody>
      </p:sp>
      <p:sp>
        <p:nvSpPr>
          <p:cNvPr id="135" name="CustomShape 4"/>
          <p:cNvSpPr/>
          <p:nvPr/>
        </p:nvSpPr>
        <p:spPr>
          <a:xfrm>
            <a:off x="2590920" y="4419720"/>
            <a:ext cx="2819160" cy="990360"/>
          </a:xfrm>
          <a:prstGeom prst="rect">
            <a:avLst/>
          </a:prstGeom>
          <a:solidFill>
            <a:srgbClr val="339933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>
                <a:solidFill>
                  <a:srgbClr val="FFFFFF"/>
                </a:solidFill>
                <a:latin typeface="Times New Roman"/>
              </a:rPr>
              <a:t>Nezapsaný do obchodního</a:t>
            </a:r>
            <a:endParaRPr/>
          </a:p>
          <a:p>
            <a:pPr algn="ctr"/>
            <a:r>
              <a:rPr lang="cs-CZ">
                <a:solidFill>
                  <a:srgbClr val="FFFFFF"/>
                </a:solidFill>
                <a:latin typeface="Times New Roman"/>
              </a:rPr>
              <a:t>rejstříku</a:t>
            </a:r>
            <a:endParaRPr/>
          </a:p>
        </p:txBody>
      </p:sp>
      <p:sp>
        <p:nvSpPr>
          <p:cNvPr id="136" name="CustomShape 5"/>
          <p:cNvSpPr/>
          <p:nvPr/>
        </p:nvSpPr>
        <p:spPr>
          <a:xfrm>
            <a:off x="380880" y="1447920"/>
            <a:ext cx="2514600" cy="60948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Times New Roman"/>
              </a:rPr>
              <a:t>Obchodní firma</a:t>
            </a:r>
            <a:endParaRPr/>
          </a:p>
        </p:txBody>
      </p:sp>
      <p:sp>
        <p:nvSpPr>
          <p:cNvPr id="137" name="CustomShape 6"/>
          <p:cNvSpPr/>
          <p:nvPr/>
        </p:nvSpPr>
        <p:spPr>
          <a:xfrm>
            <a:off x="3124080" y="1371600"/>
            <a:ext cx="5867640" cy="70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2000">
                <a:latin typeface="Times New Roman"/>
              </a:rPr>
              <a:t>Název, pod nímž je podnikatel zapsán do obchodního rejstříku.</a:t>
            </a:r>
            <a:endParaRPr/>
          </a:p>
        </p:txBody>
      </p:sp>
      <p:sp>
        <p:nvSpPr>
          <p:cNvPr id="138" name="CustomShape 7"/>
          <p:cNvSpPr/>
          <p:nvPr/>
        </p:nvSpPr>
        <p:spPr>
          <a:xfrm>
            <a:off x="5562720" y="3581280"/>
            <a:ext cx="335268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Podniká pod svou firmou</a:t>
            </a:r>
            <a:endParaRPr/>
          </a:p>
        </p:txBody>
      </p:sp>
      <p:sp>
        <p:nvSpPr>
          <p:cNvPr id="139" name="CustomShape 8"/>
          <p:cNvSpPr/>
          <p:nvPr/>
        </p:nvSpPr>
        <p:spPr>
          <a:xfrm>
            <a:off x="2819520" y="5638680"/>
            <a:ext cx="2514600" cy="38124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>
                <a:latin typeface="Times New Roman"/>
              </a:rPr>
              <a:t>Fyzická osoba</a:t>
            </a:r>
            <a:endParaRPr/>
          </a:p>
        </p:txBody>
      </p:sp>
      <p:sp>
        <p:nvSpPr>
          <p:cNvPr id="140" name="CustomShape 9"/>
          <p:cNvSpPr/>
          <p:nvPr/>
        </p:nvSpPr>
        <p:spPr>
          <a:xfrm>
            <a:off x="2819520" y="6248520"/>
            <a:ext cx="2514600" cy="380880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>
                <a:latin typeface="Times New Roman"/>
              </a:rPr>
              <a:t>Právnická osoba</a:t>
            </a:r>
            <a:endParaRPr/>
          </a:p>
        </p:txBody>
      </p:sp>
      <p:sp>
        <p:nvSpPr>
          <p:cNvPr id="141" name="CustomShape 10"/>
          <p:cNvSpPr/>
          <p:nvPr/>
        </p:nvSpPr>
        <p:spPr>
          <a:xfrm>
            <a:off x="5562720" y="5638680"/>
            <a:ext cx="3429000" cy="36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11"/>
          <p:cNvSpPr/>
          <p:nvPr/>
        </p:nvSpPr>
        <p:spPr>
          <a:xfrm>
            <a:off x="5562720" y="5638680"/>
            <a:ext cx="342900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Podniká pod svým jménem</a:t>
            </a:r>
            <a:endParaRPr/>
          </a:p>
        </p:txBody>
      </p:sp>
      <p:sp>
        <p:nvSpPr>
          <p:cNvPr id="143" name="CustomShape 12"/>
          <p:cNvSpPr/>
          <p:nvPr/>
        </p:nvSpPr>
        <p:spPr>
          <a:xfrm>
            <a:off x="5638680" y="6248520"/>
            <a:ext cx="320040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Podniká pod svým názvem</a:t>
            </a:r>
            <a:endParaRPr/>
          </a:p>
        </p:txBody>
      </p:sp>
      <p:sp>
        <p:nvSpPr>
          <p:cNvPr id="144" name="Line 13"/>
          <p:cNvSpPr/>
          <p:nvPr/>
        </p:nvSpPr>
        <p:spPr>
          <a:xfrm flipV="1">
            <a:off x="2057400" y="3876840"/>
            <a:ext cx="533520" cy="4759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45" name="Line 14"/>
          <p:cNvSpPr/>
          <p:nvPr/>
        </p:nvSpPr>
        <p:spPr>
          <a:xfrm>
            <a:off x="2057400" y="4343400"/>
            <a:ext cx="533520" cy="4572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46" name="Line 15"/>
          <p:cNvSpPr/>
          <p:nvPr/>
        </p:nvSpPr>
        <p:spPr>
          <a:xfrm>
            <a:off x="2666880" y="5410080"/>
            <a:ext cx="1800" cy="10670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147" name="Line 16"/>
          <p:cNvSpPr/>
          <p:nvPr/>
        </p:nvSpPr>
        <p:spPr>
          <a:xfrm>
            <a:off x="2666880" y="6477120"/>
            <a:ext cx="15264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48" name="Line 17"/>
          <p:cNvSpPr/>
          <p:nvPr/>
        </p:nvSpPr>
        <p:spPr>
          <a:xfrm>
            <a:off x="2666880" y="5867280"/>
            <a:ext cx="152640" cy="1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457200" y="90360"/>
            <a:ext cx="8229600" cy="15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Times New Roman"/>
                <a:ea typeface="Tahoma"/>
              </a:rPr>
              <a:t>Funkce obchodní firmy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380880" y="1523880"/>
            <a:ext cx="2800440" cy="51444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CustomShape 3"/>
          <p:cNvSpPr/>
          <p:nvPr/>
        </p:nvSpPr>
        <p:spPr>
          <a:xfrm>
            <a:off x="1161720" y="1652040"/>
            <a:ext cx="123624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identifikační</a:t>
            </a:r>
            <a:endParaRPr/>
          </a:p>
        </p:txBody>
      </p:sp>
      <p:sp>
        <p:nvSpPr>
          <p:cNvPr id="152" name="CustomShape 4"/>
          <p:cNvSpPr/>
          <p:nvPr/>
        </p:nvSpPr>
        <p:spPr>
          <a:xfrm>
            <a:off x="380880" y="3672000"/>
            <a:ext cx="2800440" cy="56196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5"/>
          <p:cNvSpPr/>
          <p:nvPr/>
        </p:nvSpPr>
        <p:spPr>
          <a:xfrm>
            <a:off x="1355040" y="3823560"/>
            <a:ext cx="84312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soutěžní</a:t>
            </a:r>
            <a:endParaRPr/>
          </a:p>
        </p:txBody>
      </p:sp>
      <p:sp>
        <p:nvSpPr>
          <p:cNvPr id="154" name="CustomShape 6"/>
          <p:cNvSpPr/>
          <p:nvPr/>
        </p:nvSpPr>
        <p:spPr>
          <a:xfrm>
            <a:off x="380880" y="5334120"/>
            <a:ext cx="2800440" cy="51408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7"/>
          <p:cNvSpPr/>
          <p:nvPr/>
        </p:nvSpPr>
        <p:spPr>
          <a:xfrm>
            <a:off x="1304640" y="5461920"/>
            <a:ext cx="96948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investiční</a:t>
            </a:r>
            <a:endParaRPr/>
          </a:p>
        </p:txBody>
      </p:sp>
      <p:sp>
        <p:nvSpPr>
          <p:cNvPr id="156" name="CustomShape 8"/>
          <p:cNvSpPr/>
          <p:nvPr/>
        </p:nvSpPr>
        <p:spPr>
          <a:xfrm>
            <a:off x="3505320" y="1368360"/>
            <a:ext cx="5346720" cy="77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Výhradní označení, které určuje identitu subjektu vstupujícího do obchodně právního vztahu. Posílení právní jistoty, pokud jde o identitu podnikatele.</a:t>
            </a:r>
            <a:endParaRPr/>
          </a:p>
        </p:txBody>
      </p:sp>
      <p:sp>
        <p:nvSpPr>
          <p:cNvPr id="157" name="CustomShape 9"/>
          <p:cNvSpPr/>
          <p:nvPr/>
        </p:nvSpPr>
        <p:spPr>
          <a:xfrm>
            <a:off x="3657600" y="2411280"/>
            <a:ext cx="1276200" cy="38268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10"/>
          <p:cNvSpPr/>
          <p:nvPr/>
        </p:nvSpPr>
        <p:spPr>
          <a:xfrm>
            <a:off x="3958560" y="2471040"/>
            <a:ext cx="69048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zásada</a:t>
            </a:r>
            <a:endParaRPr/>
          </a:p>
        </p:txBody>
      </p:sp>
      <p:sp>
        <p:nvSpPr>
          <p:cNvPr id="159" name="CustomShape 11"/>
          <p:cNvSpPr/>
          <p:nvPr/>
        </p:nvSpPr>
        <p:spPr>
          <a:xfrm>
            <a:off x="3657600" y="2952720"/>
            <a:ext cx="3181320" cy="43344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12"/>
          <p:cNvSpPr/>
          <p:nvPr/>
        </p:nvSpPr>
        <p:spPr>
          <a:xfrm>
            <a:off x="4249080" y="3039480"/>
            <a:ext cx="199224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zákaz zaměnitelnosti</a:t>
            </a:r>
            <a:endParaRPr/>
          </a:p>
        </p:txBody>
      </p:sp>
      <p:sp>
        <p:nvSpPr>
          <p:cNvPr id="161" name="CustomShape 13"/>
          <p:cNvSpPr/>
          <p:nvPr/>
        </p:nvSpPr>
        <p:spPr>
          <a:xfrm>
            <a:off x="5105520" y="2286000"/>
            <a:ext cx="3746520" cy="35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jeden podnikatel – jedna firma</a:t>
            </a:r>
            <a:endParaRPr/>
          </a:p>
        </p:txBody>
      </p:sp>
      <p:sp>
        <p:nvSpPr>
          <p:cNvPr id="162" name="CustomShape 14"/>
          <p:cNvSpPr/>
          <p:nvPr/>
        </p:nvSpPr>
        <p:spPr>
          <a:xfrm>
            <a:off x="3581280" y="3581280"/>
            <a:ext cx="5346720" cy="62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Prosazování vlastních produktů na trhu ve střetech s produkty jiných podnikatelů. Garance kvality.</a:t>
            </a:r>
            <a:endParaRPr/>
          </a:p>
        </p:txBody>
      </p:sp>
      <p:sp>
        <p:nvSpPr>
          <p:cNvPr id="163" name="CustomShape 15"/>
          <p:cNvSpPr/>
          <p:nvPr/>
        </p:nvSpPr>
        <p:spPr>
          <a:xfrm>
            <a:off x="3616200" y="4308840"/>
            <a:ext cx="4172040" cy="36216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6"/>
          <p:cNvSpPr/>
          <p:nvPr/>
        </p:nvSpPr>
        <p:spPr>
          <a:xfrm>
            <a:off x="5363280" y="4360680"/>
            <a:ext cx="69048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zásada</a:t>
            </a:r>
            <a:endParaRPr/>
          </a:p>
        </p:txBody>
      </p:sp>
      <p:sp>
        <p:nvSpPr>
          <p:cNvPr id="165" name="CustomShape 17"/>
          <p:cNvSpPr/>
          <p:nvPr/>
        </p:nvSpPr>
        <p:spPr>
          <a:xfrm>
            <a:off x="3657600" y="4800600"/>
            <a:ext cx="4172040" cy="36180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CustomShape 18"/>
          <p:cNvSpPr/>
          <p:nvPr/>
        </p:nvSpPr>
        <p:spPr>
          <a:xfrm>
            <a:off x="4914720" y="4852440"/>
            <a:ext cx="166140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zákaz klamavosti</a:t>
            </a:r>
            <a:endParaRPr/>
          </a:p>
        </p:txBody>
      </p:sp>
      <p:sp>
        <p:nvSpPr>
          <p:cNvPr id="167" name="CustomShape 19"/>
          <p:cNvSpPr/>
          <p:nvPr/>
        </p:nvSpPr>
        <p:spPr>
          <a:xfrm>
            <a:off x="3505320" y="5486400"/>
            <a:ext cx="5422680" cy="62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Obchodní firma jako věc náležející do jmění závodu.</a:t>
            </a:r>
            <a:endParaRPr/>
          </a:p>
        </p:txBody>
      </p:sp>
      <p:sp>
        <p:nvSpPr>
          <p:cNvPr id="168" name="CustomShape 20"/>
          <p:cNvSpPr/>
          <p:nvPr/>
        </p:nvSpPr>
        <p:spPr>
          <a:xfrm>
            <a:off x="3463920" y="6123960"/>
            <a:ext cx="5467320" cy="3618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21"/>
          <p:cNvSpPr/>
          <p:nvPr/>
        </p:nvSpPr>
        <p:spPr>
          <a:xfrm>
            <a:off x="3867840" y="6175440"/>
            <a:ext cx="464544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stabilita, dobrá pověst, převody a přechody firmy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57200" y="274680"/>
            <a:ext cx="8229600" cy="56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200">
                <a:latin typeface="Times New Roman"/>
              </a:rPr>
              <a:t>Firma jako identifikace</a:t>
            </a:r>
            <a:endParaRPr/>
          </a:p>
        </p:txBody>
      </p:sp>
      <p:sp>
        <p:nvSpPr>
          <p:cNvPr id="171" name="CustomShape 2"/>
          <p:cNvSpPr/>
          <p:nvPr/>
        </p:nvSpPr>
        <p:spPr>
          <a:xfrm>
            <a:off x="228600" y="1219320"/>
            <a:ext cx="3886200" cy="83808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Times New Roman"/>
              </a:rPr>
              <a:t>Formální požadavky</a:t>
            </a:r>
            <a:endParaRPr/>
          </a:p>
        </p:txBody>
      </p:sp>
      <p:sp>
        <p:nvSpPr>
          <p:cNvPr id="172" name="CustomShape 3"/>
          <p:cNvSpPr/>
          <p:nvPr/>
        </p:nvSpPr>
        <p:spPr>
          <a:xfrm>
            <a:off x="4419720" y="1219320"/>
            <a:ext cx="449568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Zápis do obchodního rejstříku</a:t>
            </a:r>
            <a:endParaRPr/>
          </a:p>
        </p:txBody>
      </p:sp>
      <p:sp>
        <p:nvSpPr>
          <p:cNvPr id="173" name="CustomShape 4"/>
          <p:cNvSpPr/>
          <p:nvPr/>
        </p:nvSpPr>
        <p:spPr>
          <a:xfrm>
            <a:off x="3124080" y="2514600"/>
            <a:ext cx="3733920" cy="189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Posílení právní jistoty: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zápis má konstitutivní účinky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zapsané skutečnosti jsou veřejně přístupné</a:t>
            </a:r>
            <a:endParaRPr/>
          </a:p>
          <a:p>
            <a:endParaRPr/>
          </a:p>
        </p:txBody>
      </p:sp>
      <p:sp>
        <p:nvSpPr>
          <p:cNvPr id="174" name="Line 5"/>
          <p:cNvSpPr/>
          <p:nvPr/>
        </p:nvSpPr>
        <p:spPr>
          <a:xfrm>
            <a:off x="7010280" y="1600200"/>
            <a:ext cx="1800" cy="289548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5" name="Line 6"/>
          <p:cNvSpPr/>
          <p:nvPr/>
        </p:nvSpPr>
        <p:spPr>
          <a:xfrm>
            <a:off x="4800600" y="1828800"/>
            <a:ext cx="1440" cy="5335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6" name="CustomShape 7"/>
          <p:cNvSpPr/>
          <p:nvPr/>
        </p:nvSpPr>
        <p:spPr>
          <a:xfrm>
            <a:off x="4038480" y="4800600"/>
            <a:ext cx="464832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Firma může být pouze slovní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457200" y="274680"/>
            <a:ext cx="8229600" cy="63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200">
                <a:latin typeface="Times New Roman"/>
              </a:rPr>
              <a:t>Firma jako identifikace</a:t>
            </a:r>
            <a:endParaRPr/>
          </a:p>
        </p:txBody>
      </p:sp>
      <p:sp>
        <p:nvSpPr>
          <p:cNvPr id="178" name="CustomShape 2"/>
          <p:cNvSpPr/>
          <p:nvPr/>
        </p:nvSpPr>
        <p:spPr>
          <a:xfrm>
            <a:off x="228600" y="1143000"/>
            <a:ext cx="4800600" cy="76212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Times New Roman"/>
              </a:rPr>
              <a:t>Materiální požadavky</a:t>
            </a:r>
            <a:endParaRPr/>
          </a:p>
        </p:txBody>
      </p:sp>
      <p:sp>
        <p:nvSpPr>
          <p:cNvPr id="179" name="CustomShape 3"/>
          <p:cNvSpPr/>
          <p:nvPr/>
        </p:nvSpPr>
        <p:spPr>
          <a:xfrm>
            <a:off x="228600" y="2133720"/>
            <a:ext cx="3124080" cy="685800"/>
          </a:xfrm>
          <a:prstGeom prst="rect">
            <a:avLst/>
          </a:prstGeom>
          <a:solidFill>
            <a:srgbClr val="008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Times New Roman"/>
              </a:rPr>
              <a:t>Zákaz zaměnitelnosti</a:t>
            </a:r>
            <a:endParaRPr/>
          </a:p>
        </p:txBody>
      </p:sp>
      <p:sp>
        <p:nvSpPr>
          <p:cNvPr id="180" name="CustomShape 4"/>
          <p:cNvSpPr/>
          <p:nvPr/>
        </p:nvSpPr>
        <p:spPr>
          <a:xfrm>
            <a:off x="5486400" y="2133720"/>
            <a:ext cx="2819520" cy="685800"/>
          </a:xfrm>
          <a:prstGeom prst="rect">
            <a:avLst/>
          </a:prstGeom>
          <a:solidFill>
            <a:srgbClr val="008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Times New Roman"/>
              </a:rPr>
              <a:t>Zákaz klamavosti</a:t>
            </a:r>
            <a:endParaRPr/>
          </a:p>
        </p:txBody>
      </p:sp>
      <p:sp>
        <p:nvSpPr>
          <p:cNvPr id="181" name="Line 5"/>
          <p:cNvSpPr/>
          <p:nvPr/>
        </p:nvSpPr>
        <p:spPr>
          <a:xfrm>
            <a:off x="4191120" y="1905120"/>
            <a:ext cx="1440" cy="4572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</p:sp>
      <p:sp>
        <p:nvSpPr>
          <p:cNvPr id="182" name="Line 6"/>
          <p:cNvSpPr/>
          <p:nvPr/>
        </p:nvSpPr>
        <p:spPr>
          <a:xfrm flipH="1">
            <a:off x="3342960" y="2362320"/>
            <a:ext cx="85716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3" name="Line 7"/>
          <p:cNvSpPr/>
          <p:nvPr/>
        </p:nvSpPr>
        <p:spPr>
          <a:xfrm>
            <a:off x="4191120" y="2362320"/>
            <a:ext cx="129528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4" name="CustomShape 8"/>
          <p:cNvSpPr/>
          <p:nvPr/>
        </p:nvSpPr>
        <p:spPr>
          <a:xfrm>
            <a:off x="152280" y="3124080"/>
            <a:ext cx="4038840" cy="300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Ztráta individuality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nastává při totožnosti nebo podobnosti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objektivní kriterium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posuzováno podle průměrného zákazníka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silné a slabé prvky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závislost na konkrétní situaci</a:t>
            </a:r>
            <a:endParaRPr/>
          </a:p>
        </p:txBody>
      </p:sp>
      <p:sp>
        <p:nvSpPr>
          <p:cNvPr id="185" name="CustomShape 9"/>
          <p:cNvSpPr/>
          <p:nvPr/>
        </p:nvSpPr>
        <p:spPr>
          <a:xfrm>
            <a:off x="4495680" y="3200400"/>
            <a:ext cx="4496040" cy="120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Times New Roman"/>
              </a:rPr>
              <a:t>Způsobilost vyvolat mylnou představu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subjektivní kriterium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Times New Roman"/>
              </a:rPr>
              <a:t> ochrana též pomocí nekalé soutěže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457200" y="274680"/>
            <a:ext cx="8229600" cy="63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/>
            <a:r>
              <a:rPr lang="cs-CZ" sz="3200">
                <a:latin typeface="Arial"/>
              </a:rPr>
              <a:t>Firma jako identifikace</a:t>
            </a:r>
            <a:endParaRPr/>
          </a:p>
        </p:txBody>
      </p:sp>
      <p:sp>
        <p:nvSpPr>
          <p:cNvPr id="187" name="CustomShape 2"/>
          <p:cNvSpPr/>
          <p:nvPr/>
        </p:nvSpPr>
        <p:spPr>
          <a:xfrm>
            <a:off x="228600" y="1295280"/>
            <a:ext cx="5105520" cy="685800"/>
          </a:xfrm>
          <a:prstGeom prst="rect">
            <a:avLst/>
          </a:prstGeom>
          <a:solidFill>
            <a:srgbClr val="CC0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Arial"/>
              </a:rPr>
              <a:t>Materiální požadavky</a:t>
            </a:r>
            <a:endParaRPr/>
          </a:p>
        </p:txBody>
      </p:sp>
      <p:sp>
        <p:nvSpPr>
          <p:cNvPr id="188" name="CustomShape 3"/>
          <p:cNvSpPr/>
          <p:nvPr/>
        </p:nvSpPr>
        <p:spPr>
          <a:xfrm>
            <a:off x="762120" y="2286000"/>
            <a:ext cx="5105160" cy="685800"/>
          </a:xfrm>
          <a:prstGeom prst="rect">
            <a:avLst/>
          </a:prstGeom>
          <a:solidFill>
            <a:srgbClr val="008000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/>
            <a:r>
              <a:rPr lang="cs-CZ" sz="2400">
                <a:solidFill>
                  <a:srgbClr val="FFFFFF"/>
                </a:solidFill>
                <a:latin typeface="Arial"/>
              </a:rPr>
              <a:t>Rozlišovací způsobilost</a:t>
            </a:r>
            <a:endParaRPr/>
          </a:p>
        </p:txBody>
      </p:sp>
      <p:sp>
        <p:nvSpPr>
          <p:cNvPr id="189" name="CustomShape 4"/>
          <p:cNvSpPr/>
          <p:nvPr/>
        </p:nvSpPr>
        <p:spPr>
          <a:xfrm>
            <a:off x="228600" y="3352680"/>
            <a:ext cx="8763120" cy="203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Arial"/>
              </a:rPr>
              <a:t>Firma musí být schopna odlišit jednotlivé podnikatele.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obecná označení druhů provozoven, činností, produktů, profesí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zákonná pravidla pro tvorbu firmy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kmen a dodatky (osobní, věcné, smíšené, fantazijní, názvy míst, patronymy)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silné a slabé prvky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457200" y="0"/>
            <a:ext cx="8229600" cy="118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132120" bIns="50760" anchor="ctr"/>
          <a:lstStyle/>
          <a:p>
            <a:pPr algn="ctr">
              <a:lnSpc>
                <a:spcPct val="100000"/>
              </a:lnSpc>
            </a:pPr>
            <a:r>
              <a:rPr lang="cs-CZ" sz="4000">
                <a:solidFill>
                  <a:srgbClr val="000000"/>
                </a:solidFill>
                <a:latin typeface="Times New Roman"/>
                <a:ea typeface="Tahoma"/>
              </a:rPr>
              <a:t>Zásady firemního práva</a:t>
            </a:r>
            <a:endParaRPr/>
          </a:p>
        </p:txBody>
      </p:sp>
      <p:sp>
        <p:nvSpPr>
          <p:cNvPr id="191" name="CustomShape 2"/>
          <p:cNvSpPr/>
          <p:nvPr/>
        </p:nvSpPr>
        <p:spPr>
          <a:xfrm>
            <a:off x="304920" y="1066680"/>
            <a:ext cx="3105000" cy="43812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3"/>
          <p:cNvSpPr/>
          <p:nvPr/>
        </p:nvSpPr>
        <p:spPr>
          <a:xfrm>
            <a:off x="1379160" y="1156680"/>
            <a:ext cx="96948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výlučnost</a:t>
            </a:r>
            <a:endParaRPr/>
          </a:p>
        </p:txBody>
      </p:sp>
      <p:sp>
        <p:nvSpPr>
          <p:cNvPr id="193" name="CustomShape 4"/>
          <p:cNvSpPr/>
          <p:nvPr/>
        </p:nvSpPr>
        <p:spPr>
          <a:xfrm>
            <a:off x="304920" y="2286000"/>
            <a:ext cx="3105000" cy="43812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CustomShape 5"/>
          <p:cNvSpPr/>
          <p:nvPr/>
        </p:nvSpPr>
        <p:spPr>
          <a:xfrm>
            <a:off x="1463040" y="2374200"/>
            <a:ext cx="80496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stabilita</a:t>
            </a:r>
            <a:endParaRPr/>
          </a:p>
        </p:txBody>
      </p:sp>
      <p:sp>
        <p:nvSpPr>
          <p:cNvPr id="195" name="CustomShape 6"/>
          <p:cNvSpPr/>
          <p:nvPr/>
        </p:nvSpPr>
        <p:spPr>
          <a:xfrm>
            <a:off x="380880" y="3429000"/>
            <a:ext cx="3029040" cy="43812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7"/>
          <p:cNvSpPr/>
          <p:nvPr/>
        </p:nvSpPr>
        <p:spPr>
          <a:xfrm>
            <a:off x="1379160" y="3517200"/>
            <a:ext cx="104580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pravdivost</a:t>
            </a:r>
            <a:endParaRPr/>
          </a:p>
        </p:txBody>
      </p:sp>
      <p:sp>
        <p:nvSpPr>
          <p:cNvPr id="197" name="CustomShape 8"/>
          <p:cNvSpPr/>
          <p:nvPr/>
        </p:nvSpPr>
        <p:spPr>
          <a:xfrm>
            <a:off x="380880" y="4419720"/>
            <a:ext cx="3029040" cy="43812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9"/>
          <p:cNvSpPr/>
          <p:nvPr/>
        </p:nvSpPr>
        <p:spPr>
          <a:xfrm>
            <a:off x="1386720" y="4509360"/>
            <a:ext cx="103356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jednotnost</a:t>
            </a:r>
            <a:endParaRPr/>
          </a:p>
        </p:txBody>
      </p:sp>
      <p:sp>
        <p:nvSpPr>
          <p:cNvPr id="199" name="CustomShape 10"/>
          <p:cNvSpPr/>
          <p:nvPr/>
        </p:nvSpPr>
        <p:spPr>
          <a:xfrm>
            <a:off x="380880" y="5486400"/>
            <a:ext cx="3029040" cy="438120"/>
          </a:xfrm>
          <a:prstGeom prst="rect">
            <a:avLst/>
          </a:prstGeom>
          <a:solidFill>
            <a:srgbClr val="0066CC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11"/>
          <p:cNvSpPr/>
          <p:nvPr/>
        </p:nvSpPr>
        <p:spPr>
          <a:xfrm>
            <a:off x="1501200" y="5574600"/>
            <a:ext cx="80496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40680" bIns="0" anchor="ctr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FFFFFF"/>
                </a:solidFill>
                <a:latin typeface="Times New Roman"/>
                <a:ea typeface="Arial"/>
              </a:rPr>
              <a:t>přísnost</a:t>
            </a:r>
            <a:endParaRPr/>
          </a:p>
        </p:txBody>
      </p:sp>
      <p:sp>
        <p:nvSpPr>
          <p:cNvPr id="201" name="CustomShape 12"/>
          <p:cNvSpPr/>
          <p:nvPr/>
        </p:nvSpPr>
        <p:spPr>
          <a:xfrm>
            <a:off x="3657600" y="990720"/>
            <a:ext cx="5041800" cy="88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Slouží právní jistotě v obchodním styku, má bránit záměnám subjektů a parazitování na dobrém jménu jiných účastníků soutěže</a:t>
            </a:r>
            <a:endParaRPr/>
          </a:p>
        </p:txBody>
      </p:sp>
      <p:sp>
        <p:nvSpPr>
          <p:cNvPr id="202" name="CustomShape 13"/>
          <p:cNvSpPr/>
          <p:nvPr/>
        </p:nvSpPr>
        <p:spPr>
          <a:xfrm>
            <a:off x="3657600" y="2133720"/>
            <a:ext cx="4965840" cy="88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Vyjádření dlouhodobé snahy o dobré jméno podnikatele, pravidla pro užívání tzv. „staré firmy“</a:t>
            </a:r>
            <a:endParaRPr/>
          </a:p>
        </p:txBody>
      </p:sp>
      <p:sp>
        <p:nvSpPr>
          <p:cNvPr id="203" name="CustomShape 14"/>
          <p:cNvSpPr/>
          <p:nvPr/>
        </p:nvSpPr>
        <p:spPr>
          <a:xfrm>
            <a:off x="3733920" y="3276720"/>
            <a:ext cx="5118120" cy="88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Ochrana spolehlivosti informací, které podnikatelé vnášejí do obchodního styku, zmírňování informačních deficitů.</a:t>
            </a:r>
            <a:endParaRPr/>
          </a:p>
        </p:txBody>
      </p:sp>
      <p:sp>
        <p:nvSpPr>
          <p:cNvPr id="204" name="CustomShape 15"/>
          <p:cNvSpPr/>
          <p:nvPr/>
        </p:nvSpPr>
        <p:spPr>
          <a:xfrm>
            <a:off x="3809880" y="4419720"/>
            <a:ext cx="4965840" cy="35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Vázanost firmy na závod.</a:t>
            </a:r>
            <a:endParaRPr/>
          </a:p>
        </p:txBody>
      </p:sp>
      <p:sp>
        <p:nvSpPr>
          <p:cNvPr id="205" name="CustomShape 16"/>
          <p:cNvSpPr/>
          <p:nvPr/>
        </p:nvSpPr>
        <p:spPr>
          <a:xfrm>
            <a:off x="3733920" y="5410080"/>
            <a:ext cx="5194080" cy="88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40680" bIns="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/>
                <a:ea typeface="Arial"/>
              </a:rPr>
              <a:t>Regulace tvorby obchodní firmy pomocí kogentních pravidel, které limitují tvůrčí rozlet podnikatele.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1790</Words>
  <Application>Microsoft Office PowerPoint</Application>
  <PresentationFormat>Vlastní</PresentationFormat>
  <Paragraphs>207</Paragraphs>
  <Slides>23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ArialMT</vt:lpstr>
      <vt:lpstr>Calibri</vt:lpstr>
      <vt:lpstr>StarSymbol</vt:lpstr>
      <vt:lpstr>Times New Roman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Tomášková</dc:creator>
  <cp:lastModifiedBy>Eva Tomášková</cp:lastModifiedBy>
  <cp:revision>1</cp:revision>
  <dcterms:modified xsi:type="dcterms:W3CDTF">2022-10-31T09:52:15Z</dcterms:modified>
</cp:coreProperties>
</file>