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13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Tomášková" userId="627e9e5a-5e6d-4a0c-ab4f-ac74c9f0298d" providerId="ADAL" clId="{B16A92CB-0585-4986-ACEE-ED345B57A723}"/>
    <pc:docChg chg="modSld">
      <pc:chgData name="Eva Tomášková" userId="627e9e5a-5e6d-4a0c-ab4f-ac74c9f0298d" providerId="ADAL" clId="{B16A92CB-0585-4986-ACEE-ED345B57A723}" dt="2022-10-30T13:33:01.121" v="10" actId="5793"/>
      <pc:docMkLst>
        <pc:docMk/>
      </pc:docMkLst>
      <pc:sldChg chg="modSp mod">
        <pc:chgData name="Eva Tomášková" userId="627e9e5a-5e6d-4a0c-ab4f-ac74c9f0298d" providerId="ADAL" clId="{B16A92CB-0585-4986-ACEE-ED345B57A723}" dt="2022-10-30T13:32:11.516" v="1" actId="5793"/>
        <pc:sldMkLst>
          <pc:docMk/>
          <pc:sldMk cId="0" sldId="256"/>
        </pc:sldMkLst>
        <pc:spChg chg="mod">
          <ac:chgData name="Eva Tomášková" userId="627e9e5a-5e6d-4a0c-ab4f-ac74c9f0298d" providerId="ADAL" clId="{B16A92CB-0585-4986-ACEE-ED345B57A723}" dt="2022-10-30T13:32:11.516" v="1" actId="5793"/>
          <ac:spMkLst>
            <pc:docMk/>
            <pc:sldMk cId="0" sldId="256"/>
            <ac:spMk id="73" creationId="{00000000-0000-0000-0000-000000000000}"/>
          </ac:spMkLst>
        </pc:spChg>
      </pc:sldChg>
      <pc:sldChg chg="modSp mod">
        <pc:chgData name="Eva Tomášková" userId="627e9e5a-5e6d-4a0c-ab4f-ac74c9f0298d" providerId="ADAL" clId="{B16A92CB-0585-4986-ACEE-ED345B57A723}" dt="2022-10-30T13:32:17.903" v="3" actId="5793"/>
        <pc:sldMkLst>
          <pc:docMk/>
          <pc:sldMk cId="0" sldId="257"/>
        </pc:sldMkLst>
        <pc:spChg chg="mod">
          <ac:chgData name="Eva Tomášková" userId="627e9e5a-5e6d-4a0c-ab4f-ac74c9f0298d" providerId="ADAL" clId="{B16A92CB-0585-4986-ACEE-ED345B57A723}" dt="2022-10-30T13:32:17.903" v="3" actId="5793"/>
          <ac:spMkLst>
            <pc:docMk/>
            <pc:sldMk cId="0" sldId="257"/>
            <ac:spMk id="78" creationId="{00000000-0000-0000-0000-000000000000}"/>
          </ac:spMkLst>
        </pc:spChg>
      </pc:sldChg>
      <pc:sldChg chg="modSp mod">
        <pc:chgData name="Eva Tomášková" userId="627e9e5a-5e6d-4a0c-ab4f-ac74c9f0298d" providerId="ADAL" clId="{B16A92CB-0585-4986-ACEE-ED345B57A723}" dt="2022-10-30T13:32:28.465" v="5" actId="5793"/>
        <pc:sldMkLst>
          <pc:docMk/>
          <pc:sldMk cId="0" sldId="258"/>
        </pc:sldMkLst>
        <pc:spChg chg="mod">
          <ac:chgData name="Eva Tomášková" userId="627e9e5a-5e6d-4a0c-ab4f-ac74c9f0298d" providerId="ADAL" clId="{B16A92CB-0585-4986-ACEE-ED345B57A723}" dt="2022-10-30T13:32:28.465" v="5" actId="5793"/>
          <ac:spMkLst>
            <pc:docMk/>
            <pc:sldMk cId="0" sldId="258"/>
            <ac:spMk id="85" creationId="{00000000-0000-0000-0000-000000000000}"/>
          </ac:spMkLst>
        </pc:spChg>
      </pc:sldChg>
      <pc:sldChg chg="modSp mod">
        <pc:chgData name="Eva Tomášková" userId="627e9e5a-5e6d-4a0c-ab4f-ac74c9f0298d" providerId="ADAL" clId="{B16A92CB-0585-4986-ACEE-ED345B57A723}" dt="2022-10-30T13:32:38.734" v="7" actId="5793"/>
        <pc:sldMkLst>
          <pc:docMk/>
          <pc:sldMk cId="0" sldId="259"/>
        </pc:sldMkLst>
        <pc:spChg chg="mod">
          <ac:chgData name="Eva Tomášková" userId="627e9e5a-5e6d-4a0c-ab4f-ac74c9f0298d" providerId="ADAL" clId="{B16A92CB-0585-4986-ACEE-ED345B57A723}" dt="2022-10-30T13:32:38.734" v="7" actId="5793"/>
          <ac:spMkLst>
            <pc:docMk/>
            <pc:sldMk cId="0" sldId="259"/>
            <ac:spMk id="100" creationId="{00000000-0000-0000-0000-000000000000}"/>
          </ac:spMkLst>
        </pc:spChg>
      </pc:sldChg>
      <pc:sldChg chg="modSp mod">
        <pc:chgData name="Eva Tomášková" userId="627e9e5a-5e6d-4a0c-ab4f-ac74c9f0298d" providerId="ADAL" clId="{B16A92CB-0585-4986-ACEE-ED345B57A723}" dt="2022-10-30T13:32:48.018" v="8" actId="5793"/>
        <pc:sldMkLst>
          <pc:docMk/>
          <pc:sldMk cId="0" sldId="260"/>
        </pc:sldMkLst>
        <pc:spChg chg="mod">
          <ac:chgData name="Eva Tomášková" userId="627e9e5a-5e6d-4a0c-ab4f-ac74c9f0298d" providerId="ADAL" clId="{B16A92CB-0585-4986-ACEE-ED345B57A723}" dt="2022-10-30T13:32:48.018" v="8" actId="5793"/>
          <ac:spMkLst>
            <pc:docMk/>
            <pc:sldMk cId="0" sldId="260"/>
            <ac:spMk id="107" creationId="{00000000-0000-0000-0000-000000000000}"/>
          </ac:spMkLst>
        </pc:spChg>
      </pc:sldChg>
      <pc:sldChg chg="modSp mod">
        <pc:chgData name="Eva Tomášková" userId="627e9e5a-5e6d-4a0c-ab4f-ac74c9f0298d" providerId="ADAL" clId="{B16A92CB-0585-4986-ACEE-ED345B57A723}" dt="2022-10-30T13:33:01.121" v="10" actId="5793"/>
        <pc:sldMkLst>
          <pc:docMk/>
          <pc:sldMk cId="0" sldId="261"/>
        </pc:sldMkLst>
        <pc:spChg chg="mod">
          <ac:chgData name="Eva Tomášková" userId="627e9e5a-5e6d-4a0c-ab4f-ac74c9f0298d" providerId="ADAL" clId="{B16A92CB-0585-4986-ACEE-ED345B57A723}" dt="2022-10-30T13:33:01.121" v="10" actId="5793"/>
          <ac:spMkLst>
            <pc:docMk/>
            <pc:sldMk cId="0" sldId="261"/>
            <ac:spMk id="1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292120" y="1768680"/>
            <a:ext cx="5495400" cy="438408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292120" y="1768680"/>
            <a:ext cx="549540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0" name="Obrázek 69"/>
          <p:cNvPicPr/>
          <p:nvPr/>
        </p:nvPicPr>
        <p:blipFill>
          <a:blip r:embed="rId2"/>
          <a:stretch/>
        </p:blipFill>
        <p:spPr>
          <a:xfrm>
            <a:off x="2292120" y="1768680"/>
            <a:ext cx="5495400" cy="4384080"/>
          </a:xfrm>
          <a:prstGeom prst="rect">
            <a:avLst/>
          </a:prstGeom>
          <a:ln>
            <a:noFill/>
          </a:ln>
        </p:spPr>
      </p:pic>
      <p:pic>
        <p:nvPicPr>
          <p:cNvPr id="71" name="Obrázek 70"/>
          <p:cNvPicPr/>
          <p:nvPr/>
        </p:nvPicPr>
        <p:blipFill>
          <a:blip r:embed="rId2"/>
          <a:stretch/>
        </p:blipFill>
        <p:spPr>
          <a:xfrm>
            <a:off x="2292120" y="1768680"/>
            <a:ext cx="5495400" cy="4384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28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cs-CZ" sz="4400">
                <a:latin typeface="Arial"/>
              </a:rPr>
              <a:t>Klikněte pro úpravu formátu textu nadpisu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Arial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800">
                <a:latin typeface="Arial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400">
                <a:latin typeface="Arial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Arial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Arial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stomShape 1"/>
          <p:cNvSpPr/>
          <p:nvPr/>
        </p:nvSpPr>
        <p:spPr>
          <a:xfrm>
            <a:off x="762120" y="333000"/>
            <a:ext cx="7695720" cy="106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r>
              <a:rPr lang="cs-CZ" sz="3600" strike="noStrike">
                <a:solidFill>
                  <a:srgbClr val="FF0000"/>
                </a:solidFill>
                <a:latin typeface="Arial"/>
              </a:rPr>
              <a:t>Typologie zákazníků v ČR I.</a:t>
            </a:r>
            <a:endParaRPr/>
          </a:p>
          <a:p>
            <a:pPr algn="ctr">
              <a:lnSpc>
                <a:spcPct val="100000"/>
              </a:lnSpc>
            </a:pPr>
            <a:r>
              <a:rPr lang="cs-CZ" sz="1600" strike="noStrike">
                <a:solidFill>
                  <a:srgbClr val="FF0000"/>
                </a:solidFill>
                <a:latin typeface="Arial"/>
              </a:rPr>
              <a:t>(Hálek, V., 2005)</a:t>
            </a:r>
            <a:endParaRPr/>
          </a:p>
        </p:txBody>
      </p:sp>
      <p:sp>
        <p:nvSpPr>
          <p:cNvPr id="73" name="CustomShape 2"/>
          <p:cNvSpPr/>
          <p:nvPr/>
        </p:nvSpPr>
        <p:spPr>
          <a:xfrm>
            <a:off x="762120" y="1868040"/>
            <a:ext cx="7695720" cy="4751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SzPct val="45000"/>
            </a:pPr>
            <a:r>
              <a:rPr lang="cs-CZ" sz="2800" strike="noStrike" dirty="0">
                <a:latin typeface="Arial"/>
              </a:rPr>
              <a:t>Hospodyně</a:t>
            </a:r>
            <a:endParaRPr dirty="0"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cs-CZ" strike="noStrike" dirty="0">
                <a:latin typeface="Arial"/>
              </a:rPr>
              <a:t>Pesimisté, nespokojení, většinou se základním vzděláním, šetrní, netouží po majetku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SzPct val="75000"/>
            </a:pPr>
            <a:r>
              <a:rPr lang="cs-CZ" sz="2800" strike="noStrike" dirty="0">
                <a:latin typeface="Arial"/>
              </a:rPr>
              <a:t>Nespokojení materialisté</a:t>
            </a:r>
            <a:endParaRPr dirty="0"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cs-CZ" sz="2000" strike="noStrike" dirty="0">
                <a:latin typeface="Arial"/>
              </a:rPr>
              <a:t>Neochota přizpůsobit se změnám, pasivita, znechucenost, významné jsou peníze, jejichž nedostatek je frustruje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74" name="CustomShape 3"/>
          <p:cNvSpPr/>
          <p:nvPr/>
        </p:nvSpPr>
        <p:spPr>
          <a:xfrm>
            <a:off x="3231360" y="2001240"/>
            <a:ext cx="799560" cy="686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75" name="CustomShape 4"/>
          <p:cNvSpPr/>
          <p:nvPr/>
        </p:nvSpPr>
        <p:spPr>
          <a:xfrm>
            <a:off x="3740760" y="2061360"/>
            <a:ext cx="88560" cy="188280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6" name="Picture 9"/>
          <p:cNvPicPr/>
          <p:nvPr/>
        </p:nvPicPr>
        <p:blipFill>
          <a:blip r:embed="rId2"/>
          <a:stretch/>
        </p:blipFill>
        <p:spPr>
          <a:xfrm>
            <a:off x="5364000" y="3753000"/>
            <a:ext cx="896760" cy="54072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CustomShape 1"/>
          <p:cNvSpPr/>
          <p:nvPr/>
        </p:nvSpPr>
        <p:spPr>
          <a:xfrm>
            <a:off x="762120" y="333000"/>
            <a:ext cx="7695720" cy="106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FF0000"/>
                </a:solidFill>
                <a:latin typeface="Arial"/>
              </a:rPr>
              <a:t>Typologie zákazníků v ČR II.</a:t>
            </a:r>
            <a:endParaRPr/>
          </a:p>
        </p:txBody>
      </p:sp>
      <p:sp>
        <p:nvSpPr>
          <p:cNvPr id="78" name="CustomShape 2"/>
          <p:cNvSpPr/>
          <p:nvPr/>
        </p:nvSpPr>
        <p:spPr>
          <a:xfrm>
            <a:off x="762120" y="1773360"/>
            <a:ext cx="7695720" cy="475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SzPct val="45000"/>
            </a:pPr>
            <a:r>
              <a:rPr lang="cs-CZ" sz="3200" strike="noStrike" dirty="0">
                <a:latin typeface="Arial"/>
              </a:rPr>
              <a:t>Čeští kutilové</a:t>
            </a:r>
            <a:endParaRPr dirty="0"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cs-CZ" sz="2000" strike="noStrike" dirty="0">
                <a:latin typeface="Arial"/>
              </a:rPr>
              <a:t>Vysoký příjem, konzervativní pohled na svět, důležitá je sice práce, ale vlastní pohodlí je daleko významnější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SzPct val="75000"/>
            </a:pPr>
            <a:r>
              <a:rPr lang="cs-CZ" sz="3200" strike="noStrike" dirty="0">
                <a:latin typeface="Arial"/>
              </a:rPr>
              <a:t>Snílci</a:t>
            </a:r>
            <a:endParaRPr dirty="0"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cs-CZ" sz="2000" strike="noStrike" dirty="0">
                <a:latin typeface="Arial"/>
              </a:rPr>
              <a:t>Optimisté, jímž chybí sebevědomí a peníze, nemají rádi změny, rádi sportují a dbají o svůj zevnějšek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79" name="CustomShape 3"/>
          <p:cNvSpPr/>
          <p:nvPr/>
        </p:nvSpPr>
        <p:spPr>
          <a:xfrm rot="21003600" flipV="1">
            <a:off x="3892320" y="1626120"/>
            <a:ext cx="582120" cy="745200"/>
          </a:xfrm>
          <a:prstGeom prst="rect">
            <a:avLst/>
          </a:prstGeom>
          <a:noFill/>
          <a:ln w="381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0" name="CustomShape 4"/>
          <p:cNvSpPr/>
          <p:nvPr/>
        </p:nvSpPr>
        <p:spPr>
          <a:xfrm rot="21003600">
            <a:off x="4237560" y="1409040"/>
            <a:ext cx="533160" cy="661680"/>
          </a:xfrm>
          <a:prstGeom prst="rect">
            <a:avLst/>
          </a:prstGeom>
          <a:noFill/>
          <a:ln w="381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1" name="CustomShape 5"/>
          <p:cNvSpPr/>
          <p:nvPr/>
        </p:nvSpPr>
        <p:spPr>
          <a:xfrm>
            <a:off x="2664000" y="3934440"/>
            <a:ext cx="833040" cy="57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2" name="CustomShape 6"/>
          <p:cNvSpPr/>
          <p:nvPr/>
        </p:nvSpPr>
        <p:spPr>
          <a:xfrm>
            <a:off x="2697120" y="5328000"/>
            <a:ext cx="830880" cy="573120"/>
          </a:xfrm>
          <a:prstGeom prst="rect">
            <a:avLst/>
          </a:prstGeom>
          <a:solidFill>
            <a:srgbClr val="FFFFFF"/>
          </a:solidFill>
          <a:ln w="324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3" name="CustomShape 7"/>
          <p:cNvSpPr/>
          <p:nvPr/>
        </p:nvSpPr>
        <p:spPr>
          <a:xfrm>
            <a:off x="2848320" y="3944880"/>
            <a:ext cx="191880" cy="360"/>
          </a:xfrm>
          <a:prstGeom prst="ellipse">
            <a:avLst/>
          </a:prstGeom>
          <a:solidFill>
            <a:srgbClr val="D8E1EC"/>
          </a:solidFill>
          <a:ln w="1908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762120" y="333000"/>
            <a:ext cx="7695720" cy="106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FF0000"/>
                </a:solidFill>
                <a:latin typeface="Arial"/>
              </a:rPr>
              <a:t>Typologie zákazníků v ČR III.</a:t>
            </a:r>
            <a:endParaRPr/>
          </a:p>
        </p:txBody>
      </p:sp>
      <p:sp>
        <p:nvSpPr>
          <p:cNvPr id="85" name="CustomShape 2"/>
          <p:cNvSpPr/>
          <p:nvPr/>
        </p:nvSpPr>
        <p:spPr>
          <a:xfrm>
            <a:off x="457200" y="1412640"/>
            <a:ext cx="8291160" cy="4500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SzPct val="45000"/>
            </a:pPr>
            <a:r>
              <a:rPr lang="cs-CZ" sz="3200" strike="noStrike" dirty="0">
                <a:latin typeface="Arial"/>
              </a:rPr>
              <a:t>Mladí a bezstarostní</a:t>
            </a:r>
            <a:endParaRPr dirty="0"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cs-CZ" sz="2000" strike="noStrike" dirty="0">
                <a:latin typeface="Arial"/>
              </a:rPr>
              <a:t>Nejmladší spotřebitelé žijící většinou s rodiči, jež netíží zodpovědnost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SzPct val="75000"/>
            </a:pPr>
            <a:r>
              <a:rPr lang="cs-CZ" sz="3200" strike="noStrike" dirty="0">
                <a:latin typeface="Arial"/>
              </a:rPr>
              <a:t>Profesionální </a:t>
            </a:r>
            <a:r>
              <a:rPr lang="cs-CZ" sz="3200" strike="noStrike" dirty="0" err="1">
                <a:latin typeface="Arial"/>
              </a:rPr>
              <a:t>hobbyisté</a:t>
            </a:r>
            <a:endParaRPr dirty="0"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cs-CZ" sz="2000" strike="noStrike" dirty="0">
                <a:latin typeface="Arial"/>
              </a:rPr>
              <a:t>Velmi se zajímají o dění ve společnosti, neznají volný čas, k práci přistupují zodpovědně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86" name="CustomShape 3"/>
          <p:cNvSpPr/>
          <p:nvPr/>
        </p:nvSpPr>
        <p:spPr>
          <a:xfrm>
            <a:off x="5891760" y="3745080"/>
            <a:ext cx="21240" cy="525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7" name="CustomShape 4"/>
          <p:cNvSpPr/>
          <p:nvPr/>
        </p:nvSpPr>
        <p:spPr>
          <a:xfrm>
            <a:off x="5673960" y="3854160"/>
            <a:ext cx="55800" cy="453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" name="CustomShape 5"/>
          <p:cNvSpPr/>
          <p:nvPr/>
        </p:nvSpPr>
        <p:spPr>
          <a:xfrm>
            <a:off x="5640120" y="3978360"/>
            <a:ext cx="53280" cy="21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" name="CustomShape 6"/>
          <p:cNvSpPr/>
          <p:nvPr/>
        </p:nvSpPr>
        <p:spPr>
          <a:xfrm>
            <a:off x="5664240" y="4080960"/>
            <a:ext cx="55800" cy="44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0" name="CustomShape 7"/>
          <p:cNvSpPr/>
          <p:nvPr/>
        </p:nvSpPr>
        <p:spPr>
          <a:xfrm>
            <a:off x="5865120" y="3970440"/>
            <a:ext cx="55800" cy="55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" name="CustomShape 8"/>
          <p:cNvSpPr/>
          <p:nvPr/>
        </p:nvSpPr>
        <p:spPr>
          <a:xfrm>
            <a:off x="5748840" y="4161600"/>
            <a:ext cx="45360" cy="558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CustomShape 9"/>
          <p:cNvSpPr/>
          <p:nvPr/>
        </p:nvSpPr>
        <p:spPr>
          <a:xfrm>
            <a:off x="5873040" y="4197960"/>
            <a:ext cx="21240" cy="536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3" name="CustomShape 10"/>
          <p:cNvSpPr/>
          <p:nvPr/>
        </p:nvSpPr>
        <p:spPr>
          <a:xfrm>
            <a:off x="6055920" y="4097160"/>
            <a:ext cx="55800" cy="453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CustomShape 11"/>
          <p:cNvSpPr/>
          <p:nvPr/>
        </p:nvSpPr>
        <p:spPr>
          <a:xfrm>
            <a:off x="6064920" y="3871080"/>
            <a:ext cx="56520" cy="439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" name="CustomShape 12"/>
          <p:cNvSpPr/>
          <p:nvPr/>
        </p:nvSpPr>
        <p:spPr>
          <a:xfrm>
            <a:off x="6192000" y="1192320"/>
            <a:ext cx="156960" cy="7516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6" name="CustomShape 13"/>
          <p:cNvSpPr/>
          <p:nvPr/>
        </p:nvSpPr>
        <p:spPr>
          <a:xfrm>
            <a:off x="5699160" y="1224000"/>
            <a:ext cx="132840" cy="80424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7" name="CustomShape 14"/>
          <p:cNvSpPr/>
          <p:nvPr/>
        </p:nvSpPr>
        <p:spPr>
          <a:xfrm>
            <a:off x="5442120" y="1296000"/>
            <a:ext cx="212400" cy="432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" name="CustomShape 15"/>
          <p:cNvSpPr/>
          <p:nvPr/>
        </p:nvSpPr>
        <p:spPr>
          <a:xfrm>
            <a:off x="5940720" y="1394640"/>
            <a:ext cx="107280" cy="48672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762120" y="333000"/>
            <a:ext cx="7695720" cy="106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FF0000"/>
                </a:solidFill>
                <a:latin typeface="Arial"/>
              </a:rPr>
              <a:t>Typologie zákazníků v ČR IV.</a:t>
            </a:r>
            <a:endParaRPr/>
          </a:p>
        </p:txBody>
      </p:sp>
      <p:sp>
        <p:nvSpPr>
          <p:cNvPr id="100" name="CustomShape 2"/>
          <p:cNvSpPr/>
          <p:nvPr/>
        </p:nvSpPr>
        <p:spPr>
          <a:xfrm>
            <a:off x="406440" y="1974960"/>
            <a:ext cx="8353080" cy="5123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SzPct val="45000"/>
            </a:pPr>
            <a:r>
              <a:rPr lang="cs-CZ" sz="3200" strike="noStrike" dirty="0">
                <a:latin typeface="Arial"/>
              </a:rPr>
              <a:t>Luxusní suverénky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cs-CZ" sz="2000" strike="noStrike" dirty="0">
                <a:latin typeface="Arial"/>
              </a:rPr>
              <a:t>Dynamické, vysokoškolsky vzdělané ženy s jasnou představou o své budoucnosti mající odpovídající příjem, peníze představují svobodu, nakupují kvalitní a drahé věci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SzPct val="45000"/>
            </a:pPr>
            <a:r>
              <a:rPr lang="cs-CZ" sz="3200" strike="noStrike" dirty="0">
                <a:latin typeface="Arial"/>
              </a:rPr>
              <a:t>Aktér změn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cs-CZ" sz="2000" strike="noStrike" dirty="0">
                <a:latin typeface="Arial"/>
              </a:rPr>
              <a:t>Mladý, aktivní, sebevědomý a úspěšný muž s vysokým příjmem, optimista se zálibou cestování mající zájem o kulturu, politiku a rodinu</a:t>
            </a:r>
            <a:endParaRPr dirty="0"/>
          </a:p>
        </p:txBody>
      </p:sp>
      <p:sp>
        <p:nvSpPr>
          <p:cNvPr id="101" name="CustomShape 3"/>
          <p:cNvSpPr/>
          <p:nvPr/>
        </p:nvSpPr>
        <p:spPr>
          <a:xfrm>
            <a:off x="5051520" y="1795320"/>
            <a:ext cx="293400" cy="8139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2" name="CustomShape 4"/>
          <p:cNvSpPr/>
          <p:nvPr/>
        </p:nvSpPr>
        <p:spPr>
          <a:xfrm rot="10800000">
            <a:off x="5697720" y="2609640"/>
            <a:ext cx="331560" cy="209160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3" name="CustomShape 5"/>
          <p:cNvSpPr/>
          <p:nvPr/>
        </p:nvSpPr>
        <p:spPr>
          <a:xfrm>
            <a:off x="3968640" y="3938760"/>
            <a:ext cx="339480" cy="538920"/>
          </a:xfrm>
          <a:prstGeom prst="rtTriangle">
            <a:avLst/>
          </a:prstGeom>
          <a:solidFill>
            <a:srgbClr val="FFFFFF"/>
          </a:solidFill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4" name="CustomShape 6"/>
          <p:cNvSpPr/>
          <p:nvPr/>
        </p:nvSpPr>
        <p:spPr>
          <a:xfrm flipH="1">
            <a:off x="3607560" y="4027320"/>
            <a:ext cx="325080" cy="450000"/>
          </a:xfrm>
          <a:prstGeom prst="rtTriangle">
            <a:avLst/>
          </a:prstGeom>
          <a:solidFill>
            <a:srgbClr val="FFFFFF"/>
          </a:solidFill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5" name="CustomShape 7"/>
          <p:cNvSpPr/>
          <p:nvPr/>
        </p:nvSpPr>
        <p:spPr>
          <a:xfrm rot="10800000">
            <a:off x="5041800" y="5023080"/>
            <a:ext cx="720360" cy="326160"/>
          </a:xfrm>
          <a:prstGeom prst="rect">
            <a:avLst/>
          </a:prstGeom>
          <a:solidFill>
            <a:srgbClr val="FFFFFF"/>
          </a:solidFill>
          <a:ln w="93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762120" y="333000"/>
            <a:ext cx="7695720" cy="106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FF0000"/>
                </a:solidFill>
                <a:latin typeface="Arial"/>
              </a:rPr>
              <a:t>Typologie zákazníků v ČR V.</a:t>
            </a:r>
            <a:endParaRPr/>
          </a:p>
        </p:txBody>
      </p:sp>
      <p:sp>
        <p:nvSpPr>
          <p:cNvPr id="107" name="CustomShape 2"/>
          <p:cNvSpPr/>
          <p:nvPr/>
        </p:nvSpPr>
        <p:spPr>
          <a:xfrm>
            <a:off x="762120" y="1773360"/>
            <a:ext cx="7695720" cy="475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SzPct val="45000"/>
            </a:pPr>
            <a:r>
              <a:rPr lang="cs-CZ" sz="3200" strike="noStrike" dirty="0">
                <a:latin typeface="Arial"/>
              </a:rPr>
              <a:t>Dáma ze staré školy</a:t>
            </a:r>
            <a:endParaRPr dirty="0"/>
          </a:p>
          <a:p>
            <a:pPr lvl="1">
              <a:lnSpc>
                <a:spcPct val="100000"/>
              </a:lnSpc>
              <a:buSzPct val="75000"/>
              <a:buFont typeface="StarSymbol"/>
              <a:buChar char="l"/>
            </a:pPr>
            <a:r>
              <a:rPr lang="cs-CZ" sz="2800" strike="noStrike" dirty="0">
                <a:latin typeface="Arial"/>
              </a:rPr>
              <a:t>Drží se „osvědčených“ kulturních hodnot a pořádků, zajímá ji kultura, politika a rodina, snaží se pomáhat druhým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08" name="CustomShape 3"/>
          <p:cNvSpPr/>
          <p:nvPr/>
        </p:nvSpPr>
        <p:spPr>
          <a:xfrm rot="684000">
            <a:off x="5424480" y="4112640"/>
            <a:ext cx="478440" cy="354960"/>
          </a:xfrm>
          <a:prstGeom prst="rect">
            <a:avLst/>
          </a:prstGeom>
          <a:noFill/>
          <a:ln w="38160">
            <a:solidFill>
              <a:srgbClr val="FFFFFF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9" name="CustomShape 4"/>
          <p:cNvSpPr/>
          <p:nvPr/>
        </p:nvSpPr>
        <p:spPr>
          <a:xfrm rot="684000">
            <a:off x="5256000" y="4347720"/>
            <a:ext cx="664560" cy="545400"/>
          </a:xfrm>
          <a:prstGeom prst="roundRect">
            <a:avLst>
              <a:gd name="adj" fmla="val 11578"/>
            </a:avLst>
          </a:prstGeom>
          <a:solidFill>
            <a:srgbClr val="FFFFFF"/>
          </a:solidFill>
          <a:ln w="38160">
            <a:solidFill>
              <a:srgbClr val="FFFFF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762120" y="333000"/>
            <a:ext cx="7695720" cy="1066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cs-CZ" sz="3600" strike="noStrike">
                <a:solidFill>
                  <a:srgbClr val="FF0000"/>
                </a:solidFill>
                <a:latin typeface="Arial"/>
              </a:rPr>
              <a:t>?</a:t>
            </a:r>
            <a:endParaRPr/>
          </a:p>
        </p:txBody>
      </p:sp>
      <p:sp>
        <p:nvSpPr>
          <p:cNvPr id="111" name="CustomShape 2"/>
          <p:cNvSpPr/>
          <p:nvPr/>
        </p:nvSpPr>
        <p:spPr>
          <a:xfrm>
            <a:off x="762120" y="1773360"/>
            <a:ext cx="7695720" cy="4750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  <a:buSzPct val="45000"/>
            </a:pPr>
            <a:r>
              <a:rPr lang="cs-CZ" sz="3200" strike="noStrike" dirty="0">
                <a:latin typeface="Arial"/>
              </a:rPr>
              <a:t>Jaké produkty navrhnete pro jednotlivé skupiny?</a:t>
            </a:r>
            <a:endParaRPr dirty="0"/>
          </a:p>
          <a:p>
            <a:pPr>
              <a:lnSpc>
                <a:spcPct val="100000"/>
              </a:lnSpc>
              <a:buSzPct val="45000"/>
            </a:pPr>
            <a:r>
              <a:rPr lang="cs-CZ" sz="3300" strike="noStrike" dirty="0">
                <a:latin typeface="Arial"/>
              </a:rPr>
              <a:t>Jak oslovíte danou osobu (média, kanály)?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Vlastní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StarSymbol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Tomášková</dc:creator>
  <cp:lastModifiedBy>Eva Tomášková</cp:lastModifiedBy>
  <cp:revision>1</cp:revision>
  <dcterms:modified xsi:type="dcterms:W3CDTF">2022-10-30T13:33:03Z</dcterms:modified>
</cp:coreProperties>
</file>