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2"/>
  </p:notesMasterIdLst>
  <p:handoutMasterIdLst>
    <p:handoutMasterId r:id="rId23"/>
  </p:handoutMasterIdLst>
  <p:sldIdLst>
    <p:sldId id="256" r:id="rId2"/>
    <p:sldId id="261" r:id="rId3"/>
    <p:sldId id="313" r:id="rId4"/>
    <p:sldId id="348" r:id="rId5"/>
    <p:sldId id="349" r:id="rId6"/>
    <p:sldId id="350" r:id="rId7"/>
    <p:sldId id="351" r:id="rId8"/>
    <p:sldId id="352" r:id="rId9"/>
    <p:sldId id="353" r:id="rId10"/>
    <p:sldId id="354" r:id="rId11"/>
    <p:sldId id="355" r:id="rId12"/>
    <p:sldId id="359" r:id="rId13"/>
    <p:sldId id="360" r:id="rId14"/>
    <p:sldId id="361" r:id="rId15"/>
    <p:sldId id="362" r:id="rId16"/>
    <p:sldId id="363" r:id="rId17"/>
    <p:sldId id="364" r:id="rId18"/>
    <p:sldId id="365" r:id="rId19"/>
    <p:sldId id="366" r:id="rId20"/>
    <p:sldId id="347" r:id="rId2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7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87D"/>
    <a:srgbClr val="96969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3" autoAdjust="0"/>
    <p:restoredTop sz="94611" autoAdjust="0"/>
  </p:normalViewPr>
  <p:slideViewPr>
    <p:cSldViewPr snapToGrid="0">
      <p:cViewPr varScale="1">
        <p:scale>
          <a:sx n="111" d="100"/>
          <a:sy n="111" d="100"/>
        </p:scale>
        <p:origin x="-1182" y="-9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7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>
            <a:extLst>
              <a:ext uri="{FF2B5EF4-FFF2-40B4-BE49-F238E27FC236}">
                <a16:creationId xmlns:a16="http://schemas.microsoft.com/office/drawing/2014/main" xmlns="" id="{21D4EE2B-4B12-49A5-8FCE-11292E65116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0355" name="Rectangle 3">
            <a:extLst>
              <a:ext uri="{FF2B5EF4-FFF2-40B4-BE49-F238E27FC236}">
                <a16:creationId xmlns:a16="http://schemas.microsoft.com/office/drawing/2014/main" xmlns="" id="{A6644043-FFA7-408F-A74C-D70A84CF5B9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0356" name="Rectangle 4">
            <a:extLst>
              <a:ext uri="{FF2B5EF4-FFF2-40B4-BE49-F238E27FC236}">
                <a16:creationId xmlns:a16="http://schemas.microsoft.com/office/drawing/2014/main" xmlns="" id="{6E14B521-B3AC-41BC-9544-387DE389A463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0357" name="Rectangle 5">
            <a:extLst>
              <a:ext uri="{FF2B5EF4-FFF2-40B4-BE49-F238E27FC236}">
                <a16:creationId xmlns:a16="http://schemas.microsoft.com/office/drawing/2014/main" xmlns="" id="{A6AFFEEE-A5A1-47B8-A3DB-8262932CD38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EAFA390-B076-4342-AD3D-B0733F9946B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>
            <a:extLst>
              <a:ext uri="{FF2B5EF4-FFF2-40B4-BE49-F238E27FC236}">
                <a16:creationId xmlns:a16="http://schemas.microsoft.com/office/drawing/2014/main" xmlns="" id="{58434987-664A-4045-A194-47C48F49A5D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403" name="Rectangle 3">
            <a:extLst>
              <a:ext uri="{FF2B5EF4-FFF2-40B4-BE49-F238E27FC236}">
                <a16:creationId xmlns:a16="http://schemas.microsoft.com/office/drawing/2014/main" xmlns="" id="{ECABE5B0-F815-4D14-B8FC-9D84B8C0689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AACDA74C-132E-433B-846B-F039DCA722F1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02405" name="Rectangle 5">
            <a:extLst>
              <a:ext uri="{FF2B5EF4-FFF2-40B4-BE49-F238E27FC236}">
                <a16:creationId xmlns:a16="http://schemas.microsoft.com/office/drawing/2014/main" xmlns="" id="{8B90AA3D-FEB5-464A-BD9D-571AA909055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noProof="0"/>
              <a:t>Klepnutím lze upravit styly předlohy textu.</a:t>
            </a:r>
          </a:p>
          <a:p>
            <a:pPr lvl="1"/>
            <a:r>
              <a:rPr lang="cs-CZ" altLang="cs-CZ" noProof="0"/>
              <a:t>Druhá úroveň</a:t>
            </a:r>
          </a:p>
          <a:p>
            <a:pPr lvl="2"/>
            <a:r>
              <a:rPr lang="cs-CZ" altLang="cs-CZ" noProof="0"/>
              <a:t>Třetí úroveň</a:t>
            </a:r>
          </a:p>
          <a:p>
            <a:pPr lvl="3"/>
            <a:r>
              <a:rPr lang="cs-CZ" altLang="cs-CZ" noProof="0"/>
              <a:t>Čtvrtá úroveň</a:t>
            </a:r>
          </a:p>
          <a:p>
            <a:pPr lvl="4"/>
            <a:r>
              <a:rPr lang="cs-CZ" altLang="cs-CZ" noProof="0"/>
              <a:t>Pátá úroveň</a:t>
            </a:r>
          </a:p>
        </p:txBody>
      </p:sp>
      <p:sp>
        <p:nvSpPr>
          <p:cNvPr id="102406" name="Rectangle 6">
            <a:extLst>
              <a:ext uri="{FF2B5EF4-FFF2-40B4-BE49-F238E27FC236}">
                <a16:creationId xmlns:a16="http://schemas.microsoft.com/office/drawing/2014/main" xmlns="" id="{A37ADDA0-D531-416B-A990-107F53638DB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407" name="Rectangle 7">
            <a:extLst>
              <a:ext uri="{FF2B5EF4-FFF2-40B4-BE49-F238E27FC236}">
                <a16:creationId xmlns:a16="http://schemas.microsoft.com/office/drawing/2014/main" xmlns="" id="{1B7EFCE1-BE9C-4060-B4E0-4C765474FBF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3B08CE0-109A-4D1D-B4AC-53D145D24FF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3B08CE0-109A-4D1D-B4AC-53D145D24FF5}" type="slidenum">
              <a:rPr lang="cs-CZ" altLang="cs-CZ" smtClean="0"/>
              <a:pPr>
                <a:defRPr/>
              </a:pPr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2974986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/>
              <a:t>Klepnutím lze upravit styl předlohy nadpisů.</a:t>
            </a:r>
            <a:endParaRPr lang="cs-CZ" altLang="cs-CZ" noProof="0" dirty="0"/>
          </a:p>
        </p:txBody>
      </p:sp>
      <p:sp>
        <p:nvSpPr>
          <p:cNvPr id="3" name="Rectangle 17">
            <a:extLst>
              <a:ext uri="{FF2B5EF4-FFF2-40B4-BE49-F238E27FC236}">
                <a16:creationId xmlns:a16="http://schemas.microsoft.com/office/drawing/2014/main" xmlns="" id="{0701B8B4-93C6-4286-B9A5-C0501EEFD53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4" name="Rectangle 18">
            <a:extLst>
              <a:ext uri="{FF2B5EF4-FFF2-40B4-BE49-F238E27FC236}">
                <a16:creationId xmlns:a16="http://schemas.microsoft.com/office/drawing/2014/main" xmlns="" id="{F9B56E07-DF16-4276-86C4-A2244689840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F33F5-46D9-435E-A604-F49EFBB9636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2865058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Rectangle 17">
            <a:extLst>
              <a:ext uri="{FF2B5EF4-FFF2-40B4-BE49-F238E27FC236}">
                <a16:creationId xmlns:a16="http://schemas.microsoft.com/office/drawing/2014/main" xmlns="" id="{CFDCEDA2-FD2C-4AB7-92EE-06A5752C3DD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Rectangle 18">
            <a:extLst>
              <a:ext uri="{FF2B5EF4-FFF2-40B4-BE49-F238E27FC236}">
                <a16:creationId xmlns:a16="http://schemas.microsoft.com/office/drawing/2014/main" xmlns="" id="{28BF4EE8-E3B9-49D5-B2CA-9038518D393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D18AF7-978E-4140-A1F6-B63EA308E9D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142917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Rectangle 17">
            <a:extLst>
              <a:ext uri="{FF2B5EF4-FFF2-40B4-BE49-F238E27FC236}">
                <a16:creationId xmlns:a16="http://schemas.microsoft.com/office/drawing/2014/main" xmlns="" id="{8AC3C436-69F6-4BB7-A7E5-B145B553AB7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Rectangle 18">
            <a:extLst>
              <a:ext uri="{FF2B5EF4-FFF2-40B4-BE49-F238E27FC236}">
                <a16:creationId xmlns:a16="http://schemas.microsoft.com/office/drawing/2014/main" xmlns="" id="{FF119A6C-CFBE-44E3-9B68-2865D37A77E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661F0-84E7-495A-B562-6C5CEC98251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706352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Rectangle 17">
            <a:extLst>
              <a:ext uri="{FF2B5EF4-FFF2-40B4-BE49-F238E27FC236}">
                <a16:creationId xmlns:a16="http://schemas.microsoft.com/office/drawing/2014/main" xmlns="" id="{1418809D-4FA3-48B5-A7FF-98DF5512714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Rectangle 18">
            <a:extLst>
              <a:ext uri="{FF2B5EF4-FFF2-40B4-BE49-F238E27FC236}">
                <a16:creationId xmlns:a16="http://schemas.microsoft.com/office/drawing/2014/main" xmlns="" id="{9B0BD70B-7F5B-435C-851F-1F362D8425B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993778-6870-406F-8795-E1564B6C205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2816331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17">
            <a:extLst>
              <a:ext uri="{FF2B5EF4-FFF2-40B4-BE49-F238E27FC236}">
                <a16:creationId xmlns:a16="http://schemas.microsoft.com/office/drawing/2014/main" xmlns="" id="{2F1B0D84-FEA9-45ED-BD93-16E55F80ADC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Rectangle 18">
            <a:extLst>
              <a:ext uri="{FF2B5EF4-FFF2-40B4-BE49-F238E27FC236}">
                <a16:creationId xmlns:a16="http://schemas.microsoft.com/office/drawing/2014/main" xmlns="" id="{911A1CF2-CC53-4813-86B2-A8A733EEFB2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3D91CC-3D5F-4FD7-BF6F-2E287A6C6AC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3831106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Rectangle 17">
            <a:extLst>
              <a:ext uri="{FF2B5EF4-FFF2-40B4-BE49-F238E27FC236}">
                <a16:creationId xmlns:a16="http://schemas.microsoft.com/office/drawing/2014/main" xmlns="" id="{2A48B1E9-2F8A-4A6F-BE1D-DF95D5E1504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Rectangle 18">
            <a:extLst>
              <a:ext uri="{FF2B5EF4-FFF2-40B4-BE49-F238E27FC236}">
                <a16:creationId xmlns:a16="http://schemas.microsoft.com/office/drawing/2014/main" xmlns="" id="{CD3DCD36-BDC1-473C-9241-637339FFD97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FB89A8-563F-405D-AA8F-4F67A7E2966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2037480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7" name="Rectangle 17">
            <a:extLst>
              <a:ext uri="{FF2B5EF4-FFF2-40B4-BE49-F238E27FC236}">
                <a16:creationId xmlns:a16="http://schemas.microsoft.com/office/drawing/2014/main" xmlns="" id="{FA81FF3E-25B1-4596-A66F-9F7757E1F91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8" name="Rectangle 18">
            <a:extLst>
              <a:ext uri="{FF2B5EF4-FFF2-40B4-BE49-F238E27FC236}">
                <a16:creationId xmlns:a16="http://schemas.microsoft.com/office/drawing/2014/main" xmlns="" id="{B2F3736A-E491-4B66-9716-AB0706773FF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B1AE9F-6097-48AC-80D0-EF7BCA614E6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4220458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17">
            <a:extLst>
              <a:ext uri="{FF2B5EF4-FFF2-40B4-BE49-F238E27FC236}">
                <a16:creationId xmlns:a16="http://schemas.microsoft.com/office/drawing/2014/main" xmlns="" id="{9EB5F0D9-8DF4-41E8-A7E6-60212FB8DF8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Rectangle 18">
            <a:extLst>
              <a:ext uri="{FF2B5EF4-FFF2-40B4-BE49-F238E27FC236}">
                <a16:creationId xmlns:a16="http://schemas.microsoft.com/office/drawing/2014/main" xmlns="" id="{1B887BFA-BF6E-4AD7-AB90-A85C82E0A8F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BCA730-765C-47E4-9CE4-A1BC35B0071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5861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>
            <a:extLst>
              <a:ext uri="{FF2B5EF4-FFF2-40B4-BE49-F238E27FC236}">
                <a16:creationId xmlns:a16="http://schemas.microsoft.com/office/drawing/2014/main" xmlns="" id="{FF9A8913-6CFE-4081-AB5A-C0E6777FF57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3" name="Rectangle 18">
            <a:extLst>
              <a:ext uri="{FF2B5EF4-FFF2-40B4-BE49-F238E27FC236}">
                <a16:creationId xmlns:a16="http://schemas.microsoft.com/office/drawing/2014/main" xmlns="" id="{81C975EB-83AB-4D61-8CFF-9591139544D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00A45F-475B-4C2A-8DE9-894FB2363E8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746982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17">
            <a:extLst>
              <a:ext uri="{FF2B5EF4-FFF2-40B4-BE49-F238E27FC236}">
                <a16:creationId xmlns:a16="http://schemas.microsoft.com/office/drawing/2014/main" xmlns="" id="{853F3443-30ED-4CD8-AC9E-198B3C514FD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Rectangle 18">
            <a:extLst>
              <a:ext uri="{FF2B5EF4-FFF2-40B4-BE49-F238E27FC236}">
                <a16:creationId xmlns:a16="http://schemas.microsoft.com/office/drawing/2014/main" xmlns="" id="{4C6A5E82-7569-4716-A38F-73E2F29E2AF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682EDE-CF30-43CE-AE98-6FB7FF52DC8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589121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Klepnutím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17">
            <a:extLst>
              <a:ext uri="{FF2B5EF4-FFF2-40B4-BE49-F238E27FC236}">
                <a16:creationId xmlns:a16="http://schemas.microsoft.com/office/drawing/2014/main" xmlns="" id="{6F995853-1611-4F92-971D-A851876BA0C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Rectangle 18">
            <a:extLst>
              <a:ext uri="{FF2B5EF4-FFF2-40B4-BE49-F238E27FC236}">
                <a16:creationId xmlns:a16="http://schemas.microsoft.com/office/drawing/2014/main" xmlns="" id="{66697BBE-2184-4D83-A359-4CF29CD3C13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D41194-17BB-419D-8498-4F419ED5D0B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681902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xmlns="" id="{1A64DFB0-DA5E-4BC0-A72D-468CC7485D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09588" y="1125538"/>
            <a:ext cx="80867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xmlns="" id="{2052271E-2077-497B-94AA-D4DCB968F8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8" y="2017713"/>
            <a:ext cx="8081962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</p:txBody>
      </p:sp>
      <p:sp>
        <p:nvSpPr>
          <p:cNvPr id="64529" name="Rectangle 17">
            <a:extLst>
              <a:ext uri="{FF2B5EF4-FFF2-40B4-BE49-F238E27FC236}">
                <a16:creationId xmlns:a16="http://schemas.microsoft.com/office/drawing/2014/main" xmlns="" id="{AB3872A2-3D55-415A-997B-78539DE036D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275" y="6248400"/>
            <a:ext cx="630555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969696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4530" name="Rectangle 18">
            <a:extLst>
              <a:ext uri="{FF2B5EF4-FFF2-40B4-BE49-F238E27FC236}">
                <a16:creationId xmlns:a16="http://schemas.microsoft.com/office/drawing/2014/main" xmlns="" id="{B0746F20-B3E0-48F5-B2F3-9519BC1C208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5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969696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B4573D5-88F8-43C9-9CC0-B027162AF84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0" r:id="rId1"/>
    <p:sldLayoutId id="2147483970" r:id="rId2"/>
    <p:sldLayoutId id="2147483971" r:id="rId3"/>
    <p:sldLayoutId id="2147483972" r:id="rId4"/>
    <p:sldLayoutId id="2147483973" r:id="rId5"/>
    <p:sldLayoutId id="2147483974" r:id="rId6"/>
    <p:sldLayoutId id="2147483975" r:id="rId7"/>
    <p:sldLayoutId id="2147483976" r:id="rId8"/>
    <p:sldLayoutId id="2147483977" r:id="rId9"/>
    <p:sldLayoutId id="2147483978" r:id="rId10"/>
    <p:sldLayoutId id="2147483979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>
            <a:extLst>
              <a:ext uri="{FF2B5EF4-FFF2-40B4-BE49-F238E27FC236}">
                <a16:creationId xmlns:a16="http://schemas.microsoft.com/office/drawing/2014/main" xmlns="" id="{0D9445D3-BD79-44E4-8B9C-CDEB0EE57DE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xfrm>
            <a:off x="414338" y="6248400"/>
            <a:ext cx="6313487" cy="457200"/>
          </a:xfrm>
        </p:spPr>
        <p:txBody>
          <a:bodyPr/>
          <a:lstStyle/>
          <a:p>
            <a:pPr>
              <a:defRPr/>
            </a:pPr>
            <a:r>
              <a:rPr lang="cs-CZ" altLang="cs-CZ" dirty="0"/>
              <a:t>MV927K - Veřejný majetek</a:t>
            </a:r>
          </a:p>
        </p:txBody>
      </p:sp>
      <p:sp>
        <p:nvSpPr>
          <p:cNvPr id="5123" name="Rectangle 16">
            <a:extLst>
              <a:ext uri="{FF2B5EF4-FFF2-40B4-BE49-F238E27FC236}">
                <a16:creationId xmlns:a16="http://schemas.microsoft.com/office/drawing/2014/main" xmlns="" id="{6A368572-1875-4518-832A-1F4DD30493C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xfrm>
            <a:off x="6858000" y="6248400"/>
            <a:ext cx="1833563" cy="4572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287D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94A25B1-A78B-4315-9B74-10B4DDBD2C1C}" type="slidenum">
              <a:rPr lang="cs-CZ" altLang="cs-CZ" sz="1200" smtClean="0">
                <a:solidFill>
                  <a:srgbClr val="969696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cs-CZ" altLang="cs-CZ" sz="1200">
              <a:solidFill>
                <a:srgbClr val="969696"/>
              </a:solidFill>
            </a:endParaRPr>
          </a:p>
        </p:txBody>
      </p:sp>
      <p:sp>
        <p:nvSpPr>
          <p:cNvPr id="5124" name="Rectangle 2">
            <a:extLst>
              <a:ext uri="{FF2B5EF4-FFF2-40B4-BE49-F238E27FC236}">
                <a16:creationId xmlns:a16="http://schemas.microsoft.com/office/drawing/2014/main" xmlns="" id="{E1A75748-917C-43FA-B477-0E29E58DDD0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082675" y="2565400"/>
            <a:ext cx="7518400" cy="2663825"/>
          </a:xfrm>
        </p:spPr>
        <p:txBody>
          <a:bodyPr/>
          <a:lstStyle/>
          <a:p>
            <a:pPr algn="ctr" eaLnBrk="1" hangingPunct="1"/>
            <a:r>
              <a:rPr lang="cs-CZ" altLang="cs-CZ" sz="3000" dirty="0">
                <a:solidFill>
                  <a:srgbClr val="002060"/>
                </a:solidFill>
              </a:rPr>
              <a:t>Hospodaření jiných veřejných subjektů </a:t>
            </a:r>
            <a:br>
              <a:rPr lang="cs-CZ" altLang="cs-CZ" sz="3000" dirty="0">
                <a:solidFill>
                  <a:srgbClr val="002060"/>
                </a:solidFill>
              </a:rPr>
            </a:br>
            <a:r>
              <a:rPr lang="cs-CZ" altLang="cs-CZ" sz="2800" dirty="0">
                <a:solidFill>
                  <a:srgbClr val="7030A0"/>
                </a:solidFill>
              </a:rPr>
              <a:t/>
            </a:r>
            <a:br>
              <a:rPr lang="cs-CZ" altLang="cs-CZ" sz="2800" dirty="0">
                <a:solidFill>
                  <a:srgbClr val="7030A0"/>
                </a:solidFill>
              </a:rPr>
            </a:br>
            <a:r>
              <a:rPr lang="cs-CZ" altLang="cs-CZ" sz="2400" dirty="0">
                <a:solidFill>
                  <a:schemeClr val="tx1"/>
                </a:solidFill>
              </a:rPr>
              <a:t>MV927K - III. přednáška</a:t>
            </a:r>
            <a:br>
              <a:rPr lang="cs-CZ" altLang="cs-CZ" sz="2400" dirty="0">
                <a:solidFill>
                  <a:schemeClr val="tx1"/>
                </a:solidFill>
              </a:rPr>
            </a:br>
            <a:r>
              <a:rPr lang="cs-CZ" altLang="cs-CZ" sz="1800" b="0" dirty="0">
                <a:solidFill>
                  <a:schemeClr val="tx1"/>
                </a:solidFill>
              </a:rPr>
              <a:t>Dagmar Sochorová</a:t>
            </a:r>
            <a:r>
              <a:rPr lang="cs-CZ" altLang="cs-CZ" sz="2000" b="0" dirty="0">
                <a:solidFill>
                  <a:schemeClr val="tx1"/>
                </a:solidFill>
              </a:rPr>
              <a:t/>
            </a:r>
            <a:br>
              <a:rPr lang="cs-CZ" altLang="cs-CZ" sz="2000" b="0" dirty="0">
                <a:solidFill>
                  <a:schemeClr val="tx1"/>
                </a:solidFill>
              </a:rPr>
            </a:br>
            <a:endParaRPr lang="cs-CZ" altLang="cs-CZ" sz="2000" b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A8974FF-0B85-419B-B5D7-C9352EA6DD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509588" y="936171"/>
            <a:ext cx="8086725" cy="189367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444B343C-7DAE-41F4-AFCB-8D1927EEAA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588" y="1219200"/>
            <a:ext cx="8081962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1600" dirty="0">
                <a:cs typeface="Times New Roman" pitchFamily="18" charset="0"/>
              </a:rPr>
              <a:t>Česk</a:t>
            </a:r>
            <a:r>
              <a:rPr lang="cs-CZ" sz="1600" dirty="0"/>
              <a:t>á</a:t>
            </a:r>
            <a:r>
              <a:rPr lang="cs-CZ" sz="1600" dirty="0">
                <a:cs typeface="Times New Roman" pitchFamily="18" charset="0"/>
              </a:rPr>
              <a:t> advokátní komor</a:t>
            </a:r>
            <a:r>
              <a:rPr lang="cs-CZ" sz="1600" dirty="0"/>
              <a:t>a</a:t>
            </a:r>
            <a:r>
              <a:rPr lang="cs-CZ" sz="1600" dirty="0">
                <a:cs typeface="Times New Roman" pitchFamily="18" charset="0"/>
              </a:rPr>
              <a:t> (zákon č. 85/1996 Sb., o advokacii, v platném znění),</a:t>
            </a:r>
            <a:endParaRPr lang="cs-CZ" sz="1600" dirty="0"/>
          </a:p>
          <a:p>
            <a:pPr>
              <a:lnSpc>
                <a:spcPct val="90000"/>
              </a:lnSpc>
            </a:pPr>
            <a:r>
              <a:rPr lang="cs-CZ" sz="1600" dirty="0">
                <a:cs typeface="Times New Roman" pitchFamily="18" charset="0"/>
              </a:rPr>
              <a:t>Česk</a:t>
            </a:r>
            <a:r>
              <a:rPr lang="cs-CZ" sz="1600" dirty="0"/>
              <a:t>á</a:t>
            </a:r>
            <a:r>
              <a:rPr lang="cs-CZ" sz="1600" dirty="0">
                <a:cs typeface="Times New Roman" pitchFamily="18" charset="0"/>
              </a:rPr>
              <a:t> lékařsk</a:t>
            </a:r>
            <a:r>
              <a:rPr lang="cs-CZ" sz="1600" dirty="0"/>
              <a:t>á</a:t>
            </a:r>
            <a:r>
              <a:rPr lang="cs-CZ" sz="1600" dirty="0">
                <a:cs typeface="Times New Roman" pitchFamily="18" charset="0"/>
              </a:rPr>
              <a:t> komor</a:t>
            </a:r>
            <a:r>
              <a:rPr lang="cs-CZ" sz="1600" dirty="0"/>
              <a:t>a</a:t>
            </a:r>
            <a:r>
              <a:rPr lang="cs-CZ" sz="1600" dirty="0">
                <a:cs typeface="Times New Roman" pitchFamily="18" charset="0"/>
              </a:rPr>
              <a:t>, Česk</a:t>
            </a:r>
            <a:r>
              <a:rPr lang="cs-CZ" sz="1600" dirty="0"/>
              <a:t>á</a:t>
            </a:r>
            <a:r>
              <a:rPr lang="cs-CZ" sz="1600" dirty="0">
                <a:cs typeface="Times New Roman" pitchFamily="18" charset="0"/>
              </a:rPr>
              <a:t> stomatologick</a:t>
            </a:r>
            <a:r>
              <a:rPr lang="cs-CZ" sz="1600" dirty="0"/>
              <a:t>á</a:t>
            </a:r>
            <a:r>
              <a:rPr lang="cs-CZ" sz="1600" dirty="0">
                <a:cs typeface="Times New Roman" pitchFamily="18" charset="0"/>
              </a:rPr>
              <a:t> komor</a:t>
            </a:r>
            <a:r>
              <a:rPr lang="cs-CZ" sz="1600" dirty="0"/>
              <a:t>a</a:t>
            </a:r>
            <a:r>
              <a:rPr lang="cs-CZ" sz="1600" dirty="0">
                <a:cs typeface="Times New Roman" pitchFamily="18" charset="0"/>
              </a:rPr>
              <a:t> a Česk</a:t>
            </a:r>
            <a:r>
              <a:rPr lang="cs-CZ" sz="1600" dirty="0"/>
              <a:t>á</a:t>
            </a:r>
            <a:r>
              <a:rPr lang="cs-CZ" sz="1600" dirty="0">
                <a:cs typeface="Times New Roman" pitchFamily="18" charset="0"/>
              </a:rPr>
              <a:t> lékárnick</a:t>
            </a:r>
            <a:r>
              <a:rPr lang="cs-CZ" sz="1600" dirty="0"/>
              <a:t>á</a:t>
            </a:r>
            <a:r>
              <a:rPr lang="cs-CZ" sz="1600" dirty="0">
                <a:cs typeface="Times New Roman" pitchFamily="18" charset="0"/>
              </a:rPr>
              <a:t> komor</a:t>
            </a:r>
            <a:r>
              <a:rPr lang="cs-CZ" sz="1600" dirty="0"/>
              <a:t>a</a:t>
            </a:r>
            <a:r>
              <a:rPr lang="cs-CZ" sz="1600" dirty="0">
                <a:cs typeface="Times New Roman" pitchFamily="18" charset="0"/>
              </a:rPr>
              <a:t> (zákon č. 220/1991 Sb., o České lékařské komoře, České stomatologické komoře a České lékárnické komoře, v platném znění), </a:t>
            </a:r>
            <a:endParaRPr lang="cs-CZ" sz="1600" dirty="0"/>
          </a:p>
          <a:p>
            <a:pPr>
              <a:lnSpc>
                <a:spcPct val="90000"/>
              </a:lnSpc>
            </a:pPr>
            <a:r>
              <a:rPr lang="cs-CZ" sz="1600" dirty="0">
                <a:cs typeface="Times New Roman" pitchFamily="18" charset="0"/>
              </a:rPr>
              <a:t>Komor</a:t>
            </a:r>
            <a:r>
              <a:rPr lang="cs-CZ" sz="1600" dirty="0"/>
              <a:t>a</a:t>
            </a:r>
            <a:r>
              <a:rPr lang="cs-CZ" sz="1600" dirty="0">
                <a:cs typeface="Times New Roman" pitchFamily="18" charset="0"/>
              </a:rPr>
              <a:t> veterinárních lékařů České republiky (zákon č. 381/1991 Sb., o Komoře veterinárních lékařů České republiky, v platném znění), </a:t>
            </a:r>
            <a:endParaRPr lang="cs-CZ" sz="1600" dirty="0"/>
          </a:p>
          <a:p>
            <a:pPr>
              <a:lnSpc>
                <a:spcPct val="90000"/>
              </a:lnSpc>
            </a:pPr>
            <a:r>
              <a:rPr lang="cs-CZ" sz="1600" dirty="0">
                <a:cs typeface="Times New Roman" pitchFamily="18" charset="0"/>
              </a:rPr>
              <a:t>Česk</a:t>
            </a:r>
            <a:r>
              <a:rPr lang="cs-CZ" sz="1600" dirty="0"/>
              <a:t>á</a:t>
            </a:r>
            <a:r>
              <a:rPr lang="cs-CZ" sz="1600" dirty="0">
                <a:cs typeface="Times New Roman" pitchFamily="18" charset="0"/>
              </a:rPr>
              <a:t> komor</a:t>
            </a:r>
            <a:r>
              <a:rPr lang="cs-CZ" sz="1600" dirty="0"/>
              <a:t>a</a:t>
            </a:r>
            <a:r>
              <a:rPr lang="cs-CZ" sz="1600" dirty="0">
                <a:cs typeface="Times New Roman" pitchFamily="18" charset="0"/>
              </a:rPr>
              <a:t> architektů a Česk</a:t>
            </a:r>
            <a:r>
              <a:rPr lang="cs-CZ" sz="1600" dirty="0"/>
              <a:t>á</a:t>
            </a:r>
            <a:r>
              <a:rPr lang="cs-CZ" sz="1600" dirty="0">
                <a:cs typeface="Times New Roman" pitchFamily="18" charset="0"/>
              </a:rPr>
              <a:t> komor</a:t>
            </a:r>
            <a:r>
              <a:rPr lang="cs-CZ" sz="1600" dirty="0"/>
              <a:t>a</a:t>
            </a:r>
            <a:r>
              <a:rPr lang="cs-CZ" sz="1600" dirty="0">
                <a:cs typeface="Times New Roman" pitchFamily="18" charset="0"/>
              </a:rPr>
              <a:t> autorizovaných inženýrů a techniků činných ve výstavbě (zákon č. 360/1992 Sb., o výkonu povolání autorizovaných architektů a o výkonu povolání autorizovaných inženýrů a techniků činných ve výstavbě, v platném znění), </a:t>
            </a:r>
            <a:endParaRPr lang="cs-CZ" sz="1600" dirty="0"/>
          </a:p>
          <a:p>
            <a:pPr>
              <a:lnSpc>
                <a:spcPct val="90000"/>
              </a:lnSpc>
            </a:pPr>
            <a:r>
              <a:rPr lang="cs-CZ" sz="1600" dirty="0">
                <a:cs typeface="Times New Roman" pitchFamily="18" charset="0"/>
              </a:rPr>
              <a:t>Notářsk</a:t>
            </a:r>
            <a:r>
              <a:rPr lang="cs-CZ" sz="1600" dirty="0"/>
              <a:t>á</a:t>
            </a:r>
            <a:r>
              <a:rPr lang="cs-CZ" sz="1600" dirty="0">
                <a:cs typeface="Times New Roman" pitchFamily="18" charset="0"/>
              </a:rPr>
              <a:t> komor</a:t>
            </a:r>
            <a:r>
              <a:rPr lang="cs-CZ" sz="1600" dirty="0"/>
              <a:t>a</a:t>
            </a:r>
            <a:r>
              <a:rPr lang="cs-CZ" sz="1600" dirty="0">
                <a:cs typeface="Times New Roman" pitchFamily="18" charset="0"/>
              </a:rPr>
              <a:t> České republiky </a:t>
            </a:r>
            <a:r>
              <a:rPr lang="cs-CZ" sz="1600" dirty="0"/>
              <a:t>(</a:t>
            </a:r>
            <a:r>
              <a:rPr lang="cs-CZ" sz="1600" dirty="0">
                <a:cs typeface="Times New Roman" pitchFamily="18" charset="0"/>
              </a:rPr>
              <a:t>zákon č. 358/1992 Sb., o notářích a jejich činnosti (notářský řád), v platném znění</a:t>
            </a:r>
            <a:r>
              <a:rPr lang="cs-CZ" sz="1600" dirty="0"/>
              <a:t>)</a:t>
            </a:r>
            <a:r>
              <a:rPr lang="cs-CZ" sz="1600" dirty="0">
                <a:cs typeface="Times New Roman" pitchFamily="18" charset="0"/>
              </a:rPr>
              <a:t>, </a:t>
            </a:r>
            <a:endParaRPr lang="cs-CZ" sz="1600" dirty="0"/>
          </a:p>
          <a:p>
            <a:pPr>
              <a:lnSpc>
                <a:spcPct val="90000"/>
              </a:lnSpc>
            </a:pPr>
            <a:r>
              <a:rPr lang="cs-CZ" sz="1600" dirty="0">
                <a:cs typeface="Times New Roman" pitchFamily="18" charset="0"/>
              </a:rPr>
              <a:t>Komor</a:t>
            </a:r>
            <a:r>
              <a:rPr lang="cs-CZ" sz="1600" dirty="0"/>
              <a:t>a</a:t>
            </a:r>
            <a:r>
              <a:rPr lang="cs-CZ" sz="1600" dirty="0">
                <a:cs typeface="Times New Roman" pitchFamily="18" charset="0"/>
              </a:rPr>
              <a:t> daňových poradců České republiky (zákon č. 523/1992 Sb., o daňovém poradenství a Komoře daňových poradců České republiky, v platném znění), </a:t>
            </a:r>
            <a:endParaRPr lang="cs-CZ" sz="1600" dirty="0"/>
          </a:p>
          <a:p>
            <a:pPr>
              <a:lnSpc>
                <a:spcPct val="90000"/>
              </a:lnSpc>
            </a:pPr>
            <a:r>
              <a:rPr lang="cs-CZ" sz="1600" dirty="0">
                <a:cs typeface="Times New Roman" pitchFamily="18" charset="0"/>
              </a:rPr>
              <a:t>Komor</a:t>
            </a:r>
            <a:r>
              <a:rPr lang="cs-CZ" sz="1600" dirty="0"/>
              <a:t>a</a:t>
            </a:r>
            <a:r>
              <a:rPr lang="cs-CZ" sz="1600" dirty="0">
                <a:cs typeface="Times New Roman" pitchFamily="18" charset="0"/>
              </a:rPr>
              <a:t> patentových zástupců České republiky (zákon č. 417/2004 Sb., o patentových zástupcích a o změně zákona o opatřeních na ochranu průmyslového vlastnictví, v platném znění)</a:t>
            </a:r>
            <a:r>
              <a:rPr lang="cs-CZ" sz="1600" dirty="0"/>
              <a:t> </a:t>
            </a:r>
          </a:p>
          <a:p>
            <a:pPr>
              <a:lnSpc>
                <a:spcPct val="90000"/>
              </a:lnSpc>
            </a:pPr>
            <a:r>
              <a:rPr lang="cs-CZ" sz="1600" dirty="0">
                <a:cs typeface="Times New Roman" pitchFamily="18" charset="0"/>
              </a:rPr>
              <a:t>Komor</a:t>
            </a:r>
            <a:r>
              <a:rPr lang="cs-CZ" sz="1600" dirty="0"/>
              <a:t>a</a:t>
            </a:r>
            <a:r>
              <a:rPr lang="cs-CZ" sz="1600" dirty="0">
                <a:cs typeface="Times New Roman" pitchFamily="18" charset="0"/>
              </a:rPr>
              <a:t> auditorů České republiky (zákon č. 93/2009 Sb., o auditorech a změně některých zákonů /zákon o auditorech/, ve znění pozdějších předpisů)</a:t>
            </a:r>
            <a:r>
              <a:rPr lang="cs-CZ" sz="1600" dirty="0"/>
              <a:t>,</a:t>
            </a:r>
          </a:p>
          <a:p>
            <a:pPr>
              <a:lnSpc>
                <a:spcPct val="90000"/>
              </a:lnSpc>
            </a:pPr>
            <a:r>
              <a:rPr lang="cs-CZ" sz="1600" dirty="0"/>
              <a:t>Exekutorská komora České republiky (zákon č. 120/2001 Sb., o soudních exekutorech a exekuční činnosti /exekuční řád/, ve znění </a:t>
            </a:r>
            <a:r>
              <a:rPr lang="cs-CZ" sz="1600" dirty="0">
                <a:cs typeface="Times New Roman" pitchFamily="18" charset="0"/>
              </a:rPr>
              <a:t>pozdějších předpisů)</a:t>
            </a:r>
            <a:r>
              <a:rPr lang="cs-CZ" sz="1600" dirty="0"/>
              <a:t>.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5FF1393C-167B-41B9-A971-B04E59431A6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MV927K - Veřejný majetek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040B9EB0-6BFD-4D6F-B70B-BCEBEE361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7993778-6870-406F-8795-E1564B6C2051}" type="slidenum">
              <a:rPr lang="cs-CZ" altLang="cs-CZ" smtClean="0"/>
              <a:pPr>
                <a:defRPr/>
              </a:pPr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9323295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90E4662-C8CF-4644-BB09-83432CE64B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509588" y="668338"/>
            <a:ext cx="8086725" cy="50119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315F263C-CB19-412D-B420-DA2A54C256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588" y="910090"/>
            <a:ext cx="8081962" cy="533831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cs-CZ" altLang="cs-CZ" sz="1300" dirty="0"/>
              <a:t>Profesní komory mají vlastní majetek a hospodaří podle vlastního rozpočtu,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sz="1300" dirty="0"/>
              <a:t>Ve všech uvedených zákonech – existence pravidel pro hospodaření s majetkem, nicméně vysoká míra obecnosti těchto pravidel vyžaduje jejich konkretizaci ve vnitřních předpisech</a:t>
            </a:r>
          </a:p>
          <a:p>
            <a:r>
              <a:rPr lang="cs-CZ" sz="1300" dirty="0"/>
              <a:t>Zákony, kterými byly komory zřízeny, obsahují především vymezení organizace komor a postavení, pravomoc a působnost jednotlivých orgánů.</a:t>
            </a:r>
          </a:p>
          <a:p>
            <a:r>
              <a:rPr lang="cs-CZ" sz="1300" b="1" dirty="0"/>
              <a:t>Nejvyšší orgány: </a:t>
            </a:r>
          </a:p>
          <a:p>
            <a:pPr lvl="1"/>
            <a:r>
              <a:rPr lang="cs-CZ" sz="1300" dirty="0"/>
              <a:t>valná hromada (Česká komora architektů, Komora daňových poradců ČR), </a:t>
            </a:r>
          </a:p>
          <a:p>
            <a:pPr lvl="1"/>
            <a:r>
              <a:rPr lang="cs-CZ" sz="1300" dirty="0"/>
              <a:t>sněm (Česká advokátní komora, Notářská komora ČR, Exekutorská komora, Komora patentových zástupců ČR, Komora auditorů ČR, Komora veterinárních lékařů), </a:t>
            </a:r>
          </a:p>
          <a:p>
            <a:pPr lvl="1"/>
            <a:r>
              <a:rPr lang="cs-CZ" sz="1300" dirty="0"/>
              <a:t>sjezd delegátů (Česká lékařská komora, Česká stomatologická komora, Česká lékárnická komora),</a:t>
            </a:r>
          </a:p>
          <a:p>
            <a:pPr lvl="1"/>
            <a:r>
              <a:rPr lang="cs-CZ" sz="1300" dirty="0"/>
              <a:t>shromáždění delegátů (Česká komora autorizovaných inženýrů a techniků činných ve výstavbě). </a:t>
            </a:r>
          </a:p>
          <a:p>
            <a:r>
              <a:rPr lang="cs-CZ" sz="1300" b="1" dirty="0"/>
              <a:t>Výkonné orgány:</a:t>
            </a:r>
          </a:p>
          <a:p>
            <a:pPr lvl="1"/>
            <a:r>
              <a:rPr lang="cs-CZ" sz="1300" dirty="0"/>
              <a:t>představenstvo (Komora veterinárních lékařů, Česká advokátní komora, Komora patentových zástupců ČR, Česká lékařská komora, Česká stomatologická komora, Česká lékárnická komora, Česká komora architektů, Česká komora autorizovaných inženýrů a techniků činných ve výstavbě ), </a:t>
            </a:r>
          </a:p>
          <a:p>
            <a:pPr lvl="1"/>
            <a:r>
              <a:rPr lang="cs-CZ" sz="1300" dirty="0"/>
              <a:t>prezidium (Notářská komora ČR, Komora daňových poradců ČR, Exekutorská komora),</a:t>
            </a:r>
          </a:p>
          <a:p>
            <a:pPr lvl="1"/>
            <a:r>
              <a:rPr lang="cs-CZ" sz="1300" dirty="0"/>
              <a:t>výkonný výbor (Komora auditorů ČR).</a:t>
            </a:r>
          </a:p>
          <a:p>
            <a:r>
              <a:rPr lang="cs-CZ" sz="1300" b="1" dirty="0"/>
              <a:t>Dozorčí orgány: </a:t>
            </a:r>
          </a:p>
          <a:p>
            <a:pPr lvl="1"/>
            <a:r>
              <a:rPr lang="cs-CZ" sz="1300" dirty="0"/>
              <a:t>revizní komise (Komora veterinárních lékařů, Notářská komora ČR, Česká lékařská komora, Česká stomatologická komora, Česká lékárnická komora, Exekutorská komora),</a:t>
            </a:r>
          </a:p>
          <a:p>
            <a:pPr lvl="1"/>
            <a:r>
              <a:rPr lang="cs-CZ" sz="1300" dirty="0"/>
              <a:t>kontrolní rada (Česká advokátní komora, dozorčí rada (Česká komora architektů, Česká komora autorizovaných inženýrů a techniků činných ve výstavbě),</a:t>
            </a:r>
          </a:p>
          <a:p>
            <a:pPr lvl="1"/>
            <a:r>
              <a:rPr lang="cs-CZ" sz="1300" dirty="0"/>
              <a:t>dozorčí komise (Komora daňových poradců ČR, Komora auditorů ČR, Komora patentových zástupců ČR). </a:t>
            </a:r>
          </a:p>
          <a:p>
            <a:endParaRPr lang="cs-CZ" sz="1300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B6C01AE9-14BC-4673-95C0-9D24C017753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MV927K - Veřejný majetek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3D86726E-3744-497D-A8B8-61BC4D6707E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7993778-6870-406F-8795-E1564B6C2051}" type="slidenum">
              <a:rPr lang="cs-CZ" altLang="cs-CZ" smtClean="0"/>
              <a:pPr>
                <a:defRPr/>
              </a:pPr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9677189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6F50F67-5AA2-4490-9251-887E953E0C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b="1" dirty="0"/>
              <a:t>Finanční </a:t>
            </a:r>
            <a:r>
              <a:rPr lang="cs-CZ" dirty="0"/>
              <a:t>hospodaření profesních komor</a:t>
            </a:r>
            <a:r>
              <a:rPr lang="cs-CZ" sz="2400" b="1" dirty="0"/>
              <a:t>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5342C4FD-BE63-4691-846A-BC979154CA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588" y="1915886"/>
            <a:ext cx="8081962" cy="4463143"/>
          </a:xfrm>
        </p:spPr>
        <p:txBody>
          <a:bodyPr/>
          <a:lstStyle/>
          <a:p>
            <a:r>
              <a:rPr lang="cs-CZ" sz="1800" dirty="0"/>
              <a:t>Zákony, jimiž byly komory zřízeny, obsahují pouze obecné vymezení jednotlivých orgánů. </a:t>
            </a:r>
          </a:p>
          <a:p>
            <a:r>
              <a:rPr lang="cs-CZ" sz="1800" dirty="0"/>
              <a:t>Pravidla pro hospodaření s majetkem profesních komor vyžadují konkretizaci ve stavovských předpisech. </a:t>
            </a:r>
          </a:p>
          <a:p>
            <a:r>
              <a:rPr lang="cs-CZ" sz="1800" dirty="0"/>
              <a:t>Předpisy vykazují značnou rozdílnost.</a:t>
            </a:r>
          </a:p>
          <a:p>
            <a:r>
              <a:rPr lang="cs-CZ" sz="1800" dirty="0"/>
              <a:t>Posouzení předpisů:</a:t>
            </a:r>
          </a:p>
          <a:p>
            <a:pPr lvl="1"/>
            <a:r>
              <a:rPr lang="cs-CZ" sz="1800" dirty="0"/>
              <a:t>České advokátní komory, </a:t>
            </a:r>
          </a:p>
          <a:p>
            <a:pPr lvl="1"/>
            <a:r>
              <a:rPr lang="cs-CZ" sz="1800" dirty="0"/>
              <a:t>Exekutorské komory ČR, </a:t>
            </a:r>
          </a:p>
          <a:p>
            <a:pPr lvl="1"/>
            <a:r>
              <a:rPr lang="cs-CZ" sz="1800" dirty="0"/>
              <a:t>České lékařské komory, </a:t>
            </a:r>
          </a:p>
          <a:p>
            <a:pPr lvl="1"/>
            <a:r>
              <a:rPr lang="cs-CZ" sz="1800" dirty="0"/>
              <a:t>České stomatologické komory, </a:t>
            </a:r>
          </a:p>
          <a:p>
            <a:pPr lvl="1"/>
            <a:r>
              <a:rPr lang="cs-CZ" sz="1800" dirty="0"/>
              <a:t>České lékárnické komory, </a:t>
            </a:r>
          </a:p>
          <a:p>
            <a:pPr lvl="1"/>
            <a:r>
              <a:rPr lang="cs-CZ" sz="1800" dirty="0"/>
              <a:t>Komory auditorů ČR, </a:t>
            </a:r>
          </a:p>
          <a:p>
            <a:pPr lvl="1"/>
            <a:r>
              <a:rPr lang="cs-CZ" sz="1800" dirty="0"/>
              <a:t>Komory patentových zástupců ČR a </a:t>
            </a:r>
          </a:p>
          <a:p>
            <a:pPr lvl="1"/>
            <a:r>
              <a:rPr lang="cs-CZ" sz="1800" dirty="0"/>
              <a:t>České komory architektů.  </a:t>
            </a:r>
          </a:p>
          <a:p>
            <a:endParaRPr lang="cs-CZ" sz="1800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E7190ED9-DF81-4110-ADF7-B1A3F374A8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01637" y="6275161"/>
            <a:ext cx="4802187" cy="457200"/>
          </a:xfrm>
        </p:spPr>
        <p:txBody>
          <a:bodyPr/>
          <a:lstStyle/>
          <a:p>
            <a:pPr>
              <a:defRPr/>
            </a:pPr>
            <a:r>
              <a:rPr lang="cs-CZ" altLang="cs-CZ" dirty="0"/>
              <a:t>MV927K - Veřejný majetek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E2C4FFA4-7ABA-41C9-BC06-98B263B324B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7993778-6870-406F-8795-E1564B6C2051}" type="slidenum">
              <a:rPr lang="cs-CZ" altLang="cs-CZ" smtClean="0"/>
              <a:pPr>
                <a:defRPr/>
              </a:pPr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40190118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BEC2C14-83E3-47C9-A131-329945A21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B9678DCD-80FA-4C5A-81CA-3A7A81C6CF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V rámci finančního hospodaření profesních komor lze nalézt ve vnitřních předpisech problematiku:</a:t>
            </a:r>
          </a:p>
          <a:p>
            <a:pPr lvl="1"/>
            <a:r>
              <a:rPr lang="cs-CZ" sz="2000" dirty="0"/>
              <a:t>návrh rozpočtu, </a:t>
            </a:r>
          </a:p>
          <a:p>
            <a:pPr lvl="1"/>
            <a:r>
              <a:rPr lang="cs-CZ" sz="2000" dirty="0"/>
              <a:t>proces schvalování rozpočtu, </a:t>
            </a:r>
          </a:p>
          <a:p>
            <a:pPr lvl="1"/>
            <a:r>
              <a:rPr lang="cs-CZ" sz="2000" dirty="0"/>
              <a:t>úprava rozpočtového provizoria,</a:t>
            </a:r>
          </a:p>
          <a:p>
            <a:pPr lvl="1"/>
            <a:r>
              <a:rPr lang="cs-CZ" sz="2000" dirty="0"/>
              <a:t>změna rozpočtu,</a:t>
            </a:r>
          </a:p>
          <a:p>
            <a:pPr lvl="1"/>
            <a:r>
              <a:rPr lang="cs-CZ" sz="2000" dirty="0"/>
              <a:t>účetní závěrka.</a:t>
            </a:r>
          </a:p>
          <a:p>
            <a:pPr lvl="1"/>
            <a:endParaRPr lang="cs-CZ" sz="2000" dirty="0"/>
          </a:p>
          <a:p>
            <a:r>
              <a:rPr lang="cs-CZ" sz="2000" dirty="0"/>
              <a:t>Oznámení výsledku hospodaření.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EEFF4E7A-87C5-4ACF-9C84-FB2081A96A7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MV927K - Veřejný majetek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BB7A02DF-953A-44B8-90F0-296E827794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7993778-6870-406F-8795-E1564B6C2051}" type="slidenum">
              <a:rPr lang="cs-CZ" altLang="cs-CZ" smtClean="0"/>
              <a:pPr>
                <a:defRPr/>
              </a:pPr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562741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1E5B207-555E-4F86-8C21-89F064C15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AFAF2C19-E4A7-42DA-AA71-40DA20A608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b="1" dirty="0"/>
              <a:t>Česká advokátní komora:</a:t>
            </a:r>
          </a:p>
          <a:p>
            <a:pPr lvl="1"/>
            <a:r>
              <a:rPr lang="cs-CZ" sz="2000" dirty="0"/>
              <a:t>čl. 56 a násl. usnesení sněmu č. 3/1999 Věstníku ze dne 8. 11. 1999, kterým se schvaluje organizační řád České advokátní komory,</a:t>
            </a:r>
          </a:p>
          <a:p>
            <a:pPr lvl="1"/>
            <a:r>
              <a:rPr lang="cs-CZ" sz="2000" dirty="0"/>
              <a:t>úprava návrhu rozpočtu, proces jeho schvalování, rozpočtové provizorium, úprava změny rozpočtu a čerpání rozpočtové rezervy. </a:t>
            </a:r>
          </a:p>
          <a:p>
            <a:r>
              <a:rPr lang="cs-CZ" sz="2000" b="1" dirty="0"/>
              <a:t>Exekutorská komora ČR:</a:t>
            </a:r>
          </a:p>
          <a:p>
            <a:pPr lvl="1"/>
            <a:r>
              <a:rPr lang="cs-CZ" sz="2000" dirty="0"/>
              <a:t>návrh rozpočtu sestavuje prezidium, které přitom postupuje tak, aby byly dodrženy schválené požadavky na rozpočtovou skladbu a požadavky stanovené zvláštními právními předpisy,</a:t>
            </a:r>
          </a:p>
          <a:p>
            <a:pPr lvl="1"/>
            <a:r>
              <a:rPr lang="cs-CZ" sz="2000" dirty="0"/>
              <a:t>uvedena lhůta, kdy se návrh rozpočtu projednává,</a:t>
            </a:r>
          </a:p>
          <a:p>
            <a:endParaRPr lang="cs-CZ" sz="2000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54A0A921-0B3B-4681-A61F-F595B32C6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MV927K - Veřejný majetek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750AE9D5-E1CD-435B-BF3F-6626212BE7D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7993778-6870-406F-8795-E1564B6C2051}" type="slidenum">
              <a:rPr lang="cs-CZ" altLang="cs-CZ" smtClean="0"/>
              <a:pPr>
                <a:defRPr/>
              </a:pPr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3100237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C4E56E6-F0BF-437C-99BE-1C98CA90E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3E7EC054-30FA-47F2-B40B-EFAF3D6746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588" y="2035629"/>
            <a:ext cx="8081962" cy="4096884"/>
          </a:xfrm>
        </p:spPr>
        <p:txBody>
          <a:bodyPr/>
          <a:lstStyle/>
          <a:p>
            <a:r>
              <a:rPr lang="cs-CZ" sz="1800" b="1" dirty="0"/>
              <a:t>Komora patentových zástupců</a:t>
            </a:r>
          </a:p>
          <a:p>
            <a:pPr lvl="1"/>
            <a:r>
              <a:rPr lang="cs-CZ" sz="1800" dirty="0"/>
              <a:t>finanční hospodaření v ustanovení § 47 až 52 OŘ,</a:t>
            </a:r>
          </a:p>
          <a:p>
            <a:pPr lvl="1"/>
            <a:r>
              <a:rPr lang="cs-CZ" sz="1800" dirty="0"/>
              <a:t>jednotlivé příjmy a výdaje rozděleny do rozpočtových kapitol.</a:t>
            </a:r>
          </a:p>
          <a:p>
            <a:r>
              <a:rPr lang="cs-CZ" sz="1800" b="1" dirty="0"/>
              <a:t>Česká lékařská komora</a:t>
            </a:r>
          </a:p>
          <a:p>
            <a:pPr lvl="1"/>
            <a:r>
              <a:rPr lang="cs-CZ" sz="1800" dirty="0"/>
              <a:t>Stavovský předpis č. 17 – Finanční řád ČLK</a:t>
            </a:r>
          </a:p>
          <a:p>
            <a:r>
              <a:rPr lang="cs-CZ" sz="1800" b="1" dirty="0"/>
              <a:t>Česká komora architektů</a:t>
            </a:r>
          </a:p>
          <a:p>
            <a:pPr lvl="1"/>
            <a:r>
              <a:rPr lang="cs-CZ" sz="1800" dirty="0"/>
              <a:t>návrh rozpočtu zveřejněn nejméně dvacet jeden den před jeho projednáním valnou hromadou komory,</a:t>
            </a:r>
          </a:p>
          <a:p>
            <a:pPr lvl="1"/>
            <a:r>
              <a:rPr lang="cs-CZ" sz="1800" dirty="0"/>
              <a:t>rozpočet má být zásadně v rozpočtové a výdajové části vyrovnaný.</a:t>
            </a:r>
          </a:p>
          <a:p>
            <a:endParaRPr lang="cs-CZ" sz="1800" dirty="0"/>
          </a:p>
          <a:p>
            <a:endParaRPr lang="cs-CZ" sz="1800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C9AB11D1-4CB5-4019-AEAC-2F95470AAB2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MV927K - Veřejný majetek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27722C44-FC82-4507-A9D9-A0F8A36D3D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7993778-6870-406F-8795-E1564B6C2051}" type="slidenum">
              <a:rPr lang="cs-CZ" altLang="cs-CZ" smtClean="0"/>
              <a:pPr>
                <a:defRPr/>
              </a:pPr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6441319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333D0DC-9A6D-4A3D-880A-0D22697D9F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509588" y="859971"/>
            <a:ext cx="8086725" cy="265567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43E74ECB-BDF7-4E98-A28D-E994D972EC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588" y="947057"/>
            <a:ext cx="8081962" cy="5185456"/>
          </a:xfrm>
        </p:spPr>
        <p:txBody>
          <a:bodyPr/>
          <a:lstStyle/>
          <a:p>
            <a:r>
              <a:rPr lang="cs-CZ" sz="1800" dirty="0"/>
              <a:t>Ověření účetní závěrky auditorem</a:t>
            </a:r>
          </a:p>
          <a:p>
            <a:pPr lvl="1"/>
            <a:r>
              <a:rPr lang="cs-CZ" sz="1800" b="1" dirty="0"/>
              <a:t>Statut Komory auditorů ČR</a:t>
            </a:r>
          </a:p>
          <a:p>
            <a:pPr lvl="2"/>
            <a:r>
              <a:rPr lang="cs-CZ" sz="1800" dirty="0"/>
              <a:t>proces  výběru auditora , jeho náhradníka, orgán, který je volí, a doba, na kterou jsou voleni, omezující ustanovení.</a:t>
            </a:r>
          </a:p>
          <a:p>
            <a:pPr lvl="1"/>
            <a:r>
              <a:rPr lang="cs-CZ" sz="1800" b="1" dirty="0"/>
              <a:t>Organizační, jednací a volební řád České komory architektů</a:t>
            </a:r>
          </a:p>
          <a:p>
            <a:pPr lvl="2"/>
            <a:r>
              <a:rPr lang="cs-CZ" sz="1800" dirty="0"/>
              <a:t>proces  ověřování roční účetní závěrky, povinnost údaje z účetní závěrky zveřejnit, zpracování zjednodušené čtvrtletí bilance a zpracování měsíčního účetního výkazu hospodaření. </a:t>
            </a:r>
          </a:p>
          <a:p>
            <a:pPr lvl="1"/>
            <a:r>
              <a:rPr lang="cs-CZ" sz="1800" b="1" dirty="0"/>
              <a:t>Finanční řád ČLK</a:t>
            </a:r>
          </a:p>
          <a:p>
            <a:pPr lvl="2"/>
            <a:r>
              <a:rPr lang="cs-CZ" sz="1800" dirty="0"/>
              <a:t>ověření auditorem řádné i mimořádné účetní závěrky,</a:t>
            </a:r>
          </a:p>
          <a:p>
            <a:pPr lvl="2"/>
            <a:r>
              <a:rPr lang="cs-CZ" sz="1800" dirty="0"/>
              <a:t>povinnost zveřejnit do konce měsíce září každého roku hlavní údaje účetní závěrky předchozího kalendářního roku, zprávu o hospodaření s majetkem komory v předchozím kalendářním roce, údaje o stavu majetku komory k 31. prosinci předchozího kalendářního roku a výrok auditora o ověření účetní závěrky. </a:t>
            </a:r>
          </a:p>
          <a:p>
            <a:pPr lvl="2"/>
            <a:endParaRPr lang="cs-CZ" sz="1800" dirty="0"/>
          </a:p>
          <a:p>
            <a:pPr lvl="1"/>
            <a:endParaRPr lang="cs-CZ" sz="1800" dirty="0"/>
          </a:p>
          <a:p>
            <a:pPr lvl="1"/>
            <a:endParaRPr lang="cs-CZ" sz="1800" dirty="0"/>
          </a:p>
          <a:p>
            <a:pPr marL="0" indent="0">
              <a:buNone/>
            </a:pPr>
            <a:endParaRPr lang="cs-CZ" sz="1800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95C2C107-CFFA-4715-B0CD-4E845B3BE06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/>
              <a:t>MV927K - Veřejný majetek</a:t>
            </a: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C23BBB97-CC3D-4924-8ED7-792DE2781A9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7993778-6870-406F-8795-E1564B6C2051}" type="slidenum">
              <a:rPr lang="cs-CZ" altLang="cs-CZ" smtClean="0"/>
              <a:pPr>
                <a:defRPr/>
              </a:pPr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4639312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D95DBA2-5C42-4C89-9968-53ACBDB5C2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9588" y="957943"/>
            <a:ext cx="8086725" cy="457201"/>
          </a:xfrm>
        </p:spPr>
        <p:txBody>
          <a:bodyPr/>
          <a:lstStyle/>
          <a:p>
            <a:r>
              <a:rPr lang="cs-CZ" dirty="0"/>
              <a:t>Závěrem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D3840777-68DC-4053-819A-54EC931508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588" y="1567543"/>
            <a:ext cx="8081962" cy="4564970"/>
          </a:xfrm>
        </p:spPr>
        <p:txBody>
          <a:bodyPr/>
          <a:lstStyle/>
          <a:p>
            <a:pPr algn="just"/>
            <a:r>
              <a:rPr lang="cs-CZ" sz="1600" dirty="0"/>
              <a:t>Právní úprava hospodaření subjektů zájmové samosprávy vykazuje odlišnou úroveň.</a:t>
            </a:r>
          </a:p>
          <a:p>
            <a:pPr algn="just"/>
            <a:r>
              <a:rPr lang="cs-CZ" sz="1600" dirty="0"/>
              <a:t>Vhodnost úpravy, která  obsahuje obecně jednání jménem komory, finanční hospodaření se zaměřením na proces schvalování rozpočtu a rozpočtové provizorium, rozhodování při hospodaření s majetkem komory, cenový limit majetku nebo závazku pro konání výběrového řízení, stanovení, který orgán pro toto řízení v konkrétním případě stanoví podmínky, dále pravidla pro uzavírání smluv, u nichž je riziko střetu zájmů, zákaz poskytování darů spolu s výjimkami z tohoto zákazu, jakož i otázku vedení účetnictví a kontrolní mechanismus.  </a:t>
            </a:r>
          </a:p>
          <a:p>
            <a:pPr algn="just"/>
            <a:r>
              <a:rPr lang="cs-CZ" sz="1600" dirty="0"/>
              <a:t>Absentuje podrobnější úprava procesu ověřování roční účetní závěrky a jejího zveřejnění.</a:t>
            </a:r>
          </a:p>
          <a:p>
            <a:pPr algn="just"/>
            <a:r>
              <a:rPr lang="cs-CZ" sz="1600" dirty="0"/>
              <a:t>Zveřejňování zprávy o hospodaření a hlavních údajů účetní závěrky.</a:t>
            </a:r>
            <a:endParaRPr lang="cs-CZ" sz="1600" b="1" dirty="0"/>
          </a:p>
          <a:p>
            <a:pPr algn="just"/>
            <a:r>
              <a:rPr lang="cs-CZ" sz="1600" dirty="0"/>
              <a:t>Skutečnost, že komory hospodaří s veřejným majetkem, by měla vést k vytvoření a přijetí takového vnitřního předpisu, který by uceleně, vedle podrobnější úpravy jednání orgánů komory v majetkoprávních věcech, dostatečně upravil rovněž pravidla hospodaření a nakládání s majetkem komory a odpovídající odpovědnostní a kontrolní mechanismus v této oblasti.</a:t>
            </a:r>
          </a:p>
          <a:p>
            <a:endParaRPr lang="cs-CZ" sz="1800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E337929F-671E-4425-A903-5574CEB1F14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/>
              <a:t>MV927K - Veřejný majetek</a:t>
            </a: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BBD99581-9ABE-4344-BF7B-E516649E239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7993778-6870-406F-8795-E1564B6C2051}" type="slidenum">
              <a:rPr lang="cs-CZ" altLang="cs-CZ" smtClean="0"/>
              <a:pPr>
                <a:defRPr/>
              </a:pPr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5736761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B02B7AF-60D2-4CC8-B724-BE08AFC27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VEŘEJNÉ VÝZKUMNÉ INSTITUCE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FDBABF05-2F49-42E3-BF8C-0499FC233A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defRPr/>
            </a:pPr>
            <a:r>
              <a:rPr lang="cs-CZ" altLang="cs-CZ" sz="1600" dirty="0"/>
              <a:t>Zákon č. 341/2005 Sb., o veřejných výzkumných institucích, ve znění pozdějších změn a doplňků</a:t>
            </a:r>
          </a:p>
          <a:p>
            <a:pPr algn="just">
              <a:lnSpc>
                <a:spcPct val="90000"/>
              </a:lnSpc>
              <a:defRPr/>
            </a:pPr>
            <a:r>
              <a:rPr lang="cs-CZ" altLang="cs-CZ" sz="1600" dirty="0"/>
              <a:t>veřejný ústav,</a:t>
            </a:r>
          </a:p>
          <a:p>
            <a:pPr algn="just">
              <a:lnSpc>
                <a:spcPct val="90000"/>
              </a:lnSpc>
              <a:defRPr/>
            </a:pPr>
            <a:r>
              <a:rPr lang="cs-CZ" altLang="cs-CZ" sz="1600" dirty="0"/>
              <a:t>právnická osoba, jejímž hlavním předmětem činnosti je výzkum, včetně zajišťování infrastruktury výzkumu,</a:t>
            </a:r>
          </a:p>
          <a:p>
            <a:pPr algn="just">
              <a:lnSpc>
                <a:spcPct val="90000"/>
              </a:lnSpc>
              <a:defRPr/>
            </a:pPr>
            <a:r>
              <a:rPr lang="cs-CZ" altLang="cs-CZ" sz="1600" dirty="0"/>
              <a:t>hlavní činností zajišťuje výzkum podporovaný zejména z veřejných prostředků v souladu s podmínkami pro poskytování veřejné podpory stanovenými právem Evropských společenství (viz čl. 87 a 89 Smlouvy o založení ES),  </a:t>
            </a:r>
          </a:p>
          <a:p>
            <a:pPr algn="just">
              <a:lnSpc>
                <a:spcPct val="90000"/>
              </a:lnSpc>
              <a:defRPr/>
            </a:pPr>
            <a:r>
              <a:rPr lang="cs-CZ" altLang="cs-CZ" sz="1600" dirty="0"/>
              <a:t>veřejná výzkumná instituce může být zřízena státem nebo územním samosprávným celkem,</a:t>
            </a:r>
          </a:p>
          <a:p>
            <a:pPr algn="just">
              <a:lnSpc>
                <a:spcPct val="90000"/>
              </a:lnSpc>
              <a:defRPr/>
            </a:pPr>
            <a:r>
              <a:rPr lang="cs-CZ" altLang="cs-CZ" sz="1600" dirty="0"/>
              <a:t>vydání zřizovací listiny – identifikační údaje, určení doby, na kterou je zřízena, účel, ke kterému je zřizována, druh činnosti ve výzkumu, předmět, podmínky a rozsah činností, které nejsou výzkumem nebo jeho infrastrukturou, vymezení majetku, který je vkládán do veřejné výzkumné instituce, a vymezení závazků, které souvisejí s vkládaným majetkem, stanovení základní organizační struktury,</a:t>
            </a:r>
          </a:p>
          <a:p>
            <a:pPr algn="just">
              <a:lnSpc>
                <a:spcPct val="90000"/>
              </a:lnSpc>
              <a:defRPr/>
            </a:pPr>
            <a:r>
              <a:rPr lang="cs-CZ" altLang="cs-CZ" sz="1600" dirty="0"/>
              <a:t>vznik – den, ke kterému je instituce zapsána do rejstříku veřejných výzkumných institucí.</a:t>
            </a:r>
            <a:endParaRPr lang="cs-CZ" sz="1600" dirty="0"/>
          </a:p>
          <a:p>
            <a:endParaRPr lang="cs-CZ" sz="1600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33C6A2F1-33FE-4A7D-A05A-E61BD78948A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MV927K - Veřejný majetek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42FE89F4-292E-40F6-B315-53E30617083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7993778-6870-406F-8795-E1564B6C2051}" type="slidenum">
              <a:rPr lang="cs-CZ" altLang="cs-CZ" smtClean="0"/>
              <a:pPr>
                <a:defRPr/>
              </a:pPr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37180702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B315AFF-DCEF-46CF-9B06-0AE05B4EA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E2E3DCC1-FA7B-48D3-B441-E3CC4E81F6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588" y="2017712"/>
            <a:ext cx="8081962" cy="4230687"/>
          </a:xfrm>
        </p:spPr>
        <p:txBody>
          <a:bodyPr/>
          <a:lstStyle/>
          <a:p>
            <a:pPr algn="just">
              <a:defRPr/>
            </a:pPr>
            <a:r>
              <a:rPr lang="cs-CZ" altLang="cs-CZ" sz="2000" dirty="0"/>
              <a:t>Pro hospodaření rozhodující, aby svůj majetek využívala k realizaci hlavní činnosti (výzkumu či jeho infrastruktury) a další nebo jiné činnosti jen tehdy, stanoví-li tak sám zákon.</a:t>
            </a:r>
          </a:p>
          <a:p>
            <a:pPr algn="just">
              <a:defRPr/>
            </a:pPr>
            <a:r>
              <a:rPr lang="cs-CZ" altLang="cs-CZ" sz="2000" dirty="0"/>
              <a:t>O nakládání s majetkem rozhodují její orgány v souladu s podmínkami stanovenými zákonem.</a:t>
            </a:r>
          </a:p>
          <a:p>
            <a:pPr algn="just">
              <a:defRPr/>
            </a:pPr>
            <a:r>
              <a:rPr lang="cs-CZ" altLang="cs-CZ" sz="2000" dirty="0"/>
              <a:t>Zákaz zajišťovat závazky jiných osob, zákaz zřizovat zástavní právo k nemovitostem a v zásadě i nemožnost nabývat jiné cenné papíry vydané státem nebo územním samosprávným celkem, za jejichž splacení se stát nebo územní samosprávný celek zaručil.</a:t>
            </a:r>
            <a:endParaRPr lang="cs-CZ" sz="2000" dirty="0"/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338F6F8D-7DF5-4170-9F34-96B9305354E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MV927K - Veřejný majetek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A166864F-5385-4039-94F7-459F6999DD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7993778-6870-406F-8795-E1564B6C2051}" type="slidenum">
              <a:rPr lang="cs-CZ" altLang="cs-CZ" smtClean="0"/>
              <a:pPr>
                <a:defRPr/>
              </a:pPr>
              <a:t>19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3402108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>
            <a:extLst>
              <a:ext uri="{FF2B5EF4-FFF2-40B4-BE49-F238E27FC236}">
                <a16:creationId xmlns:a16="http://schemas.microsoft.com/office/drawing/2014/main" xmlns="" id="{523F1328-1A10-4CD0-9C02-6C3524C022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Osnova přednášky</a:t>
            </a:r>
          </a:p>
        </p:txBody>
      </p:sp>
      <p:sp>
        <p:nvSpPr>
          <p:cNvPr id="6147" name="Zástupný symbol pro obsah 2">
            <a:extLst>
              <a:ext uri="{FF2B5EF4-FFF2-40B4-BE49-F238E27FC236}">
                <a16:creationId xmlns:a16="http://schemas.microsoft.com/office/drawing/2014/main" xmlns="" id="{DF6DAB64-4301-4623-A6E6-3B203B3ECEF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SUBJEKTY ZÁJMOVÉ SAMOSPRÁVY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cs-CZ" sz="1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ysokoškolská samospráva</a:t>
            </a:r>
            <a:endParaRPr lang="cs-CZ" sz="1800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>
              <a:lnSpc>
                <a:spcPct val="107000"/>
              </a:lnSpc>
              <a:spcAft>
                <a:spcPts val="800"/>
              </a:spcAft>
            </a:pP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Hospodaření veřejné vysoké školy</a:t>
            </a:r>
          </a:p>
          <a:p>
            <a:pPr lvl="2">
              <a:lnSpc>
                <a:spcPct val="107000"/>
              </a:lnSpc>
              <a:spcAft>
                <a:spcPts val="800"/>
              </a:spcAft>
            </a:pP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Kontrola hospodaření veřejné vysoké školy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Profesní komory</a:t>
            </a:r>
          </a:p>
          <a:p>
            <a:pPr lvl="2">
              <a:lnSpc>
                <a:spcPct val="107000"/>
              </a:lnSpc>
              <a:spcAft>
                <a:spcPts val="800"/>
              </a:spcAft>
            </a:pP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Profesní komory s povinným členstvím a hospodaření s jejich majetkem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VEŘEJNÉ VÝZUKUMNÉ INSTITUCE </a:t>
            </a:r>
          </a:p>
          <a:p>
            <a:pPr eaLnBrk="1" hangingPunct="1">
              <a:defRPr/>
            </a:pPr>
            <a:endParaRPr lang="cs-CZ" altLang="cs-CZ" sz="2000" i="1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CD51E10B-805E-4507-BDCE-3A8B5A5BFE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MV927K - Veřejný majetek</a:t>
            </a:r>
          </a:p>
        </p:txBody>
      </p:sp>
      <p:sp>
        <p:nvSpPr>
          <p:cNvPr id="6149" name="Zástupný symbol pro číslo snímku 4">
            <a:extLst>
              <a:ext uri="{FF2B5EF4-FFF2-40B4-BE49-F238E27FC236}">
                <a16:creationId xmlns:a16="http://schemas.microsoft.com/office/drawing/2014/main" xmlns="" id="{D3DD1CE3-19BC-46FB-8AB0-1E74DC1BD73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287D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1BCF739-4C5F-4D0F-83CC-9C0C91FDBE6F}" type="slidenum">
              <a:rPr lang="cs-CZ" altLang="cs-CZ" sz="1200" smtClean="0">
                <a:solidFill>
                  <a:srgbClr val="969696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cs-CZ" altLang="cs-CZ" sz="1200">
              <a:solidFill>
                <a:srgbClr val="969696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>
            <a:extLst>
              <a:ext uri="{FF2B5EF4-FFF2-40B4-BE49-F238E27FC236}">
                <a16:creationId xmlns:a16="http://schemas.microsoft.com/office/drawing/2014/main" xmlns="" id="{8BABC506-FAD0-4582-A345-3C3670AFF8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095EE295-3983-48A5-A40F-B93F5739F3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			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cs-CZ" b="1" dirty="0">
                <a:cs typeface="Times New Roman" pitchFamily="18" charset="0"/>
              </a:rPr>
              <a:t>Děkuji za pozornost.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2D86AA55-9E63-443D-AC75-75EFCDEA12E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MV927K - Veřejný majetek</a:t>
            </a:r>
          </a:p>
        </p:txBody>
      </p:sp>
      <p:sp>
        <p:nvSpPr>
          <p:cNvPr id="11269" name="Zástupný symbol pro číslo snímku 4">
            <a:extLst>
              <a:ext uri="{FF2B5EF4-FFF2-40B4-BE49-F238E27FC236}">
                <a16:creationId xmlns:a16="http://schemas.microsoft.com/office/drawing/2014/main" xmlns="" id="{0EDB150A-DEB4-438E-A7E9-0B4AD2B014C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fld id="{753048CE-875B-45B2-969C-9F8708DE0D71}" type="slidenum">
              <a:rPr lang="cs-CZ" altLang="cs-CZ" sz="1200" smtClean="0">
                <a:solidFill>
                  <a:srgbClr val="969696"/>
                </a:solidFill>
                <a:latin typeface="Arial" panose="020B0604020202020204" pitchFamily="34" charset="0"/>
              </a:rPr>
              <a:pPr/>
              <a:t>20</a:t>
            </a:fld>
            <a:endParaRPr lang="cs-CZ" altLang="cs-CZ" sz="1200">
              <a:solidFill>
                <a:srgbClr val="969696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>
            <a:extLst>
              <a:ext uri="{FF2B5EF4-FFF2-40B4-BE49-F238E27FC236}">
                <a16:creationId xmlns:a16="http://schemas.microsoft.com/office/drawing/2014/main" xmlns="" id="{52162D70-990E-4FA9-BEDE-E9970A361A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9588" y="1092200"/>
            <a:ext cx="8086725" cy="647700"/>
          </a:xfrm>
        </p:spPr>
        <p:txBody>
          <a:bodyPr/>
          <a:lstStyle/>
          <a:p>
            <a:r>
              <a:rPr lang="cs-CZ" sz="2400" b="1" dirty="0"/>
              <a:t>SUBJEKTY ZÁJMOVÉ SAMOSPRÁVY</a:t>
            </a:r>
            <a:endParaRPr lang="cs-CZ" altLang="cs-CZ" dirty="0"/>
          </a:p>
        </p:txBody>
      </p:sp>
      <p:sp>
        <p:nvSpPr>
          <p:cNvPr id="7171" name="Zástupný symbol pro obsah 2">
            <a:extLst>
              <a:ext uri="{FF2B5EF4-FFF2-40B4-BE49-F238E27FC236}">
                <a16:creationId xmlns:a16="http://schemas.microsoft.com/office/drawing/2014/main" xmlns="" id="{B37A1130-AEDE-4791-BAE5-4BF13281809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09588" y="1839913"/>
            <a:ext cx="8081962" cy="4292600"/>
          </a:xfrm>
        </p:spPr>
        <p:txBody>
          <a:bodyPr/>
          <a:lstStyle/>
          <a:p>
            <a:r>
              <a:rPr lang="cs-CZ" sz="2000" dirty="0"/>
              <a:t>zájmová samospráva – profesní samospráva</a:t>
            </a:r>
          </a:p>
          <a:p>
            <a:r>
              <a:rPr lang="cs-CZ" sz="2000" dirty="0"/>
              <a:t>negativní vymezení – samospráva neúzemní</a:t>
            </a:r>
          </a:p>
          <a:p>
            <a:r>
              <a:rPr lang="cs-CZ" sz="2000" dirty="0"/>
              <a:t>Srovnání se samosprávou územní (V. Sládeček):</a:t>
            </a:r>
          </a:p>
          <a:p>
            <a:pPr lvl="1"/>
            <a:r>
              <a:rPr lang="cs-CZ" sz="2000" dirty="0"/>
              <a:t>„exkluzivita osobního substrátu“ zájmové korporace;</a:t>
            </a:r>
          </a:p>
          <a:p>
            <a:pPr lvl="1"/>
            <a:r>
              <a:rPr lang="cs-CZ" sz="2000" dirty="0"/>
              <a:t>členství předpokládá volní jednání uchazeče;</a:t>
            </a:r>
          </a:p>
          <a:p>
            <a:pPr lvl="1"/>
            <a:r>
              <a:rPr lang="cs-CZ" sz="2000" dirty="0"/>
              <a:t>některé další nezbytné předpoklady k získání členství (např. získání určitého vzdělání, vykonání profesních zkoušek, absolvování předepsané praxe apod.);</a:t>
            </a:r>
          </a:p>
          <a:p>
            <a:pPr lvl="1"/>
            <a:r>
              <a:rPr lang="cs-CZ" sz="2000" dirty="0"/>
              <a:t>vázanost nejen právními předpisy, ale rovněž tzv. stavovskými předpisy, vnitřními předpisy korporace;</a:t>
            </a:r>
          </a:p>
          <a:p>
            <a:pPr lvl="1"/>
            <a:r>
              <a:rPr lang="cs-CZ" sz="2000" dirty="0"/>
              <a:t>existence dohledu, resp. kontroly.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alt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36ED6485-D915-4F77-B435-A36A9EAB3A7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MV927K - Veřejný majetek</a:t>
            </a:r>
          </a:p>
        </p:txBody>
      </p:sp>
      <p:sp>
        <p:nvSpPr>
          <p:cNvPr id="7173" name="Zástupný symbol pro číslo snímku 4">
            <a:extLst>
              <a:ext uri="{FF2B5EF4-FFF2-40B4-BE49-F238E27FC236}">
                <a16:creationId xmlns:a16="http://schemas.microsoft.com/office/drawing/2014/main" xmlns="" id="{72AB3344-B6D7-47F3-9BE0-02570C1C78F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287D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A235866-66B4-4840-8013-BE1DDD5F1ADB}" type="slidenum">
              <a:rPr lang="cs-CZ" altLang="cs-CZ" sz="1200" smtClean="0">
                <a:solidFill>
                  <a:srgbClr val="969696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cs-CZ" altLang="cs-CZ" sz="1200">
              <a:solidFill>
                <a:srgbClr val="969696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>
            <a:extLst>
              <a:ext uri="{FF2B5EF4-FFF2-40B4-BE49-F238E27FC236}">
                <a16:creationId xmlns:a16="http://schemas.microsoft.com/office/drawing/2014/main" xmlns="" id="{B34A44CC-8B74-4670-B567-947B15490C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8195" name="Zástupný obsah 2">
            <a:extLst>
              <a:ext uri="{FF2B5EF4-FFF2-40B4-BE49-F238E27FC236}">
                <a16:creationId xmlns:a16="http://schemas.microsoft.com/office/drawing/2014/main" xmlns="" id="{A7F9258D-1533-485C-A372-740311369BF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2000" dirty="0"/>
              <a:t>Charakteristické základy zájmové samosprávy:</a:t>
            </a:r>
          </a:p>
          <a:p>
            <a:pPr lvl="1">
              <a:defRPr/>
            </a:pPr>
            <a:r>
              <a:rPr lang="cs-CZ" altLang="cs-CZ" sz="2000" dirty="0"/>
              <a:t>Zákonný základ jejího zřízení,</a:t>
            </a:r>
          </a:p>
          <a:p>
            <a:pPr lvl="1">
              <a:defRPr/>
            </a:pPr>
            <a:r>
              <a:rPr lang="cs-CZ" altLang="cs-CZ" sz="2000" dirty="0"/>
              <a:t>právní základ,</a:t>
            </a:r>
          </a:p>
          <a:p>
            <a:pPr lvl="1">
              <a:defRPr/>
            </a:pPr>
            <a:r>
              <a:rPr lang="cs-CZ" altLang="cs-CZ" sz="2000" dirty="0"/>
              <a:t>ekonomický základ,</a:t>
            </a:r>
          </a:p>
          <a:p>
            <a:pPr lvl="1">
              <a:defRPr/>
            </a:pPr>
            <a:r>
              <a:rPr lang="cs-CZ" altLang="cs-CZ" sz="2000" dirty="0"/>
              <a:t>osobní základ.</a:t>
            </a:r>
          </a:p>
          <a:p>
            <a:pPr>
              <a:defRPr/>
            </a:pPr>
            <a:r>
              <a:rPr lang="cs-CZ" altLang="cs-CZ" sz="2000" dirty="0"/>
              <a:t>Zájmová samospráva je reprezentována:</a:t>
            </a:r>
          </a:p>
          <a:p>
            <a:pPr lvl="1">
              <a:defRPr/>
            </a:pPr>
            <a:r>
              <a:rPr lang="cs-CZ" altLang="cs-CZ" sz="2000" dirty="0">
                <a:cs typeface="Times New Roman" pitchFamily="18" charset="0"/>
              </a:rPr>
              <a:t>profesními komorami s povinným členstvím,</a:t>
            </a:r>
            <a:endParaRPr lang="cs-CZ" altLang="cs-CZ" sz="2000" dirty="0"/>
          </a:p>
          <a:p>
            <a:pPr lvl="1">
              <a:defRPr/>
            </a:pPr>
            <a:r>
              <a:rPr lang="cs-CZ" altLang="cs-CZ" sz="2000" dirty="0">
                <a:cs typeface="Times New Roman" pitchFamily="18" charset="0"/>
              </a:rPr>
              <a:t>komorami s nepovinným členstvím,</a:t>
            </a:r>
            <a:endParaRPr lang="cs-CZ" altLang="cs-CZ" sz="2000" dirty="0"/>
          </a:p>
          <a:p>
            <a:pPr lvl="1">
              <a:defRPr/>
            </a:pPr>
            <a:r>
              <a:rPr lang="cs-CZ" altLang="cs-CZ" sz="2000" dirty="0">
                <a:cs typeface="Times New Roman" pitchFamily="18" charset="0"/>
              </a:rPr>
              <a:t>vysokoškolskou samosprávou.</a:t>
            </a:r>
          </a:p>
          <a:p>
            <a:endParaRPr lang="cs-CZ" alt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40E4E6F0-6F92-46EA-8CE6-EA7714DDCF9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MV927K - Veřejný majetek</a:t>
            </a:r>
          </a:p>
        </p:txBody>
      </p:sp>
      <p:sp>
        <p:nvSpPr>
          <p:cNvPr id="8197" name="Zástupný symbol pro číslo snímku 4">
            <a:extLst>
              <a:ext uri="{FF2B5EF4-FFF2-40B4-BE49-F238E27FC236}">
                <a16:creationId xmlns:a16="http://schemas.microsoft.com/office/drawing/2014/main" xmlns="" id="{5CA2CB91-184F-4DAA-8F6F-2813518A1CD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fld id="{ACC3DEC4-2D67-4BEE-8474-A3BFD3DA307A}" type="slidenum">
              <a:rPr lang="cs-CZ" altLang="cs-CZ" sz="1200" smtClean="0">
                <a:solidFill>
                  <a:srgbClr val="969696"/>
                </a:solidFill>
                <a:latin typeface="Arial" panose="020B0604020202020204" pitchFamily="34" charset="0"/>
              </a:rPr>
              <a:pPr/>
              <a:t>4</a:t>
            </a:fld>
            <a:endParaRPr lang="cs-CZ" altLang="cs-CZ" sz="1200">
              <a:solidFill>
                <a:srgbClr val="969696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>
            <a:extLst>
              <a:ext uri="{FF2B5EF4-FFF2-40B4-BE49-F238E27FC236}">
                <a16:creationId xmlns:a16="http://schemas.microsoft.com/office/drawing/2014/main" xmlns="" id="{68570E65-CDBD-4C25-9F5C-484005E85D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400" b="1" dirty="0"/>
              <a:t>Vysokoškolská samospráva</a:t>
            </a:r>
            <a:endParaRPr lang="cs-CZ" altLang="cs-CZ" dirty="0"/>
          </a:p>
        </p:txBody>
      </p:sp>
      <p:sp>
        <p:nvSpPr>
          <p:cNvPr id="9219" name="Zástupný obsah 2">
            <a:extLst>
              <a:ext uri="{FF2B5EF4-FFF2-40B4-BE49-F238E27FC236}">
                <a16:creationId xmlns:a16="http://schemas.microsoft.com/office/drawing/2014/main" xmlns="" id="{B6494EDA-9768-461A-AD18-E84059A597D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cs-CZ" altLang="cs-CZ" sz="2000" dirty="0"/>
              <a:t>Veřejné vysoké školy,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sz="2000" dirty="0"/>
              <a:t>státní vysoké školy,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sz="2000" dirty="0"/>
              <a:t>soukromé vysoké školy.</a:t>
            </a:r>
          </a:p>
          <a:p>
            <a:pPr>
              <a:lnSpc>
                <a:spcPct val="90000"/>
              </a:lnSpc>
              <a:defRPr/>
            </a:pPr>
            <a:endParaRPr lang="cs-CZ" altLang="cs-CZ" sz="2000" dirty="0"/>
          </a:p>
          <a:p>
            <a:pPr>
              <a:lnSpc>
                <a:spcPct val="90000"/>
              </a:lnSpc>
              <a:defRPr/>
            </a:pPr>
            <a:r>
              <a:rPr lang="cs-CZ" altLang="cs-CZ" sz="2000" dirty="0"/>
              <a:t>Veřejná vysoká škola – představitelka tzv. akademické samosprávy (samosprávné působení, relativně samostatná činnost spojená s odpovědností za vlastní všestranný rozvoj, která respektuje veřejný zájem). 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sz="2000" dirty="0"/>
              <a:t>Veřejné vysoké školy vymezeny zákonem č. 111/1998 Sb., o vysokých školách a o změně a doplnění dalších zákonů (zákon o vysokých školách).</a:t>
            </a:r>
          </a:p>
          <a:p>
            <a:endParaRPr lang="cs-CZ" alt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6C7DABC7-551F-4C61-B74B-CC789A96BA4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MV927K - Veřejný majetek</a:t>
            </a:r>
          </a:p>
        </p:txBody>
      </p:sp>
      <p:sp>
        <p:nvSpPr>
          <p:cNvPr id="9221" name="Zástupný symbol pro číslo snímku 4">
            <a:extLst>
              <a:ext uri="{FF2B5EF4-FFF2-40B4-BE49-F238E27FC236}">
                <a16:creationId xmlns:a16="http://schemas.microsoft.com/office/drawing/2014/main" xmlns="" id="{7A45CDCE-4EDF-421B-B161-DBE142AC454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fld id="{7CF21201-6826-4F15-9272-35CEE4A9A221}" type="slidenum">
              <a:rPr lang="cs-CZ" altLang="cs-CZ" sz="1200" smtClean="0">
                <a:solidFill>
                  <a:srgbClr val="969696"/>
                </a:solidFill>
                <a:latin typeface="Arial" panose="020B0604020202020204" pitchFamily="34" charset="0"/>
              </a:rPr>
              <a:pPr/>
              <a:t>5</a:t>
            </a:fld>
            <a:endParaRPr lang="cs-CZ" altLang="cs-CZ" sz="1200">
              <a:solidFill>
                <a:srgbClr val="969696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>
            <a:extLst>
              <a:ext uri="{FF2B5EF4-FFF2-40B4-BE49-F238E27FC236}">
                <a16:creationId xmlns:a16="http://schemas.microsoft.com/office/drawing/2014/main" xmlns="" id="{71353C4C-7F15-440A-A5F0-FCBDFDDAAE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9588" y="816429"/>
            <a:ext cx="8086725" cy="457201"/>
          </a:xfrm>
        </p:spPr>
        <p:txBody>
          <a:bodyPr/>
          <a:lstStyle/>
          <a:p>
            <a:r>
              <a:rPr lang="cs-CZ" altLang="cs-CZ" sz="2400" b="1" dirty="0"/>
              <a:t>Hospodaření veřejné vysoké školy</a:t>
            </a:r>
            <a:endParaRPr lang="cs-CZ" altLang="cs-CZ" dirty="0"/>
          </a:p>
        </p:txBody>
      </p:sp>
      <p:sp>
        <p:nvSpPr>
          <p:cNvPr id="10243" name="Zástupný obsah 2">
            <a:extLst>
              <a:ext uri="{FF2B5EF4-FFF2-40B4-BE49-F238E27FC236}">
                <a16:creationId xmlns:a16="http://schemas.microsoft.com/office/drawing/2014/main" xmlns="" id="{EC1F647E-E0A1-40D4-A144-68CAA0BDD43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09588" y="1404256"/>
            <a:ext cx="8081962" cy="4844143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cs-CZ" altLang="cs-CZ" sz="2000" dirty="0"/>
              <a:t>Samosprávná působnost veřejné vysoké školy (§ 6 odst. 1  ZVŠ),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sz="2000" dirty="0"/>
              <a:t>Majetek veřejné vysoké školy - § 19 ZVŠ,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sz="2000" dirty="0"/>
              <a:t>O nakládání s majetkem veřejné vysoké školy rozhoduje rektor nebo orgány nebo osoby, o nichž to stanoví statut veřejné vysoké školy.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sz="2000" dirty="0"/>
              <a:t>Předchozí písemný souhlas správní rady je vyžadován u těchto jednání:</a:t>
            </a:r>
          </a:p>
          <a:p>
            <a:pPr lvl="1">
              <a:lnSpc>
                <a:spcPct val="90000"/>
              </a:lnSpc>
              <a:defRPr/>
            </a:pPr>
            <a:r>
              <a:rPr lang="cs-CZ" altLang="cs-CZ" sz="1800" dirty="0">
                <a:cs typeface="Times New Roman" pitchFamily="18" charset="0"/>
              </a:rPr>
              <a:t>k právním jednáním, kterými vysoká škola hodlá nabýt nebo převést vlastnické právo k nemovitým věcem,</a:t>
            </a:r>
            <a:endParaRPr lang="cs-CZ" altLang="cs-CZ" sz="1800" dirty="0"/>
          </a:p>
          <a:p>
            <a:pPr lvl="1">
              <a:lnSpc>
                <a:spcPct val="90000"/>
              </a:lnSpc>
              <a:defRPr/>
            </a:pPr>
            <a:r>
              <a:rPr lang="cs-CZ" altLang="cs-CZ" sz="1800" dirty="0">
                <a:cs typeface="Times New Roman" pitchFamily="18" charset="0"/>
              </a:rPr>
              <a:t>k právním jednáním, kterými vysoká škola hodlá nabýt nebo převést vlastnické právo k movitým věcem, jejichž cena je vyšší než pětisetnásobek částky, od níž jsou věci považovány podle zvláštního předpisu za hmotný majetek,</a:t>
            </a:r>
            <a:endParaRPr lang="cs-CZ" altLang="cs-CZ" sz="1800" dirty="0"/>
          </a:p>
          <a:p>
            <a:pPr lvl="1">
              <a:lnSpc>
                <a:spcPct val="90000"/>
              </a:lnSpc>
              <a:defRPr/>
            </a:pPr>
            <a:r>
              <a:rPr lang="cs-CZ" altLang="cs-CZ" sz="1800" dirty="0">
                <a:cs typeface="Times New Roman" pitchFamily="18" charset="0"/>
              </a:rPr>
              <a:t>k právním jednáním, kterými vysoká škola hodlá zřídit věcné břemeno nebo jiné věcné právo nebo předkupní právo,</a:t>
            </a:r>
            <a:endParaRPr lang="cs-CZ" altLang="cs-CZ" sz="1800" dirty="0"/>
          </a:p>
          <a:p>
            <a:pPr lvl="1">
              <a:lnSpc>
                <a:spcPct val="90000"/>
              </a:lnSpc>
              <a:defRPr/>
            </a:pPr>
            <a:r>
              <a:rPr lang="cs-CZ" altLang="cs-CZ" sz="1800" dirty="0">
                <a:cs typeface="Times New Roman" pitchFamily="18" charset="0"/>
              </a:rPr>
              <a:t>k právním jednáním, kterými vysoká škola hodlá jinou právnickou osobu ustavit, zrušit nebo přeměnit, a ke vkladům s peněžitým nebo nepeněžitým předmětem do těchto a jiných právnických osob. </a:t>
            </a:r>
          </a:p>
          <a:p>
            <a:endParaRPr lang="cs-CZ" alt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5D33E113-2C02-48A1-A09F-C656045F174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MV927K - Veřejný majetek</a:t>
            </a:r>
          </a:p>
        </p:txBody>
      </p:sp>
      <p:sp>
        <p:nvSpPr>
          <p:cNvPr id="10245" name="Zástupný symbol pro číslo snímku 4">
            <a:extLst>
              <a:ext uri="{FF2B5EF4-FFF2-40B4-BE49-F238E27FC236}">
                <a16:creationId xmlns:a16="http://schemas.microsoft.com/office/drawing/2014/main" xmlns="" id="{F4C2EB00-84F4-4571-AE16-C3FBBB14989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fld id="{7DE52FF3-2E90-42E8-9ECF-A2F58071910A}" type="slidenum">
              <a:rPr lang="cs-CZ" altLang="cs-CZ" sz="1200" smtClean="0">
                <a:solidFill>
                  <a:srgbClr val="969696"/>
                </a:solidFill>
                <a:latin typeface="Arial" panose="020B0604020202020204" pitchFamily="34" charset="0"/>
              </a:rPr>
              <a:pPr/>
              <a:t>6</a:t>
            </a:fld>
            <a:endParaRPr lang="cs-CZ" altLang="cs-CZ" sz="1200">
              <a:solidFill>
                <a:srgbClr val="969696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7E141D9-FA33-4141-879D-C0133006C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400" b="1" dirty="0"/>
              <a:t>Kontrola hospodaření veřejné vysoké školy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021B2680-02FB-4558-B7BB-CE9C2F9DC5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588" y="2017712"/>
            <a:ext cx="8081962" cy="4230687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cs-CZ" altLang="cs-CZ" sz="2000" dirty="0"/>
              <a:t>Dozor:</a:t>
            </a:r>
          </a:p>
          <a:p>
            <a:pPr lvl="1">
              <a:lnSpc>
                <a:spcPct val="90000"/>
              </a:lnSpc>
              <a:defRPr/>
            </a:pPr>
            <a:r>
              <a:rPr lang="cs-CZ" altLang="cs-CZ" sz="2000" dirty="0"/>
              <a:t>Při hospodaření se veřejná vysoká škola řídí právními předpisy, ale rovněž svými vnitřními předpisy.</a:t>
            </a:r>
          </a:p>
          <a:p>
            <a:pPr lvl="1">
              <a:lnSpc>
                <a:spcPct val="90000"/>
              </a:lnSpc>
              <a:defRPr/>
            </a:pPr>
            <a:r>
              <a:rPr lang="cs-CZ" altLang="cs-CZ" sz="2000" dirty="0"/>
              <a:t>MŠMT dohlíží na soulad vnitřních předpisů s právními předpisy.</a:t>
            </a:r>
          </a:p>
          <a:p>
            <a:pPr lvl="1">
              <a:lnSpc>
                <a:spcPct val="90000"/>
              </a:lnSpc>
              <a:defRPr/>
            </a:pPr>
            <a:r>
              <a:rPr lang="cs-CZ" altLang="cs-CZ" sz="2000" dirty="0"/>
              <a:t>Dozor při registraci vnitřního předpisu.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sz="2000" dirty="0"/>
              <a:t>Kontrola hospodaření:</a:t>
            </a:r>
          </a:p>
          <a:p>
            <a:pPr lvl="1">
              <a:lnSpc>
                <a:spcPct val="90000"/>
              </a:lnSpc>
              <a:defRPr/>
            </a:pPr>
            <a:r>
              <a:rPr lang="cs-CZ" altLang="cs-CZ" sz="2000" dirty="0"/>
              <a:t>MŠMT dle zákona č. 552/1991 Sb., o státní kontrole;</a:t>
            </a:r>
          </a:p>
          <a:p>
            <a:pPr lvl="1">
              <a:lnSpc>
                <a:spcPct val="90000"/>
              </a:lnSpc>
              <a:defRPr/>
            </a:pPr>
            <a:r>
              <a:rPr lang="cs-CZ" altLang="cs-CZ" sz="2000" dirty="0"/>
              <a:t>Funkce veřejné kontroly: správní rada, akademický senát vysoké školy a akademický senát fakulty;</a:t>
            </a:r>
          </a:p>
          <a:p>
            <a:pPr lvl="1">
              <a:lnSpc>
                <a:spcPct val="90000"/>
              </a:lnSpc>
              <a:defRPr/>
            </a:pPr>
            <a:r>
              <a:rPr lang="cs-CZ" altLang="cs-CZ" sz="2000" dirty="0"/>
              <a:t>Parlament ČR;</a:t>
            </a:r>
          </a:p>
          <a:p>
            <a:pPr lvl="1">
              <a:lnSpc>
                <a:spcPct val="90000"/>
              </a:lnSpc>
              <a:defRPr/>
            </a:pPr>
            <a:r>
              <a:rPr lang="cs-CZ" altLang="cs-CZ" sz="2000" dirty="0"/>
              <a:t>Vláda ČR;</a:t>
            </a:r>
          </a:p>
          <a:p>
            <a:pPr lvl="1">
              <a:lnSpc>
                <a:spcPct val="90000"/>
              </a:lnSpc>
              <a:defRPr/>
            </a:pPr>
            <a:r>
              <a:rPr lang="cs-CZ" altLang="cs-CZ" sz="2000" dirty="0"/>
              <a:t>Úřad pro ochranu hospodářské soutěže;</a:t>
            </a:r>
          </a:p>
          <a:p>
            <a:pPr lvl="1">
              <a:lnSpc>
                <a:spcPct val="90000"/>
              </a:lnSpc>
              <a:defRPr/>
            </a:pPr>
            <a:r>
              <a:rPr lang="cs-CZ" altLang="cs-CZ" sz="2000" dirty="0"/>
              <a:t>Nejvyšší kontrolní úřad.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77763041-9FDA-4E0A-B222-FAF103FF0E8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MV927K - Veřejný majetek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995C3578-48D1-4861-BF6F-2E2C60038F9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7993778-6870-406F-8795-E1564B6C2051}" type="slidenum">
              <a:rPr lang="cs-CZ" altLang="cs-CZ" smtClean="0"/>
              <a:pPr>
                <a:defRPr/>
              </a:pPr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28691297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C3FF6BD-E168-4082-9352-F2F7B3695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Profesní komory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DE818B6D-52A6-48C8-9A97-C1893352CA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2000" dirty="0"/>
              <a:t>Patří k veřejnoprávním korporacím „osobního“ typu,</a:t>
            </a:r>
          </a:p>
          <a:p>
            <a:pPr>
              <a:defRPr/>
            </a:pPr>
            <a:r>
              <a:rPr lang="cs-CZ" altLang="cs-CZ" sz="2000" dirty="0"/>
              <a:t>nemají ústavní zakotvení,</a:t>
            </a:r>
          </a:p>
          <a:p>
            <a:pPr>
              <a:defRPr/>
            </a:pPr>
            <a:r>
              <a:rPr lang="cs-CZ" altLang="cs-CZ" sz="2000" dirty="0"/>
              <a:t>každá profesní komora má svůj zákon, jímž byla v minulosti zřízena,</a:t>
            </a:r>
          </a:p>
          <a:p>
            <a:pPr>
              <a:defRPr/>
            </a:pPr>
            <a:r>
              <a:rPr lang="cs-CZ" altLang="cs-CZ" sz="2000" dirty="0"/>
              <a:t>činnost komor je vedle „vlastních“ zákonů upravena i dalšími právními předpisy a vnitřními předpisy.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62E5D104-0F9A-405C-9F03-92126C569D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MV927K - Veřejný majetek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E9602A84-CA25-4830-BB96-7C748B9E9FF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7993778-6870-406F-8795-E1564B6C2051}" type="slidenum">
              <a:rPr lang="cs-CZ" altLang="cs-CZ" smtClean="0"/>
              <a:pPr>
                <a:defRPr/>
              </a:pPr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417778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A4CB8B2-2286-4E3C-BF52-980DA7BE0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b="1" dirty="0"/>
              <a:t>Profesní komory s povinným členstvím a hospodaření s jejich majetkem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E9CCF704-36B0-4121-A853-BEDF77AB54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588" y="1687286"/>
            <a:ext cx="8081962" cy="4445227"/>
          </a:xfrm>
        </p:spPr>
        <p:txBody>
          <a:bodyPr/>
          <a:lstStyle/>
          <a:p>
            <a:pPr marL="571500" indent="-571500" algn="just">
              <a:lnSpc>
                <a:spcPct val="90000"/>
              </a:lnSpc>
            </a:pPr>
            <a:endParaRPr lang="cs-CZ" sz="2400" dirty="0"/>
          </a:p>
          <a:p>
            <a:pPr marL="571500" indent="-571500" algn="just">
              <a:lnSpc>
                <a:spcPct val="90000"/>
              </a:lnSpc>
            </a:pPr>
            <a:r>
              <a:rPr lang="cs-CZ" sz="1900" dirty="0"/>
              <a:t>I. ÚS 181/01 ze dne 16.4.2003: </a:t>
            </a:r>
            <a:r>
              <a:rPr lang="cs-CZ" sz="1900" i="1" dirty="0">
                <a:cs typeface="Times New Roman" pitchFamily="18" charset="0"/>
              </a:rPr>
              <a:t>„… jde o problematiku týkající se tzv. zájmové samosprávy, konkrétně profesních komor s povinným členstvím, sdružujících samostatně výdělečné fyzické osoby v určitých povoláních, kde je dán silný veřejný zájem na jejich řádném výkonu. Tyto komory jsou právnickými osobami veřejného práva, zřizované zákonem, vybavené oprávněním vydávat různé vnitřní předpisy pro komoru a její členy, kteří se jím musí s ohledem na povinné členství podřídit. Komora tak nad těmito členy – příslušníky určitého profesního stavu – vykonává určitá mocenská oprávnění, mezi něž typicky patří právě kárná pravomoc. Tato pravomoc však samozřejmě není bezbřehá, je regulována zákonem a proti rozhodnutí, které členu komory stanoví jakékoli povinnosti, musí být umožněno podat návrh na soudní přezkum.“   </a:t>
            </a:r>
          </a:p>
          <a:p>
            <a:pPr marL="571500" indent="-571500" algn="just">
              <a:lnSpc>
                <a:spcPct val="90000"/>
              </a:lnSpc>
            </a:pPr>
            <a:r>
              <a:rPr lang="cs-CZ" sz="1900" dirty="0">
                <a:cs typeface="Times New Roman" pitchFamily="18" charset="0"/>
              </a:rPr>
              <a:t>Rozsudek NSS ze dne 4.5.2005, č.j. 1 As 21/2004-38</a:t>
            </a:r>
          </a:p>
          <a:p>
            <a:pPr marL="609600" indent="-609600" eaLnBrk="1" hangingPunct="1">
              <a:defRPr/>
            </a:pP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ECE3627C-31F1-45D9-9284-F2719064456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MV927K - Veřejný majetek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B33F2DBB-6379-4C6C-86BD-027AF02052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7993778-6870-406F-8795-E1564B6C2051}" type="slidenum">
              <a:rPr lang="cs-CZ" altLang="cs-CZ" smtClean="0"/>
              <a:pPr>
                <a:defRPr/>
              </a:pPr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3243264307"/>
      </p:ext>
    </p:extLst>
  </p:cSld>
  <p:clrMapOvr>
    <a:masterClrMapping/>
  </p:clrMapOvr>
</p:sld>
</file>

<file path=ppt/theme/theme1.xml><?xml version="1.0" encoding="utf-8"?>
<a:theme xmlns:a="http://schemas.openxmlformats.org/drawingml/2006/main" name="law_sablona_cz (1)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law_sablona_cz (1)</Template>
  <TotalTime>4629</TotalTime>
  <Words>1267</Words>
  <Application>Microsoft Office PowerPoint</Application>
  <PresentationFormat>Předvádění na obrazovce (4:3)</PresentationFormat>
  <Paragraphs>197</Paragraphs>
  <Slides>20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law_sablona_cz (1)</vt:lpstr>
      <vt:lpstr>Hospodaření jiných veřejných subjektů   MV927K - III. přednáška Dagmar Sochorová </vt:lpstr>
      <vt:lpstr>Osnova přednášky</vt:lpstr>
      <vt:lpstr>SUBJEKTY ZÁJMOVÉ SAMOSPRÁVY</vt:lpstr>
      <vt:lpstr>Snímek 4</vt:lpstr>
      <vt:lpstr>Vysokoškolská samospráva</vt:lpstr>
      <vt:lpstr>Hospodaření veřejné vysoké školy</vt:lpstr>
      <vt:lpstr>Kontrola hospodaření veřejné vysoké školy</vt:lpstr>
      <vt:lpstr>Profesní komory</vt:lpstr>
      <vt:lpstr>Profesní komory s povinným členstvím a hospodaření s jejich majetkem</vt:lpstr>
      <vt:lpstr>Snímek 10</vt:lpstr>
      <vt:lpstr>Snímek 11</vt:lpstr>
      <vt:lpstr>Finanční hospodaření profesních komor </vt:lpstr>
      <vt:lpstr>Snímek 13</vt:lpstr>
      <vt:lpstr>Snímek 14</vt:lpstr>
      <vt:lpstr>Snímek 15</vt:lpstr>
      <vt:lpstr>Snímek 16</vt:lpstr>
      <vt:lpstr>Závěrem</vt:lpstr>
      <vt:lpstr>VEŘEJNÉ VÝZKUMNÉ INSTITUCE </vt:lpstr>
      <vt:lpstr>Snímek 19</vt:lpstr>
      <vt:lpstr>Snímek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Určení nezákonnosti zásahu v kontextu odpovědnosti za újmu při výkonu veřejné moci  Mgr. Tomáš Svoboda</dc:title>
  <dc:creator>Admin</dc:creator>
  <cp:lastModifiedBy>Admin</cp:lastModifiedBy>
  <cp:revision>3290</cp:revision>
  <cp:lastPrinted>1601-01-01T00:00:00Z</cp:lastPrinted>
  <dcterms:created xsi:type="dcterms:W3CDTF">2016-03-09T14:49:29Z</dcterms:created>
  <dcterms:modified xsi:type="dcterms:W3CDTF">2021-12-15T19:31:31Z</dcterms:modified>
</cp:coreProperties>
</file>