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B49ECC-7DBD-4241-B9FF-B41B20472C08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B8CBC4-79BA-4DC6-845D-3CC150D76EB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Listina základních práv Evropské unie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Prof. JUDr. Jaroslav </a:t>
            </a:r>
            <a:r>
              <a:rPr lang="cs-CZ" dirty="0" err="1"/>
              <a:t>Fenyk</a:t>
            </a:r>
            <a:r>
              <a:rPr lang="cs-CZ" dirty="0"/>
              <a:t>, Ph.D., </a:t>
            </a:r>
            <a:r>
              <a:rPr lang="cs-CZ" dirty="0" err="1"/>
              <a:t>DSc</a:t>
            </a:r>
            <a:r>
              <a:rPr lang="cs-CZ" dirty="0"/>
              <a:t>.</a:t>
            </a:r>
          </a:p>
          <a:p>
            <a:r>
              <a:rPr lang="cs-CZ" dirty="0"/>
              <a:t>Evropské trestní právo 2021</a:t>
            </a:r>
          </a:p>
        </p:txBody>
      </p:sp>
    </p:spTree>
    <p:extLst>
      <p:ext uri="{BB962C8B-B14F-4D97-AF65-F5344CB8AC3E}">
        <p14:creationId xmlns:p14="http://schemas.microsoft.com/office/powerpoint/2010/main" val="259501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„Přirozená práva“ </a:t>
            </a:r>
            <a:r>
              <a:rPr lang="cs-CZ" dirty="0"/>
              <a:t>jsou souhrnem nepsaných pravidel, která mají původ v lidské přirozenosti, v rozumu a ve víře v Boha, jsou na světě odjakživa a směřují k dosažení spravedlnosti</a:t>
            </a:r>
          </a:p>
          <a:p>
            <a:pPr algn="just"/>
            <a:r>
              <a:rPr lang="cs-CZ" b="1" dirty="0"/>
              <a:t>„Lidská práva“ </a:t>
            </a:r>
            <a:r>
              <a:rPr lang="cs-CZ" dirty="0"/>
              <a:t>vyvěrají z práva přirozeného a platí vždy, všude a pro každého a nemají tedy nutně pozitivní vyjádření. </a:t>
            </a:r>
          </a:p>
          <a:p>
            <a:pPr algn="just"/>
            <a:r>
              <a:rPr lang="cs-CZ" b="1" dirty="0"/>
              <a:t>„Základní práva“ </a:t>
            </a:r>
            <a:r>
              <a:rPr lang="cs-CZ" dirty="0"/>
              <a:t>vyjadřují vztah mezi (každým) jednotlivcem a státem. Jde o subjektivní práva dnes často zakotvená v aktu mezinárodního práva veřejného a/nebo v ústavním pořádku.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Přirozená práva, lidská práva a základní práva </a:t>
            </a:r>
          </a:p>
        </p:txBody>
      </p:sp>
    </p:spTree>
    <p:extLst>
      <p:ext uri="{BB962C8B-B14F-4D97-AF65-F5344CB8AC3E}">
        <p14:creationId xmlns:p14="http://schemas.microsoft.com/office/powerpoint/2010/main" val="352442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ústavní právo ( Ústava, Listina) – </a:t>
            </a:r>
            <a:r>
              <a:rPr lang="cs-CZ" b="1" dirty="0"/>
              <a:t>interní ochrana</a:t>
            </a:r>
          </a:p>
          <a:p>
            <a:pPr algn="just"/>
            <a:r>
              <a:rPr lang="cs-CZ" dirty="0"/>
              <a:t>Úmluva o ochraně lidských práv a základních svobod  (č. 209/1992 Sb.) + Protokoly (16) a další akty MPV chránící lidská práva) – </a:t>
            </a:r>
            <a:r>
              <a:rPr lang="cs-CZ" b="1" dirty="0"/>
              <a:t>externí ochrana</a:t>
            </a:r>
          </a:p>
          <a:p>
            <a:r>
              <a:rPr lang="cs-CZ" dirty="0"/>
              <a:t>Listina základních práv Evropské unie (č. 2010/C 83/02 </a:t>
            </a:r>
            <a:r>
              <a:rPr lang="cs-CZ" dirty="0" err="1"/>
              <a:t>Úř.v</a:t>
            </a:r>
            <a:r>
              <a:rPr lang="cs-CZ" dirty="0"/>
              <a:t>. EU) – </a:t>
            </a:r>
            <a:r>
              <a:rPr lang="cs-CZ" b="1" dirty="0" err="1"/>
              <a:t>supranacionální</a:t>
            </a:r>
            <a:r>
              <a:rPr lang="cs-CZ" b="1" dirty="0"/>
              <a:t> ochrana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úrovně ochrany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412183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cs-CZ" sz="8000" dirty="0"/>
              <a:t>integrována do</a:t>
            </a:r>
            <a:r>
              <a:rPr lang="cs-CZ" sz="8000" b="1" dirty="0"/>
              <a:t> primárního </a:t>
            </a:r>
            <a:r>
              <a:rPr lang="cs-CZ" sz="8000" dirty="0"/>
              <a:t>unijního práva čl. 6 odst. 1 Smlouvy o EU₁  </a:t>
            </a:r>
          </a:p>
          <a:p>
            <a:r>
              <a:rPr lang="cs-CZ" sz="8000" dirty="0" err="1"/>
              <a:t>supranacionální</a:t>
            </a:r>
            <a:r>
              <a:rPr lang="cs-CZ" sz="8000" dirty="0"/>
              <a:t> právní akt s možností </a:t>
            </a:r>
            <a:r>
              <a:rPr lang="cs-CZ" sz="8000" b="1" dirty="0"/>
              <a:t>přímého účinku (</a:t>
            </a:r>
            <a:r>
              <a:rPr lang="cs-CZ" sz="8000" dirty="0"/>
              <a:t>má sice především doktrinální účinek, ale je i </a:t>
            </a:r>
            <a:r>
              <a:rPr lang="cs-CZ" sz="8000" b="1" dirty="0"/>
              <a:t>přímo aplikovatelná)</a:t>
            </a:r>
            <a:endParaRPr lang="cs-CZ" sz="8000" dirty="0"/>
          </a:p>
          <a:p>
            <a:r>
              <a:rPr lang="cs-CZ" sz="8000" dirty="0"/>
              <a:t>Je závazná pro </a:t>
            </a:r>
            <a:r>
              <a:rPr lang="cs-CZ" sz="8000" b="1" dirty="0"/>
              <a:t>instituce, orgány, úřady a agentury Evropské unie.  </a:t>
            </a:r>
            <a:endParaRPr lang="cs-CZ" sz="8000" dirty="0"/>
          </a:p>
          <a:p>
            <a:r>
              <a:rPr lang="cs-CZ" sz="8000" b="1" dirty="0"/>
              <a:t>pro členské státy </a:t>
            </a:r>
            <a:r>
              <a:rPr lang="cs-CZ" sz="80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8000" dirty="0"/>
              <a:t> 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pPr marL="0" indent="0" algn="just">
              <a:buNone/>
            </a:pPr>
            <a:r>
              <a:rPr lang="cs-CZ" sz="4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povaha LZPEU</a:t>
            </a:r>
          </a:p>
        </p:txBody>
      </p:sp>
    </p:spTree>
    <p:extLst>
      <p:ext uri="{BB962C8B-B14F-4D97-AF65-F5344CB8AC3E}">
        <p14:creationId xmlns:p14="http://schemas.microsoft.com/office/powerpoint/2010/main" val="665326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Listina </a:t>
            </a:r>
            <a:r>
              <a:rPr lang="cs-CZ" b="1" dirty="0"/>
              <a:t>nesměřuje jen k smlouvám</a:t>
            </a:r>
            <a:r>
              <a:rPr lang="cs-CZ" dirty="0"/>
              <a:t>, ale týká se všech pravomocí Evropské unie: </a:t>
            </a:r>
          </a:p>
          <a:p>
            <a:pPr algn="just"/>
            <a:endParaRPr lang="cs-CZ" dirty="0"/>
          </a:p>
          <a:p>
            <a:pPr algn="just">
              <a:buFontTx/>
              <a:buChar char="-"/>
            </a:pPr>
            <a:r>
              <a:rPr lang="cs-CZ" sz="20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20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20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dirty="0"/>
          </a:p>
          <a:p>
            <a:pPr algn="just"/>
            <a:r>
              <a:rPr lang="cs-CZ" dirty="0"/>
              <a:t>Listina z hlediska jejího dodržování</a:t>
            </a:r>
            <a:r>
              <a:rPr lang="cs-CZ" b="1" dirty="0"/>
              <a:t> není </a:t>
            </a:r>
            <a:r>
              <a:rPr lang="cs-CZ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povaha LZPEU</a:t>
            </a:r>
          </a:p>
        </p:txBody>
      </p:sp>
    </p:spTree>
    <p:extLst>
      <p:ext uri="{BB962C8B-B14F-4D97-AF65-F5344CB8AC3E}">
        <p14:creationId xmlns:p14="http://schemas.microsoft.com/office/powerpoint/2010/main" val="411180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800" dirty="0"/>
              <a:t>Vztah LZPEU a Úmluvy je </a:t>
            </a:r>
            <a:r>
              <a:rPr lang="cs-CZ" sz="1800" b="1" dirty="0"/>
              <a:t>částečně souběžný</a:t>
            </a:r>
            <a:r>
              <a:rPr lang="cs-CZ" sz="1800" dirty="0"/>
              <a:t>. Listina některá základní práva, obsažená v Úmluvě přebírá, formálně dokonce včetně jejich doktrinálního výkladu (čl. 52 odst. 3 Listiny).  Tím sice uznává subsidiární a závaznou povahu Úmluvy, ale nevylučuje (podobně jako Listina základních práv a svobod v ČR) </a:t>
            </a:r>
            <a:r>
              <a:rPr lang="cs-CZ" sz="1800" b="1" dirty="0"/>
              <a:t>vyšší standard ochrany </a:t>
            </a:r>
            <a:r>
              <a:rPr lang="cs-CZ" sz="1800" dirty="0"/>
              <a:t>poskytovaný Listinou</a:t>
            </a:r>
          </a:p>
          <a:p>
            <a:pPr algn="just"/>
            <a:r>
              <a:rPr lang="cs-CZ" sz="1800" dirty="0"/>
              <a:t>Listina působí v rámci </a:t>
            </a:r>
            <a:r>
              <a:rPr lang="cs-CZ" sz="1800" b="1" dirty="0"/>
              <a:t>fikce jediného justičního území </a:t>
            </a:r>
            <a:r>
              <a:rPr lang="cs-CZ" sz="1800" dirty="0"/>
              <a:t>EU, tedy přeshraničně, zatímco Úmluva v rámci jednotlivých členských států</a:t>
            </a:r>
          </a:p>
          <a:p>
            <a:pPr algn="just"/>
            <a:r>
              <a:rPr lang="cs-CZ" sz="1800" b="1" dirty="0"/>
              <a:t>V případě přistoupení </a:t>
            </a:r>
            <a:r>
              <a:rPr lang="cs-CZ" sz="1800" dirty="0"/>
              <a:t>EU k Úmluvě by se Úmluva stala součástí práva EU a podléhala by externí kontrole ESLP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LZPEU a Úmluvy LPZS</a:t>
            </a:r>
          </a:p>
        </p:txBody>
      </p:sp>
    </p:spTree>
    <p:extLst>
      <p:ext uri="{BB962C8B-B14F-4D97-AF65-F5344CB8AC3E}">
        <p14:creationId xmlns:p14="http://schemas.microsoft.com/office/powerpoint/2010/main" val="2112101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060848"/>
            <a:ext cx="7408333" cy="42484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/>
              <a:t>          </a:t>
            </a:r>
            <a:r>
              <a:rPr lang="cs-CZ" sz="7200" b="1" dirty="0"/>
              <a:t>Oblast trestního práva :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sz="5600" dirty="0"/>
              <a:t>Právo na lidskou důstojnost (čl. 1)</a:t>
            </a:r>
          </a:p>
          <a:p>
            <a:pPr lvl="0"/>
            <a:r>
              <a:rPr lang="cs-CZ" sz="5600" dirty="0"/>
              <a:t>Právo na život (čl. 2)</a:t>
            </a:r>
          </a:p>
          <a:p>
            <a:pPr lvl="0"/>
            <a:r>
              <a:rPr lang="cs-CZ" sz="5600" dirty="0"/>
              <a:t>Právo na nedotknutelnost lidské osobnosti (čl. 3)</a:t>
            </a:r>
          </a:p>
          <a:p>
            <a:pPr lvl="0"/>
            <a:r>
              <a:rPr lang="cs-CZ" sz="5600" dirty="0"/>
              <a:t>Zákaz mučení a nelidského a ponižujícího zacházení anebo trestu (čl. 4)</a:t>
            </a:r>
          </a:p>
          <a:p>
            <a:pPr lvl="0"/>
            <a:r>
              <a:rPr lang="cs-CZ" sz="5600" dirty="0"/>
              <a:t>Zákaz otroctví a nucené práce (čl. 5)</a:t>
            </a:r>
          </a:p>
          <a:p>
            <a:pPr lvl="0"/>
            <a:r>
              <a:rPr lang="cs-CZ" sz="5600" dirty="0"/>
              <a:t>Právo na svobodu a bezpečnost (čl. 6)</a:t>
            </a:r>
          </a:p>
          <a:p>
            <a:pPr lvl="0"/>
            <a:r>
              <a:rPr lang="cs-CZ" sz="5600" dirty="0"/>
              <a:t>Respektování soukromého a rodinného života (čl. 7)</a:t>
            </a:r>
          </a:p>
          <a:p>
            <a:pPr lvl="0"/>
            <a:r>
              <a:rPr lang="cs-CZ" sz="5600" dirty="0"/>
              <a:t>Ochrana osobních údajů (čl. 8)</a:t>
            </a:r>
          </a:p>
          <a:p>
            <a:pPr lvl="0"/>
            <a:r>
              <a:rPr lang="cs-CZ" sz="5600" dirty="0"/>
              <a:t>Svoboda myšlení, svědomí a náboženského vyznání (čl. 10)</a:t>
            </a:r>
          </a:p>
          <a:p>
            <a:pPr lvl="0"/>
            <a:r>
              <a:rPr lang="cs-CZ" sz="5600" dirty="0"/>
              <a:t>Právo na vlastnictví (čl. 17)</a:t>
            </a:r>
          </a:p>
          <a:p>
            <a:pPr lvl="0"/>
            <a:r>
              <a:rPr lang="cs-CZ" sz="5600" dirty="0"/>
              <a:t>Právo na azyl (čl. 18)</a:t>
            </a:r>
          </a:p>
          <a:p>
            <a:pPr lvl="0"/>
            <a:r>
              <a:rPr lang="cs-CZ" sz="5600" dirty="0"/>
              <a:t>Ochrana v případě vystěhování, vyhoštění nebo vydání (čl. 19)</a:t>
            </a:r>
          </a:p>
          <a:p>
            <a:pPr lvl="0"/>
            <a:r>
              <a:rPr lang="cs-CZ" sz="5600" dirty="0"/>
              <a:t>Rovnost před zákonem (čl. 20)</a:t>
            </a:r>
          </a:p>
          <a:p>
            <a:pPr lvl="0"/>
            <a:r>
              <a:rPr lang="cs-CZ" sz="5600" dirty="0"/>
              <a:t> Zákaz diskriminace (čl. 21)</a:t>
            </a:r>
          </a:p>
          <a:p>
            <a:pPr lvl="0"/>
            <a:r>
              <a:rPr lang="cs-CZ" sz="5600" dirty="0"/>
              <a:t>Právo na účinné odvolací řízení a nestranný soudní proces (čl. 47)</a:t>
            </a:r>
          </a:p>
          <a:p>
            <a:pPr lvl="0"/>
            <a:r>
              <a:rPr lang="cs-CZ" sz="5600" dirty="0"/>
              <a:t>Presumpci neviny a práva obhajoby (čl. 48)</a:t>
            </a:r>
          </a:p>
          <a:p>
            <a:pPr lvl="0"/>
            <a:r>
              <a:rPr lang="cs-CZ" sz="5600" dirty="0"/>
              <a:t>Zásady zákonnosti a přiměřenosti trestů (čl. 49)</a:t>
            </a:r>
          </a:p>
          <a:p>
            <a:pPr lvl="0"/>
            <a:r>
              <a:rPr lang="cs-CZ" sz="5600" b="1" dirty="0"/>
              <a:t>Právo nebýt souzen či trestně stíhán dvakrát za stejný trestný čin </a:t>
            </a:r>
            <a:r>
              <a:rPr lang="cs-CZ" sz="5600" dirty="0"/>
              <a:t>(čl. 50).</a:t>
            </a:r>
          </a:p>
          <a:p>
            <a:endParaRPr lang="cs-CZ" sz="5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podle LZPEU</a:t>
            </a:r>
          </a:p>
        </p:txBody>
      </p:sp>
    </p:spTree>
    <p:extLst>
      <p:ext uri="{BB962C8B-B14F-4D97-AF65-F5344CB8AC3E}">
        <p14:creationId xmlns:p14="http://schemas.microsoft.com/office/powerpoint/2010/main" val="306676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Výkladové problémy patrně nebude činit působnost orgánů, institucí a jiných subjektů Evropské unie ve smyslu čl. 51 odst. 1 Listiny.</a:t>
            </a:r>
          </a:p>
          <a:p>
            <a:endParaRPr lang="cs-CZ" dirty="0"/>
          </a:p>
          <a:p>
            <a:pPr algn="just"/>
            <a:r>
              <a:rPr lang="cs-CZ" dirty="0"/>
              <a:t>Možné problémy při naplnění oblasti aplikace unijního práva - cíl, vliv a intenzita aplikovaného unijního práva a to, zda má vnitrostátní úprava za úkol provádět právo EU („…pokud uplatňují právo Unie…“) nebo nikoli a/zda vůbec existují konkrétní pozitivní ustanovení evropského práva v příslušné oblasti. </a:t>
            </a:r>
          </a:p>
          <a:p>
            <a:pPr marL="0" indent="0" algn="just">
              <a:buNone/>
            </a:pPr>
            <a:r>
              <a:rPr lang="cs-CZ" dirty="0"/>
              <a:t> </a:t>
            </a:r>
          </a:p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praxe </a:t>
            </a:r>
          </a:p>
        </p:txBody>
      </p:sp>
    </p:spTree>
    <p:extLst>
      <p:ext uri="{BB962C8B-B14F-4D97-AF65-F5344CB8AC3E}">
        <p14:creationId xmlns:p14="http://schemas.microsoft.com/office/powerpoint/2010/main" val="317760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Děkuji Vám za pozornost</a:t>
            </a:r>
          </a:p>
          <a:p>
            <a:pPr marL="0" indent="0" algn="ctr">
              <a:buNone/>
            </a:pPr>
            <a:r>
              <a:rPr lang="cs-CZ" sz="1600" dirty="0"/>
              <a:t>(Jaroslav.fenyk@usoud.cz)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1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</TotalTime>
  <Words>867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Candara</vt:lpstr>
      <vt:lpstr>Symbol</vt:lpstr>
      <vt:lpstr>Vlnění</vt:lpstr>
      <vt:lpstr>Listina základních práv Evropské unie </vt:lpstr>
      <vt:lpstr>Přirozená práva, lidská práva a základní práva </vt:lpstr>
      <vt:lpstr>Tři úrovně ochrany lidských práv</vt:lpstr>
      <vt:lpstr>Právní povaha LZPEU</vt:lpstr>
      <vt:lpstr>Právní povaha LZPEU</vt:lpstr>
      <vt:lpstr>Vztah LZPEU a Úmluvy LPZS</vt:lpstr>
      <vt:lpstr>Základní práva podle LZPEU</vt:lpstr>
      <vt:lpstr>Aplikační praxe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Listina základních práv Evropské unie v českém trestním řízení</dc:title>
  <dc:creator>Fenyk Jaroslav</dc:creator>
  <cp:lastModifiedBy>Jaroslav Fenyk</cp:lastModifiedBy>
  <cp:revision>29</cp:revision>
  <dcterms:created xsi:type="dcterms:W3CDTF">2015-09-24T11:19:55Z</dcterms:created>
  <dcterms:modified xsi:type="dcterms:W3CDTF">2021-11-23T10:21:54Z</dcterms:modified>
</cp:coreProperties>
</file>