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455" r:id="rId3"/>
    <p:sldId id="445" r:id="rId4"/>
    <p:sldId id="257" r:id="rId5"/>
    <p:sldId id="456" r:id="rId6"/>
    <p:sldId id="457" r:id="rId7"/>
    <p:sldId id="458" r:id="rId8"/>
    <p:sldId id="459" r:id="rId9"/>
    <p:sldId id="46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6538-8CA8-4D8B-9B2F-D6911C2FFD87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4469-444A-4EA0-888F-A843B5E020EF}" type="slidenum">
              <a:rPr lang="cs-CZ" smtClean="0"/>
              <a:t>‹#›</a:t>
            </a:fld>
            <a:endParaRPr lang="cs-CZ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1860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6538-8CA8-4D8B-9B2F-D6911C2FFD87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4469-444A-4EA0-888F-A843B5E020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5777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6538-8CA8-4D8B-9B2F-D6911C2FFD87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4469-444A-4EA0-888F-A843B5E020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2595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6538-8CA8-4D8B-9B2F-D6911C2FFD87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4469-444A-4EA0-888F-A843B5E020EF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6203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6538-8CA8-4D8B-9B2F-D6911C2FFD87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4469-444A-4EA0-888F-A843B5E020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04490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6538-8CA8-4D8B-9B2F-D6911C2FFD87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4469-444A-4EA0-888F-A843B5E020E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91020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6538-8CA8-4D8B-9B2F-D6911C2FFD87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4469-444A-4EA0-888F-A843B5E020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13979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6538-8CA8-4D8B-9B2F-D6911C2FFD87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4469-444A-4EA0-888F-A843B5E020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8108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6538-8CA8-4D8B-9B2F-D6911C2FFD87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4469-444A-4EA0-888F-A843B5E020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237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6538-8CA8-4D8B-9B2F-D6911C2FFD87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4469-444A-4EA0-888F-A843B5E020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988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6538-8CA8-4D8B-9B2F-D6911C2FFD87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4469-444A-4EA0-888F-A843B5E020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8358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6538-8CA8-4D8B-9B2F-D6911C2FFD87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4469-444A-4EA0-888F-A843B5E020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723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6538-8CA8-4D8B-9B2F-D6911C2FFD87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4469-444A-4EA0-888F-A843B5E020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7600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6538-8CA8-4D8B-9B2F-D6911C2FFD87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4469-444A-4EA0-888F-A843B5E020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7290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6538-8CA8-4D8B-9B2F-D6911C2FFD87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4469-444A-4EA0-888F-A843B5E020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883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6538-8CA8-4D8B-9B2F-D6911C2FFD87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4469-444A-4EA0-888F-A843B5E020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540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6538-8CA8-4D8B-9B2F-D6911C2FFD87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4469-444A-4EA0-888F-A843B5E020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946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2C46538-8CA8-4D8B-9B2F-D6911C2FFD87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E1C4469-444A-4EA0-888F-A843B5E020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2040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BE70E5-9F6A-4078-98DC-645571A4B7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Příklady z rozhodovací praxe </a:t>
            </a:r>
            <a:r>
              <a:rPr lang="cs-CZ" dirty="0">
                <a:solidFill>
                  <a:srgbClr val="FFC000"/>
                </a:solidFill>
              </a:rPr>
              <a:t>Evropského soudu pro lidská práva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0517DE3-AF00-4234-8DDD-BFA1C8126F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2" y="4314548"/>
            <a:ext cx="6400800" cy="1476652"/>
          </a:xfrm>
        </p:spPr>
        <p:txBody>
          <a:bodyPr/>
          <a:lstStyle/>
          <a:p>
            <a:r>
              <a:rPr lang="cs-CZ" dirty="0" err="1"/>
              <a:t>Prof</a:t>
            </a:r>
            <a:r>
              <a:rPr lang="cs-CZ" dirty="0"/>
              <a:t> . JUDr. Jaroslav </a:t>
            </a:r>
            <a:r>
              <a:rPr lang="cs-CZ" dirty="0" err="1"/>
              <a:t>Fenyk</a:t>
            </a:r>
            <a:r>
              <a:rPr lang="cs-CZ" dirty="0"/>
              <a:t>, Ph.D., </a:t>
            </a:r>
            <a:r>
              <a:rPr lang="cs-CZ" dirty="0" err="1"/>
              <a:t>DSc</a:t>
            </a:r>
            <a:r>
              <a:rPr lang="cs-CZ" dirty="0"/>
              <a:t>. Pro Evropské trestní právo16.11.2022</a:t>
            </a:r>
          </a:p>
        </p:txBody>
      </p:sp>
    </p:spTree>
    <p:extLst>
      <p:ext uri="{BB962C8B-B14F-4D97-AF65-F5344CB8AC3E}">
        <p14:creationId xmlns:p14="http://schemas.microsoft.com/office/powerpoint/2010/main" val="3629272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91544" y="620688"/>
            <a:ext cx="8229600" cy="1143000"/>
          </a:xfrm>
        </p:spPr>
        <p:txBody>
          <a:bodyPr/>
          <a:lstStyle/>
          <a:p>
            <a:pPr algn="ctr"/>
            <a:r>
              <a:rPr lang="cs-CZ" dirty="0"/>
              <a:t>Charakteristika ESLP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91544" y="1916832"/>
            <a:ext cx="8229600" cy="4464496"/>
          </a:xfrm>
        </p:spPr>
        <p:txBody>
          <a:bodyPr>
            <a:normAutofit fontScale="92500"/>
          </a:bodyPr>
          <a:lstStyle/>
          <a:p>
            <a:r>
              <a:rPr lang="cs-CZ" sz="2400" dirty="0"/>
              <a:t>Mezinárodní soud složený se stejného počtu soudců, jako  je počet členských států RE, které ratifikovaly  Úmluvu – 47 ( ne všechny státy ratifikovaly protokoly)</a:t>
            </a:r>
          </a:p>
          <a:p>
            <a:r>
              <a:rPr lang="cs-CZ" sz="2400" dirty="0"/>
              <a:t>Musí být vyčerpány účinné prostředky nápravy na národní úrovni, 6 měsíců na podání (úplné) stížnosti</a:t>
            </a:r>
          </a:p>
          <a:p>
            <a:r>
              <a:rPr lang="cs-CZ" sz="2400" dirty="0"/>
              <a:t>Soudci nehájí zájmy konkrétního státu</a:t>
            </a:r>
          </a:p>
          <a:p>
            <a:r>
              <a:rPr lang="cs-CZ" sz="2400" dirty="0"/>
              <a:t>Návrh rozhodnutí připravuje Kancelář ( právní referenti), rozhoduje  samosoudce, 3 členný senát, velký senát</a:t>
            </a:r>
          </a:p>
          <a:p>
            <a:r>
              <a:rPr lang="cs-CZ" sz="2400" dirty="0"/>
              <a:t>14. protokol zavádí rozhodování o odmítnutí stížnosti jedním soudcem, dále charakterizuje tzv. podstatnou újmu</a:t>
            </a:r>
          </a:p>
          <a:p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4314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99928" y="793627"/>
            <a:ext cx="8363272" cy="1143000"/>
          </a:xfrm>
        </p:spPr>
        <p:txBody>
          <a:bodyPr/>
          <a:lstStyle/>
          <a:p>
            <a:r>
              <a:rPr lang="cs-CZ" dirty="0"/>
              <a:t> 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2" y="1944210"/>
            <a:ext cx="8534400" cy="430419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Právní rámec </a:t>
            </a:r>
            <a:r>
              <a:rPr lang="cs-CZ" dirty="0"/>
              <a:t>– Úmluva o ochraně lidských práv a základních svobod ( EÚLP)</a:t>
            </a:r>
          </a:p>
          <a:p>
            <a:r>
              <a:rPr lang="cs-CZ" dirty="0"/>
              <a:t>Hlavní procesní záruky </a:t>
            </a:r>
            <a:r>
              <a:rPr lang="cs-CZ" dirty="0">
                <a:solidFill>
                  <a:srgbClr val="FF0000"/>
                </a:solidFill>
              </a:rPr>
              <a:t>spravedlivého trestního řízení </a:t>
            </a:r>
            <a:r>
              <a:rPr lang="cs-CZ" dirty="0"/>
              <a:t>– čl. 6 odst.1 EÚLP</a:t>
            </a:r>
          </a:p>
          <a:p>
            <a:r>
              <a:rPr lang="cs-CZ" dirty="0">
                <a:solidFill>
                  <a:srgbClr val="FF0000"/>
                </a:solidFill>
              </a:rPr>
              <a:t>Právo na obhajobu </a:t>
            </a:r>
            <a:r>
              <a:rPr lang="cs-CZ" dirty="0"/>
              <a:t>– čl. 6 odst.3 EÚLP</a:t>
            </a:r>
          </a:p>
          <a:p>
            <a:r>
              <a:rPr lang="cs-CZ" dirty="0"/>
              <a:t>Jde o práva minimální, výčet není vyčerpávající</a:t>
            </a:r>
          </a:p>
          <a:p>
            <a:r>
              <a:rPr lang="cs-CZ" dirty="0"/>
              <a:t>Cíl : je zajistit spravedlnost řízení jako celku</a:t>
            </a:r>
          </a:p>
          <a:p>
            <a:r>
              <a:rPr lang="cs-CZ" dirty="0"/>
              <a:t>Vztahuje se </a:t>
            </a:r>
            <a:r>
              <a:rPr lang="cs-CZ" dirty="0">
                <a:solidFill>
                  <a:srgbClr val="FF0000"/>
                </a:solidFill>
              </a:rPr>
              <a:t>na obviněného, </a:t>
            </a:r>
            <a:r>
              <a:rPr lang="cs-CZ" dirty="0"/>
              <a:t>kde úloha obhájce fakticky začíná ( lze však v ČR vztáhnout i na podezřelého mladistvého)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851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65305E-69F5-4C55-BAD7-347E0CBDE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A2BB54-684C-4A19-BB4B-69A8622FE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4220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/>
          </a:p>
          <a:p>
            <a:pPr algn="just"/>
            <a:r>
              <a:rPr lang="cs-CZ" sz="2000" dirty="0">
                <a:solidFill>
                  <a:srgbClr val="FF0000"/>
                </a:solidFill>
              </a:rPr>
              <a:t>Čl. 6 odst. 3 EÚLP: </a:t>
            </a:r>
            <a:r>
              <a:rPr lang="cs-CZ" sz="2000" dirty="0"/>
              <a:t>„Každý, kdo </a:t>
            </a:r>
            <a:r>
              <a:rPr lang="cs-CZ" sz="2000" dirty="0">
                <a:solidFill>
                  <a:srgbClr val="FF0000"/>
                </a:solidFill>
              </a:rPr>
              <a:t>je obviněn </a:t>
            </a:r>
            <a:r>
              <a:rPr lang="cs-CZ" sz="2000" dirty="0"/>
              <a:t>z trestného činu, má tato </a:t>
            </a:r>
            <a:r>
              <a:rPr lang="cs-CZ" sz="2000" dirty="0">
                <a:solidFill>
                  <a:srgbClr val="FF0000"/>
                </a:solidFill>
              </a:rPr>
              <a:t>minimální</a:t>
            </a:r>
            <a:r>
              <a:rPr lang="cs-CZ" sz="2000" dirty="0"/>
              <a:t> práva:</a:t>
            </a:r>
          </a:p>
          <a:p>
            <a:pPr algn="just"/>
            <a:r>
              <a:rPr lang="cs-CZ" sz="2000" dirty="0"/>
              <a:t>být neprodleně a v jazyce, jemuž rozumí, podrobně seznámen s povahou a důvodem </a:t>
            </a:r>
            <a:r>
              <a:rPr lang="cs-CZ" sz="2000" dirty="0">
                <a:solidFill>
                  <a:srgbClr val="FF0000"/>
                </a:solidFill>
              </a:rPr>
              <a:t>obvinění</a:t>
            </a:r>
            <a:r>
              <a:rPr lang="cs-CZ" sz="2000" dirty="0"/>
              <a:t> proti němu;</a:t>
            </a:r>
          </a:p>
          <a:p>
            <a:pPr algn="just"/>
            <a:r>
              <a:rPr lang="cs-CZ" sz="2000" dirty="0"/>
              <a:t>mít přiměřený čas a možnost k </a:t>
            </a:r>
            <a:r>
              <a:rPr lang="cs-CZ" sz="2000" dirty="0">
                <a:solidFill>
                  <a:srgbClr val="FF0000"/>
                </a:solidFill>
              </a:rPr>
              <a:t>přípravě</a:t>
            </a:r>
            <a:r>
              <a:rPr lang="cs-CZ" sz="2000" dirty="0"/>
              <a:t> své obhajoby;</a:t>
            </a:r>
          </a:p>
          <a:p>
            <a:pPr algn="just"/>
            <a:r>
              <a:rPr lang="cs-CZ" sz="2000" dirty="0">
                <a:solidFill>
                  <a:srgbClr val="FF0000"/>
                </a:solidFill>
              </a:rPr>
              <a:t> obhajovat se </a:t>
            </a:r>
            <a:r>
              <a:rPr lang="cs-CZ" sz="2000" dirty="0"/>
              <a:t>osobně nebo za pomoci obhájce podle vlastního výběru nebo, pokud nemá prostředky na zaplacení obhájce, aby mu byl poskytnut bezplatně, jestliže to zájmy spravedlnosti vyžadují;</a:t>
            </a:r>
          </a:p>
          <a:p>
            <a:pPr algn="just"/>
            <a:r>
              <a:rPr lang="cs-CZ" sz="2000" dirty="0"/>
              <a:t> </a:t>
            </a:r>
            <a:r>
              <a:rPr lang="cs-CZ" sz="2000" dirty="0">
                <a:solidFill>
                  <a:srgbClr val="FF0000"/>
                </a:solidFill>
              </a:rPr>
              <a:t>vyslýchat</a:t>
            </a:r>
            <a:r>
              <a:rPr lang="cs-CZ" sz="2000" dirty="0"/>
              <a:t> nebo dát vyslýchat svědky proti sobě a dosáhnout předvolání a výslech svědků ve svůj prospěch za stejných podmínek, jako svědků proti sobě;</a:t>
            </a:r>
          </a:p>
          <a:p>
            <a:pPr algn="just"/>
            <a:r>
              <a:rPr lang="cs-CZ" sz="2000" dirty="0"/>
              <a:t>mít bezplatnou pomoc </a:t>
            </a:r>
            <a:r>
              <a:rPr lang="cs-CZ" sz="2000" dirty="0">
                <a:solidFill>
                  <a:srgbClr val="FF0000"/>
                </a:solidFill>
              </a:rPr>
              <a:t>tlumočníka</a:t>
            </a:r>
            <a:r>
              <a:rPr lang="cs-CZ" sz="2000" dirty="0"/>
              <a:t>, jestliže nerozumí jazyku používanému před soudem nebo tímto jazykem nemluví.“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8094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8E50F3-9111-4A11-A23B-8B4BD7BD1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2806F3-4E02-47C3-AC60-433A55AC3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040297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Právo být seznámen s  povahou a důvodem obvinění</a:t>
            </a:r>
          </a:p>
          <a:p>
            <a:pPr algn="just">
              <a:buFontTx/>
              <a:buChar char="-"/>
            </a:pPr>
            <a:r>
              <a:rPr lang="cs-CZ" dirty="0"/>
              <a:t>Osobní informace o tom, že je obviněn ( </a:t>
            </a:r>
            <a:r>
              <a:rPr lang="cs-CZ" dirty="0" err="1"/>
              <a:t>Pélissier</a:t>
            </a:r>
            <a:r>
              <a:rPr lang="cs-CZ" dirty="0"/>
              <a:t>  a </a:t>
            </a:r>
            <a:r>
              <a:rPr lang="cs-CZ" dirty="0" err="1"/>
              <a:t>Sassi</a:t>
            </a:r>
            <a:r>
              <a:rPr lang="cs-CZ" dirty="0"/>
              <a:t> v. Francie 1999)</a:t>
            </a:r>
          </a:p>
          <a:p>
            <a:pPr algn="just">
              <a:buFontTx/>
              <a:buChar char="-"/>
            </a:pPr>
            <a:r>
              <a:rPr lang="cs-CZ" dirty="0"/>
              <a:t>Písemně nebo ústně ( </a:t>
            </a:r>
            <a:r>
              <a:rPr lang="cs-CZ" dirty="0" err="1"/>
              <a:t>Kamasinski</a:t>
            </a:r>
            <a:r>
              <a:rPr lang="cs-CZ" dirty="0"/>
              <a:t> v. Rakousko 1993)</a:t>
            </a:r>
          </a:p>
          <a:p>
            <a:pPr algn="just">
              <a:buFontTx/>
              <a:buChar char="-"/>
            </a:pPr>
            <a:r>
              <a:rPr lang="cs-CZ" dirty="0"/>
              <a:t>Za účelem přípravy obhajoby ( </a:t>
            </a:r>
            <a:r>
              <a:rPr lang="cs-CZ" dirty="0" err="1"/>
              <a:t>Bricmont</a:t>
            </a:r>
            <a:r>
              <a:rPr lang="cs-CZ" dirty="0"/>
              <a:t> v. Belgie 1986)</a:t>
            </a:r>
          </a:p>
          <a:p>
            <a:pPr algn="just">
              <a:buFontTx/>
              <a:buChar char="-"/>
            </a:pPr>
            <a:r>
              <a:rPr lang="cs-CZ" dirty="0"/>
              <a:t>Definice skutku a jeho právní kvalifikace včetně jejich změn ( </a:t>
            </a:r>
            <a:r>
              <a:rPr lang="cs-CZ" dirty="0" err="1"/>
              <a:t>Mattoccia</a:t>
            </a:r>
            <a:r>
              <a:rPr lang="cs-CZ" dirty="0"/>
              <a:t>  v. Itálie 2000)</a:t>
            </a:r>
          </a:p>
          <a:p>
            <a:pPr algn="just">
              <a:buFontTx/>
              <a:buChar char="-"/>
            </a:pPr>
            <a:r>
              <a:rPr lang="cs-CZ" dirty="0"/>
              <a:t>Podobně při doručení obžaloby ( </a:t>
            </a:r>
            <a:r>
              <a:rPr lang="cs-CZ" dirty="0" err="1"/>
              <a:t>Brozicek</a:t>
            </a:r>
            <a:r>
              <a:rPr lang="cs-CZ" dirty="0"/>
              <a:t> v. Itálie 1989).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755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E7E8DE-A409-4334-A973-1F01AFB5B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233503-57B0-4EC6-B644-9990D8321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244483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Právo na přiměřený čas a možnost přípravy obhajoby</a:t>
            </a:r>
          </a:p>
          <a:p>
            <a:pPr algn="just">
              <a:buFontTx/>
              <a:buChar char="-"/>
            </a:pPr>
            <a:r>
              <a:rPr lang="cs-CZ" dirty="0"/>
              <a:t>Částečně odstraňuje nevyváženost mezi oprávněními    orgánů činných v trestním řízením a obviněným ( </a:t>
            </a:r>
            <a:r>
              <a:rPr lang="cs-CZ" dirty="0" err="1"/>
              <a:t>Can</a:t>
            </a:r>
            <a:r>
              <a:rPr lang="cs-CZ" dirty="0"/>
              <a:t> v. Rakousko  1996)</a:t>
            </a:r>
          </a:p>
          <a:p>
            <a:pPr algn="just">
              <a:buFontTx/>
              <a:buChar char="-"/>
            </a:pPr>
            <a:r>
              <a:rPr lang="cs-CZ" dirty="0"/>
              <a:t>Oprávnění obviněného mají umožnit komplexní ( přiměřený čas a obsah) obhajobu ( Campbell a </a:t>
            </a:r>
            <a:r>
              <a:rPr lang="cs-CZ" dirty="0" err="1"/>
              <a:t>Fell</a:t>
            </a:r>
            <a:r>
              <a:rPr lang="cs-CZ" dirty="0"/>
              <a:t> v. Spojené království  1984)</a:t>
            </a:r>
          </a:p>
          <a:p>
            <a:pPr algn="just">
              <a:buFontTx/>
              <a:buChar char="-"/>
            </a:pPr>
            <a:r>
              <a:rPr lang="cs-CZ" dirty="0"/>
              <a:t>Právo obviněného seznámit se s výsledky vyšetřování ( </a:t>
            </a:r>
            <a:r>
              <a:rPr lang="cs-CZ" dirty="0" err="1"/>
              <a:t>Jaspers</a:t>
            </a:r>
            <a:r>
              <a:rPr lang="cs-CZ" dirty="0"/>
              <a:t> v. Belgie 1981)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5051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517D83-9DB3-4735-BE4C-18BBACC28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7CAFE5-165B-48F6-92F8-ECE43B0A7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137951"/>
          </a:xfrm>
        </p:spPr>
        <p:txBody>
          <a:bodyPr>
            <a:normAutofit fontScale="92500"/>
          </a:bodyPr>
          <a:lstStyle/>
          <a:p>
            <a:pPr algn="just"/>
            <a:r>
              <a:rPr lang="cs-CZ" sz="2800" dirty="0">
                <a:solidFill>
                  <a:srgbClr val="FF0000"/>
                </a:solidFill>
              </a:rPr>
              <a:t>Obhajovat se osobně nebo za pomoci obhájce </a:t>
            </a:r>
          </a:p>
          <a:p>
            <a:pPr marL="0" indent="0" algn="just">
              <a:buNone/>
            </a:pPr>
            <a:r>
              <a:rPr lang="cs-CZ" sz="2400" dirty="0"/>
              <a:t>- </a:t>
            </a:r>
            <a:r>
              <a:rPr lang="cs-CZ" sz="2000" dirty="0"/>
              <a:t>Právo volby, zda sám nebo s pomocí obhájce( </a:t>
            </a:r>
            <a:r>
              <a:rPr lang="cs-CZ" sz="2000" dirty="0" err="1"/>
              <a:t>Godi</a:t>
            </a:r>
            <a:r>
              <a:rPr lang="cs-CZ" sz="2000" dirty="0"/>
              <a:t> v. Itálie 1984)</a:t>
            </a:r>
          </a:p>
          <a:p>
            <a:pPr marL="0" indent="0" algn="just">
              <a:buNone/>
            </a:pPr>
            <a:r>
              <a:rPr lang="cs-CZ" sz="2000" dirty="0"/>
              <a:t>- Obviněný nemůže být nucen, aby se obhajoval sám ( Tomasi v. Francie 1992, </a:t>
            </a:r>
            <a:r>
              <a:rPr lang="cs-CZ" sz="2000" dirty="0" err="1"/>
              <a:t>Pakelli</a:t>
            </a:r>
            <a:r>
              <a:rPr lang="cs-CZ" sz="2000" dirty="0"/>
              <a:t> v. Německo 1983, G. V. Spojené království 1983)</a:t>
            </a:r>
          </a:p>
          <a:p>
            <a:pPr marL="0" indent="0" algn="just">
              <a:buNone/>
            </a:pPr>
            <a:r>
              <a:rPr lang="cs-CZ" sz="2000" dirty="0"/>
              <a:t>- Otázka svobody projevu obviněného ( </a:t>
            </a:r>
            <a:r>
              <a:rPr lang="cs-CZ" sz="2000" dirty="0" err="1"/>
              <a:t>Brandstetter</a:t>
            </a:r>
            <a:r>
              <a:rPr lang="cs-CZ" sz="2000" dirty="0"/>
              <a:t> v. Rakousko 1981)</a:t>
            </a:r>
          </a:p>
          <a:p>
            <a:pPr marL="0" indent="0" algn="just">
              <a:buNone/>
            </a:pPr>
            <a:r>
              <a:rPr lang="cs-CZ" sz="2000" dirty="0"/>
              <a:t>- Obhajoba je zaručena ve všech stadiích trestního řízení od okamžiku obvinění ( </a:t>
            </a:r>
            <a:r>
              <a:rPr lang="cs-CZ" sz="2000" dirty="0" err="1"/>
              <a:t>Imbroscia</a:t>
            </a:r>
            <a:r>
              <a:rPr lang="cs-CZ" sz="2000" dirty="0"/>
              <a:t> v. Švýcarsko 1993, </a:t>
            </a:r>
            <a:r>
              <a:rPr lang="cs-CZ" sz="2000" dirty="0" err="1"/>
              <a:t>Quaranta</a:t>
            </a:r>
            <a:r>
              <a:rPr lang="cs-CZ" sz="2000" dirty="0"/>
              <a:t> v. Švýcarsko, John Murray a </a:t>
            </a:r>
            <a:r>
              <a:rPr lang="cs-CZ" sz="2000" dirty="0" err="1"/>
              <a:t>Averil</a:t>
            </a:r>
            <a:r>
              <a:rPr lang="cs-CZ" sz="2000" dirty="0"/>
              <a:t> v. Spojené království 1996 a 2000), včetně opravného řízení ( </a:t>
            </a:r>
            <a:r>
              <a:rPr lang="cs-CZ" sz="2000" dirty="0" err="1"/>
              <a:t>Artico</a:t>
            </a:r>
            <a:r>
              <a:rPr lang="cs-CZ" sz="2000" dirty="0"/>
              <a:t> v. Itálie 1980)</a:t>
            </a:r>
          </a:p>
          <a:p>
            <a:pPr algn="just">
              <a:buFontTx/>
              <a:buChar char="-"/>
            </a:pPr>
            <a:r>
              <a:rPr lang="cs-CZ" sz="2000" dirty="0"/>
              <a:t>Právo na bezplatnou obhajobu ( </a:t>
            </a:r>
            <a:r>
              <a:rPr lang="cs-CZ" sz="2000" dirty="0" err="1"/>
              <a:t>Benham</a:t>
            </a:r>
            <a:r>
              <a:rPr lang="cs-CZ" sz="2000" dirty="0"/>
              <a:t> v. Spojené království 1996)</a:t>
            </a:r>
          </a:p>
          <a:p>
            <a:pPr algn="just">
              <a:buFontTx/>
              <a:buChar char="-"/>
            </a:pPr>
            <a:r>
              <a:rPr lang="cs-CZ" sz="2000" dirty="0"/>
              <a:t>Zákaz vynucení doznání ( </a:t>
            </a:r>
            <a:r>
              <a:rPr lang="cs-CZ" sz="2000" dirty="0" err="1"/>
              <a:t>Barbera</a:t>
            </a:r>
            <a:r>
              <a:rPr lang="cs-CZ" sz="2000" dirty="0"/>
              <a:t> et. Al. V. Španělsko 1988, </a:t>
            </a:r>
            <a:r>
              <a:rPr lang="cs-CZ" sz="2000" dirty="0" err="1"/>
              <a:t>Magee</a:t>
            </a:r>
            <a:r>
              <a:rPr lang="cs-CZ" sz="2000" dirty="0"/>
              <a:t> v. Spojené království 2000)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0104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285420-D36F-4EF9-AFB2-ED5DDEFCB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F7E803-E77F-494F-84BA-529ADACCAC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413159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Vyslýchat</a:t>
            </a:r>
            <a:r>
              <a:rPr lang="cs-CZ" sz="2400" dirty="0"/>
              <a:t> </a:t>
            </a:r>
            <a:r>
              <a:rPr lang="cs-CZ" sz="2400" dirty="0">
                <a:solidFill>
                  <a:srgbClr val="FF0000"/>
                </a:solidFill>
              </a:rPr>
              <a:t>nebo dát vyslýchat svědky proti sobě</a:t>
            </a:r>
          </a:p>
          <a:p>
            <a:pPr algn="just">
              <a:buFontTx/>
              <a:buChar char="-"/>
            </a:pPr>
            <a:r>
              <a:rPr lang="cs-CZ" sz="2000" dirty="0"/>
              <a:t>Právo nechat předvolat a vyslechnout svědky ( </a:t>
            </a:r>
            <a:r>
              <a:rPr lang="cs-CZ" sz="2000" dirty="0" err="1"/>
              <a:t>Vidal</a:t>
            </a:r>
            <a:r>
              <a:rPr lang="cs-CZ" sz="2000" dirty="0"/>
              <a:t> v. Belgie 1992)</a:t>
            </a:r>
          </a:p>
          <a:p>
            <a:pPr algn="just">
              <a:buFontTx/>
              <a:buChar char="-"/>
            </a:pPr>
            <a:r>
              <a:rPr lang="cs-CZ" sz="2000" dirty="0"/>
              <a:t>Právo na slyšení svědka v hlavním líčení ( </a:t>
            </a:r>
            <a:r>
              <a:rPr lang="cs-CZ" sz="2000" dirty="0" err="1"/>
              <a:t>Kostovski</a:t>
            </a:r>
            <a:r>
              <a:rPr lang="cs-CZ" sz="2000" dirty="0"/>
              <a:t> v. Nizozemsko 1989, Delta v. Francie 1990)</a:t>
            </a:r>
          </a:p>
          <a:p>
            <a:pPr algn="just">
              <a:buFontTx/>
              <a:buChar char="-"/>
            </a:pPr>
            <a:r>
              <a:rPr lang="cs-CZ" sz="2000" dirty="0"/>
              <a:t>Za svědky se považují i spoluobviněný, znalec, tajný agent a poškozený ( </a:t>
            </a:r>
            <a:r>
              <a:rPr lang="cs-CZ" sz="2000" dirty="0" err="1"/>
              <a:t>Bönisch</a:t>
            </a:r>
            <a:r>
              <a:rPr lang="cs-CZ" sz="2000" dirty="0"/>
              <a:t>  v. Rakousko 1985, Luca v. Itálie 2001)</a:t>
            </a:r>
          </a:p>
          <a:p>
            <a:pPr algn="just">
              <a:buFontTx/>
              <a:buChar char="-"/>
            </a:pPr>
            <a:r>
              <a:rPr lang="cs-CZ" sz="2000" dirty="0"/>
              <a:t>Pravidla pro výslech anonymního svědka ( </a:t>
            </a:r>
            <a:r>
              <a:rPr lang="cs-CZ" sz="2000" dirty="0" err="1"/>
              <a:t>Kostovski</a:t>
            </a:r>
            <a:r>
              <a:rPr lang="cs-CZ" sz="2000" dirty="0"/>
              <a:t> v. Nizozemsko 1989, Van </a:t>
            </a:r>
            <a:r>
              <a:rPr lang="cs-CZ" sz="2000" dirty="0" err="1"/>
              <a:t>Mechelen</a:t>
            </a:r>
            <a:r>
              <a:rPr lang="cs-CZ" sz="2000" dirty="0"/>
              <a:t> et al. V. Nizozemsko 1997, Kok. V. Nizozemsko 2000, </a:t>
            </a:r>
            <a:r>
              <a:rPr lang="cs-CZ" sz="2000" dirty="0" err="1"/>
              <a:t>Lüdi</a:t>
            </a:r>
            <a:r>
              <a:rPr lang="cs-CZ" sz="2000" dirty="0"/>
              <a:t> v. Švýcarsko 1992)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7345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7471F8-7F67-4EF5-ABE1-A5F051859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921703-EEED-485D-96D7-1D40448EAC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448670"/>
          </a:xfrm>
        </p:spPr>
        <p:txBody>
          <a:bodyPr/>
          <a:lstStyle/>
          <a:p>
            <a:r>
              <a:rPr lang="cs-CZ" sz="2000" dirty="0">
                <a:solidFill>
                  <a:srgbClr val="FF0000"/>
                </a:solidFill>
              </a:rPr>
              <a:t>Právo na (bezplatnou) pomoc tlumočníka</a:t>
            </a:r>
          </a:p>
          <a:p>
            <a:pPr algn="just">
              <a:buFontTx/>
              <a:buChar char="-"/>
            </a:pPr>
            <a:r>
              <a:rPr lang="cs-CZ" sz="2000" dirty="0"/>
              <a:t>Cílem je zabránit nerovnosti mezi obviněnými (</a:t>
            </a:r>
            <a:r>
              <a:rPr lang="cs-CZ" sz="2000" dirty="0" err="1"/>
              <a:t>Luedicke</a:t>
            </a:r>
            <a:r>
              <a:rPr lang="cs-CZ" sz="2000" dirty="0"/>
              <a:t> v. Německo 1978)</a:t>
            </a:r>
          </a:p>
          <a:p>
            <a:pPr algn="just">
              <a:buFontTx/>
              <a:buChar char="-"/>
            </a:pPr>
            <a:r>
              <a:rPr lang="cs-CZ" sz="2000" dirty="0"/>
              <a:t>Vztahuje se jen na obviněného nikoli na jeho obhájce ( Komise X. v. Rakousko 1975)</a:t>
            </a:r>
          </a:p>
          <a:p>
            <a:pPr algn="just">
              <a:buFontTx/>
              <a:buChar char="-"/>
            </a:pPr>
            <a:r>
              <a:rPr lang="cs-CZ" sz="2000" dirty="0"/>
              <a:t>Práva se lze vzdát (</a:t>
            </a:r>
            <a:r>
              <a:rPr lang="cs-CZ" sz="2000" dirty="0" err="1"/>
              <a:t>Kamasinski</a:t>
            </a:r>
            <a:r>
              <a:rPr lang="cs-CZ" sz="2000" dirty="0"/>
              <a:t> v. Rakousko 1989)</a:t>
            </a:r>
          </a:p>
          <a:p>
            <a:pPr algn="just">
              <a:buFontTx/>
              <a:buChar char="-"/>
            </a:pPr>
            <a:r>
              <a:rPr lang="cs-CZ" sz="2000" dirty="0"/>
              <a:t>Vztahuje se na celé řízení i na styk obviněného s obhájcem( </a:t>
            </a:r>
            <a:r>
              <a:rPr lang="cs-CZ" sz="2000" dirty="0" err="1"/>
              <a:t>Luedicke</a:t>
            </a:r>
            <a:r>
              <a:rPr lang="cs-CZ" sz="2000" dirty="0"/>
              <a:t> v. Německo 1978, </a:t>
            </a:r>
            <a:r>
              <a:rPr lang="cs-CZ" sz="2000" dirty="0" err="1"/>
              <a:t>Kamasinski</a:t>
            </a:r>
            <a:r>
              <a:rPr lang="cs-CZ" sz="2000" dirty="0"/>
              <a:t> v. Rakousko 1989)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5548131"/>
      </p:ext>
    </p:extLst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Řez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Řez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</TotalTime>
  <Words>778</Words>
  <Application>Microsoft Office PowerPoint</Application>
  <PresentationFormat>Širokoúhlá obrazovka</PresentationFormat>
  <Paragraphs>51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Century Gothic</vt:lpstr>
      <vt:lpstr>Wingdings 3</vt:lpstr>
      <vt:lpstr>Řez</vt:lpstr>
      <vt:lpstr>Příklady z rozhodovací praxe Evropského soudu pro lidská práva</vt:lpstr>
      <vt:lpstr>Charakteristika ESLP</vt:lpstr>
      <vt:lpstr> Evropský soud pro lidská práva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Příklady z rozhodovací praxe Evropského soudu pro lidská práva</dc:title>
  <dc:creator>Jaroslav</dc:creator>
  <cp:lastModifiedBy>Jaroslav</cp:lastModifiedBy>
  <cp:revision>3</cp:revision>
  <dcterms:created xsi:type="dcterms:W3CDTF">2021-05-16T12:02:32Z</dcterms:created>
  <dcterms:modified xsi:type="dcterms:W3CDTF">2022-11-16T06:43:43Z</dcterms:modified>
</cp:coreProperties>
</file>