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0"/>
  </p:notesMasterIdLst>
  <p:sldIdLst>
    <p:sldId id="256" r:id="rId2"/>
    <p:sldId id="257" r:id="rId3"/>
    <p:sldId id="579" r:id="rId4"/>
    <p:sldId id="386" r:id="rId5"/>
    <p:sldId id="308" r:id="rId6"/>
    <p:sldId id="309" r:id="rId7"/>
    <p:sldId id="312" r:id="rId8"/>
    <p:sldId id="313" r:id="rId9"/>
    <p:sldId id="266" r:id="rId10"/>
    <p:sldId id="685" r:id="rId11"/>
    <p:sldId id="291" r:id="rId12"/>
    <p:sldId id="315" r:id="rId13"/>
    <p:sldId id="339" r:id="rId14"/>
    <p:sldId id="686" r:id="rId15"/>
    <p:sldId id="388" r:id="rId16"/>
    <p:sldId id="317" r:id="rId17"/>
    <p:sldId id="320" r:id="rId18"/>
    <p:sldId id="575" r:id="rId19"/>
    <p:sldId id="390" r:id="rId20"/>
    <p:sldId id="395" r:id="rId21"/>
    <p:sldId id="576" r:id="rId22"/>
    <p:sldId id="577" r:id="rId23"/>
    <p:sldId id="578" r:id="rId24"/>
    <p:sldId id="399" r:id="rId25"/>
    <p:sldId id="392" r:id="rId26"/>
    <p:sldId id="385" r:id="rId27"/>
    <p:sldId id="681" r:id="rId28"/>
    <p:sldId id="682" r:id="rId29"/>
    <p:sldId id="676" r:id="rId30"/>
    <p:sldId id="580" r:id="rId31"/>
    <p:sldId id="677" r:id="rId32"/>
    <p:sldId id="581" r:id="rId33"/>
    <p:sldId id="678" r:id="rId34"/>
    <p:sldId id="679" r:id="rId35"/>
    <p:sldId id="382" r:id="rId36"/>
    <p:sldId id="383" r:id="rId37"/>
    <p:sldId id="384" r:id="rId38"/>
    <p:sldId id="341" r:id="rId39"/>
    <p:sldId id="340" r:id="rId40"/>
    <p:sldId id="574" r:id="rId41"/>
    <p:sldId id="498" r:id="rId42"/>
    <p:sldId id="680" r:id="rId43"/>
    <p:sldId id="334" r:id="rId44"/>
    <p:sldId id="605" r:id="rId45"/>
    <p:sldId id="684" r:id="rId46"/>
    <p:sldId id="683" r:id="rId47"/>
    <p:sldId id="687" r:id="rId48"/>
    <p:sldId id="301" r:id="rId49"/>
  </p:sldIdLst>
  <p:sldSz cx="9144000" cy="5143500" type="screen16x9"/>
  <p:notesSz cx="6858000" cy="9144000"/>
  <p:embeddedFontLst>
    <p:embeddedFont>
      <p:font typeface="Nixie One" panose="020B0604020202020204" charset="0"/>
      <p:regular r:id="rId51"/>
    </p:embeddedFont>
    <p:embeddedFont>
      <p:font typeface="Roboto Slab" panose="020B0604020202020204"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AD3B4A-EFA4-49ED-A349-4A4B431667C7}">
  <a:tblStyle styleId="{71AD3B4A-EFA4-49ED-A349-4A4B431667C7}"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60" y="109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4443139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19200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127188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835710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2105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10950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4310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998780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16729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596722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8041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814328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46361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0"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11" name="Shape 1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14" name="Shape 14"/>
          <p:cNvSpPr txBox="1">
            <a:spLocks noGrp="1"/>
          </p:cNvSpPr>
          <p:nvPr>
            <p:ph type="ctrTitle"/>
          </p:nvPr>
        </p:nvSpPr>
        <p:spPr>
          <a:xfrm>
            <a:off x="685800" y="2601425"/>
            <a:ext cx="5810400" cy="11597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42" name="Shape 42"/>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44" name="Shape 4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46" name="Shape 46"/>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47" name="Shape 47"/>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body" idx="1"/>
          </p:nvPr>
        </p:nvSpPr>
        <p:spPr>
          <a:xfrm>
            <a:off x="1146025"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9" name="Shape 49"/>
          <p:cNvSpPr txBox="1">
            <a:spLocks noGrp="1"/>
          </p:cNvSpPr>
          <p:nvPr>
            <p:ph type="body" idx="2"/>
          </p:nvPr>
        </p:nvSpPr>
        <p:spPr>
          <a:xfrm>
            <a:off x="5026623"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6"/>
        <p:cNvGrpSpPr/>
        <p:nvPr/>
      </p:nvGrpSpPr>
      <p:grpSpPr>
        <a:xfrm>
          <a:off x="0" y="0"/>
          <a:ext cx="0" cy="0"/>
          <a:chOff x="0" y="0"/>
          <a:chExt cx="0" cy="0"/>
        </a:xfrm>
      </p:grpSpPr>
      <p:sp>
        <p:nvSpPr>
          <p:cNvPr id="77" name="Shape 77"/>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78" name="Shape 78"/>
          <p:cNvSpPr/>
          <p:nvPr/>
        </p:nvSpPr>
        <p:spPr>
          <a:xfrm>
            <a:off x="0" y="500625"/>
            <a:ext cx="2472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79" name="Shape 79"/>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80" name="Shape 80"/>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81" name="Shape 81"/>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DC4DA6A9-9E08-4458-8F66-37D58F05BFB3}" type="datetimeFigureOut">
              <a:rPr lang="cs-CZ" smtClean="0"/>
              <a:pPr/>
              <a:t>9. 12. 2022</a:t>
            </a:fld>
            <a:endParaRPr lang="cs-CZ"/>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cs-CZ"/>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36218766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530725"/>
            <a:ext cx="3208799" cy="10287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1767275"/>
            <a:ext cx="7540800" cy="31586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6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z/url?sa=i&amp;rct=j&amp;q=&amp;esrc=s&amp;frm=1&amp;source=images&amp;cd=&amp;cad=rja&amp;uact=8&amp;ved=0CAcQjRw&amp;url=http://www.lizasreef.com/HOPE%20FOR%20THE%20OCEANS/micronesian_region.htm&amp;ei=GOwPVcHILcjtO86vgJgH&amp;bvm=bv.88528373,d.d24&amp;psig=AFQjCNFCrGqGx05aSIDJ2OtRe4Ubrfz0RA&amp;ust=1427193226493061" TargetMode="External"/><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hyperlink" Target="http://www.google.cz/url?sa=i&amp;rct=j&amp;q=&amp;esrc=s&amp;frm=1&amp;source=images&amp;cd=&amp;cad=rja&amp;uact=8&amp;ved=0CAcQjRw&amp;url=http://blogs.wsj.com/emergingeurope/2010/01/15/micronesia-wants-czechs-scrap-coal-fired-plant-czechs-may-want-more-warmth/&amp;ei=QewPVYqSI8O3OPiegQg&amp;bvm=bv.88528373,d.d24&amp;psig=AFQjCNGj49Sz6EJ12swrXNjPS3Td3kkUdA&amp;ust=1427193270171395" TargetMode="Externa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8" Type="http://schemas.openxmlformats.org/officeDocument/2006/relationships/hyperlink" Target="http://www.google.cz/url?sa=i&amp;rct=j&amp;q=&amp;esrc=s&amp;frm=1&amp;source=images&amp;cd=&amp;cad=rja&amp;uact=8&amp;ved=0CAcQjRw&amp;url=http://zpravy.idnes.cz/odpurci-temelina-budou-blokovat-hranice-az-do-pondeli-pd6-/domaci.aspx?c=A001031_081710_domaci_jpl&amp;ei=De0PVcDUNsOdPa-9gZgE&amp;bvm=bv.88528373,d.d24&amp;psig=AFQjCNG_x8R0w29Qrjqh_cwM8aVA1cJu3Q&amp;ust=1427193478469639" TargetMode="External"/><Relationship Id="rId3" Type="http://schemas.openxmlformats.org/officeDocument/2006/relationships/image" Target="../media/image29.jpeg"/><Relationship Id="rId7" Type="http://schemas.openxmlformats.org/officeDocument/2006/relationships/image" Target="../media/image31.gif"/><Relationship Id="rId2" Type="http://schemas.openxmlformats.org/officeDocument/2006/relationships/hyperlink" Target="http://www.google.cz/url?sa=i&amp;rct=j&amp;q=&amp;esrc=s&amp;frm=1&amp;source=images&amp;cd=&amp;cad=rja&amp;uact=8&amp;ved=0CAcQjRw&amp;url=http://news.bbc.co.uk/2/hi/europe/1003618.stm&amp;ei=r-wPVeuFN4WwPPftgHA&amp;bvm=bv.88528373,d.d24&amp;psig=AFQjCNGTDpDnALrxv_KSJ4WnskXyl0FycA&amp;ust=1427193342342213" TargetMode="External"/><Relationship Id="rId1" Type="http://schemas.openxmlformats.org/officeDocument/2006/relationships/slideLayout" Target="../slideLayouts/slideLayout3.xml"/><Relationship Id="rId6" Type="http://schemas.openxmlformats.org/officeDocument/2006/relationships/hyperlink" Target="http://www.google.cz/url?sa=i&amp;rct=j&amp;q=&amp;esrc=s&amp;frm=1&amp;source=images&amp;cd=&amp;cad=rja&amp;uact=8&amp;ved=0CAcQjRw&amp;url=http://news.bbc.co.uk/2/hi/europe/1009318.stm&amp;ei=4-wPVY7vFY2CPdCygKgG&amp;bvm=bv.88528373,d.d24&amp;psig=AFQjCNGTDpDnALrxv_KSJ4WnskXyl0FycA&amp;ust=1427193342342213" TargetMode="External"/><Relationship Id="rId5" Type="http://schemas.openxmlformats.org/officeDocument/2006/relationships/image" Target="../media/image30.jpeg"/><Relationship Id="rId4" Type="http://schemas.openxmlformats.org/officeDocument/2006/relationships/hyperlink" Target="http://www.google.cz/url?sa=i&amp;rct=j&amp;q=&amp;esrc=s&amp;frm=1&amp;source=images&amp;cd=&amp;cad=rja&amp;uact=8&amp;ved=0CAcQjRw&amp;url=http://article.wn.com/view/2001/04/04/Czech_Rep_Local_Press_Digest_April_4/&amp;ei=yuwPVdPLOcW7PfTFgYgL&amp;bvm=bv.88528373,d.d24&amp;psig=AFQjCNGTDpDnALrxv_KSJ4WnskXyl0FycA&amp;ust=1427193342342213" TargetMode="External"/><Relationship Id="rId9"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3.xml"/><Relationship Id="rId1" Type="http://schemas.openxmlformats.org/officeDocument/2006/relationships/video" Target="https://www.youtube.com/embed/TZejSh8PK1U?feature=oembed" TargetMode="Externa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gif"/><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NUL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gif"/></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2.gif"/><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2.gif"/><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2.gif"/><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2.gif"/><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2.gif"/><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457202" y="1693383"/>
            <a:ext cx="6858000" cy="1159799"/>
          </a:xfrm>
          <a:prstGeom prst="rect">
            <a:avLst/>
          </a:prstGeom>
        </p:spPr>
        <p:txBody>
          <a:bodyPr lIns="91425" tIns="91425" rIns="91425" bIns="91425" anchor="b" anchorCtr="0">
            <a:noAutofit/>
          </a:bodyPr>
          <a:lstStyle/>
          <a:p>
            <a:pPr lvl="0"/>
            <a:r>
              <a:rPr lang="cs-CZ" sz="3200" dirty="0"/>
              <a:t>CZECH </a:t>
            </a:r>
            <a:r>
              <a:rPr lang="en-US" sz="3200" dirty="0"/>
              <a:t>ENVIRONMENTAL LAW</a:t>
            </a:r>
            <a:endParaRPr lang="en" sz="3200" dirty="0"/>
          </a:p>
        </p:txBody>
      </p:sp>
      <p:sp>
        <p:nvSpPr>
          <p:cNvPr id="3" name="Obdélník 2"/>
          <p:cNvSpPr/>
          <p:nvPr/>
        </p:nvSpPr>
        <p:spPr>
          <a:xfrm>
            <a:off x="0" y="4417310"/>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114799"/>
            <a:ext cx="4322480" cy="14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pic>
        <p:nvPicPr>
          <p:cNvPr id="1027" name="Picture 3"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655" y="4507548"/>
            <a:ext cx="465480" cy="49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F:\vojtech\Pictures\Obrázky\logo katedry\logoEN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9843" y="4424963"/>
            <a:ext cx="1306792" cy="57564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957010" y="4489789"/>
            <a:ext cx="4186990" cy="769441"/>
          </a:xfrm>
          <a:prstGeom prst="rect">
            <a:avLst/>
          </a:prstGeom>
          <a:noFill/>
        </p:spPr>
        <p:txBody>
          <a:bodyPr wrap="square" rtlCol="0">
            <a:spAutoFit/>
          </a:bodyPr>
          <a:lstStyle/>
          <a:p>
            <a:r>
              <a:rPr lang="cs-CZ" sz="1200" dirty="0">
                <a:solidFill>
                  <a:schemeClr val="tx1"/>
                </a:solidFill>
                <a:latin typeface="Roboto Slab" panose="020B0604020202020204" charset="0"/>
                <a:ea typeface="Roboto Slab" panose="020B0604020202020204" charset="0"/>
              </a:rPr>
              <a:t>9 December 2022</a:t>
            </a:r>
          </a:p>
          <a:p>
            <a:r>
              <a:rPr lang="cs-CZ" sz="1200" dirty="0">
                <a:solidFill>
                  <a:schemeClr val="tx1"/>
                </a:solidFill>
                <a:latin typeface="Roboto Slab" panose="020B0604020202020204" charset="0"/>
                <a:ea typeface="Roboto Slab" panose="020B0604020202020204" charset="0"/>
              </a:rPr>
              <a:t>JUDr. Vojtěch Vomáčka, Ph.D., LL.M</a:t>
            </a:r>
            <a:r>
              <a:rPr lang="cs-CZ" dirty="0">
                <a:solidFill>
                  <a:schemeClr val="bg1"/>
                </a:solidFill>
                <a:latin typeface="Roboto Slab" panose="020B0604020202020204" charset="0"/>
                <a:ea typeface="Roboto Slab" panose="020B0604020202020204" charset="0"/>
              </a:rPr>
              <a:t>.</a:t>
            </a:r>
          </a:p>
          <a:p>
            <a:endParaRPr lang="cs-CZ" sz="1800" dirty="0">
              <a:solidFill>
                <a:schemeClr val="bg1"/>
              </a:solidFill>
              <a:latin typeface="Roboto Slab" panose="020B0604020202020204" charset="0"/>
              <a:ea typeface="Roboto Slab" panose="020B0604020202020204" charset="0"/>
            </a:endParaRPr>
          </a:p>
        </p:txBody>
      </p:sp>
      <p:sp>
        <p:nvSpPr>
          <p:cNvPr id="2" name="TextovéPole 1"/>
          <p:cNvSpPr txBox="1"/>
          <p:nvPr/>
        </p:nvSpPr>
        <p:spPr>
          <a:xfrm>
            <a:off x="487085" y="2818680"/>
            <a:ext cx="6453346" cy="400110"/>
          </a:xfrm>
          <a:prstGeom prst="rect">
            <a:avLst/>
          </a:prstGeom>
          <a:noFill/>
        </p:spPr>
        <p:txBody>
          <a:bodyPr wrap="square" rtlCol="0">
            <a:spAutoFit/>
          </a:bodyPr>
          <a:lstStyle/>
          <a:p>
            <a:r>
              <a:rPr lang="cs-CZ" sz="2000" dirty="0">
                <a:solidFill>
                  <a:schemeClr val="bg1"/>
                </a:solidFill>
                <a:latin typeface="Roboto Slab" panose="020B0604020202020204" charset="0"/>
                <a:ea typeface="Roboto Slab" panose="020B0604020202020204" charset="0"/>
              </a:rPr>
              <a:t>IN GLOBAL CONTEXT</a:t>
            </a:r>
          </a:p>
        </p:txBody>
      </p:sp>
      <p:pic>
        <p:nvPicPr>
          <p:cNvPr id="10" name="Picture 2" descr="Masarykova univerzita - Home | Facebook">
            <a:extLst>
              <a:ext uri="{FF2B5EF4-FFF2-40B4-BE49-F238E27FC236}">
                <a16:creationId xmlns:a16="http://schemas.microsoft.com/office/drawing/2014/main" id="{7C939E85-8BE2-4595-80F3-CD18BCB0516C}"/>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295305" y="4466255"/>
            <a:ext cx="575642" cy="5756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34F6256A-B6E1-418B-9FF7-9E2C16EF87E7}"/>
              </a:ext>
            </a:extLst>
          </p:cNvPr>
          <p:cNvPicPr>
            <a:picLocks noChangeAspect="1"/>
          </p:cNvPicPr>
          <p:nvPr/>
        </p:nvPicPr>
        <p:blipFill>
          <a:blip r:embed="rId3"/>
          <a:stretch>
            <a:fillRect/>
          </a:stretch>
        </p:blipFill>
        <p:spPr>
          <a:xfrm>
            <a:off x="748893" y="0"/>
            <a:ext cx="6570448" cy="5143500"/>
          </a:xfrm>
          <a:prstGeom prst="rect">
            <a:avLst/>
          </a:prstGeom>
        </p:spPr>
      </p:pic>
      <p:pic>
        <p:nvPicPr>
          <p:cNvPr id="7" name="Obrázek 6">
            <a:extLst>
              <a:ext uri="{FF2B5EF4-FFF2-40B4-BE49-F238E27FC236}">
                <a16:creationId xmlns:a16="http://schemas.microsoft.com/office/drawing/2014/main" id="{C6C44E45-3F1D-444A-A948-BCDC7F93E072}"/>
              </a:ext>
            </a:extLst>
          </p:cNvPr>
          <p:cNvPicPr>
            <a:picLocks noChangeAspect="1"/>
          </p:cNvPicPr>
          <p:nvPr/>
        </p:nvPicPr>
        <p:blipFill>
          <a:blip r:embed="rId4"/>
          <a:stretch>
            <a:fillRect/>
          </a:stretch>
        </p:blipFill>
        <p:spPr>
          <a:xfrm>
            <a:off x="1146025" y="0"/>
            <a:ext cx="6482895" cy="4885765"/>
          </a:xfrm>
          <a:prstGeom prst="rect">
            <a:avLst/>
          </a:prstGeom>
        </p:spPr>
      </p:pic>
    </p:spTree>
    <p:extLst>
      <p:ext uri="{BB962C8B-B14F-4D97-AF65-F5344CB8AC3E}">
        <p14:creationId xmlns:p14="http://schemas.microsoft.com/office/powerpoint/2010/main" val="153441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787437" y="1154564"/>
            <a:ext cx="7540800" cy="3158699"/>
          </a:xfrm>
        </p:spPr>
        <p:txBody>
          <a:bodyPr>
            <a:normAutofit fontScale="92500" lnSpcReduction="20000"/>
          </a:bodyPr>
          <a:lstStyle/>
          <a:p>
            <a:pPr>
              <a:buNone/>
            </a:pPr>
            <a:r>
              <a:rPr lang="en-US" sz="1800" dirty="0">
                <a:latin typeface="Roboto Slab" panose="020B0604020202020204" charset="0"/>
                <a:ea typeface="Roboto Slab" panose="020B0604020202020204" charset="0"/>
              </a:rPr>
              <a:t>Where action is deemed necessary, measures based on the precautionary principle</a:t>
            </a:r>
            <a:r>
              <a:rPr lang="cs-CZ" sz="1800" dirty="0">
                <a:latin typeface="Roboto Slab" panose="020B0604020202020204" charset="0"/>
                <a:ea typeface="Roboto Slab" panose="020B0604020202020204" charset="0"/>
              </a:rPr>
              <a:t> </a:t>
            </a:r>
            <a:r>
              <a:rPr lang="cs-CZ" sz="1800" dirty="0" err="1">
                <a:latin typeface="Roboto Slab" panose="020B0604020202020204" charset="0"/>
                <a:ea typeface="Roboto Slab" panose="020B0604020202020204" charset="0"/>
              </a:rPr>
              <a:t>should</a:t>
            </a:r>
            <a:r>
              <a:rPr lang="cs-CZ" sz="1800" dirty="0">
                <a:latin typeface="Roboto Slab" panose="020B0604020202020204" charset="0"/>
                <a:ea typeface="Roboto Slab" panose="020B0604020202020204" charset="0"/>
              </a:rPr>
              <a:t> </a:t>
            </a:r>
            <a:r>
              <a:rPr lang="cs-CZ" sz="1800" dirty="0" err="1">
                <a:latin typeface="Roboto Slab" panose="020B0604020202020204" charset="0"/>
                <a:ea typeface="Roboto Slab" panose="020B0604020202020204" charset="0"/>
              </a:rPr>
              <a:t>be</a:t>
            </a:r>
            <a:r>
              <a:rPr lang="cs-CZ" sz="1800" dirty="0">
                <a:latin typeface="Roboto Slab" panose="020B0604020202020204" charset="0"/>
                <a:ea typeface="Roboto Slab" panose="020B0604020202020204" charset="0"/>
              </a:rPr>
              <a:t>, </a:t>
            </a:r>
            <a:r>
              <a:rPr lang="cs-CZ" sz="1800" i="1" dirty="0" err="1">
                <a:latin typeface="Roboto Slab" panose="020B0604020202020204" charset="0"/>
                <a:ea typeface="Roboto Slab" panose="020B0604020202020204" charset="0"/>
              </a:rPr>
              <a:t>inter</a:t>
            </a:r>
            <a:r>
              <a:rPr lang="cs-CZ" sz="1800" i="1" dirty="0">
                <a:latin typeface="Roboto Slab" panose="020B0604020202020204" charset="0"/>
                <a:ea typeface="Roboto Slab" panose="020B0604020202020204" charset="0"/>
              </a:rPr>
              <a:t> </a:t>
            </a:r>
            <a:r>
              <a:rPr lang="cs-CZ" sz="1800" i="1" dirty="0" err="1">
                <a:latin typeface="Roboto Slab" panose="020B0604020202020204" charset="0"/>
                <a:ea typeface="Roboto Slab" panose="020B0604020202020204" charset="0"/>
              </a:rPr>
              <a:t>alia</a:t>
            </a:r>
            <a:r>
              <a:rPr lang="cs-CZ" sz="1800" dirty="0">
                <a:latin typeface="Roboto Slab" panose="020B0604020202020204" charset="0"/>
                <a:ea typeface="Roboto Slab" panose="020B0604020202020204" charset="0"/>
              </a:rPr>
              <a:t>:</a:t>
            </a:r>
          </a:p>
          <a:p>
            <a:r>
              <a:rPr lang="en-US" sz="1800" b="1" u="sng" dirty="0">
                <a:solidFill>
                  <a:schemeClr val="accent6"/>
                </a:solidFill>
                <a:latin typeface="Roboto Slab" panose="020B0604020202020204" charset="0"/>
                <a:ea typeface="Roboto Slab" panose="020B0604020202020204" charset="0"/>
              </a:rPr>
              <a:t>proportional</a:t>
            </a:r>
            <a:r>
              <a:rPr lang="en-US" sz="1800" u="sng" dirty="0">
                <a:latin typeface="Roboto Slab" panose="020B0604020202020204" charset="0"/>
                <a:ea typeface="Roboto Slab" panose="020B0604020202020204" charset="0"/>
              </a:rPr>
              <a:t> </a:t>
            </a:r>
            <a:r>
              <a:rPr lang="en-US" sz="1800" dirty="0">
                <a:latin typeface="Roboto Slab" panose="020B0604020202020204" charset="0"/>
                <a:ea typeface="Roboto Slab" panose="020B0604020202020204" charset="0"/>
              </a:rPr>
              <a:t>to the chosen level of protection,</a:t>
            </a:r>
          </a:p>
          <a:p>
            <a:r>
              <a:rPr lang="cs-CZ" sz="1800" b="1" u="sng" dirty="0">
                <a:solidFill>
                  <a:schemeClr val="accent1"/>
                </a:solidFill>
                <a:latin typeface="Roboto Slab" panose="020B0604020202020204" charset="0"/>
                <a:ea typeface="Roboto Slab" panose="020B0604020202020204" charset="0"/>
              </a:rPr>
              <a:t>non-</a:t>
            </a:r>
            <a:r>
              <a:rPr lang="cs-CZ" sz="1800" b="1" u="sng" dirty="0" err="1">
                <a:solidFill>
                  <a:schemeClr val="accent1"/>
                </a:solidFill>
                <a:latin typeface="Roboto Slab" panose="020B0604020202020204" charset="0"/>
                <a:ea typeface="Roboto Slab" panose="020B0604020202020204" charset="0"/>
              </a:rPr>
              <a:t>discriminatory</a:t>
            </a:r>
            <a:r>
              <a:rPr lang="cs-CZ" sz="1800" dirty="0">
                <a:latin typeface="Roboto Slab" panose="020B0604020202020204" charset="0"/>
                <a:ea typeface="Roboto Slab" panose="020B0604020202020204" charset="0"/>
              </a:rPr>
              <a:t> in </a:t>
            </a:r>
            <a:r>
              <a:rPr lang="cs-CZ" sz="1800" dirty="0" err="1">
                <a:latin typeface="Roboto Slab" panose="020B0604020202020204" charset="0"/>
                <a:ea typeface="Roboto Slab" panose="020B0604020202020204" charset="0"/>
              </a:rPr>
              <a:t>their</a:t>
            </a:r>
            <a:r>
              <a:rPr lang="cs-CZ" sz="1800" dirty="0">
                <a:latin typeface="Roboto Slab" panose="020B0604020202020204" charset="0"/>
                <a:ea typeface="Roboto Slab" panose="020B0604020202020204" charset="0"/>
              </a:rPr>
              <a:t> </a:t>
            </a:r>
            <a:r>
              <a:rPr lang="cs-CZ" sz="1800" dirty="0" err="1">
                <a:latin typeface="Roboto Slab" panose="020B0604020202020204" charset="0"/>
                <a:ea typeface="Roboto Slab" panose="020B0604020202020204" charset="0"/>
              </a:rPr>
              <a:t>application</a:t>
            </a:r>
            <a:r>
              <a:rPr lang="cs-CZ" sz="1800" dirty="0">
                <a:latin typeface="Roboto Slab" panose="020B0604020202020204" charset="0"/>
                <a:ea typeface="Roboto Slab" panose="020B0604020202020204" charset="0"/>
              </a:rPr>
              <a:t>,</a:t>
            </a:r>
          </a:p>
          <a:p>
            <a:r>
              <a:rPr lang="en-US" sz="1800" b="1" u="sng" dirty="0">
                <a:solidFill>
                  <a:schemeClr val="accent2"/>
                </a:solidFill>
                <a:latin typeface="Roboto Slab" panose="020B0604020202020204" charset="0"/>
                <a:ea typeface="Roboto Slab" panose="020B0604020202020204" charset="0"/>
              </a:rPr>
              <a:t>consistent</a:t>
            </a:r>
            <a:r>
              <a:rPr lang="en-US" sz="1800" u="sng" dirty="0">
                <a:latin typeface="Roboto Slab" panose="020B0604020202020204" charset="0"/>
                <a:ea typeface="Roboto Slab" panose="020B0604020202020204" charset="0"/>
              </a:rPr>
              <a:t> </a:t>
            </a:r>
            <a:r>
              <a:rPr lang="en-US" sz="1800" dirty="0">
                <a:latin typeface="Roboto Slab" panose="020B0604020202020204" charset="0"/>
                <a:ea typeface="Roboto Slab" panose="020B0604020202020204" charset="0"/>
              </a:rPr>
              <a:t>with similar measures already taken,</a:t>
            </a:r>
          </a:p>
          <a:p>
            <a:r>
              <a:rPr lang="en-US" sz="1800" dirty="0">
                <a:latin typeface="Roboto Slab" panose="020B0604020202020204" charset="0"/>
                <a:ea typeface="Roboto Slab" panose="020B0604020202020204" charset="0"/>
              </a:rPr>
              <a:t>based on an examination of </a:t>
            </a:r>
            <a:r>
              <a:rPr lang="en-US" sz="1800" b="1" u="sng" dirty="0">
                <a:solidFill>
                  <a:schemeClr val="accent2"/>
                </a:solidFill>
                <a:latin typeface="Roboto Slab" panose="020B0604020202020204" charset="0"/>
                <a:ea typeface="Roboto Slab" panose="020B0604020202020204" charset="0"/>
              </a:rPr>
              <a:t>the potential benefits and costs of action or lack</a:t>
            </a:r>
            <a:r>
              <a:rPr lang="cs-CZ" sz="1800" b="1" u="sng" dirty="0">
                <a:solidFill>
                  <a:schemeClr val="accent2"/>
                </a:solidFill>
                <a:latin typeface="Roboto Slab" panose="020B0604020202020204" charset="0"/>
                <a:ea typeface="Roboto Slab" panose="020B0604020202020204" charset="0"/>
              </a:rPr>
              <a:t> </a:t>
            </a:r>
            <a:r>
              <a:rPr lang="en-US" sz="1800" b="1" u="sng" dirty="0">
                <a:solidFill>
                  <a:schemeClr val="accent2"/>
                </a:solidFill>
                <a:latin typeface="Roboto Slab" panose="020B0604020202020204" charset="0"/>
                <a:ea typeface="Roboto Slab" panose="020B0604020202020204" charset="0"/>
              </a:rPr>
              <a:t>of action</a:t>
            </a:r>
            <a:r>
              <a:rPr lang="en-US" sz="1800" dirty="0">
                <a:latin typeface="Roboto Slab" panose="020B0604020202020204" charset="0"/>
                <a:ea typeface="Roboto Slab" panose="020B0604020202020204" charset="0"/>
              </a:rPr>
              <a:t> (including, where appropriate and feasible, an economic cost/benefit</a:t>
            </a:r>
            <a:r>
              <a:rPr lang="cs-CZ" sz="1800" dirty="0">
                <a:latin typeface="Roboto Slab" panose="020B0604020202020204" charset="0"/>
                <a:ea typeface="Roboto Slab" panose="020B0604020202020204" charset="0"/>
              </a:rPr>
              <a:t> </a:t>
            </a:r>
            <a:r>
              <a:rPr lang="cs-CZ" sz="1800" dirty="0" err="1">
                <a:latin typeface="Roboto Slab" panose="020B0604020202020204" charset="0"/>
                <a:ea typeface="Roboto Slab" panose="020B0604020202020204" charset="0"/>
              </a:rPr>
              <a:t>analysis</a:t>
            </a:r>
            <a:r>
              <a:rPr lang="cs-CZ" sz="1800" dirty="0">
                <a:latin typeface="Roboto Slab" panose="020B0604020202020204" charset="0"/>
                <a:ea typeface="Roboto Slab" panose="020B0604020202020204" charset="0"/>
              </a:rPr>
              <a:t>),</a:t>
            </a:r>
          </a:p>
          <a:p>
            <a:r>
              <a:rPr lang="en-US" sz="1800" b="1" u="sng" dirty="0">
                <a:solidFill>
                  <a:schemeClr val="accent3"/>
                </a:solidFill>
                <a:latin typeface="Roboto Slab" panose="020B0604020202020204" charset="0"/>
                <a:ea typeface="Roboto Slab" panose="020B0604020202020204" charset="0"/>
              </a:rPr>
              <a:t>subject to review</a:t>
            </a:r>
            <a:r>
              <a:rPr lang="en-US" sz="1800" dirty="0">
                <a:latin typeface="Roboto Slab" panose="020B0604020202020204" charset="0"/>
                <a:ea typeface="Roboto Slab" panose="020B0604020202020204" charset="0"/>
              </a:rPr>
              <a:t>, in the light of new scientific data, and</a:t>
            </a:r>
          </a:p>
          <a:p>
            <a:r>
              <a:rPr lang="en-US" sz="1800" dirty="0">
                <a:latin typeface="Roboto Slab" panose="020B0604020202020204" charset="0"/>
                <a:ea typeface="Roboto Slab" panose="020B0604020202020204" charset="0"/>
              </a:rPr>
              <a:t>capable of assigning responsibility for producing the scientific evidence</a:t>
            </a:r>
            <a:r>
              <a:rPr lang="cs-CZ" sz="1800" dirty="0">
                <a:latin typeface="Roboto Slab" panose="020B0604020202020204" charset="0"/>
                <a:ea typeface="Roboto Slab" panose="020B0604020202020204" charset="0"/>
              </a:rPr>
              <a:t> </a:t>
            </a:r>
            <a:r>
              <a:rPr lang="en-US" sz="1800" dirty="0">
                <a:latin typeface="Roboto Slab" panose="020B0604020202020204" charset="0"/>
                <a:ea typeface="Roboto Slab" panose="020B0604020202020204" charset="0"/>
              </a:rPr>
              <a:t>necessary for a </a:t>
            </a:r>
            <a:r>
              <a:rPr lang="en-US" sz="1800" b="1" u="sng" dirty="0">
                <a:solidFill>
                  <a:schemeClr val="accent3"/>
                </a:solidFill>
                <a:latin typeface="Roboto Slab" panose="020B0604020202020204" charset="0"/>
                <a:ea typeface="Roboto Slab" panose="020B0604020202020204" charset="0"/>
              </a:rPr>
              <a:t>more comprehensive risk assessment</a:t>
            </a:r>
            <a:r>
              <a:rPr lang="en-US" sz="1800" dirty="0">
                <a:latin typeface="Roboto Slab" panose="020B0604020202020204" charset="0"/>
                <a:ea typeface="Roboto Slab" panose="020B0604020202020204" charset="0"/>
              </a:rPr>
              <a:t>.</a:t>
            </a:r>
            <a:r>
              <a:rPr lang="cs-CZ" sz="1800" dirty="0">
                <a:latin typeface="Roboto Slab" panose="020B0604020202020204" charset="0"/>
                <a:ea typeface="Roboto Slab" panose="020B0604020202020204" charset="0"/>
              </a:rPr>
              <a:t> </a:t>
            </a:r>
          </a:p>
        </p:txBody>
      </p:sp>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086788" y="380979"/>
            <a:ext cx="6131125" cy="461665"/>
          </a:xfrm>
          <a:prstGeom prst="rect">
            <a:avLst/>
          </a:prstGeom>
          <a:noFill/>
        </p:spPr>
        <p:txBody>
          <a:bodyPr wrap="square" rtlCol="0">
            <a:spAutoFit/>
          </a:bodyPr>
          <a:lstStyle/>
          <a:p>
            <a:r>
              <a:rPr lang="cs-CZ" sz="2400" b="1" dirty="0"/>
              <a:t>Precautionary principle in EU law</a:t>
            </a:r>
          </a:p>
        </p:txBody>
      </p:sp>
    </p:spTree>
    <p:extLst>
      <p:ext uri="{BB962C8B-B14F-4D97-AF65-F5344CB8AC3E}">
        <p14:creationId xmlns:p14="http://schemas.microsoft.com/office/powerpoint/2010/main" val="2197077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701462" y="469231"/>
            <a:ext cx="7913754" cy="3000284"/>
          </a:xfrm>
          <a:prstGeom prst="rect">
            <a:avLst/>
          </a:prstGeom>
          <a:noFill/>
          <a:ln>
            <a:noFill/>
          </a:ln>
        </p:spPr>
        <p:txBody>
          <a:bodyPr lIns="91425" tIns="91425" rIns="91425" bIns="91425" anchor="t" anchorCtr="0">
            <a:noAutofit/>
          </a:bodyPr>
          <a:lstStyle/>
          <a:p>
            <a:pPr lvl="0">
              <a:spcBef>
                <a:spcPts val="600"/>
              </a:spcBef>
            </a:pPr>
            <a:r>
              <a:rPr lang="cs-CZ" sz="2000" b="1" dirty="0" err="1">
                <a:solidFill>
                  <a:schemeClr val="accent3"/>
                </a:solidFill>
                <a:latin typeface="Roboto Slab" panose="020B0604020202020204" charset="0"/>
                <a:ea typeface="Roboto Slab" panose="020B0604020202020204" charset="0"/>
                <a:cs typeface="Nixie One"/>
                <a:sym typeface="Nixie One"/>
              </a:rPr>
              <a:t>Secondary</a:t>
            </a:r>
            <a:r>
              <a:rPr lang="cs-CZ" sz="2000" b="1" dirty="0">
                <a:solidFill>
                  <a:schemeClr val="accent3"/>
                </a:solidFill>
                <a:latin typeface="Roboto Slab" panose="020B0604020202020204" charset="0"/>
                <a:ea typeface="Roboto Slab" panose="020B0604020202020204" charset="0"/>
                <a:cs typeface="Nixie One"/>
                <a:sym typeface="Nixie One"/>
              </a:rPr>
              <a:t> </a:t>
            </a:r>
            <a:r>
              <a:rPr lang="cs-CZ" sz="2000" b="1" dirty="0" err="1">
                <a:solidFill>
                  <a:schemeClr val="accent3"/>
                </a:solidFill>
                <a:latin typeface="Roboto Slab" panose="020B0604020202020204" charset="0"/>
                <a:ea typeface="Roboto Slab" panose="020B0604020202020204" charset="0"/>
                <a:cs typeface="Nixie One"/>
                <a:sym typeface="Nixie One"/>
              </a:rPr>
              <a:t>law</a:t>
            </a:r>
            <a:r>
              <a:rPr lang="cs-CZ" sz="2000" b="1" dirty="0">
                <a:solidFill>
                  <a:schemeClr val="accent3"/>
                </a:solidFill>
                <a:latin typeface="Roboto Slab" panose="020B0604020202020204" charset="0"/>
                <a:ea typeface="Roboto Slab" panose="020B0604020202020204" charset="0"/>
                <a:cs typeface="Nixie One"/>
                <a:sym typeface="Nixie One"/>
              </a:rPr>
              <a:t>:</a:t>
            </a:r>
            <a:endParaRPr lang="en-US" sz="2000" b="1" dirty="0">
              <a:solidFill>
                <a:schemeClr val="accent3"/>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r>
              <a:rPr lang="en-US" sz="1800" b="1" dirty="0">
                <a:solidFill>
                  <a:schemeClr val="tx1"/>
                </a:solidFill>
                <a:latin typeface="Roboto Slab" panose="020B0604020202020204" charset="0"/>
                <a:ea typeface="Roboto Slab" panose="020B0604020202020204" charset="0"/>
                <a:cs typeface="Nixie One"/>
                <a:sym typeface="Nixie One"/>
              </a:rPr>
              <a:t>Around 1000 pieces of legislation</a:t>
            </a:r>
            <a:endParaRPr lang="cs-CZ"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r>
              <a:rPr lang="cs-CZ" sz="1800" b="1" dirty="0" err="1">
                <a:solidFill>
                  <a:schemeClr val="tx1"/>
                </a:solidFill>
                <a:latin typeface="Roboto Slab" panose="020B0604020202020204" charset="0"/>
                <a:ea typeface="Roboto Slab" panose="020B0604020202020204" charset="0"/>
                <a:cs typeface="Nixie One"/>
                <a:sym typeface="Nixie One"/>
              </a:rPr>
              <a:t>Highest</a:t>
            </a:r>
            <a:r>
              <a:rPr lang="cs-CZ" sz="1800" b="1" dirty="0">
                <a:solidFill>
                  <a:schemeClr val="tx1"/>
                </a:solidFill>
                <a:latin typeface="Roboto Slab" panose="020B0604020202020204" charset="0"/>
                <a:ea typeface="Roboto Slab" panose="020B0604020202020204" charset="0"/>
                <a:cs typeface="Nixie One"/>
                <a:sym typeface="Nixie One"/>
              </a:rPr>
              <a:t> </a:t>
            </a:r>
            <a:r>
              <a:rPr lang="cs-CZ" sz="1800" b="1" dirty="0" err="1">
                <a:solidFill>
                  <a:schemeClr val="tx1"/>
                </a:solidFill>
                <a:latin typeface="Roboto Slab" panose="020B0604020202020204" charset="0"/>
                <a:ea typeface="Roboto Slab" panose="020B0604020202020204" charset="0"/>
                <a:cs typeface="Nixie One"/>
                <a:sym typeface="Nixie One"/>
              </a:rPr>
              <a:t>number</a:t>
            </a:r>
            <a:r>
              <a:rPr lang="cs-CZ" sz="1800" b="1" dirty="0">
                <a:solidFill>
                  <a:schemeClr val="tx1"/>
                </a:solidFill>
                <a:latin typeface="Roboto Slab" panose="020B0604020202020204" charset="0"/>
                <a:ea typeface="Roboto Slab" panose="020B0604020202020204" charset="0"/>
                <a:cs typeface="Nixie One"/>
                <a:sym typeface="Nixie One"/>
              </a:rPr>
              <a:t> </a:t>
            </a:r>
            <a:r>
              <a:rPr lang="cs-CZ" sz="1800" b="1" dirty="0" err="1">
                <a:solidFill>
                  <a:schemeClr val="tx1"/>
                </a:solidFill>
                <a:latin typeface="Roboto Slab" panose="020B0604020202020204" charset="0"/>
                <a:ea typeface="Roboto Slab" panose="020B0604020202020204" charset="0"/>
                <a:cs typeface="Nixie One"/>
                <a:sym typeface="Nixie One"/>
              </a:rPr>
              <a:t>of</a:t>
            </a:r>
            <a:r>
              <a:rPr lang="cs-CZ" sz="1800" b="1" dirty="0">
                <a:solidFill>
                  <a:schemeClr val="tx1"/>
                </a:solidFill>
                <a:latin typeface="Roboto Slab" panose="020B0604020202020204" charset="0"/>
                <a:ea typeface="Roboto Slab" panose="020B0604020202020204" charset="0"/>
                <a:cs typeface="Nixie One"/>
                <a:sym typeface="Nixie One"/>
              </a:rPr>
              <a:t> </a:t>
            </a:r>
            <a:r>
              <a:rPr lang="cs-CZ" sz="1800" b="1" dirty="0" err="1">
                <a:solidFill>
                  <a:schemeClr val="tx1"/>
                </a:solidFill>
                <a:latin typeface="Roboto Slab" panose="020B0604020202020204" charset="0"/>
                <a:ea typeface="Roboto Slab" panose="020B0604020202020204" charset="0"/>
                <a:cs typeface="Nixie One"/>
                <a:sym typeface="Nixie One"/>
              </a:rPr>
              <a:t>infringments</a:t>
            </a:r>
            <a:r>
              <a:rPr lang="cs-CZ" sz="1800" b="1" dirty="0">
                <a:solidFill>
                  <a:schemeClr val="tx1"/>
                </a:solidFill>
                <a:latin typeface="Roboto Slab" panose="020B0604020202020204" charset="0"/>
                <a:ea typeface="Roboto Slab" panose="020B0604020202020204" charset="0"/>
                <a:cs typeface="Nixie One"/>
                <a:sym typeface="Nixie One"/>
              </a:rPr>
              <a:t>, </a:t>
            </a:r>
            <a:r>
              <a:rPr lang="cs-CZ" sz="1800" b="1" dirty="0" err="1">
                <a:solidFill>
                  <a:schemeClr val="tx1"/>
                </a:solidFill>
                <a:latin typeface="Roboto Slab" panose="020B0604020202020204" charset="0"/>
                <a:ea typeface="Roboto Slab" panose="020B0604020202020204" charset="0"/>
                <a:cs typeface="Nixie One"/>
                <a:sym typeface="Nixie One"/>
              </a:rPr>
              <a:t>petitions</a:t>
            </a:r>
            <a:r>
              <a:rPr lang="cs-CZ" sz="1800" b="1" dirty="0">
                <a:solidFill>
                  <a:schemeClr val="tx1"/>
                </a:solidFill>
                <a:latin typeface="Roboto Slab" panose="020B0604020202020204" charset="0"/>
                <a:ea typeface="Roboto Slab" panose="020B0604020202020204" charset="0"/>
                <a:cs typeface="Nixie One"/>
                <a:sym typeface="Nixie One"/>
              </a:rPr>
              <a:t>, </a:t>
            </a:r>
            <a:r>
              <a:rPr lang="cs-CZ" sz="1800" b="1" dirty="0" err="1">
                <a:solidFill>
                  <a:schemeClr val="tx1"/>
                </a:solidFill>
                <a:latin typeface="Roboto Slab" panose="020B0604020202020204" charset="0"/>
                <a:ea typeface="Roboto Slab" panose="020B0604020202020204" charset="0"/>
                <a:cs typeface="Nixie One"/>
                <a:sym typeface="Nixie One"/>
              </a:rPr>
              <a:t>citizen</a:t>
            </a:r>
            <a:r>
              <a:rPr lang="cs-CZ" sz="1800" b="1" dirty="0">
                <a:solidFill>
                  <a:schemeClr val="tx1"/>
                </a:solidFill>
                <a:latin typeface="Roboto Slab" panose="020B0604020202020204" charset="0"/>
                <a:ea typeface="Roboto Slab" panose="020B0604020202020204" charset="0"/>
                <a:cs typeface="Nixie One"/>
                <a:sym typeface="Nixie One"/>
              </a:rPr>
              <a:t> </a:t>
            </a:r>
            <a:r>
              <a:rPr lang="cs-CZ" sz="1800" b="1" dirty="0" err="1">
                <a:solidFill>
                  <a:schemeClr val="tx1"/>
                </a:solidFill>
                <a:latin typeface="Roboto Slab" panose="020B0604020202020204" charset="0"/>
                <a:ea typeface="Roboto Slab" panose="020B0604020202020204" charset="0"/>
                <a:cs typeface="Nixie One"/>
                <a:sym typeface="Nixie One"/>
              </a:rPr>
              <a:t>initiatives</a:t>
            </a:r>
            <a:endParaRPr lang="cs-CZ"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r>
              <a:rPr lang="cs-CZ" sz="1800" b="1" dirty="0">
                <a:solidFill>
                  <a:schemeClr val="tx1"/>
                </a:solidFill>
                <a:latin typeface="Roboto Slab" panose="020B0604020202020204" charset="0"/>
                <a:ea typeface="Roboto Slab" panose="020B0604020202020204" charset="0"/>
                <a:cs typeface="Nixie One"/>
                <a:sym typeface="Nixie One"/>
              </a:rPr>
              <a:t>80 % </a:t>
            </a:r>
            <a:r>
              <a:rPr lang="cs-CZ" sz="1800" b="1" dirty="0" err="1">
                <a:solidFill>
                  <a:schemeClr val="tx1"/>
                </a:solidFill>
                <a:latin typeface="Roboto Slab" panose="020B0604020202020204" charset="0"/>
                <a:ea typeface="Roboto Slab" panose="020B0604020202020204" charset="0"/>
                <a:cs typeface="Nixie One"/>
                <a:sym typeface="Nixie One"/>
              </a:rPr>
              <a:t>of</a:t>
            </a:r>
            <a:r>
              <a:rPr lang="cs-CZ" sz="1800" b="1" dirty="0">
                <a:solidFill>
                  <a:schemeClr val="tx1"/>
                </a:solidFill>
                <a:latin typeface="Roboto Slab" panose="020B0604020202020204" charset="0"/>
                <a:ea typeface="Roboto Slab" panose="020B0604020202020204" charset="0"/>
                <a:cs typeface="Nixie One"/>
                <a:sym typeface="Nixie One"/>
              </a:rPr>
              <a:t> </a:t>
            </a:r>
            <a:r>
              <a:rPr lang="cs-CZ" sz="1800" b="1" dirty="0" err="1">
                <a:solidFill>
                  <a:schemeClr val="tx1"/>
                </a:solidFill>
                <a:latin typeface="Roboto Slab" panose="020B0604020202020204" charset="0"/>
                <a:ea typeface="Roboto Slab" panose="020B0604020202020204" charset="0"/>
                <a:cs typeface="Nixie One"/>
                <a:sym typeface="Nixie One"/>
              </a:rPr>
              <a:t>national</a:t>
            </a:r>
            <a:r>
              <a:rPr lang="cs-CZ" sz="1800" b="1" dirty="0">
                <a:solidFill>
                  <a:schemeClr val="tx1"/>
                </a:solidFill>
                <a:latin typeface="Roboto Slab" panose="020B0604020202020204" charset="0"/>
                <a:ea typeface="Roboto Slab" panose="020B0604020202020204" charset="0"/>
                <a:cs typeface="Nixie One"/>
                <a:sym typeface="Nixie One"/>
              </a:rPr>
              <a:t> </a:t>
            </a:r>
            <a:r>
              <a:rPr lang="cs-CZ" sz="1800" b="1" dirty="0" err="1">
                <a:solidFill>
                  <a:schemeClr val="tx1"/>
                </a:solidFill>
                <a:latin typeface="Roboto Slab" panose="020B0604020202020204" charset="0"/>
                <a:ea typeface="Roboto Slab" panose="020B0604020202020204" charset="0"/>
                <a:cs typeface="Nixie One"/>
                <a:sym typeface="Nixie One"/>
              </a:rPr>
              <a:t>law</a:t>
            </a:r>
            <a:endParaRPr lang="cs-CZ"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r>
              <a:rPr lang="en-US" sz="1800" b="1" dirty="0">
                <a:solidFill>
                  <a:schemeClr val="tx1"/>
                </a:solidFill>
                <a:latin typeface="Roboto Slab" panose="020B0604020202020204" charset="0"/>
                <a:ea typeface="Roboto Slab" panose="020B0604020202020204" charset="0"/>
                <a:cs typeface="Nixie One"/>
                <a:sym typeface="Nixie One"/>
              </a:rPr>
              <a:t>Addressee – both EU and member states</a:t>
            </a:r>
          </a:p>
          <a:p>
            <a:pPr marL="285750" lvl="0" indent="-285750">
              <a:spcBef>
                <a:spcPts val="600"/>
              </a:spcBef>
              <a:buFont typeface="Arial" panose="020B0604020202020204" pitchFamily="34" charset="0"/>
              <a:buChar char="•"/>
            </a:pPr>
            <a:r>
              <a:rPr lang="en-US" sz="1800" b="1" dirty="0">
                <a:solidFill>
                  <a:schemeClr val="tx1"/>
                </a:solidFill>
                <a:latin typeface="Roboto Slab" panose="020B0604020202020204" charset="0"/>
                <a:ea typeface="Roboto Slab" panose="020B0604020202020204" charset="0"/>
                <a:cs typeface="Nixie One"/>
                <a:sym typeface="Nixie One"/>
              </a:rPr>
              <a:t>Not a </a:t>
            </a:r>
            <a:r>
              <a:rPr lang="en-US" sz="1800" b="1" dirty="0" err="1">
                <a:solidFill>
                  <a:schemeClr val="tx1"/>
                </a:solidFill>
                <a:latin typeface="Roboto Slab" panose="020B0604020202020204" charset="0"/>
                <a:ea typeface="Roboto Slab" panose="020B0604020202020204" charset="0"/>
                <a:cs typeface="Nixie One"/>
                <a:sym typeface="Nixie One"/>
              </a:rPr>
              <a:t>comperhensive</a:t>
            </a:r>
            <a:r>
              <a:rPr lang="en-US" sz="1800" b="1" dirty="0">
                <a:solidFill>
                  <a:schemeClr val="tx1"/>
                </a:solidFill>
                <a:latin typeface="Roboto Slab" panose="020B0604020202020204" charset="0"/>
                <a:ea typeface="Roboto Slab" panose="020B0604020202020204" charset="0"/>
                <a:cs typeface="Nixie One"/>
                <a:sym typeface="Nixie One"/>
              </a:rPr>
              <a:t> system – specific EU law</a:t>
            </a:r>
            <a:endParaRPr lang="cs-CZ"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r>
              <a:rPr lang="cs-CZ" sz="1800" b="1" dirty="0" err="1">
                <a:solidFill>
                  <a:schemeClr val="tx1"/>
                </a:solidFill>
                <a:latin typeface="Roboto Slab" panose="020B0604020202020204" charset="0"/>
                <a:ea typeface="Roboto Slab" panose="020B0604020202020204" charset="0"/>
                <a:cs typeface="Nixie One"/>
                <a:sym typeface="Nixie One"/>
              </a:rPr>
              <a:t>Regulation</a:t>
            </a:r>
            <a:r>
              <a:rPr lang="cs-CZ" sz="1800" b="1" dirty="0">
                <a:solidFill>
                  <a:schemeClr val="tx1"/>
                </a:solidFill>
                <a:latin typeface="Roboto Slab" panose="020B0604020202020204" charset="0"/>
                <a:ea typeface="Roboto Slab" panose="020B0604020202020204" charset="0"/>
                <a:cs typeface="Nixie One"/>
                <a:sym typeface="Nixie One"/>
              </a:rPr>
              <a:t> x </a:t>
            </a:r>
            <a:r>
              <a:rPr lang="cs-CZ" sz="1800" b="1" dirty="0" err="1">
                <a:solidFill>
                  <a:schemeClr val="tx1"/>
                </a:solidFill>
                <a:latin typeface="Roboto Slab" panose="020B0604020202020204" charset="0"/>
                <a:ea typeface="Roboto Slab" panose="020B0604020202020204" charset="0"/>
                <a:cs typeface="Nixie One"/>
                <a:sym typeface="Nixie One"/>
              </a:rPr>
              <a:t>Directive</a:t>
            </a:r>
            <a:endParaRPr lang="cs-CZ"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r>
              <a:rPr lang="cs-CZ" sz="1800" b="1" dirty="0">
                <a:solidFill>
                  <a:schemeClr val="tx1"/>
                </a:solidFill>
                <a:latin typeface="Roboto Slab" panose="020B0604020202020204" charset="0"/>
                <a:ea typeface="Roboto Slab" panose="020B0604020202020204" charset="0"/>
                <a:cs typeface="Nixie One"/>
                <a:sym typeface="Nixie One"/>
              </a:rPr>
              <a:t>EU </a:t>
            </a:r>
            <a:r>
              <a:rPr lang="cs-CZ" sz="1800" b="1" dirty="0" err="1">
                <a:solidFill>
                  <a:schemeClr val="tx1"/>
                </a:solidFill>
                <a:latin typeface="Roboto Slab" panose="020B0604020202020204" charset="0"/>
                <a:ea typeface="Roboto Slab" panose="020B0604020202020204" charset="0"/>
                <a:cs typeface="Nixie One"/>
                <a:sym typeface="Nixie One"/>
              </a:rPr>
              <a:t>administration</a:t>
            </a: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13336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32011" y="747477"/>
            <a:ext cx="8135471" cy="984885"/>
          </a:xfrm>
          <a:prstGeom prst="rect">
            <a:avLst/>
          </a:prstGeom>
          <a:noFill/>
        </p:spPr>
        <p:txBody>
          <a:bodyPr wrap="square" rtlCol="0">
            <a:spAutoFit/>
          </a:bodyPr>
          <a:lstStyle/>
          <a:p>
            <a:r>
              <a:rPr lang="en-US" dirty="0">
                <a:latin typeface="Roboto Slab" panose="020B0604020202020204" charset="0"/>
                <a:ea typeface="Roboto Slab" panose="020B0604020202020204" charset="0"/>
              </a:rPr>
              <a:t>A sow is a female that has reproduced. A gilt is a female that has not reproduced.</a:t>
            </a:r>
            <a:endParaRPr lang="cs-CZ" dirty="0">
              <a:latin typeface="Roboto Slab" panose="020B0604020202020204" charset="0"/>
              <a:ea typeface="Roboto Slab" panose="020B0604020202020204" charset="0"/>
            </a:endParaRPr>
          </a:p>
          <a:p>
            <a:endParaRPr lang="cs-CZ" dirty="0">
              <a:latin typeface="Roboto Slab" panose="020B0604020202020204" charset="0"/>
              <a:ea typeface="Roboto Slab" panose="020B0604020202020204" charset="0"/>
            </a:endParaRPr>
          </a:p>
          <a:p>
            <a:endParaRPr lang="cs-CZ" dirty="0">
              <a:latin typeface="Roboto Slab" panose="020B0604020202020204" charset="0"/>
              <a:ea typeface="Roboto Slab" panose="020B0604020202020204" charset="0"/>
            </a:endParaRPr>
          </a:p>
          <a:p>
            <a:endParaRPr lang="en-US" sz="1600" b="1" dirty="0">
              <a:solidFill>
                <a:schemeClr val="tx1"/>
              </a:solidFill>
              <a:latin typeface="Roboto Slab" panose="020B0604020202020204" charset="0"/>
              <a:ea typeface="Roboto Slab" panose="020B0604020202020204" charset="0"/>
            </a:endParaRPr>
          </a:p>
        </p:txBody>
      </p:sp>
      <p:sp>
        <p:nvSpPr>
          <p:cNvPr id="4" name="Shape 111">
            <a:extLst>
              <a:ext uri="{FF2B5EF4-FFF2-40B4-BE49-F238E27FC236}">
                <a16:creationId xmlns:a16="http://schemas.microsoft.com/office/drawing/2014/main" id="{05E007AC-A77E-4B36-8105-EFB908FFB659}"/>
              </a:ext>
            </a:extLst>
          </p:cNvPr>
          <p:cNvSpPr txBox="1">
            <a:spLocks/>
          </p:cNvSpPr>
          <p:nvPr/>
        </p:nvSpPr>
        <p:spPr>
          <a:xfrm>
            <a:off x="1779639" y="9832"/>
            <a:ext cx="6987843" cy="1028700"/>
          </a:xfrm>
          <a:prstGeom prst="rect">
            <a:avLst/>
          </a:prstGeom>
        </p:spPr>
        <p:txBody>
          <a:bodyPr lIns="91425" tIns="91425" rIns="91425" bIns="91425" anchor="ctr" anchorCtr="0">
            <a:noAutofit/>
          </a:bodyPr>
          <a:lstStyle/>
          <a:p>
            <a:pPr lvl="3">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CORRECT APPLICATION = CORRECT INTERPRETATION</a:t>
            </a:r>
            <a:endParaRPr lang="en-US" sz="1800" b="1" dirty="0">
              <a:solidFill>
                <a:schemeClr val="tx1"/>
              </a:solidFill>
              <a:latin typeface="Roboto Slab" panose="020B0604020202020204" charset="0"/>
              <a:ea typeface="Roboto Slab" panose="020B0604020202020204" charset="0"/>
              <a:cs typeface="Nixie One"/>
              <a:sym typeface="Nixie One"/>
            </a:endParaRPr>
          </a:p>
        </p:txBody>
      </p:sp>
      <p:pic>
        <p:nvPicPr>
          <p:cNvPr id="14340" name="Picture 4" descr="VÃ½sledek obrÃ¡zku pro a gilt a sow">
            <a:extLst>
              <a:ext uri="{FF2B5EF4-FFF2-40B4-BE49-F238E27FC236}">
                <a16:creationId xmlns:a16="http://schemas.microsoft.com/office/drawing/2014/main" id="{75D6A462-840E-4F7C-86F6-7852D08C9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466" y="1208763"/>
            <a:ext cx="4479510" cy="297011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VÃ½sledek obrÃ¡zku pro a gilt a sow">
            <a:extLst>
              <a:ext uri="{FF2B5EF4-FFF2-40B4-BE49-F238E27FC236}">
                <a16:creationId xmlns:a16="http://schemas.microsoft.com/office/drawing/2014/main" id="{B997EB56-6663-466C-95A7-E6119C32A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976" y="1208763"/>
            <a:ext cx="2970110" cy="297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64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fade">
                                      <p:cBhvr>
                                        <p:cTn id="7" dur="500"/>
                                        <p:tgtEl>
                                          <p:spTgt spid="143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fade">
                                      <p:cBhvr>
                                        <p:cTn id="1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32011" y="747477"/>
            <a:ext cx="8135471" cy="4216539"/>
          </a:xfrm>
          <a:prstGeom prst="rect">
            <a:avLst/>
          </a:prstGeom>
          <a:noFill/>
        </p:spPr>
        <p:txBody>
          <a:bodyPr wrap="square" rtlCol="0">
            <a:spAutoFit/>
          </a:bodyPr>
          <a:lstStyle/>
          <a:p>
            <a:r>
              <a:rPr lang="en-US" dirty="0">
                <a:latin typeface="Roboto Slab" panose="020B0604020202020204" charset="0"/>
                <a:ea typeface="Roboto Slab" panose="020B0604020202020204" charset="0"/>
              </a:rPr>
              <a:t>A sow is a female that has reproduced. A gilt is a female that has not reproduced.</a:t>
            </a:r>
            <a:endParaRPr lang="cs-CZ" dirty="0">
              <a:latin typeface="Roboto Slab" panose="020B0604020202020204" charset="0"/>
              <a:ea typeface="Roboto Slab" panose="020B0604020202020204" charset="0"/>
            </a:endParaRPr>
          </a:p>
          <a:p>
            <a:endParaRPr lang="cs-CZ" dirty="0">
              <a:latin typeface="Roboto Slab" panose="020B0604020202020204" charset="0"/>
              <a:ea typeface="Roboto Slab" panose="020B0604020202020204" charset="0"/>
            </a:endParaRPr>
          </a:p>
          <a:p>
            <a:r>
              <a:rPr lang="cs-CZ" b="1" dirty="0">
                <a:latin typeface="Roboto Slab" panose="020B0604020202020204" charset="0"/>
                <a:ea typeface="Roboto Slab" panose="020B0604020202020204" charset="0"/>
              </a:rPr>
              <a:t>STARTING POINT: </a:t>
            </a:r>
            <a:r>
              <a:rPr lang="en-US" i="1" dirty="0">
                <a:latin typeface="Roboto Slab" panose="020B0604020202020204" charset="0"/>
                <a:ea typeface="Roboto Slab" panose="020B0604020202020204" charset="0"/>
              </a:rPr>
              <a:t>It is therefore necessary also to examine the general scheme </a:t>
            </a:r>
            <a:r>
              <a:rPr lang="en-US" b="1" i="1" dirty="0">
                <a:latin typeface="Roboto Slab" panose="020B0604020202020204" charset="0"/>
                <a:ea typeface="Roboto Slab" panose="020B0604020202020204" charset="0"/>
              </a:rPr>
              <a:t>and</a:t>
            </a:r>
            <a:r>
              <a:rPr lang="en-US" i="1" dirty="0">
                <a:latin typeface="Roboto Slab" panose="020B0604020202020204" charset="0"/>
                <a:ea typeface="Roboto Slab" panose="020B0604020202020204" charset="0"/>
              </a:rPr>
              <a:t> purposes of Directive 96/61</a:t>
            </a:r>
            <a:r>
              <a:rPr lang="cs-CZ" i="1" dirty="0">
                <a:latin typeface="Roboto Slab" panose="020B0604020202020204" charset="0"/>
                <a:ea typeface="Roboto Slab" panose="020B0604020202020204" charset="0"/>
              </a:rPr>
              <a:t> </a:t>
            </a:r>
            <a:r>
              <a:rPr lang="cs-CZ" dirty="0">
                <a:latin typeface="Roboto Slab" panose="020B0604020202020204" charset="0"/>
                <a:ea typeface="Roboto Slab" panose="020B0604020202020204" charset="0"/>
              </a:rPr>
              <a:t>(C-585/10 </a:t>
            </a:r>
            <a:r>
              <a:rPr lang="cs-CZ" dirty="0" err="1">
                <a:latin typeface="Roboto Slab" panose="020B0604020202020204" charset="0"/>
                <a:ea typeface="Roboto Slab" panose="020B0604020202020204" charset="0"/>
              </a:rPr>
              <a:t>Møller</a:t>
            </a:r>
            <a:r>
              <a:rPr lang="cs-CZ" dirty="0">
                <a:latin typeface="Roboto Slab" panose="020B0604020202020204" charset="0"/>
                <a:ea typeface="Roboto Slab" panose="020B0604020202020204" charset="0"/>
              </a:rPr>
              <a:t>, para. 28)</a:t>
            </a:r>
          </a:p>
          <a:p>
            <a:endParaRPr lang="cs-CZ" dirty="0">
              <a:latin typeface="Roboto Slab" panose="020B0604020202020204" charset="0"/>
              <a:ea typeface="Roboto Slab" panose="020B0604020202020204" charset="0"/>
            </a:endParaRPr>
          </a:p>
          <a:p>
            <a:pPr algn="just"/>
            <a:r>
              <a:rPr lang="en-US" i="1" dirty="0">
                <a:latin typeface="Roboto Slab" panose="020B0604020202020204" charset="0"/>
                <a:ea typeface="Roboto Slab" panose="020B0604020202020204" charset="0"/>
              </a:rPr>
              <a:t>The </a:t>
            </a:r>
            <a:r>
              <a:rPr lang="en-US" i="1" dirty="0" err="1">
                <a:latin typeface="Roboto Slab" panose="020B0604020202020204" charset="0"/>
                <a:ea typeface="Roboto Slab" panose="020B0604020202020204" charset="0"/>
              </a:rPr>
              <a:t>Kommune</a:t>
            </a:r>
            <a:r>
              <a:rPr lang="en-US" i="1" dirty="0">
                <a:latin typeface="Roboto Slab" panose="020B0604020202020204" charset="0"/>
                <a:ea typeface="Roboto Slab" panose="020B0604020202020204" charset="0"/>
              </a:rPr>
              <a:t> submits, before the </a:t>
            </a:r>
            <a:r>
              <a:rPr lang="en-US" i="1" dirty="0" err="1">
                <a:latin typeface="Roboto Slab" panose="020B0604020202020204" charset="0"/>
                <a:ea typeface="Roboto Slab" panose="020B0604020202020204" charset="0"/>
              </a:rPr>
              <a:t>Vestre</a:t>
            </a:r>
            <a:r>
              <a:rPr lang="en-US" i="1" dirty="0">
                <a:latin typeface="Roboto Slab" panose="020B0604020202020204" charset="0"/>
                <a:ea typeface="Roboto Slab" panose="020B0604020202020204" charset="0"/>
              </a:rPr>
              <a:t> </a:t>
            </a:r>
            <a:r>
              <a:rPr lang="en-US" i="1" dirty="0" err="1">
                <a:latin typeface="Roboto Slab" panose="020B0604020202020204" charset="0"/>
                <a:ea typeface="Roboto Slab" panose="020B0604020202020204" charset="0"/>
              </a:rPr>
              <a:t>Landsret</a:t>
            </a:r>
            <a:r>
              <a:rPr lang="en-US" i="1" dirty="0">
                <a:latin typeface="Roboto Slab" panose="020B0604020202020204" charset="0"/>
                <a:ea typeface="Roboto Slab" panose="020B0604020202020204" charset="0"/>
              </a:rPr>
              <a:t>, that it was justified in including the places for gilts in the number of places for </a:t>
            </a:r>
            <a:r>
              <a:rPr lang="en-US" i="1" dirty="0" err="1">
                <a:latin typeface="Roboto Slab" panose="020B0604020202020204" charset="0"/>
                <a:ea typeface="Roboto Slab" panose="020B0604020202020204" charset="0"/>
              </a:rPr>
              <a:t>sows.</a:t>
            </a:r>
            <a:r>
              <a:rPr lang="en-US" i="1" dirty="0">
                <a:latin typeface="Roboto Slab" panose="020B0604020202020204" charset="0"/>
                <a:ea typeface="Roboto Slab" panose="020B0604020202020204" charset="0"/>
              </a:rPr>
              <a:t> It maintains that </a:t>
            </a:r>
            <a:r>
              <a:rPr lang="en-US" b="1" i="1" dirty="0">
                <a:latin typeface="Roboto Slab" panose="020B0604020202020204" charset="0"/>
                <a:ea typeface="Roboto Slab" panose="020B0604020202020204" charset="0"/>
              </a:rPr>
              <a:t>the objective of Directive 96/61 is to protect the environment and that there is no reason to take the view that a gilt pollutes less than, or in a different manner to, a sow</a:t>
            </a:r>
            <a:r>
              <a:rPr lang="en-US" i="1" dirty="0">
                <a:latin typeface="Roboto Slab" panose="020B0604020202020204" charset="0"/>
                <a:ea typeface="Roboto Slab" panose="020B0604020202020204" charset="0"/>
              </a:rPr>
              <a:t>. It concludes that places for gilts are covered by the expression ‘places for sows’. According to the </a:t>
            </a:r>
            <a:r>
              <a:rPr lang="en-US" i="1" dirty="0" err="1">
                <a:latin typeface="Roboto Slab" panose="020B0604020202020204" charset="0"/>
                <a:ea typeface="Roboto Slab" panose="020B0604020202020204" charset="0"/>
              </a:rPr>
              <a:t>Kommune</a:t>
            </a:r>
            <a:r>
              <a:rPr lang="en-US" i="1" dirty="0">
                <a:latin typeface="Roboto Slab" panose="020B0604020202020204" charset="0"/>
                <a:ea typeface="Roboto Slab" panose="020B0604020202020204" charset="0"/>
              </a:rPr>
              <a:t>, the legislation on animal welfare is not relevant in that regard.</a:t>
            </a:r>
            <a:endParaRPr lang="cs-CZ" i="1" dirty="0">
              <a:latin typeface="Roboto Slab" panose="020B0604020202020204" charset="0"/>
              <a:ea typeface="Roboto Slab" panose="020B0604020202020204" charset="0"/>
            </a:endParaRPr>
          </a:p>
          <a:p>
            <a:endParaRPr lang="cs-CZ" dirty="0">
              <a:latin typeface="Roboto Slab" panose="020B0604020202020204" charset="0"/>
              <a:ea typeface="Roboto Slab" panose="020B0604020202020204" charset="0"/>
            </a:endParaRPr>
          </a:p>
          <a:p>
            <a:r>
              <a:rPr lang="cs-CZ" b="1" dirty="0">
                <a:latin typeface="Roboto Slab" panose="020B0604020202020204" charset="0"/>
                <a:ea typeface="Roboto Slab" panose="020B0604020202020204" charset="0"/>
              </a:rPr>
              <a:t>CONSEQUENCE:</a:t>
            </a:r>
            <a:endParaRPr lang="cs-CZ" b="1" dirty="0">
              <a:solidFill>
                <a:schemeClr val="accent6"/>
              </a:solidFill>
              <a:latin typeface="Roboto Slab" panose="020B0604020202020204" charset="0"/>
              <a:ea typeface="Roboto Slab" panose="020B0604020202020204" charset="0"/>
            </a:endParaRPr>
          </a:p>
          <a:p>
            <a:r>
              <a:rPr lang="en-US" dirty="0">
                <a:latin typeface="Roboto Slab" panose="020B0604020202020204" charset="0"/>
                <a:ea typeface="Roboto Slab" panose="020B0604020202020204" charset="0"/>
              </a:rPr>
              <a:t>31      As the purpose of Directive 96/61 has therefore been broadly defined, subheading 6.6(c) of Annex I to that directive cannot, as </a:t>
            </a:r>
            <a:r>
              <a:rPr lang="en-US" dirty="0" err="1">
                <a:latin typeface="Roboto Slab" panose="020B0604020202020204" charset="0"/>
                <a:ea typeface="Roboto Slab" panose="020B0604020202020204" charset="0"/>
              </a:rPr>
              <a:t>Mr</a:t>
            </a:r>
            <a:r>
              <a:rPr lang="en-US" dirty="0">
                <a:latin typeface="Roboto Slab" panose="020B0604020202020204" charset="0"/>
                <a:ea typeface="Roboto Slab" panose="020B0604020202020204" charset="0"/>
              </a:rPr>
              <a:t> </a:t>
            </a:r>
            <a:r>
              <a:rPr lang="en-US" dirty="0" err="1">
                <a:latin typeface="Roboto Slab" panose="020B0604020202020204" charset="0"/>
                <a:ea typeface="Roboto Slab" panose="020B0604020202020204" charset="0"/>
              </a:rPr>
              <a:t>Møller</a:t>
            </a:r>
            <a:r>
              <a:rPr lang="en-US" dirty="0">
                <a:latin typeface="Roboto Slab" panose="020B0604020202020204" charset="0"/>
                <a:ea typeface="Roboto Slab" panose="020B0604020202020204" charset="0"/>
              </a:rPr>
              <a:t> and Ireland suggest, </a:t>
            </a:r>
            <a:r>
              <a:rPr lang="en-US" b="1" dirty="0">
                <a:solidFill>
                  <a:schemeClr val="accent6"/>
                </a:solidFill>
                <a:latin typeface="Roboto Slab" panose="020B0604020202020204" charset="0"/>
                <a:ea typeface="Roboto Slab" panose="020B0604020202020204" charset="0"/>
              </a:rPr>
              <a:t>be interpreted restrictively in such a way as to exclude places intended for gilts </a:t>
            </a:r>
            <a:r>
              <a:rPr lang="en-US" dirty="0">
                <a:latin typeface="Roboto Slab" panose="020B0604020202020204" charset="0"/>
                <a:ea typeface="Roboto Slab" panose="020B0604020202020204" charset="0"/>
              </a:rPr>
              <a:t>(see, by analogy, </a:t>
            </a:r>
            <a:r>
              <a:rPr lang="en-US" i="1" dirty="0">
                <a:latin typeface="Roboto Slab" panose="020B0604020202020204" charset="0"/>
                <a:ea typeface="Roboto Slab" panose="020B0604020202020204" charset="0"/>
              </a:rPr>
              <a:t>Association </a:t>
            </a:r>
            <a:r>
              <a:rPr lang="en-US" i="1" dirty="0" err="1">
                <a:latin typeface="Roboto Slab" panose="020B0604020202020204" charset="0"/>
                <a:ea typeface="Roboto Slab" panose="020B0604020202020204" charset="0"/>
              </a:rPr>
              <a:t>nationale</a:t>
            </a:r>
            <a:r>
              <a:rPr lang="en-US" i="1" dirty="0">
                <a:latin typeface="Roboto Slab" panose="020B0604020202020204" charset="0"/>
                <a:ea typeface="Roboto Slab" panose="020B0604020202020204" charset="0"/>
              </a:rPr>
              <a:t> pour la protection des </a:t>
            </a:r>
            <a:r>
              <a:rPr lang="en-US" i="1" dirty="0" err="1">
                <a:latin typeface="Roboto Slab" panose="020B0604020202020204" charset="0"/>
                <a:ea typeface="Roboto Slab" panose="020B0604020202020204" charset="0"/>
              </a:rPr>
              <a:t>eaux</a:t>
            </a:r>
            <a:r>
              <a:rPr lang="en-US" i="1" dirty="0">
                <a:latin typeface="Roboto Slab" panose="020B0604020202020204" charset="0"/>
                <a:ea typeface="Roboto Slab" panose="020B0604020202020204" charset="0"/>
              </a:rPr>
              <a:t> et rivières and OABA</a:t>
            </a:r>
            <a:r>
              <a:rPr lang="en-US" dirty="0">
                <a:latin typeface="Roboto Slab" panose="020B0604020202020204" charset="0"/>
                <a:ea typeface="Roboto Slab" panose="020B0604020202020204" charset="0"/>
              </a:rPr>
              <a:t>, paragraph 27).</a:t>
            </a:r>
            <a:endParaRPr lang="cs-CZ" dirty="0">
              <a:latin typeface="Roboto Slab" panose="020B0604020202020204" charset="0"/>
              <a:ea typeface="Roboto Slab" panose="020B0604020202020204" charset="0"/>
            </a:endParaRPr>
          </a:p>
          <a:p>
            <a:endParaRPr lang="cs-CZ" dirty="0">
              <a:latin typeface="Roboto Slab" panose="020B0604020202020204" charset="0"/>
              <a:ea typeface="Roboto Slab" panose="020B0604020202020204" charset="0"/>
            </a:endParaRPr>
          </a:p>
          <a:p>
            <a:endParaRPr lang="en-US" sz="1600" b="1" dirty="0">
              <a:solidFill>
                <a:schemeClr val="tx1"/>
              </a:solidFill>
              <a:latin typeface="Roboto Slab" panose="020B0604020202020204" charset="0"/>
              <a:ea typeface="Roboto Slab" panose="020B0604020202020204" charset="0"/>
            </a:endParaRPr>
          </a:p>
        </p:txBody>
      </p:sp>
      <p:sp>
        <p:nvSpPr>
          <p:cNvPr id="4" name="Shape 111">
            <a:extLst>
              <a:ext uri="{FF2B5EF4-FFF2-40B4-BE49-F238E27FC236}">
                <a16:creationId xmlns:a16="http://schemas.microsoft.com/office/drawing/2014/main" id="{05E007AC-A77E-4B36-8105-EFB908FFB659}"/>
              </a:ext>
            </a:extLst>
          </p:cNvPr>
          <p:cNvSpPr txBox="1">
            <a:spLocks/>
          </p:cNvSpPr>
          <p:nvPr/>
        </p:nvSpPr>
        <p:spPr>
          <a:xfrm>
            <a:off x="1779639" y="9832"/>
            <a:ext cx="6987843" cy="1028700"/>
          </a:xfrm>
          <a:prstGeom prst="rect">
            <a:avLst/>
          </a:prstGeom>
        </p:spPr>
        <p:txBody>
          <a:bodyPr lIns="91425" tIns="91425" rIns="91425" bIns="91425" anchor="ctr" anchorCtr="0">
            <a:noAutofit/>
          </a:bodyPr>
          <a:lstStyle/>
          <a:p>
            <a:pPr lvl="3">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TERMINOLOGY</a:t>
            </a:r>
            <a:endParaRPr lang="en-US" sz="1800" b="1" dirty="0">
              <a:solidFill>
                <a:schemeClr val="tx1"/>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268347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1075601" y="166642"/>
            <a:ext cx="6553200" cy="4762500"/>
          </a:xfrm>
          <a:prstGeom prst="rect">
            <a:avLst/>
          </a:prstGeom>
        </p:spPr>
      </p:pic>
      <p:pic>
        <p:nvPicPr>
          <p:cNvPr id="4" name="Obrázek 3"/>
          <p:cNvPicPr>
            <a:picLocks noChangeAspect="1"/>
          </p:cNvPicPr>
          <p:nvPr/>
        </p:nvPicPr>
        <p:blipFill>
          <a:blip r:embed="rId3"/>
          <a:stretch>
            <a:fillRect/>
          </a:stretch>
        </p:blipFill>
        <p:spPr>
          <a:xfrm>
            <a:off x="1761868" y="59463"/>
            <a:ext cx="5180665" cy="4976858"/>
          </a:xfrm>
          <a:prstGeom prst="rect">
            <a:avLst/>
          </a:prstGeom>
        </p:spPr>
      </p:pic>
      <p:pic>
        <p:nvPicPr>
          <p:cNvPr id="5" name="Obrázek 4"/>
          <p:cNvPicPr>
            <a:picLocks noChangeAspect="1"/>
          </p:cNvPicPr>
          <p:nvPr/>
        </p:nvPicPr>
        <p:blipFill>
          <a:blip r:embed="rId4"/>
          <a:stretch>
            <a:fillRect/>
          </a:stretch>
        </p:blipFill>
        <p:spPr>
          <a:xfrm>
            <a:off x="2629283" y="0"/>
            <a:ext cx="4313250" cy="5143500"/>
          </a:xfrm>
          <a:prstGeom prst="rect">
            <a:avLst/>
          </a:prstGeom>
        </p:spPr>
      </p:pic>
    </p:spTree>
    <p:extLst>
      <p:ext uri="{BB962C8B-B14F-4D97-AF65-F5344CB8AC3E}">
        <p14:creationId xmlns:p14="http://schemas.microsoft.com/office/powerpoint/2010/main" val="57952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725525" y="156410"/>
            <a:ext cx="7913754" cy="3000284"/>
          </a:xfrm>
          <a:prstGeom prst="rect">
            <a:avLst/>
          </a:prstGeom>
          <a:noFill/>
          <a:ln>
            <a:noFill/>
          </a:ln>
        </p:spPr>
        <p:txBody>
          <a:bodyPr lIns="91425" tIns="91425" rIns="91425" bIns="91425" anchor="t" anchorCtr="0">
            <a:noAutofit/>
          </a:bodyPr>
          <a:lstStyle/>
          <a:p>
            <a:pPr lvl="0">
              <a:spcBef>
                <a:spcPts val="600"/>
              </a:spcBef>
            </a:pPr>
            <a:r>
              <a:rPr lang="cs-CZ" sz="2000" b="1" dirty="0" err="1">
                <a:solidFill>
                  <a:schemeClr val="accent3"/>
                </a:solidFill>
                <a:latin typeface="Roboto Slab" panose="020B0604020202020204" charset="0"/>
                <a:ea typeface="Roboto Slab" panose="020B0604020202020204" charset="0"/>
                <a:cs typeface="Nixie One"/>
                <a:sym typeface="Nixie One"/>
              </a:rPr>
              <a:t>System</a:t>
            </a:r>
            <a:r>
              <a:rPr lang="cs-CZ" sz="2000" b="1" dirty="0">
                <a:solidFill>
                  <a:schemeClr val="accent3"/>
                </a:solidFill>
                <a:latin typeface="Roboto Slab" panose="020B0604020202020204" charset="0"/>
                <a:ea typeface="Roboto Slab" panose="020B0604020202020204" charset="0"/>
                <a:cs typeface="Nixie One"/>
                <a:sym typeface="Nixie One"/>
              </a:rPr>
              <a:t> and </a:t>
            </a:r>
            <a:r>
              <a:rPr lang="cs-CZ" sz="2000" b="1" dirty="0" err="1">
                <a:solidFill>
                  <a:schemeClr val="accent3"/>
                </a:solidFill>
                <a:latin typeface="Roboto Slab" panose="020B0604020202020204" charset="0"/>
                <a:ea typeface="Roboto Slab" panose="020B0604020202020204" charset="0"/>
                <a:cs typeface="Nixie One"/>
                <a:sym typeface="Nixie One"/>
              </a:rPr>
              <a:t>structure</a:t>
            </a:r>
            <a:r>
              <a:rPr lang="cs-CZ" sz="2000" b="1" dirty="0">
                <a:solidFill>
                  <a:schemeClr val="accent3"/>
                </a:solidFill>
                <a:latin typeface="Roboto Slab" panose="020B0604020202020204" charset="0"/>
                <a:ea typeface="Roboto Slab" panose="020B0604020202020204" charset="0"/>
                <a:cs typeface="Nixie One"/>
                <a:sym typeface="Nixie One"/>
              </a:rPr>
              <a:t>:</a:t>
            </a:r>
          </a:p>
          <a:p>
            <a:pPr lvl="0">
              <a:spcBef>
                <a:spcPts val="600"/>
              </a:spcBef>
            </a:pPr>
            <a:endParaRPr lang="cs-CZ" sz="900" b="1" dirty="0">
              <a:solidFill>
                <a:schemeClr val="accent3"/>
              </a:solidFill>
              <a:latin typeface="Roboto Slab" panose="020B0604020202020204" charset="0"/>
              <a:ea typeface="Roboto Slab" panose="020B0604020202020204" charset="0"/>
              <a:cs typeface="Nixie One"/>
              <a:sym typeface="Nixie One"/>
            </a:endParaRPr>
          </a:p>
          <a:p>
            <a:pPr lvl="0">
              <a:spcBef>
                <a:spcPts val="600"/>
              </a:spcBef>
            </a:pPr>
            <a:r>
              <a:rPr lang="en-US" sz="1800" b="1" dirty="0" err="1">
                <a:solidFill>
                  <a:schemeClr val="accent1"/>
                </a:solidFill>
                <a:latin typeface="Roboto Slab" panose="020B0604020202020204" charset="0"/>
                <a:ea typeface="Roboto Slab" panose="020B0604020202020204" charset="0"/>
                <a:cs typeface="Nixie One"/>
                <a:sym typeface="Nixie One"/>
              </a:rPr>
              <a:t>Sectoral</a:t>
            </a:r>
            <a:r>
              <a:rPr lang="en-US" sz="1800" b="1" dirty="0">
                <a:solidFill>
                  <a:schemeClr val="accent1"/>
                </a:solidFill>
                <a:latin typeface="Roboto Slab" panose="020B0604020202020204" charset="0"/>
                <a:ea typeface="Roboto Slab" panose="020B0604020202020204" charset="0"/>
                <a:cs typeface="Nixie One"/>
                <a:sym typeface="Nixie One"/>
              </a:rPr>
              <a:t> legislation</a:t>
            </a:r>
          </a:p>
          <a:p>
            <a:pPr lvl="0">
              <a:spcBef>
                <a:spcPts val="600"/>
              </a:spcBef>
            </a:pPr>
            <a:r>
              <a:rPr lang="en-US" sz="1800" b="1" dirty="0">
                <a:solidFill>
                  <a:schemeClr val="tx1"/>
                </a:solidFill>
                <a:latin typeface="Roboto Slab" panose="020B0604020202020204" charset="0"/>
                <a:ea typeface="Roboto Slab" panose="020B0604020202020204" charset="0"/>
                <a:cs typeface="Nixie One"/>
                <a:sym typeface="Nixie One"/>
              </a:rPr>
              <a:t>Air pollution</a:t>
            </a: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Water pollution and quality</a:t>
            </a: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Waste</a:t>
            </a: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Chemicals</a:t>
            </a: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Nature and Biodiversity</a:t>
            </a: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Land and soil protection</a:t>
            </a: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Marine and Coast</a:t>
            </a: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Noise</a:t>
            </a:r>
          </a:p>
          <a:p>
            <a:pPr lvl="0">
              <a:spcBef>
                <a:spcPts val="600"/>
              </a:spcBef>
            </a:pPr>
            <a:endParaRPr lang="cs-CZ" sz="10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r>
              <a:rPr lang="en-US" sz="1800" b="1" dirty="0">
                <a:solidFill>
                  <a:schemeClr val="accent1"/>
                </a:solidFill>
                <a:latin typeface="Roboto Slab" panose="020B0604020202020204" charset="0"/>
                <a:ea typeface="Roboto Slab" panose="020B0604020202020204" charset="0"/>
                <a:cs typeface="Nixie One"/>
                <a:sym typeface="Nixie One"/>
              </a:rPr>
              <a:t>Horizontal legislation </a:t>
            </a:r>
            <a:r>
              <a:rPr lang="en-US" sz="1800" b="1" dirty="0">
                <a:solidFill>
                  <a:schemeClr val="tx1"/>
                </a:solidFill>
                <a:latin typeface="Roboto Slab" panose="020B0604020202020204" charset="0"/>
                <a:ea typeface="Roboto Slab" panose="020B0604020202020204" charset="0"/>
                <a:cs typeface="Nixie One"/>
                <a:sym typeface="Nixie One"/>
              </a:rPr>
              <a:t>- general environmental management issues rather than legislation regarding specific sectors, products or types of emissions.</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Environmental impact assessment, </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Public access to environmental information, participation in </a:t>
            </a: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proceedings, access to justice, </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Environmental liability, </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Integrated pollution prevention and control,</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Reports on the implementation.</a:t>
            </a: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2635312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29272" y="180473"/>
            <a:ext cx="8238002" cy="3000284"/>
          </a:xfrm>
          <a:prstGeom prst="rect">
            <a:avLst/>
          </a:prstGeom>
          <a:noFill/>
          <a:ln>
            <a:noFill/>
          </a:ln>
        </p:spPr>
        <p:txBody>
          <a:bodyPr lIns="91425" tIns="91425" rIns="91425" bIns="91425" anchor="t" anchorCtr="0">
            <a:noAutofit/>
          </a:bodyPr>
          <a:lstStyle/>
          <a:p>
            <a:pPr lvl="0">
              <a:spcBef>
                <a:spcPts val="600"/>
              </a:spcBef>
            </a:pPr>
            <a:r>
              <a:rPr lang="cs-CZ" sz="1800" b="1" dirty="0">
                <a:solidFill>
                  <a:schemeClr val="accent1"/>
                </a:solidFill>
                <a:latin typeface="Roboto Slab" panose="020B0604020202020204" charset="0"/>
                <a:ea typeface="Roboto Slab" panose="020B0604020202020204" charset="0"/>
                <a:cs typeface="Nixie One"/>
                <a:sym typeface="Nixie One"/>
              </a:rPr>
              <a:t>Sanctions for violation of EU Law</a:t>
            </a:r>
          </a:p>
          <a:p>
            <a:pPr lvl="0">
              <a:spcBef>
                <a:spcPts val="600"/>
              </a:spcBef>
            </a:pPr>
            <a:endParaRPr lang="cs-CZ" sz="1800" b="1" dirty="0">
              <a:solidFill>
                <a:schemeClr val="accent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4" name="TextovéPole 3"/>
          <p:cNvSpPr txBox="1"/>
          <p:nvPr/>
        </p:nvSpPr>
        <p:spPr>
          <a:xfrm>
            <a:off x="204141" y="608214"/>
            <a:ext cx="8663133" cy="5047536"/>
          </a:xfrm>
          <a:prstGeom prst="rect">
            <a:avLst/>
          </a:prstGeom>
          <a:noFill/>
        </p:spPr>
        <p:txBody>
          <a:bodyPr wrap="square" rtlCol="0">
            <a:spAutoFit/>
          </a:bodyPr>
          <a:lstStyle/>
          <a:p>
            <a:pPr fontAlgn="base"/>
            <a:r>
              <a:rPr lang="en-US" sz="1400" dirty="0"/>
              <a:t>Article 260</a:t>
            </a:r>
            <a:r>
              <a:rPr lang="cs-CZ" sz="1400" dirty="0"/>
              <a:t> TFEU</a:t>
            </a:r>
            <a:endParaRPr lang="en-US" sz="1400" dirty="0"/>
          </a:p>
          <a:p>
            <a:pPr fontAlgn="base"/>
            <a:r>
              <a:rPr lang="en-US" sz="1400" dirty="0">
                <a:solidFill>
                  <a:srgbClr val="00B050"/>
                </a:solidFill>
              </a:rPr>
              <a:t>1. If the Court of Justice of the European Union finds that a Member State has failed to </a:t>
            </a:r>
            <a:r>
              <a:rPr lang="en-US" sz="1400" dirty="0" err="1">
                <a:solidFill>
                  <a:srgbClr val="00B050"/>
                </a:solidFill>
              </a:rPr>
              <a:t>fulfil</a:t>
            </a:r>
            <a:r>
              <a:rPr lang="en-US" sz="1400" dirty="0">
                <a:solidFill>
                  <a:srgbClr val="00B050"/>
                </a:solidFill>
              </a:rPr>
              <a:t> an obligation under the Treaties, the State shall be required to take the necessary measures to comply with the judgment of the Court.</a:t>
            </a:r>
          </a:p>
          <a:p>
            <a:pPr fontAlgn="base"/>
            <a:r>
              <a:rPr lang="en-US" sz="1400" dirty="0"/>
              <a:t>2. If the Commission considers that the Member State concerned </a:t>
            </a:r>
            <a:r>
              <a:rPr lang="en-US" b="1" dirty="0"/>
              <a:t>has not taken the necessary measures to comply with the judgment </a:t>
            </a:r>
            <a:r>
              <a:rPr lang="en-US" sz="1400" dirty="0"/>
              <a:t>of the Court, it may bring the case before the Court after giving that State the opportunity to submit its observations. It shall </a:t>
            </a:r>
            <a:r>
              <a:rPr lang="en-US" sz="1800" b="1" dirty="0"/>
              <a:t>specify the amount of the lump sum or penalty payment </a:t>
            </a:r>
            <a:r>
              <a:rPr lang="en-US" sz="1400" dirty="0"/>
              <a:t>to be paid by the Member State concerned which it considers appropriate in the circumstances.</a:t>
            </a:r>
            <a:r>
              <a:rPr lang="cs-CZ" sz="1400" dirty="0"/>
              <a:t> </a:t>
            </a:r>
            <a:r>
              <a:rPr lang="en-US" b="1" dirty="0"/>
              <a:t>If the Court finds that the Member State concerned has not complied with its judgment it may impose a lump sum or penalty payment on it.</a:t>
            </a:r>
          </a:p>
          <a:p>
            <a:pPr fontAlgn="base"/>
            <a:r>
              <a:rPr lang="en-US" sz="1400" dirty="0"/>
              <a:t>This procedure shall be without prejudice to Article 259.</a:t>
            </a:r>
          </a:p>
          <a:p>
            <a:pPr fontAlgn="base"/>
            <a:r>
              <a:rPr lang="en-US" sz="1400" dirty="0">
                <a:solidFill>
                  <a:srgbClr val="00B050"/>
                </a:solidFill>
              </a:rPr>
              <a:t>3. When the Commission brings a case before the Court pursuant to Article 258 on the grounds that the Member State concerned </a:t>
            </a:r>
            <a:r>
              <a:rPr lang="en-US" sz="1800" b="1" dirty="0">
                <a:solidFill>
                  <a:srgbClr val="00B050"/>
                </a:solidFill>
              </a:rPr>
              <a:t>has failed to fulfil its obligation to notify measures transposing a directive adopted under a legislative procedure</a:t>
            </a:r>
            <a:r>
              <a:rPr lang="en-US" sz="1200" dirty="0">
                <a:solidFill>
                  <a:srgbClr val="00B050"/>
                </a:solidFill>
              </a:rPr>
              <a:t>, </a:t>
            </a:r>
            <a:r>
              <a:rPr lang="en-US" sz="1800" b="1" dirty="0">
                <a:solidFill>
                  <a:srgbClr val="00B050"/>
                </a:solidFill>
              </a:rPr>
              <a:t>it may, when it deems appropriate, specify the amount of the lump sum or penalty payment to be paid by the Member State concerned </a:t>
            </a:r>
            <a:r>
              <a:rPr lang="en-US" sz="1400" dirty="0">
                <a:solidFill>
                  <a:srgbClr val="00B050"/>
                </a:solidFill>
              </a:rPr>
              <a:t>which it considers appropriate in the circumstances.</a:t>
            </a:r>
            <a:r>
              <a:rPr lang="cs-CZ" sz="1400" dirty="0">
                <a:solidFill>
                  <a:srgbClr val="00B050"/>
                </a:solidFill>
              </a:rPr>
              <a:t> </a:t>
            </a:r>
            <a:r>
              <a:rPr lang="en-US" sz="1400" dirty="0">
                <a:solidFill>
                  <a:srgbClr val="00B050"/>
                </a:solidFill>
              </a:rPr>
              <a:t>If the Court finds that there is an infringement it may impose a lump sum or penalty payment on the Member State concerned not exceeding the amount specified by the Commission. The payment obligation shall take effect on the date set by the Court in its judgment.</a:t>
            </a:r>
          </a:p>
          <a:p>
            <a:pPr marL="342900" indent="-342900">
              <a:buFontTx/>
              <a:buChar char="-"/>
            </a:pPr>
            <a:endParaRPr lang="cs-CZ" sz="1400" dirty="0"/>
          </a:p>
          <a:p>
            <a:pPr marL="342900" indent="-342900">
              <a:buFontTx/>
              <a:buChar char="-"/>
            </a:pPr>
            <a:endParaRPr lang="cs-CZ" sz="1400" dirty="0"/>
          </a:p>
        </p:txBody>
      </p:sp>
    </p:spTree>
    <p:extLst>
      <p:ext uri="{BB962C8B-B14F-4D97-AF65-F5344CB8AC3E}">
        <p14:creationId xmlns:p14="http://schemas.microsoft.com/office/powerpoint/2010/main" val="420707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725525" y="156410"/>
            <a:ext cx="7913754" cy="3000284"/>
          </a:xfrm>
          <a:prstGeom prst="rect">
            <a:avLst/>
          </a:prstGeom>
          <a:noFill/>
          <a:ln>
            <a:noFill/>
          </a:ln>
        </p:spPr>
        <p:txBody>
          <a:bodyPr lIns="91425" tIns="91425" rIns="91425" bIns="91425" anchor="t" anchorCtr="0">
            <a:noAutofit/>
          </a:bodyPr>
          <a:lstStyle/>
          <a:p>
            <a:pPr lvl="0">
              <a:spcBef>
                <a:spcPts val="600"/>
              </a:spcBef>
            </a:pPr>
            <a:r>
              <a:rPr lang="cs-CZ" sz="2000" b="1" dirty="0">
                <a:solidFill>
                  <a:schemeClr val="accent3"/>
                </a:solidFill>
                <a:latin typeface="Roboto Slab" panose="020B0604020202020204" charset="0"/>
                <a:ea typeface="Roboto Slab" panose="020B0604020202020204" charset="0"/>
                <a:cs typeface="Nixie One"/>
                <a:sym typeface="Nixie One"/>
              </a:rPr>
              <a:t>Czech Environmental Law (history):</a:t>
            </a:r>
          </a:p>
          <a:p>
            <a:pPr lvl="0">
              <a:spcBef>
                <a:spcPts val="600"/>
              </a:spcBef>
            </a:pPr>
            <a:endParaRPr lang="cs-CZ" sz="900" b="1" dirty="0">
              <a:solidFill>
                <a:schemeClr val="accent3"/>
              </a:solidFill>
              <a:latin typeface="Roboto Slab" panose="020B0604020202020204" charset="0"/>
              <a:ea typeface="Roboto Slab" panose="020B0604020202020204" charset="0"/>
              <a:cs typeface="Nixie One"/>
              <a:sym typeface="Nixie One"/>
            </a:endParaRPr>
          </a:p>
          <a:p>
            <a:pPr lvl="0">
              <a:spcBef>
                <a:spcPts val="600"/>
              </a:spcBef>
            </a:pPr>
            <a:r>
              <a:rPr lang="cs-CZ" sz="1800" b="1" dirty="0">
                <a:solidFill>
                  <a:schemeClr val="accent1"/>
                </a:solidFill>
                <a:latin typeface="Roboto Slab" panose="020B0604020202020204" charset="0"/>
                <a:ea typeface="Roboto Slab" panose="020B0604020202020204" charset="0"/>
                <a:cs typeface="Nixie One"/>
                <a:sym typeface="Nixie One"/>
              </a:rPr>
              <a:t>„Old times“: </a:t>
            </a:r>
            <a:r>
              <a:rPr lang="cs-CZ" sz="1800" b="1" dirty="0">
                <a:solidFill>
                  <a:schemeClr val="tx1"/>
                </a:solidFill>
                <a:latin typeface="Roboto Slab" panose="020B0604020202020204" charset="0"/>
                <a:ea typeface="Roboto Slab" panose="020B0604020202020204" charset="0"/>
                <a:cs typeface="Nixie One"/>
                <a:sym typeface="Nixie One"/>
              </a:rPr>
              <a:t>Nature protection, waste management, protection of water sources</a:t>
            </a:r>
          </a:p>
          <a:p>
            <a:pPr lvl="0">
              <a:spcBef>
                <a:spcPts val="600"/>
              </a:spcBef>
            </a:pPr>
            <a:r>
              <a:rPr lang="cs-CZ" sz="1800" b="1" dirty="0">
                <a:solidFill>
                  <a:schemeClr val="accent1"/>
                </a:solidFill>
                <a:latin typeface="Roboto Slab" panose="020B0604020202020204" charset="0"/>
                <a:ea typeface="Roboto Slab" panose="020B0604020202020204" charset="0"/>
                <a:cs typeface="Nixie One"/>
                <a:sym typeface="Nixie One"/>
              </a:rPr>
              <a:t>Before the WWII: </a:t>
            </a:r>
            <a:r>
              <a:rPr lang="cs-CZ" sz="1800" b="1" dirty="0">
                <a:solidFill>
                  <a:schemeClr val="tx1"/>
                </a:solidFill>
                <a:latin typeface="Roboto Slab" panose="020B0604020202020204" charset="0"/>
                <a:ea typeface="Roboto Slab" panose="020B0604020202020204" charset="0"/>
                <a:cs typeface="Nixie One"/>
                <a:sym typeface="Nixie One"/>
              </a:rPr>
              <a:t>Czechoslovakia among industrial superpowers</a:t>
            </a:r>
          </a:p>
          <a:p>
            <a:pPr lvl="0">
              <a:spcBef>
                <a:spcPts val="600"/>
              </a:spcBef>
            </a:pPr>
            <a:r>
              <a:rPr lang="cs-CZ" sz="1800" b="1" dirty="0">
                <a:solidFill>
                  <a:schemeClr val="accent1"/>
                </a:solidFill>
                <a:latin typeface="Roboto Slab" panose="020B0604020202020204" charset="0"/>
                <a:ea typeface="Roboto Slab" panose="020B0604020202020204" charset="0"/>
                <a:cs typeface="Nixie One"/>
                <a:sym typeface="Nixie One"/>
              </a:rPr>
              <a:t>Czechoslovakia </a:t>
            </a:r>
            <a:r>
              <a:rPr lang="en-US" sz="1800" b="1" dirty="0">
                <a:solidFill>
                  <a:schemeClr val="accent1"/>
                </a:solidFill>
                <a:latin typeface="Roboto Slab" panose="020B0604020202020204" charset="0"/>
                <a:ea typeface="Roboto Slab" panose="020B0604020202020204" charset="0"/>
                <a:cs typeface="Nixie One"/>
                <a:sym typeface="Nixie One"/>
              </a:rPr>
              <a:t>1948–1989</a:t>
            </a:r>
            <a:r>
              <a:rPr lang="cs-CZ" sz="1800" b="1" dirty="0">
                <a:solidFill>
                  <a:schemeClr val="accent1"/>
                </a:solidFill>
                <a:latin typeface="Roboto Slab" panose="020B0604020202020204" charset="0"/>
                <a:ea typeface="Roboto Slab" panose="020B0604020202020204" charset="0"/>
                <a:cs typeface="Nixie One"/>
                <a:sym typeface="Nixie One"/>
              </a:rPr>
              <a:t>: </a:t>
            </a:r>
            <a:r>
              <a:rPr lang="cs-CZ" sz="1800" b="1" dirty="0">
                <a:solidFill>
                  <a:schemeClr val="tx1"/>
                </a:solidFill>
                <a:latin typeface="Roboto Slab" panose="020B0604020202020204" charset="0"/>
                <a:ea typeface="Roboto Slab" panose="020B0604020202020204" charset="0"/>
                <a:cs typeface="Nixie One"/>
                <a:sym typeface="Nixie One"/>
              </a:rPr>
              <a:t>Formal legal protection, environment became victim of the socialist regime </a:t>
            </a: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pic>
        <p:nvPicPr>
          <p:cNvPr id="6" name="Picture 5">
            <a:extLst>
              <a:ext uri="{FF2B5EF4-FFF2-40B4-BE49-F238E27FC236}">
                <a16:creationId xmlns:a16="http://schemas.microsoft.com/office/drawing/2014/main" id="{DDD816B2-D292-8B2E-9C68-B161E8098625}"/>
              </a:ext>
            </a:extLst>
          </p:cNvPr>
          <p:cNvPicPr>
            <a:picLocks noChangeAspect="1"/>
          </p:cNvPicPr>
          <p:nvPr/>
        </p:nvPicPr>
        <p:blipFill>
          <a:blip r:embed="rId2"/>
          <a:stretch>
            <a:fillRect/>
          </a:stretch>
        </p:blipFill>
        <p:spPr>
          <a:xfrm>
            <a:off x="610948" y="2473834"/>
            <a:ext cx="4067279" cy="2287844"/>
          </a:xfrm>
          <a:prstGeom prst="rect">
            <a:avLst/>
          </a:prstGeom>
        </p:spPr>
      </p:pic>
      <p:pic>
        <p:nvPicPr>
          <p:cNvPr id="8" name="Picture 7">
            <a:extLst>
              <a:ext uri="{FF2B5EF4-FFF2-40B4-BE49-F238E27FC236}">
                <a16:creationId xmlns:a16="http://schemas.microsoft.com/office/drawing/2014/main" id="{66F11DC0-DB41-D47D-5ADD-05A2A31CED89}"/>
              </a:ext>
            </a:extLst>
          </p:cNvPr>
          <p:cNvPicPr>
            <a:picLocks noChangeAspect="1"/>
          </p:cNvPicPr>
          <p:nvPr/>
        </p:nvPicPr>
        <p:blipFill>
          <a:blip r:embed="rId3"/>
          <a:stretch>
            <a:fillRect/>
          </a:stretch>
        </p:blipFill>
        <p:spPr>
          <a:xfrm>
            <a:off x="2644587" y="2623676"/>
            <a:ext cx="2896726" cy="1988159"/>
          </a:xfrm>
          <a:prstGeom prst="rect">
            <a:avLst/>
          </a:prstGeom>
        </p:spPr>
      </p:pic>
      <p:pic>
        <p:nvPicPr>
          <p:cNvPr id="4" name="Picture 3">
            <a:extLst>
              <a:ext uri="{FF2B5EF4-FFF2-40B4-BE49-F238E27FC236}">
                <a16:creationId xmlns:a16="http://schemas.microsoft.com/office/drawing/2014/main" id="{D228FEDF-67A8-B70C-69AF-1206236A02F7}"/>
              </a:ext>
            </a:extLst>
          </p:cNvPr>
          <p:cNvPicPr>
            <a:picLocks noChangeAspect="1"/>
          </p:cNvPicPr>
          <p:nvPr/>
        </p:nvPicPr>
        <p:blipFill>
          <a:blip r:embed="rId4"/>
          <a:stretch>
            <a:fillRect/>
          </a:stretch>
        </p:blipFill>
        <p:spPr>
          <a:xfrm>
            <a:off x="4249757" y="2348912"/>
            <a:ext cx="4695063" cy="2638178"/>
          </a:xfrm>
          <a:prstGeom prst="rect">
            <a:avLst/>
          </a:prstGeom>
        </p:spPr>
      </p:pic>
    </p:spTree>
    <p:extLst>
      <p:ext uri="{BB962C8B-B14F-4D97-AF65-F5344CB8AC3E}">
        <p14:creationId xmlns:p14="http://schemas.microsoft.com/office/powerpoint/2010/main" val="128064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367553" y="36065"/>
            <a:ext cx="7913594" cy="5083624"/>
          </a:xfrm>
          <a:prstGeom prst="rect">
            <a:avLst/>
          </a:prstGeom>
        </p:spPr>
      </p:pic>
      <p:pic>
        <p:nvPicPr>
          <p:cNvPr id="2" name="Obrázek 1"/>
          <p:cNvPicPr>
            <a:picLocks noChangeAspect="1"/>
          </p:cNvPicPr>
          <p:nvPr/>
        </p:nvPicPr>
        <p:blipFill>
          <a:blip r:embed="rId3"/>
          <a:stretch>
            <a:fillRect/>
          </a:stretch>
        </p:blipFill>
        <p:spPr>
          <a:xfrm>
            <a:off x="298594" y="-38380"/>
            <a:ext cx="8080374" cy="5220260"/>
          </a:xfrm>
          <a:prstGeom prst="rect">
            <a:avLst/>
          </a:prstGeom>
        </p:spPr>
      </p:pic>
      <p:pic>
        <p:nvPicPr>
          <p:cNvPr id="3" name="Obrázek 2"/>
          <p:cNvPicPr>
            <a:picLocks noChangeAspect="1"/>
          </p:cNvPicPr>
          <p:nvPr/>
        </p:nvPicPr>
        <p:blipFill>
          <a:blip r:embed="rId4"/>
          <a:stretch>
            <a:fillRect/>
          </a:stretch>
        </p:blipFill>
        <p:spPr>
          <a:xfrm>
            <a:off x="347504" y="-50076"/>
            <a:ext cx="7982553" cy="5231956"/>
          </a:xfrm>
          <a:prstGeom prst="rect">
            <a:avLst/>
          </a:prstGeom>
        </p:spPr>
      </p:pic>
      <p:pic>
        <p:nvPicPr>
          <p:cNvPr id="12" name="Obrázek 11"/>
          <p:cNvPicPr>
            <a:picLocks noChangeAspect="1"/>
          </p:cNvPicPr>
          <p:nvPr/>
        </p:nvPicPr>
        <p:blipFill>
          <a:blip r:embed="rId5"/>
          <a:stretch>
            <a:fillRect/>
          </a:stretch>
        </p:blipFill>
        <p:spPr>
          <a:xfrm>
            <a:off x="298593" y="15370"/>
            <a:ext cx="7865969" cy="5125014"/>
          </a:xfrm>
          <a:prstGeom prst="rect">
            <a:avLst/>
          </a:prstGeom>
        </p:spPr>
      </p:pic>
    </p:spTree>
    <p:extLst>
      <p:ext uri="{BB962C8B-B14F-4D97-AF65-F5344CB8AC3E}">
        <p14:creationId xmlns:p14="http://schemas.microsoft.com/office/powerpoint/2010/main" val="139932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3" name="Nadpis 2">
            <a:extLst>
              <a:ext uri="{FF2B5EF4-FFF2-40B4-BE49-F238E27FC236}">
                <a16:creationId xmlns:a16="http://schemas.microsoft.com/office/drawing/2014/main" id="{AF2E825E-0765-4329-B7B5-BCDFA40283FE}"/>
              </a:ext>
            </a:extLst>
          </p:cNvPr>
          <p:cNvSpPr>
            <a:spLocks noGrp="1"/>
          </p:cNvSpPr>
          <p:nvPr>
            <p:ph type="title"/>
          </p:nvPr>
        </p:nvSpPr>
        <p:spPr/>
        <p:txBody>
          <a:bodyPr/>
          <a:lstStyle/>
          <a:p>
            <a:endParaRPr lang="cs-CZ"/>
          </a:p>
        </p:txBody>
      </p:sp>
      <p:pic>
        <p:nvPicPr>
          <p:cNvPr id="3074" name="Picture 2" descr="Rozhodujeme nestranně a podle zákona. Soudci odvrací Zemanovy útoky kvůli  ekologům | Blesk.cz">
            <a:extLst>
              <a:ext uri="{FF2B5EF4-FFF2-40B4-BE49-F238E27FC236}">
                <a16:creationId xmlns:a16="http://schemas.microsoft.com/office/drawing/2014/main" id="{D8EF7D98-0BC8-400E-B723-D0592E6B7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42" y="489401"/>
            <a:ext cx="4361681" cy="2907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de ser uma imagem de ao ar livre e texto que diz &quot;YEARS 30 ERA Training in European Law 30 Years 30 Cases. european.law&quot;">
            <a:extLst>
              <a:ext uri="{FF2B5EF4-FFF2-40B4-BE49-F238E27FC236}">
                <a16:creationId xmlns:a16="http://schemas.microsoft.com/office/drawing/2014/main" id="{26D2BD3A-4D16-ACAC-FE40-F8DACBEB3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259" y="1984617"/>
            <a:ext cx="5022476" cy="28251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248" y="0"/>
            <a:ext cx="5382752" cy="5050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F8691-E90E-BFB4-271A-0C27E53E3018}"/>
              </a:ext>
            </a:extLst>
          </p:cNvPr>
          <p:cNvPicPr>
            <a:picLocks noChangeAspect="1"/>
          </p:cNvPicPr>
          <p:nvPr/>
        </p:nvPicPr>
        <p:blipFill>
          <a:blip r:embed="rId2"/>
          <a:stretch>
            <a:fillRect/>
          </a:stretch>
        </p:blipFill>
        <p:spPr>
          <a:xfrm>
            <a:off x="181535" y="1021036"/>
            <a:ext cx="9144000" cy="3101427"/>
          </a:xfrm>
          <a:prstGeom prst="rect">
            <a:avLst/>
          </a:prstGeom>
        </p:spPr>
      </p:pic>
    </p:spTree>
    <p:extLst>
      <p:ext uri="{BB962C8B-B14F-4D97-AF65-F5344CB8AC3E}">
        <p14:creationId xmlns:p14="http://schemas.microsoft.com/office/powerpoint/2010/main" val="2244442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hare of energy from renewable energy sources in the EU member st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665" y="0"/>
            <a:ext cx="7182485" cy="5081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25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725525" y="156410"/>
            <a:ext cx="7913754" cy="3000284"/>
          </a:xfrm>
          <a:prstGeom prst="rect">
            <a:avLst/>
          </a:prstGeom>
          <a:noFill/>
          <a:ln>
            <a:noFill/>
          </a:ln>
        </p:spPr>
        <p:txBody>
          <a:bodyPr lIns="91425" tIns="91425" rIns="91425" bIns="91425" anchor="t" anchorCtr="0">
            <a:noAutofit/>
          </a:bodyPr>
          <a:lstStyle/>
          <a:p>
            <a:pPr lvl="0">
              <a:spcBef>
                <a:spcPts val="600"/>
              </a:spcBef>
            </a:pPr>
            <a:r>
              <a:rPr lang="cs-CZ" sz="2000" b="1" dirty="0">
                <a:solidFill>
                  <a:schemeClr val="accent3"/>
                </a:solidFill>
                <a:latin typeface="Roboto Slab" panose="020B0604020202020204" charset="0"/>
                <a:ea typeface="Roboto Slab" panose="020B0604020202020204" charset="0"/>
                <a:cs typeface="Nixie One"/>
                <a:sym typeface="Nixie One"/>
              </a:rPr>
              <a:t>Czech Environmental Law (history):</a:t>
            </a:r>
          </a:p>
          <a:p>
            <a:pPr lvl="0">
              <a:spcBef>
                <a:spcPts val="600"/>
              </a:spcBef>
            </a:pPr>
            <a:endParaRPr lang="cs-CZ" sz="900" b="1" dirty="0">
              <a:solidFill>
                <a:schemeClr val="accent3"/>
              </a:solidFill>
              <a:latin typeface="Roboto Slab" panose="020B0604020202020204" charset="0"/>
              <a:ea typeface="Roboto Slab" panose="020B0604020202020204" charset="0"/>
              <a:cs typeface="Nixie One"/>
              <a:sym typeface="Nixie One"/>
            </a:endParaRPr>
          </a:p>
          <a:p>
            <a:pPr lvl="0">
              <a:spcBef>
                <a:spcPts val="600"/>
              </a:spcBef>
            </a:pPr>
            <a:r>
              <a:rPr lang="cs-CZ" sz="1800" b="1" dirty="0">
                <a:solidFill>
                  <a:schemeClr val="accent1"/>
                </a:solidFill>
                <a:latin typeface="Roboto Slab" panose="020B0604020202020204" charset="0"/>
                <a:ea typeface="Roboto Slab" panose="020B0604020202020204" charset="0"/>
                <a:cs typeface="Nixie One"/>
                <a:sym typeface="Nixie One"/>
              </a:rPr>
              <a:t>After 1989: </a:t>
            </a:r>
            <a:r>
              <a:rPr lang="cs-CZ" sz="1800" b="1" dirty="0">
                <a:solidFill>
                  <a:schemeClr val="tx1"/>
                </a:solidFill>
                <a:latin typeface="Roboto Slab" panose="020B0604020202020204" charset="0"/>
                <a:ea typeface="Roboto Slab" panose="020B0604020202020204" charset="0"/>
                <a:cs typeface="Nixie One"/>
                <a:sym typeface="Nixie One"/>
              </a:rPr>
              <a:t>Most important legislative pieces on environmental protection (Nature and Landscape Protection Act, Forest Act, Land Use Act, EIA Act, waste management, water protection etc.</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Czechoslovakia (Czechia) ratified major international treaties</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Activisation of environmental NGOS</a:t>
            </a:r>
          </a:p>
          <a:p>
            <a:pPr lvl="0">
              <a:spcBef>
                <a:spcPts val="600"/>
              </a:spcBef>
            </a:pPr>
            <a:r>
              <a:rPr lang="cs-CZ" sz="1800" b="1" dirty="0">
                <a:solidFill>
                  <a:schemeClr val="accent1"/>
                </a:solidFill>
                <a:latin typeface="Roboto Slab" panose="020B0604020202020204" charset="0"/>
                <a:ea typeface="Roboto Slab" panose="020B0604020202020204" charset="0"/>
                <a:cs typeface="Nixie One"/>
                <a:sym typeface="Nixie One"/>
              </a:rPr>
              <a:t>1992: </a:t>
            </a:r>
            <a:r>
              <a:rPr lang="cs-CZ" sz="1800" b="1" dirty="0">
                <a:solidFill>
                  <a:schemeClr val="tx1"/>
                </a:solidFill>
                <a:latin typeface="Roboto Slab" panose="020B0604020202020204" charset="0"/>
                <a:ea typeface="Roboto Slab" panose="020B0604020202020204" charset="0"/>
                <a:cs typeface="Nixie One"/>
                <a:sym typeface="Nixie One"/>
              </a:rPr>
              <a:t>Czechoslovakia split</a:t>
            </a:r>
          </a:p>
          <a:p>
            <a:pPr lvl="0">
              <a:spcBef>
                <a:spcPts val="600"/>
              </a:spcBef>
            </a:pPr>
            <a:r>
              <a:rPr lang="cs-CZ" sz="1800" b="1" dirty="0">
                <a:solidFill>
                  <a:schemeClr val="accent1"/>
                </a:solidFill>
                <a:latin typeface="Roboto Slab" panose="020B0604020202020204" charset="0"/>
                <a:ea typeface="Roboto Slab" panose="020B0604020202020204" charset="0"/>
                <a:cs typeface="Nixie One"/>
                <a:sym typeface="Nixie One"/>
              </a:rPr>
              <a:t>2004: </a:t>
            </a:r>
            <a:r>
              <a:rPr lang="cs-CZ" sz="1800" b="1" dirty="0">
                <a:solidFill>
                  <a:schemeClr val="tx1"/>
                </a:solidFill>
                <a:latin typeface="Roboto Slab" panose="020B0604020202020204" charset="0"/>
                <a:ea typeface="Roboto Slab" panose="020B0604020202020204" charset="0"/>
                <a:cs typeface="Nixie One"/>
                <a:sym typeface="Nixie One"/>
              </a:rPr>
              <a:t>Czechia joined the EU</a:t>
            </a: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Practical consequences?</a:t>
            </a:r>
          </a:p>
          <a:p>
            <a:pPr marL="285750" lvl="0" indent="-285750">
              <a:spcBef>
                <a:spcPts val="600"/>
              </a:spcBef>
              <a:buFont typeface="Arial" panose="020B0604020202020204" pitchFamily="34" charset="0"/>
              <a:buChar char="•"/>
            </a:pPr>
            <a:r>
              <a:rPr lang="cs-CZ" sz="1800" b="1" dirty="0">
                <a:solidFill>
                  <a:schemeClr val="tx1"/>
                </a:solidFill>
                <a:latin typeface="Roboto Slab" panose="020B0604020202020204" charset="0"/>
                <a:ea typeface="Roboto Slab" panose="020B0604020202020204" charset="0"/>
                <a:cs typeface="Nixie One"/>
                <a:sym typeface="Nixie One"/>
              </a:rPr>
              <a:t>Case-law, guidance, experience</a:t>
            </a: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227278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725525" y="156410"/>
            <a:ext cx="7913754" cy="3000284"/>
          </a:xfrm>
          <a:prstGeom prst="rect">
            <a:avLst/>
          </a:prstGeom>
          <a:noFill/>
          <a:ln>
            <a:noFill/>
          </a:ln>
        </p:spPr>
        <p:txBody>
          <a:bodyPr lIns="91425" tIns="91425" rIns="91425" bIns="91425" anchor="t" anchorCtr="0">
            <a:noAutofit/>
          </a:bodyPr>
          <a:lstStyle/>
          <a:p>
            <a:pPr lvl="0">
              <a:spcBef>
                <a:spcPts val="600"/>
              </a:spcBef>
            </a:pPr>
            <a:r>
              <a:rPr lang="cs-CZ" sz="2000" b="1" dirty="0">
                <a:solidFill>
                  <a:schemeClr val="accent3"/>
                </a:solidFill>
                <a:latin typeface="Roboto Slab" panose="020B0604020202020204" charset="0"/>
                <a:ea typeface="Roboto Slab" panose="020B0604020202020204" charset="0"/>
                <a:cs typeface="Nixie One"/>
                <a:sym typeface="Nixie One"/>
              </a:rPr>
              <a:t>Czech Environmental Law</a:t>
            </a:r>
          </a:p>
          <a:p>
            <a:pPr lvl="0">
              <a:spcBef>
                <a:spcPts val="600"/>
              </a:spcBef>
            </a:pPr>
            <a:r>
              <a:rPr lang="cs-CZ" b="1" dirty="0">
                <a:solidFill>
                  <a:schemeClr val="accent1"/>
                </a:solidFill>
                <a:latin typeface="Roboto Slab" panose="020B0604020202020204" charset="0"/>
                <a:ea typeface="Roboto Slab" panose="020B0604020202020204" charset="0"/>
                <a:cs typeface="Nixie One"/>
                <a:sym typeface="Nixie One"/>
              </a:rPr>
              <a:t>international treaties (multilateral/bilateral)</a:t>
            </a:r>
          </a:p>
          <a:p>
            <a:pPr lvl="0">
              <a:spcBef>
                <a:spcPts val="600"/>
              </a:spcBef>
            </a:pPr>
            <a:r>
              <a:rPr lang="cs-CZ" b="1" dirty="0">
                <a:solidFill>
                  <a:schemeClr val="accent1"/>
                </a:solidFill>
                <a:latin typeface="Roboto Slab" panose="020B0604020202020204" charset="0"/>
                <a:ea typeface="Roboto Slab" panose="020B0604020202020204" charset="0"/>
                <a:cs typeface="Nixie One"/>
                <a:sym typeface="Nixie One"/>
              </a:rPr>
              <a:t>EU law</a:t>
            </a:r>
          </a:p>
          <a:p>
            <a:pPr lvl="0">
              <a:spcBef>
                <a:spcPts val="600"/>
              </a:spcBef>
            </a:pPr>
            <a:r>
              <a:rPr lang="cs-CZ" b="1" dirty="0">
                <a:solidFill>
                  <a:schemeClr val="accent1"/>
                </a:solidFill>
                <a:latin typeface="Roboto Slab" panose="020B0604020202020204" charset="0"/>
                <a:ea typeface="Roboto Slab" panose="020B0604020202020204" charset="0"/>
                <a:cs typeface="Nixie One"/>
                <a:sym typeface="Nixie One"/>
              </a:rPr>
              <a:t>National Law</a:t>
            </a:r>
          </a:p>
          <a:p>
            <a:pPr fontAlgn="base"/>
            <a:r>
              <a:rPr lang="cs-CZ" sz="1100" b="1" dirty="0"/>
              <a:t>Constitution + Charter of Human Rights and Freedoms (Right to favourable environment)</a:t>
            </a:r>
          </a:p>
          <a:p>
            <a:pPr fontAlgn="base"/>
            <a:r>
              <a:rPr lang="en-US" sz="1100" dirty="0"/>
              <a:t>Act on the Environment (Act 17/1992 Coll.).</a:t>
            </a:r>
          </a:p>
          <a:p>
            <a:pPr fontAlgn="base"/>
            <a:r>
              <a:rPr lang="en-US" sz="1100" dirty="0"/>
              <a:t>Act on Nature and Landscape Protection (Act 114/1992 Coll.).</a:t>
            </a:r>
          </a:p>
          <a:p>
            <a:pPr fontAlgn="base"/>
            <a:r>
              <a:rPr lang="en-US" sz="1100" dirty="0"/>
              <a:t>Agricultural Land Resources Protection Act (Act 334/1992 Coll.).</a:t>
            </a:r>
          </a:p>
          <a:p>
            <a:pPr fontAlgn="base"/>
            <a:r>
              <a:rPr lang="en-US" sz="1100" dirty="0"/>
              <a:t>Forestry Act (Act 289/1995 Coll.).</a:t>
            </a:r>
          </a:p>
          <a:p>
            <a:pPr fontAlgn="base"/>
            <a:r>
              <a:rPr lang="en-US" sz="1100" dirty="0"/>
              <a:t>Act on the Rights to Environmental Information (Act 123/1998 Coll.).</a:t>
            </a:r>
          </a:p>
          <a:p>
            <a:pPr fontAlgn="base"/>
            <a:r>
              <a:rPr lang="en-US" sz="1100" dirty="0"/>
              <a:t>Energy Efficiency Act (Act 406/2000 Coll.).</a:t>
            </a:r>
          </a:p>
          <a:p>
            <a:pPr fontAlgn="base"/>
            <a:r>
              <a:rPr lang="en-US" sz="1100" dirty="0"/>
              <a:t>Energy Act (Act 458/2000 Coll.).</a:t>
            </a:r>
          </a:p>
          <a:p>
            <a:pPr fontAlgn="base"/>
            <a:r>
              <a:rPr lang="en-US" sz="1100" dirty="0"/>
              <a:t>Environmental Impact Assessment Act (Act 100/2001 Coll.).</a:t>
            </a:r>
          </a:p>
          <a:p>
            <a:pPr fontAlgn="base"/>
            <a:r>
              <a:rPr lang="en-US" sz="1100" dirty="0"/>
              <a:t>Water Act (Act 254/2001 Coll.).</a:t>
            </a:r>
          </a:p>
          <a:p>
            <a:pPr fontAlgn="base"/>
            <a:r>
              <a:rPr lang="en-US" sz="1100" dirty="0"/>
              <a:t>Integrated Prevention Act (Act 76/2002 Coll.).</a:t>
            </a:r>
          </a:p>
          <a:p>
            <a:pPr fontAlgn="base"/>
            <a:r>
              <a:rPr lang="en-US" sz="1100" dirty="0"/>
              <a:t>Air Protection Act (Act 201/2012 Coll.).</a:t>
            </a:r>
          </a:p>
          <a:p>
            <a:pPr fontAlgn="base"/>
            <a:r>
              <a:rPr lang="en-US" sz="1100" dirty="0"/>
              <a:t>Act on Emission Allowances (Act 383/2012 Coll.).</a:t>
            </a:r>
          </a:p>
          <a:p>
            <a:pPr fontAlgn="base"/>
            <a:r>
              <a:rPr lang="en-US" sz="1100" dirty="0"/>
              <a:t>Act on Substances that Deplete the Ozone Layer and on Fluorinated Greenhouse Gases (Act 73/2012 Coll.).</a:t>
            </a:r>
          </a:p>
          <a:p>
            <a:pPr fontAlgn="base"/>
            <a:r>
              <a:rPr lang="en-US" sz="1100" dirty="0"/>
              <a:t>Renewable Resources Act (Act 165/2012 Coll.).</a:t>
            </a:r>
          </a:p>
          <a:p>
            <a:pPr fontAlgn="base"/>
            <a:r>
              <a:rPr lang="en-US" sz="1100" dirty="0"/>
              <a:t>Building Code (Act 183/2006 Coll.).</a:t>
            </a:r>
          </a:p>
          <a:p>
            <a:pPr fontAlgn="base"/>
            <a:r>
              <a:rPr lang="en-US" sz="1100" dirty="0"/>
              <a:t>Mining Act (Act 44/1988 Coll.).</a:t>
            </a:r>
          </a:p>
          <a:p>
            <a:pPr fontAlgn="base"/>
            <a:r>
              <a:rPr lang="en-US" sz="1100" dirty="0"/>
              <a:t>Act on Mining Activities, Explosives and the State Mining Administration (Act 61/1988 Coll.).</a:t>
            </a:r>
          </a:p>
          <a:p>
            <a:pPr fontAlgn="base"/>
            <a:r>
              <a:rPr lang="en-US" sz="1100" dirty="0"/>
              <a:t>Geological activities Act (Act 62/1988 Coll.).</a:t>
            </a:r>
          </a:p>
          <a:p>
            <a:pPr fontAlgn="base"/>
            <a:r>
              <a:rPr lang="en-US" sz="1100" dirty="0"/>
              <a:t>Act on </a:t>
            </a:r>
            <a:r>
              <a:rPr lang="en-US" sz="1100" dirty="0" err="1"/>
              <a:t>Labour</a:t>
            </a:r>
            <a:r>
              <a:rPr lang="en-US" sz="1100" dirty="0"/>
              <a:t> Safety (Act 309/2006 Coll.).</a:t>
            </a:r>
          </a:p>
          <a:p>
            <a:pPr fontAlgn="base"/>
            <a:r>
              <a:rPr lang="en-US" sz="1100" dirty="0"/>
              <a:t>Act on Prevention and Remedying of Environmental Damage (Act 167/2008 Coll.).</a:t>
            </a:r>
          </a:p>
          <a:p>
            <a:pPr fontAlgn="base"/>
            <a:r>
              <a:rPr lang="en-US" sz="1100" dirty="0"/>
              <a:t>Criminal Code (Act 40/2009 Coll.).</a:t>
            </a: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395029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5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fade">
                                      <p:cBhvr>
                                        <p:cTn id="52" dur="500"/>
                                        <p:tgtEl>
                                          <p:spTgt spid="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xEl>
                                              <p:pRg st="11" end="11"/>
                                            </p:txEl>
                                          </p:spTgt>
                                        </p:tgtEl>
                                        <p:attrNameLst>
                                          <p:attrName>style.visibility</p:attrName>
                                        </p:attrNameLst>
                                      </p:cBhvr>
                                      <p:to>
                                        <p:strVal val="visible"/>
                                      </p:to>
                                    </p:set>
                                    <p:animEffect transition="in" filter="fade">
                                      <p:cBhvr>
                                        <p:cTn id="57" dur="500"/>
                                        <p:tgtEl>
                                          <p:spTgt spid="2">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xEl>
                                              <p:pRg st="12" end="12"/>
                                            </p:txEl>
                                          </p:spTgt>
                                        </p:tgtEl>
                                        <p:attrNameLst>
                                          <p:attrName>style.visibility</p:attrName>
                                        </p:attrNameLst>
                                      </p:cBhvr>
                                      <p:to>
                                        <p:strVal val="visible"/>
                                      </p:to>
                                    </p:set>
                                    <p:animEffect transition="in" filter="fade">
                                      <p:cBhvr>
                                        <p:cTn id="62" dur="500"/>
                                        <p:tgtEl>
                                          <p:spTgt spid="2">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
                                            <p:txEl>
                                              <p:pRg st="13" end="13"/>
                                            </p:txEl>
                                          </p:spTgt>
                                        </p:tgtEl>
                                        <p:attrNameLst>
                                          <p:attrName>style.visibility</p:attrName>
                                        </p:attrNameLst>
                                      </p:cBhvr>
                                      <p:to>
                                        <p:strVal val="visible"/>
                                      </p:to>
                                    </p:set>
                                    <p:animEffect transition="in" filter="fade">
                                      <p:cBhvr>
                                        <p:cTn id="67" dur="500"/>
                                        <p:tgtEl>
                                          <p:spTgt spid="2">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
                                            <p:txEl>
                                              <p:pRg st="14" end="14"/>
                                            </p:txEl>
                                          </p:spTgt>
                                        </p:tgtEl>
                                        <p:attrNameLst>
                                          <p:attrName>style.visibility</p:attrName>
                                        </p:attrNameLst>
                                      </p:cBhvr>
                                      <p:to>
                                        <p:strVal val="visible"/>
                                      </p:to>
                                    </p:set>
                                    <p:animEffect transition="in" filter="fade">
                                      <p:cBhvr>
                                        <p:cTn id="72" dur="500"/>
                                        <p:tgtEl>
                                          <p:spTgt spid="2">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
                                            <p:txEl>
                                              <p:pRg st="15" end="15"/>
                                            </p:txEl>
                                          </p:spTgt>
                                        </p:tgtEl>
                                        <p:attrNameLst>
                                          <p:attrName>style.visibility</p:attrName>
                                        </p:attrNameLst>
                                      </p:cBhvr>
                                      <p:to>
                                        <p:strVal val="visible"/>
                                      </p:to>
                                    </p:set>
                                    <p:animEffect transition="in" filter="fade">
                                      <p:cBhvr>
                                        <p:cTn id="77" dur="500"/>
                                        <p:tgtEl>
                                          <p:spTgt spid="2">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
                                            <p:txEl>
                                              <p:pRg st="16" end="16"/>
                                            </p:txEl>
                                          </p:spTgt>
                                        </p:tgtEl>
                                        <p:attrNameLst>
                                          <p:attrName>style.visibility</p:attrName>
                                        </p:attrNameLst>
                                      </p:cBhvr>
                                      <p:to>
                                        <p:strVal val="visible"/>
                                      </p:to>
                                    </p:set>
                                    <p:animEffect transition="in" filter="fade">
                                      <p:cBhvr>
                                        <p:cTn id="82" dur="500"/>
                                        <p:tgtEl>
                                          <p:spTgt spid="2">
                                            <p:txEl>
                                              <p:pRg st="16" end="1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
                                            <p:txEl>
                                              <p:pRg st="17" end="17"/>
                                            </p:txEl>
                                          </p:spTgt>
                                        </p:tgtEl>
                                        <p:attrNameLst>
                                          <p:attrName>style.visibility</p:attrName>
                                        </p:attrNameLst>
                                      </p:cBhvr>
                                      <p:to>
                                        <p:strVal val="visible"/>
                                      </p:to>
                                    </p:set>
                                    <p:animEffect transition="in" filter="fade">
                                      <p:cBhvr>
                                        <p:cTn id="87" dur="500"/>
                                        <p:tgtEl>
                                          <p:spTgt spid="2">
                                            <p:txEl>
                                              <p:pRg st="17" end="1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
                                            <p:txEl>
                                              <p:pRg st="18" end="18"/>
                                            </p:txEl>
                                          </p:spTgt>
                                        </p:tgtEl>
                                        <p:attrNameLst>
                                          <p:attrName>style.visibility</p:attrName>
                                        </p:attrNameLst>
                                      </p:cBhvr>
                                      <p:to>
                                        <p:strVal val="visible"/>
                                      </p:to>
                                    </p:set>
                                    <p:animEffect transition="in" filter="fade">
                                      <p:cBhvr>
                                        <p:cTn id="92" dur="500"/>
                                        <p:tgtEl>
                                          <p:spTgt spid="2">
                                            <p:txEl>
                                              <p:pRg st="18" end="1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
                                            <p:txEl>
                                              <p:pRg st="19" end="19"/>
                                            </p:txEl>
                                          </p:spTgt>
                                        </p:tgtEl>
                                        <p:attrNameLst>
                                          <p:attrName>style.visibility</p:attrName>
                                        </p:attrNameLst>
                                      </p:cBhvr>
                                      <p:to>
                                        <p:strVal val="visible"/>
                                      </p:to>
                                    </p:set>
                                    <p:animEffect transition="in" filter="fade">
                                      <p:cBhvr>
                                        <p:cTn id="97" dur="500"/>
                                        <p:tgtEl>
                                          <p:spTgt spid="2">
                                            <p:txEl>
                                              <p:pRg st="19" end="19"/>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
                                            <p:txEl>
                                              <p:pRg st="20" end="20"/>
                                            </p:txEl>
                                          </p:spTgt>
                                        </p:tgtEl>
                                        <p:attrNameLst>
                                          <p:attrName>style.visibility</p:attrName>
                                        </p:attrNameLst>
                                      </p:cBhvr>
                                      <p:to>
                                        <p:strVal val="visible"/>
                                      </p:to>
                                    </p:set>
                                    <p:animEffect transition="in" filter="fade">
                                      <p:cBhvr>
                                        <p:cTn id="102" dur="500"/>
                                        <p:tgtEl>
                                          <p:spTgt spid="2">
                                            <p:txEl>
                                              <p:pRg st="20" end="2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
                                            <p:txEl>
                                              <p:pRg st="21" end="21"/>
                                            </p:txEl>
                                          </p:spTgt>
                                        </p:tgtEl>
                                        <p:attrNameLst>
                                          <p:attrName>style.visibility</p:attrName>
                                        </p:attrNameLst>
                                      </p:cBhvr>
                                      <p:to>
                                        <p:strVal val="visible"/>
                                      </p:to>
                                    </p:set>
                                    <p:animEffect transition="in" filter="fade">
                                      <p:cBhvr>
                                        <p:cTn id="107" dur="500"/>
                                        <p:tgtEl>
                                          <p:spTgt spid="2">
                                            <p:txEl>
                                              <p:pRg st="21" end="21"/>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
                                            <p:txEl>
                                              <p:pRg st="22" end="22"/>
                                            </p:txEl>
                                          </p:spTgt>
                                        </p:tgtEl>
                                        <p:attrNameLst>
                                          <p:attrName>style.visibility</p:attrName>
                                        </p:attrNameLst>
                                      </p:cBhvr>
                                      <p:to>
                                        <p:strVal val="visible"/>
                                      </p:to>
                                    </p:set>
                                    <p:animEffect transition="in" filter="fade">
                                      <p:cBhvr>
                                        <p:cTn id="112" dur="500"/>
                                        <p:tgtEl>
                                          <p:spTgt spid="2">
                                            <p:txEl>
                                              <p:pRg st="22" end="22"/>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
                                            <p:txEl>
                                              <p:pRg st="23" end="23"/>
                                            </p:txEl>
                                          </p:spTgt>
                                        </p:tgtEl>
                                        <p:attrNameLst>
                                          <p:attrName>style.visibility</p:attrName>
                                        </p:attrNameLst>
                                      </p:cBhvr>
                                      <p:to>
                                        <p:strVal val="visible"/>
                                      </p:to>
                                    </p:set>
                                    <p:animEffect transition="in" filter="fade">
                                      <p:cBhvr>
                                        <p:cTn id="117" dur="500"/>
                                        <p:tgtEl>
                                          <p:spTgt spid="2">
                                            <p:txEl>
                                              <p:pRg st="23" end="23"/>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
                                            <p:txEl>
                                              <p:pRg st="24" end="24"/>
                                            </p:txEl>
                                          </p:spTgt>
                                        </p:tgtEl>
                                        <p:attrNameLst>
                                          <p:attrName>style.visibility</p:attrName>
                                        </p:attrNameLst>
                                      </p:cBhvr>
                                      <p:to>
                                        <p:strVal val="visible"/>
                                      </p:to>
                                    </p:set>
                                    <p:animEffect transition="in" filter="fade">
                                      <p:cBhvr>
                                        <p:cTn id="122" dur="500"/>
                                        <p:tgtEl>
                                          <p:spTgt spid="2">
                                            <p:txEl>
                                              <p:pRg st="24" end="24"/>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
                                            <p:txEl>
                                              <p:pRg st="25" end="25"/>
                                            </p:txEl>
                                          </p:spTgt>
                                        </p:tgtEl>
                                        <p:attrNameLst>
                                          <p:attrName>style.visibility</p:attrName>
                                        </p:attrNameLst>
                                      </p:cBhvr>
                                      <p:to>
                                        <p:strVal val="visible"/>
                                      </p:to>
                                    </p:set>
                                    <p:animEffect transition="in" filter="fade">
                                      <p:cBhvr>
                                        <p:cTn id="127" dur="500"/>
                                        <p:tgtEl>
                                          <p:spTgt spid="2">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049772" y="530725"/>
            <a:ext cx="3810986" cy="1028700"/>
          </a:xfrm>
          <a:prstGeom prst="rect">
            <a:avLst/>
          </a:prstGeom>
        </p:spPr>
        <p:txBody>
          <a:bodyPr lIns="91425" tIns="91425" rIns="91425" bIns="91425" anchor="ctr" anchorCtr="0">
            <a:noAutofit/>
          </a:bodyPr>
          <a:lstStyle/>
          <a:p>
            <a:pPr lvl="0"/>
            <a:r>
              <a:rPr lang="cs-CZ" dirty="0"/>
              <a:t>Environmental law?</a:t>
            </a:r>
            <a:br>
              <a:rPr lang="cs-CZ" dirty="0"/>
            </a:br>
            <a:r>
              <a:rPr lang="cs-CZ" dirty="0"/>
              <a:t>Specifics and overlapping systems</a:t>
            </a:r>
            <a:endParaRPr lang="en" dirty="0"/>
          </a:p>
        </p:txBody>
      </p:sp>
      <p:sp>
        <p:nvSpPr>
          <p:cNvPr id="5" name="Rectangle 3"/>
          <p:cNvSpPr>
            <a:spLocks noGrp="1" noChangeArrowheads="1"/>
          </p:cNvSpPr>
          <p:nvPr>
            <p:ph type="body" idx="1"/>
          </p:nvPr>
        </p:nvSpPr>
        <p:spPr>
          <a:xfrm>
            <a:off x="5038454" y="1313545"/>
            <a:ext cx="1398088" cy="439021"/>
          </a:xfrm>
        </p:spPr>
        <p:txBody>
          <a:bodyPr>
            <a:normAutofit fontScale="55000" lnSpcReduction="20000"/>
          </a:bodyPr>
          <a:lstStyle/>
          <a:p>
            <a:pPr algn="ctr" defTabSz="762000">
              <a:buFontTx/>
              <a:buNone/>
            </a:pPr>
            <a:r>
              <a:rPr lang="nl-BE" sz="3500" dirty="0">
                <a:solidFill>
                  <a:schemeClr val="tx1"/>
                </a:solidFill>
                <a:latin typeface="Roboto Slab" panose="020B0604020202020204" charset="0"/>
                <a:ea typeface="Roboto Slab" panose="020B0604020202020204" charset="0"/>
              </a:rPr>
              <a:t>Polic</a:t>
            </a:r>
            <a:r>
              <a:rPr lang="cs-CZ" sz="3500" dirty="0">
                <a:solidFill>
                  <a:schemeClr val="tx1"/>
                </a:solidFill>
                <a:latin typeface="Roboto Slab" panose="020B0604020202020204" charset="0"/>
                <a:ea typeface="Roboto Slab" panose="020B0604020202020204" charset="0"/>
              </a:rPr>
              <a:t>y</a:t>
            </a:r>
            <a:r>
              <a:rPr lang="nl-BE" sz="3900" dirty="0"/>
              <a:t> </a:t>
            </a:r>
          </a:p>
          <a:p>
            <a:pPr algn="ctr" defTabSz="762000">
              <a:buFontTx/>
              <a:buNone/>
            </a:pPr>
            <a:endParaRPr lang="nl-BE" dirty="0"/>
          </a:p>
        </p:txBody>
      </p:sp>
      <p:sp>
        <p:nvSpPr>
          <p:cNvPr id="6" name="Freeform 4"/>
          <p:cNvSpPr>
            <a:spLocks/>
          </p:cNvSpPr>
          <p:nvPr/>
        </p:nvSpPr>
        <p:spPr bwMode="auto">
          <a:xfrm>
            <a:off x="3027867" y="530726"/>
            <a:ext cx="5675270" cy="3852382"/>
          </a:xfrm>
          <a:custGeom>
            <a:avLst/>
            <a:gdLst>
              <a:gd name="T0" fmla="*/ 2167 w 4623"/>
              <a:gd name="T1" fmla="*/ 0 h 2492"/>
              <a:gd name="T2" fmla="*/ 1353 w 4623"/>
              <a:gd name="T3" fmla="*/ 932 h 2492"/>
              <a:gd name="T4" fmla="*/ 0 w 4623"/>
              <a:gd name="T5" fmla="*/ 2492 h 2492"/>
              <a:gd name="T6" fmla="*/ 4623 w 4623"/>
              <a:gd name="T7" fmla="*/ 2492 h 2492"/>
              <a:gd name="T8" fmla="*/ 2178 w 4623"/>
              <a:gd name="T9" fmla="*/ 14 h 2492"/>
            </a:gdLst>
            <a:ahLst/>
            <a:cxnLst>
              <a:cxn ang="0">
                <a:pos x="T0" y="T1"/>
              </a:cxn>
              <a:cxn ang="0">
                <a:pos x="T2" y="T3"/>
              </a:cxn>
              <a:cxn ang="0">
                <a:pos x="T4" y="T5"/>
              </a:cxn>
              <a:cxn ang="0">
                <a:pos x="T6" y="T7"/>
              </a:cxn>
              <a:cxn ang="0">
                <a:pos x="T8" y="T9"/>
              </a:cxn>
            </a:cxnLst>
            <a:rect l="0" t="0" r="r" b="b"/>
            <a:pathLst>
              <a:path w="4623" h="2492">
                <a:moveTo>
                  <a:pt x="2167" y="0"/>
                </a:moveTo>
                <a:lnTo>
                  <a:pt x="1353" y="932"/>
                </a:lnTo>
                <a:lnTo>
                  <a:pt x="0" y="2492"/>
                </a:lnTo>
                <a:lnTo>
                  <a:pt x="4623" y="2492"/>
                </a:lnTo>
                <a:lnTo>
                  <a:pt x="2178" y="14"/>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7" name="Rectangle 7"/>
          <p:cNvSpPr>
            <a:spLocks noChangeArrowheads="1"/>
          </p:cNvSpPr>
          <p:nvPr/>
        </p:nvSpPr>
        <p:spPr bwMode="auto">
          <a:xfrm>
            <a:off x="4295274" y="2350176"/>
            <a:ext cx="3741821" cy="76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defTabSz="762000"/>
            <a:r>
              <a:rPr lang="cs-CZ" sz="1800" dirty="0">
                <a:latin typeface="Roboto Slab" panose="020B0604020202020204" charset="0"/>
                <a:ea typeface="Roboto Slab" panose="020B0604020202020204" charset="0"/>
              </a:rPr>
              <a:t>Framework </a:t>
            </a:r>
            <a:r>
              <a:rPr lang="cs-CZ" sz="1800" dirty="0" err="1">
                <a:latin typeface="Roboto Slab" panose="020B0604020202020204" charset="0"/>
                <a:ea typeface="Roboto Slab" panose="020B0604020202020204" charset="0"/>
              </a:rPr>
              <a:t>legislation</a:t>
            </a:r>
            <a:r>
              <a:rPr lang="cs-CZ" sz="1800" dirty="0">
                <a:latin typeface="Roboto Slab" panose="020B0604020202020204" charset="0"/>
                <a:ea typeface="Roboto Slab" panose="020B0604020202020204" charset="0"/>
              </a:rPr>
              <a:t>,</a:t>
            </a:r>
          </a:p>
          <a:p>
            <a:pPr marL="342900" indent="-342900" defTabSz="762000"/>
            <a:r>
              <a:rPr lang="cs-CZ" sz="1800" dirty="0" err="1">
                <a:latin typeface="Roboto Slab" panose="020B0604020202020204" charset="0"/>
                <a:ea typeface="Roboto Slab" panose="020B0604020202020204" charset="0"/>
              </a:rPr>
              <a:t>specific</a:t>
            </a:r>
            <a:r>
              <a:rPr lang="cs-CZ" sz="1800" dirty="0">
                <a:latin typeface="Roboto Slab" panose="020B0604020202020204" charset="0"/>
                <a:ea typeface="Roboto Slab" panose="020B0604020202020204" charset="0"/>
              </a:rPr>
              <a:t> </a:t>
            </a:r>
            <a:r>
              <a:rPr lang="cs-CZ" sz="1800" dirty="0" err="1">
                <a:latin typeface="Roboto Slab" panose="020B0604020202020204" charset="0"/>
                <a:ea typeface="Roboto Slab" panose="020B0604020202020204" charset="0"/>
              </a:rPr>
              <a:t>legislation</a:t>
            </a:r>
            <a:r>
              <a:rPr lang="cs-CZ" sz="1800" dirty="0">
                <a:latin typeface="Roboto Slab" panose="020B0604020202020204" charset="0"/>
                <a:ea typeface="Roboto Slab" panose="020B0604020202020204" charset="0"/>
              </a:rPr>
              <a:t>, </a:t>
            </a:r>
            <a:r>
              <a:rPr lang="cs-CZ" sz="1800" dirty="0" err="1">
                <a:latin typeface="Roboto Slab" panose="020B0604020202020204" charset="0"/>
                <a:ea typeface="Roboto Slab" panose="020B0604020202020204" charset="0"/>
              </a:rPr>
              <a:t>binding</a:t>
            </a:r>
            <a:r>
              <a:rPr lang="cs-CZ" sz="1800" dirty="0">
                <a:latin typeface="Roboto Slab" panose="020B0604020202020204" charset="0"/>
                <a:ea typeface="Roboto Slab" panose="020B0604020202020204" charset="0"/>
              </a:rPr>
              <a:t> p</a:t>
            </a:r>
            <a:r>
              <a:rPr lang="nl-BE" sz="1800" dirty="0">
                <a:latin typeface="Roboto Slab" panose="020B0604020202020204" charset="0"/>
                <a:ea typeface="Roboto Slab" panose="020B0604020202020204" charset="0"/>
              </a:rPr>
              <a:t>lans</a:t>
            </a:r>
            <a:r>
              <a:rPr lang="cs-CZ" sz="1800" dirty="0">
                <a:latin typeface="Roboto Slab" panose="020B0604020202020204" charset="0"/>
                <a:ea typeface="Roboto Slab" panose="020B0604020202020204" charset="0"/>
              </a:rPr>
              <a:t> and p</a:t>
            </a:r>
            <a:r>
              <a:rPr lang="nl-BE" sz="1800" dirty="0">
                <a:latin typeface="Roboto Slab" panose="020B0604020202020204" charset="0"/>
                <a:ea typeface="Roboto Slab" panose="020B0604020202020204" charset="0"/>
              </a:rPr>
              <a:t>rogrammes</a:t>
            </a:r>
            <a:r>
              <a:rPr lang="cs-CZ" sz="1800" dirty="0">
                <a:latin typeface="Roboto Slab" panose="020B0604020202020204" charset="0"/>
                <a:ea typeface="Roboto Slab" panose="020B0604020202020204" charset="0"/>
              </a:rPr>
              <a:t>…</a:t>
            </a:r>
            <a:endParaRPr lang="cs-CZ" sz="1600" dirty="0">
              <a:latin typeface="Roboto Slab" panose="020B0604020202020204" charset="0"/>
              <a:ea typeface="Roboto Slab" panose="020B0604020202020204" charset="0"/>
            </a:endParaRPr>
          </a:p>
        </p:txBody>
      </p:sp>
      <p:sp>
        <p:nvSpPr>
          <p:cNvPr id="8" name="Rectangle 8"/>
          <p:cNvSpPr>
            <a:spLocks noChangeArrowheads="1"/>
          </p:cNvSpPr>
          <p:nvPr/>
        </p:nvSpPr>
        <p:spPr bwMode="auto">
          <a:xfrm>
            <a:off x="3726658" y="3475337"/>
            <a:ext cx="4531564" cy="954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defTabSz="762000">
              <a:buFontTx/>
              <a:buNone/>
            </a:pPr>
            <a:r>
              <a:rPr lang="cs-CZ" sz="2400" dirty="0" err="1">
                <a:latin typeface="Roboto Slab" panose="020B0604020202020204" charset="0"/>
                <a:ea typeface="Roboto Slab" panose="020B0604020202020204" charset="0"/>
              </a:rPr>
              <a:t>Administrative</a:t>
            </a:r>
            <a:r>
              <a:rPr lang="cs-CZ" sz="2400" dirty="0">
                <a:latin typeface="Roboto Slab" panose="020B0604020202020204" charset="0"/>
                <a:ea typeface="Roboto Slab" panose="020B0604020202020204" charset="0"/>
              </a:rPr>
              <a:t> and </a:t>
            </a:r>
            <a:r>
              <a:rPr lang="cs-CZ" sz="2400" dirty="0" err="1">
                <a:latin typeface="Roboto Slab" panose="020B0604020202020204" charset="0"/>
                <a:ea typeface="Roboto Slab" panose="020B0604020202020204" charset="0"/>
              </a:rPr>
              <a:t>judicial</a:t>
            </a:r>
            <a:r>
              <a:rPr lang="cs-CZ" sz="2400" dirty="0">
                <a:latin typeface="Roboto Slab" panose="020B0604020202020204" charset="0"/>
                <a:ea typeface="Roboto Slab" panose="020B0604020202020204" charset="0"/>
              </a:rPr>
              <a:t> </a:t>
            </a:r>
            <a:r>
              <a:rPr lang="cs-CZ" sz="2400" dirty="0" err="1">
                <a:latin typeface="Roboto Slab" panose="020B0604020202020204" charset="0"/>
                <a:ea typeface="Roboto Slab" panose="020B0604020202020204" charset="0"/>
              </a:rPr>
              <a:t>decisions</a:t>
            </a:r>
            <a:r>
              <a:rPr lang="cs-CZ" sz="2400" dirty="0">
                <a:latin typeface="Roboto Slab" panose="020B0604020202020204" charset="0"/>
                <a:ea typeface="Roboto Slab" panose="020B0604020202020204" charset="0"/>
              </a:rPr>
              <a:t>, direct </a:t>
            </a:r>
            <a:r>
              <a:rPr lang="cs-CZ" sz="2400" dirty="0" err="1">
                <a:latin typeface="Roboto Slab" panose="020B0604020202020204" charset="0"/>
                <a:ea typeface="Roboto Slab" panose="020B0604020202020204" charset="0"/>
              </a:rPr>
              <a:t>action</a:t>
            </a:r>
            <a:r>
              <a:rPr lang="cs-CZ" sz="2400" dirty="0">
                <a:latin typeface="Roboto Slab" panose="020B0604020202020204" charset="0"/>
                <a:ea typeface="Roboto Slab" panose="020B0604020202020204" charset="0"/>
              </a:rPr>
              <a:t>… </a:t>
            </a:r>
            <a:endParaRPr lang="nl-BE" sz="4000" dirty="0">
              <a:latin typeface="Roboto Slab" panose="020B0604020202020204" charset="0"/>
              <a:ea typeface="Roboto Slab" panose="020B0604020202020204" charset="0"/>
            </a:endParaRPr>
          </a:p>
        </p:txBody>
      </p:sp>
      <p:sp>
        <p:nvSpPr>
          <p:cNvPr id="9" name="Line 9"/>
          <p:cNvSpPr>
            <a:spLocks noChangeShapeType="1"/>
          </p:cNvSpPr>
          <p:nvPr/>
        </p:nvSpPr>
        <p:spPr bwMode="auto">
          <a:xfrm flipV="1">
            <a:off x="4651511" y="2042660"/>
            <a:ext cx="2230551" cy="1474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0" name="Line 10"/>
          <p:cNvSpPr>
            <a:spLocks noChangeShapeType="1"/>
          </p:cNvSpPr>
          <p:nvPr/>
        </p:nvSpPr>
        <p:spPr bwMode="auto">
          <a:xfrm flipV="1">
            <a:off x="3726658" y="3324995"/>
            <a:ext cx="4166058" cy="9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Tree>
    <p:extLst>
      <p:ext uri="{BB962C8B-B14F-4D97-AF65-F5344CB8AC3E}">
        <p14:creationId xmlns:p14="http://schemas.microsoft.com/office/powerpoint/2010/main" val="103318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p:bldP spid="8" grpId="0"/>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688" y="-137160"/>
            <a:ext cx="8581072" cy="5280660"/>
          </a:xfrm>
          <a:prstGeom prst="rect">
            <a:avLst/>
          </a:prstGeom>
        </p:spPr>
      </p:pic>
      <p:cxnSp>
        <p:nvCxnSpPr>
          <p:cNvPr id="6" name="Přímá spojnice se šipkou 5"/>
          <p:cNvCxnSpPr/>
          <p:nvPr/>
        </p:nvCxnSpPr>
        <p:spPr>
          <a:xfrm flipH="1">
            <a:off x="5979782" y="1184116"/>
            <a:ext cx="1295947" cy="1019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flipH="1">
            <a:off x="5909063" y="1460408"/>
            <a:ext cx="1366668" cy="2056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flipH="1" flipV="1">
            <a:off x="6098192" y="1381468"/>
            <a:ext cx="1177537" cy="312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a:off x="6499476" y="1889652"/>
            <a:ext cx="782832" cy="439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a:off x="6890892" y="2050003"/>
            <a:ext cx="391416" cy="416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flipH="1">
            <a:off x="6686960" y="2239131"/>
            <a:ext cx="595348" cy="795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p:nvPr/>
        </p:nvCxnSpPr>
        <p:spPr>
          <a:xfrm flipH="1">
            <a:off x="6887603" y="2480063"/>
            <a:ext cx="460489" cy="1422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H="1">
            <a:off x="6887603" y="2827899"/>
            <a:ext cx="1052548" cy="11536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7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D7EE704-0589-EC51-7865-F494819D5C57}"/>
              </a:ext>
            </a:extLst>
          </p:cNvPr>
          <p:cNvPicPr>
            <a:picLocks noChangeAspect="1"/>
          </p:cNvPicPr>
          <p:nvPr/>
        </p:nvPicPr>
        <p:blipFill>
          <a:blip r:embed="rId2"/>
          <a:stretch>
            <a:fillRect/>
          </a:stretch>
        </p:blipFill>
        <p:spPr>
          <a:xfrm>
            <a:off x="574093" y="369794"/>
            <a:ext cx="7032195" cy="4403912"/>
          </a:xfrm>
          <a:prstGeom prst="rect">
            <a:avLst/>
          </a:prstGeom>
        </p:spPr>
      </p:pic>
      <p:pic>
        <p:nvPicPr>
          <p:cNvPr id="7" name="Picture 2" descr="http://www.lizasreef.com/HOPE%20FOR%20THE%20OCEANS/Images%20HFTO/Palau-sml.jpg">
            <a:hlinkClick r:id="rId3"/>
            <a:extLst>
              <a:ext uri="{FF2B5EF4-FFF2-40B4-BE49-F238E27FC236}">
                <a16:creationId xmlns:a16="http://schemas.microsoft.com/office/drawing/2014/main" id="{00158A41-07BB-636B-75FD-56F0B570B48B}"/>
              </a:ext>
            </a:extLst>
          </p:cNvPr>
          <p:cNvPicPr>
            <a:picLocks noChangeAspect="1" noChangeArrowheads="1"/>
          </p:cNvPicPr>
          <p:nvPr/>
        </p:nvPicPr>
        <p:blipFill>
          <a:blip r:embed="rId4" cstate="print"/>
          <a:srcRect/>
          <a:stretch>
            <a:fillRect/>
          </a:stretch>
        </p:blipFill>
        <p:spPr bwMode="auto">
          <a:xfrm>
            <a:off x="778834" y="959876"/>
            <a:ext cx="4286250" cy="2838450"/>
          </a:xfrm>
          <a:prstGeom prst="rect">
            <a:avLst/>
          </a:prstGeom>
          <a:noFill/>
        </p:spPr>
      </p:pic>
      <p:pic>
        <p:nvPicPr>
          <p:cNvPr id="8" name="Picture 4" descr="http://s.wsj.net/media/Micronesia_Prague_Jan_4_E_20100115085406.jpg">
            <a:hlinkClick r:id="rId5"/>
            <a:extLst>
              <a:ext uri="{FF2B5EF4-FFF2-40B4-BE49-F238E27FC236}">
                <a16:creationId xmlns:a16="http://schemas.microsoft.com/office/drawing/2014/main" id="{D86491C4-0D24-E58B-A001-263841E566C2}"/>
              </a:ext>
            </a:extLst>
          </p:cNvPr>
          <p:cNvPicPr>
            <a:picLocks noChangeAspect="1" noChangeArrowheads="1"/>
          </p:cNvPicPr>
          <p:nvPr/>
        </p:nvPicPr>
        <p:blipFill>
          <a:blip r:embed="rId6" cstate="print"/>
          <a:srcRect/>
          <a:stretch>
            <a:fillRect/>
          </a:stretch>
        </p:blipFill>
        <p:spPr bwMode="auto">
          <a:xfrm>
            <a:off x="5065084" y="959876"/>
            <a:ext cx="4326506" cy="2880320"/>
          </a:xfrm>
          <a:prstGeom prst="rect">
            <a:avLst/>
          </a:prstGeom>
          <a:noFill/>
        </p:spPr>
      </p:pic>
      <p:pic>
        <p:nvPicPr>
          <p:cNvPr id="4" name="Picture 3">
            <a:extLst>
              <a:ext uri="{FF2B5EF4-FFF2-40B4-BE49-F238E27FC236}">
                <a16:creationId xmlns:a16="http://schemas.microsoft.com/office/drawing/2014/main" id="{178BE759-09C7-DBB3-7BB5-BCB4ED0F2FDF}"/>
              </a:ext>
            </a:extLst>
          </p:cNvPr>
          <p:cNvPicPr>
            <a:picLocks noChangeAspect="1"/>
          </p:cNvPicPr>
          <p:nvPr/>
        </p:nvPicPr>
        <p:blipFill>
          <a:blip r:embed="rId7"/>
          <a:stretch>
            <a:fillRect/>
          </a:stretch>
        </p:blipFill>
        <p:spPr>
          <a:xfrm>
            <a:off x="2144656" y="369794"/>
            <a:ext cx="5396629" cy="4255994"/>
          </a:xfrm>
          <a:prstGeom prst="rect">
            <a:avLst/>
          </a:prstGeom>
        </p:spPr>
      </p:pic>
    </p:spTree>
    <p:extLst>
      <p:ext uri="{BB962C8B-B14F-4D97-AF65-F5344CB8AC3E}">
        <p14:creationId xmlns:p14="http://schemas.microsoft.com/office/powerpoint/2010/main" val="345538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3">
            <a:extLst>
              <a:ext uri="{FF2B5EF4-FFF2-40B4-BE49-F238E27FC236}">
                <a16:creationId xmlns:a16="http://schemas.microsoft.com/office/drawing/2014/main" id="{195D3D7C-D178-01AF-428D-F54B5A6A9551}"/>
              </a:ext>
            </a:extLst>
          </p:cNvPr>
          <p:cNvSpPr txBox="1"/>
          <p:nvPr/>
        </p:nvSpPr>
        <p:spPr>
          <a:xfrm>
            <a:off x="609600" y="263058"/>
            <a:ext cx="7490792" cy="646331"/>
          </a:xfrm>
          <a:prstGeom prst="rect">
            <a:avLst/>
          </a:prstGeom>
          <a:noFill/>
        </p:spPr>
        <p:txBody>
          <a:bodyPr wrap="square" rtlCol="0">
            <a:spAutoFit/>
          </a:bodyPr>
          <a:lstStyle/>
          <a:p>
            <a:r>
              <a:rPr lang="cs-CZ" sz="3600" b="1" dirty="0" err="1"/>
              <a:t>Customary</a:t>
            </a:r>
            <a:r>
              <a:rPr lang="cs-CZ" sz="3600" b="1" dirty="0"/>
              <a:t> </a:t>
            </a:r>
            <a:r>
              <a:rPr lang="cs-CZ" sz="3600" b="1" dirty="0" err="1"/>
              <a:t>international</a:t>
            </a:r>
            <a:r>
              <a:rPr lang="cs-CZ" sz="3600" b="1" dirty="0"/>
              <a:t> </a:t>
            </a:r>
            <a:r>
              <a:rPr lang="cs-CZ" sz="3600" b="1" dirty="0" err="1"/>
              <a:t>law</a:t>
            </a:r>
            <a:r>
              <a:rPr lang="cs-CZ" sz="3600" b="1" dirty="0"/>
              <a:t>?</a:t>
            </a:r>
          </a:p>
        </p:txBody>
      </p:sp>
      <p:pic>
        <p:nvPicPr>
          <p:cNvPr id="9" name="Picture 6" descr="http://news.bbc.co.uk/olmedia/1000000/images/_1003618_nuclear300.jpg">
            <a:hlinkClick r:id="rId2"/>
            <a:extLst>
              <a:ext uri="{FF2B5EF4-FFF2-40B4-BE49-F238E27FC236}">
                <a16:creationId xmlns:a16="http://schemas.microsoft.com/office/drawing/2014/main" id="{D6D335BF-28D9-E5BC-B6CA-4B6D1651AB76}"/>
              </a:ext>
            </a:extLst>
          </p:cNvPr>
          <p:cNvPicPr>
            <a:picLocks noChangeAspect="1" noChangeArrowheads="1"/>
          </p:cNvPicPr>
          <p:nvPr/>
        </p:nvPicPr>
        <p:blipFill>
          <a:blip r:embed="rId3" cstate="print"/>
          <a:srcRect/>
          <a:stretch>
            <a:fillRect/>
          </a:stretch>
        </p:blipFill>
        <p:spPr bwMode="auto">
          <a:xfrm>
            <a:off x="6153920" y="2676094"/>
            <a:ext cx="2857500" cy="1714500"/>
          </a:xfrm>
          <a:prstGeom prst="rect">
            <a:avLst/>
          </a:prstGeom>
          <a:noFill/>
        </p:spPr>
      </p:pic>
      <p:pic>
        <p:nvPicPr>
          <p:cNvPr id="10" name="Picture 8" descr="http://i.ytimg.com/vi/bbrBjbd-69k/0.jpg">
            <a:hlinkClick r:id="rId4"/>
            <a:extLst>
              <a:ext uri="{FF2B5EF4-FFF2-40B4-BE49-F238E27FC236}">
                <a16:creationId xmlns:a16="http://schemas.microsoft.com/office/drawing/2014/main" id="{808ADC97-D7E9-4426-304E-9DD67996C55E}"/>
              </a:ext>
            </a:extLst>
          </p:cNvPr>
          <p:cNvPicPr>
            <a:picLocks noChangeAspect="1" noChangeArrowheads="1"/>
          </p:cNvPicPr>
          <p:nvPr/>
        </p:nvPicPr>
        <p:blipFill>
          <a:blip r:embed="rId5" cstate="print"/>
          <a:srcRect/>
          <a:stretch>
            <a:fillRect/>
          </a:stretch>
        </p:blipFill>
        <p:spPr bwMode="auto">
          <a:xfrm>
            <a:off x="3610042" y="937080"/>
            <a:ext cx="3344792" cy="2508595"/>
          </a:xfrm>
          <a:prstGeom prst="rect">
            <a:avLst/>
          </a:prstGeom>
          <a:noFill/>
        </p:spPr>
      </p:pic>
      <p:pic>
        <p:nvPicPr>
          <p:cNvPr id="12" name="Picture 10" descr="http://news.bbc.co.uk/olmedia/1005000/images/_1009599_czech_republic_new150.gif">
            <a:hlinkClick r:id="rId6"/>
            <a:extLst>
              <a:ext uri="{FF2B5EF4-FFF2-40B4-BE49-F238E27FC236}">
                <a16:creationId xmlns:a16="http://schemas.microsoft.com/office/drawing/2014/main" id="{B9FB3EBD-36B3-293B-3369-1D441932E668}"/>
              </a:ext>
            </a:extLst>
          </p:cNvPr>
          <p:cNvPicPr>
            <a:picLocks noChangeAspect="1" noChangeArrowheads="1"/>
          </p:cNvPicPr>
          <p:nvPr/>
        </p:nvPicPr>
        <p:blipFill>
          <a:blip r:embed="rId7" cstate="print"/>
          <a:srcRect/>
          <a:stretch>
            <a:fillRect/>
          </a:stretch>
        </p:blipFill>
        <p:spPr bwMode="auto">
          <a:xfrm>
            <a:off x="855390" y="993971"/>
            <a:ext cx="2004814" cy="2405777"/>
          </a:xfrm>
          <a:prstGeom prst="rect">
            <a:avLst/>
          </a:prstGeom>
          <a:noFill/>
        </p:spPr>
      </p:pic>
      <p:pic>
        <p:nvPicPr>
          <p:cNvPr id="13" name="Picture 12" descr="http://imgs.idnes.cz/zahranicni/A001102_HAS_WULL2_VELKA_V.JPG">
            <a:hlinkClick r:id="rId8"/>
            <a:extLst>
              <a:ext uri="{FF2B5EF4-FFF2-40B4-BE49-F238E27FC236}">
                <a16:creationId xmlns:a16="http://schemas.microsoft.com/office/drawing/2014/main" id="{29DAF5DD-B7FD-C4E1-7A40-6AD2A4AAE024}"/>
              </a:ext>
            </a:extLst>
          </p:cNvPr>
          <p:cNvPicPr>
            <a:picLocks noChangeAspect="1" noChangeArrowheads="1"/>
          </p:cNvPicPr>
          <p:nvPr/>
        </p:nvPicPr>
        <p:blipFill>
          <a:blip r:embed="rId9" cstate="print"/>
          <a:srcRect/>
          <a:stretch>
            <a:fillRect/>
          </a:stretch>
        </p:blipFill>
        <p:spPr bwMode="auto">
          <a:xfrm>
            <a:off x="2283722" y="3106663"/>
            <a:ext cx="3333750" cy="2228850"/>
          </a:xfrm>
          <a:prstGeom prst="rect">
            <a:avLst/>
          </a:prstGeom>
          <a:noFill/>
        </p:spPr>
      </p:pic>
    </p:spTree>
    <p:extLst>
      <p:ext uri="{BB962C8B-B14F-4D97-AF65-F5344CB8AC3E}">
        <p14:creationId xmlns:p14="http://schemas.microsoft.com/office/powerpoint/2010/main" val="3530603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3">
            <a:extLst>
              <a:ext uri="{FF2B5EF4-FFF2-40B4-BE49-F238E27FC236}">
                <a16:creationId xmlns:a16="http://schemas.microsoft.com/office/drawing/2014/main" id="{195D3D7C-D178-01AF-428D-F54B5A6A9551}"/>
              </a:ext>
            </a:extLst>
          </p:cNvPr>
          <p:cNvSpPr txBox="1"/>
          <p:nvPr/>
        </p:nvSpPr>
        <p:spPr>
          <a:xfrm>
            <a:off x="1026459" y="357188"/>
            <a:ext cx="7490792" cy="461665"/>
          </a:xfrm>
          <a:prstGeom prst="rect">
            <a:avLst/>
          </a:prstGeom>
          <a:noFill/>
        </p:spPr>
        <p:txBody>
          <a:bodyPr wrap="square" rtlCol="0">
            <a:spAutoFit/>
          </a:bodyPr>
          <a:lstStyle/>
          <a:p>
            <a:r>
              <a:rPr lang="cs-CZ" sz="2400" b="1" dirty="0" err="1"/>
              <a:t>Customary</a:t>
            </a:r>
            <a:r>
              <a:rPr lang="cs-CZ" sz="2400" b="1" dirty="0"/>
              <a:t> </a:t>
            </a:r>
            <a:r>
              <a:rPr lang="cs-CZ" sz="2400" b="1" dirty="0" err="1"/>
              <a:t>international</a:t>
            </a:r>
            <a:r>
              <a:rPr lang="cs-CZ" sz="2400" b="1" dirty="0"/>
              <a:t> </a:t>
            </a:r>
            <a:r>
              <a:rPr lang="cs-CZ" sz="2400" b="1" dirty="0" err="1"/>
              <a:t>law</a:t>
            </a:r>
            <a:r>
              <a:rPr lang="cs-CZ" sz="2400" b="1" dirty="0"/>
              <a:t>?</a:t>
            </a:r>
          </a:p>
        </p:txBody>
      </p:sp>
      <p:pic>
        <p:nvPicPr>
          <p:cNvPr id="2" name="Online Media 1" title="Gabčíkovo -Nagymaros Project (Hungary/Slovakia) Case Brief Summary | Law Case Explained">
            <a:hlinkClick r:id="" action="ppaction://media"/>
            <a:extLst>
              <a:ext uri="{FF2B5EF4-FFF2-40B4-BE49-F238E27FC236}">
                <a16:creationId xmlns:a16="http://schemas.microsoft.com/office/drawing/2014/main" id="{BBAFBFA5-192B-B9CB-F542-BEA687F6CFB8}"/>
              </a:ext>
            </a:extLst>
          </p:cNvPr>
          <p:cNvPicPr>
            <a:picLocks noRot="1" noChangeAspect="1"/>
          </p:cNvPicPr>
          <p:nvPr>
            <a:videoFile r:link="rId1"/>
          </p:nvPr>
        </p:nvPicPr>
        <p:blipFill>
          <a:blip r:embed="rId3"/>
          <a:stretch>
            <a:fillRect/>
          </a:stretch>
        </p:blipFill>
        <p:spPr>
          <a:xfrm>
            <a:off x="3302000" y="3541806"/>
            <a:ext cx="2540000" cy="1435100"/>
          </a:xfrm>
          <a:prstGeom prst="rect">
            <a:avLst/>
          </a:prstGeom>
        </p:spPr>
      </p:pic>
      <p:pic>
        <p:nvPicPr>
          <p:cNvPr id="4" name="Picture 3">
            <a:extLst>
              <a:ext uri="{FF2B5EF4-FFF2-40B4-BE49-F238E27FC236}">
                <a16:creationId xmlns:a16="http://schemas.microsoft.com/office/drawing/2014/main" id="{245102C3-0C50-85E0-5830-60D25430AF67}"/>
              </a:ext>
            </a:extLst>
          </p:cNvPr>
          <p:cNvPicPr>
            <a:picLocks noChangeAspect="1"/>
          </p:cNvPicPr>
          <p:nvPr/>
        </p:nvPicPr>
        <p:blipFill>
          <a:blip r:embed="rId4"/>
          <a:stretch>
            <a:fillRect/>
          </a:stretch>
        </p:blipFill>
        <p:spPr>
          <a:xfrm>
            <a:off x="1026459" y="950114"/>
            <a:ext cx="5896535" cy="2591692"/>
          </a:xfrm>
          <a:prstGeom prst="rect">
            <a:avLst/>
          </a:prstGeom>
        </p:spPr>
      </p:pic>
    </p:spTree>
    <p:extLst>
      <p:ext uri="{BB962C8B-B14F-4D97-AF65-F5344CB8AC3E}">
        <p14:creationId xmlns:p14="http://schemas.microsoft.com/office/powerpoint/2010/main" val="115072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7563" y="4208382"/>
            <a:ext cx="5145593" cy="25961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9200" y="4232434"/>
            <a:ext cx="5145593" cy="259619"/>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a:extLst>
              <a:ext uri="{FF2B5EF4-FFF2-40B4-BE49-F238E27FC236}">
                <a16:creationId xmlns:a16="http://schemas.microsoft.com/office/drawing/2014/main" id="{CB78D7A4-9CD2-4773-A0B6-6C002B24EBF0}"/>
              </a:ext>
            </a:extLst>
          </p:cNvPr>
          <p:cNvPicPr>
            <a:picLocks noChangeAspect="1"/>
          </p:cNvPicPr>
          <p:nvPr/>
        </p:nvPicPr>
        <p:blipFill>
          <a:blip r:embed="rId3"/>
          <a:stretch>
            <a:fillRect/>
          </a:stretch>
        </p:blipFill>
        <p:spPr>
          <a:xfrm>
            <a:off x="132976" y="143139"/>
            <a:ext cx="6858000" cy="3845129"/>
          </a:xfrm>
          <a:prstGeom prst="rect">
            <a:avLst/>
          </a:prstGeom>
        </p:spPr>
      </p:pic>
      <p:pic>
        <p:nvPicPr>
          <p:cNvPr id="4" name="Picture 3">
            <a:extLst>
              <a:ext uri="{FF2B5EF4-FFF2-40B4-BE49-F238E27FC236}">
                <a16:creationId xmlns:a16="http://schemas.microsoft.com/office/drawing/2014/main" id="{F608404A-0909-0A5D-CAAC-609854FAED39}"/>
              </a:ext>
            </a:extLst>
          </p:cNvPr>
          <p:cNvPicPr>
            <a:picLocks noChangeAspect="1"/>
          </p:cNvPicPr>
          <p:nvPr/>
        </p:nvPicPr>
        <p:blipFill>
          <a:blip r:embed="rId4"/>
          <a:stretch>
            <a:fillRect/>
          </a:stretch>
        </p:blipFill>
        <p:spPr>
          <a:xfrm>
            <a:off x="2900078" y="1418665"/>
            <a:ext cx="6110946" cy="3664323"/>
          </a:xfrm>
          <a:prstGeom prst="rect">
            <a:avLst/>
          </a:prstGeom>
        </p:spPr>
      </p:pic>
    </p:spTree>
    <p:extLst>
      <p:ext uri="{BB962C8B-B14F-4D97-AF65-F5344CB8AC3E}">
        <p14:creationId xmlns:p14="http://schemas.microsoft.com/office/powerpoint/2010/main" val="4294423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743219" y="394447"/>
            <a:ext cx="7913754" cy="3000284"/>
          </a:xfrm>
          <a:prstGeom prst="rect">
            <a:avLst/>
          </a:prstGeom>
          <a:noFill/>
          <a:ln>
            <a:noFill/>
          </a:ln>
        </p:spPr>
        <p:txBody>
          <a:bodyPr lIns="91425" tIns="91425" rIns="91425" bIns="91425" anchor="t" anchorCtr="0">
            <a:noAutofit/>
          </a:bodyPr>
          <a:lstStyle/>
          <a:p>
            <a:pPr lvl="0">
              <a:spcBef>
                <a:spcPts val="600"/>
              </a:spcBef>
            </a:pPr>
            <a:r>
              <a:rPr lang="cs-CZ" sz="1400" b="1" dirty="0">
                <a:solidFill>
                  <a:schemeClr val="accent1"/>
                </a:solidFill>
                <a:latin typeface="Roboto Slab" panose="020B0604020202020204" charset="0"/>
                <a:ea typeface="Roboto Slab" panose="020B0604020202020204" charset="0"/>
                <a:cs typeface="Nixie One"/>
                <a:sym typeface="Nixie One"/>
              </a:rPr>
              <a:t>„Old times“?</a:t>
            </a:r>
            <a:endParaRPr lang="cs-CZ" sz="13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1970</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tx1"/>
                </a:solidFill>
                <a:latin typeface="Roboto Slab" panose="020B0604020202020204" charset="0"/>
                <a:ea typeface="Roboto Slab" panose="020B0604020202020204" charset="0"/>
                <a:cs typeface="Nixie One"/>
                <a:sym typeface="Nixie One"/>
              </a:rPr>
              <a:t>The </a:t>
            </a:r>
            <a:r>
              <a:rPr lang="en-US" sz="1300" b="1" dirty="0">
                <a:solidFill>
                  <a:schemeClr val="accent3"/>
                </a:solidFill>
                <a:latin typeface="Roboto Slab" panose="020B0604020202020204" charset="0"/>
                <a:ea typeface="Roboto Slab" panose="020B0604020202020204" charset="0"/>
                <a:cs typeface="Nixie One"/>
                <a:sym typeface="Nixie One"/>
              </a:rPr>
              <a:t>US Environmental Protection Agency </a:t>
            </a:r>
            <a:r>
              <a:rPr lang="en-US" sz="1300" b="1" dirty="0">
                <a:solidFill>
                  <a:schemeClr val="tx1"/>
                </a:solidFill>
                <a:latin typeface="Roboto Slab" panose="020B0604020202020204" charset="0"/>
                <a:ea typeface="Roboto Slab" panose="020B0604020202020204" charset="0"/>
                <a:cs typeface="Nixie One"/>
                <a:sym typeface="Nixie One"/>
              </a:rPr>
              <a:t>is established.</a:t>
            </a: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1971</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tx1"/>
                </a:solidFill>
                <a:latin typeface="Roboto Slab" panose="020B0604020202020204" charset="0"/>
                <a:ea typeface="Roboto Slab" panose="020B0604020202020204" charset="0"/>
                <a:cs typeface="Nixie One"/>
                <a:sym typeface="Nixie One"/>
              </a:rPr>
              <a:t>The international environmental </a:t>
            </a:r>
            <a:r>
              <a:rPr lang="en-US" sz="1300" b="1" dirty="0" err="1">
                <a:solidFill>
                  <a:schemeClr val="tx1"/>
                </a:solidFill>
                <a:latin typeface="Roboto Slab" panose="020B0604020202020204" charset="0"/>
                <a:ea typeface="Roboto Slab" panose="020B0604020202020204" charset="0"/>
                <a:cs typeface="Nixie One"/>
                <a:sym typeface="Nixie One"/>
              </a:rPr>
              <a:t>organisation</a:t>
            </a:r>
            <a:r>
              <a:rPr lang="en-US"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accent6"/>
                </a:solidFill>
                <a:latin typeface="Roboto Slab" panose="020B0604020202020204" charset="0"/>
                <a:ea typeface="Roboto Slab" panose="020B0604020202020204" charset="0"/>
                <a:cs typeface="Nixie One"/>
                <a:sym typeface="Nixie One"/>
              </a:rPr>
              <a:t>Greenpeace</a:t>
            </a:r>
            <a:r>
              <a:rPr lang="en-US" sz="1300" b="1" dirty="0">
                <a:solidFill>
                  <a:schemeClr val="tx1"/>
                </a:solidFill>
                <a:latin typeface="Roboto Slab" panose="020B0604020202020204" charset="0"/>
                <a:ea typeface="Roboto Slab" panose="020B0604020202020204" charset="0"/>
                <a:cs typeface="Nixie One"/>
                <a:sym typeface="Nixie One"/>
              </a:rPr>
              <a:t> is founded in Vancouver, Canada.</a:t>
            </a: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1972</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accent2"/>
                </a:solidFill>
                <a:latin typeface="Roboto Slab" panose="020B0604020202020204" charset="0"/>
                <a:ea typeface="Roboto Slab" panose="020B0604020202020204" charset="0"/>
                <a:cs typeface="Nixie One"/>
                <a:sym typeface="Nixie One"/>
              </a:rPr>
              <a:t>The United Nations Conference on the Human Environment is held in Stockholm</a:t>
            </a:r>
            <a:r>
              <a:rPr lang="en-US" sz="1300" b="1" dirty="0">
                <a:solidFill>
                  <a:schemeClr val="tx1"/>
                </a:solidFill>
                <a:latin typeface="Roboto Slab" panose="020B0604020202020204" charset="0"/>
                <a:ea typeface="Roboto Slab" panose="020B0604020202020204" charset="0"/>
                <a:cs typeface="Nixie One"/>
                <a:sym typeface="Nixie One"/>
              </a:rPr>
              <a:t>. This leads to the creation of government environment agencies and the UN Environment </a:t>
            </a:r>
            <a:r>
              <a:rPr lang="en-US" sz="1300" b="1" dirty="0" err="1">
                <a:solidFill>
                  <a:schemeClr val="tx1"/>
                </a:solidFill>
                <a:latin typeface="Roboto Slab" panose="020B0604020202020204" charset="0"/>
                <a:ea typeface="Roboto Slab" panose="020B0604020202020204" charset="0"/>
                <a:cs typeface="Nixie One"/>
                <a:sym typeface="Nixie One"/>
              </a:rPr>
              <a:t>Programme</a:t>
            </a:r>
            <a:r>
              <a:rPr lang="en-US" sz="1300" b="1" dirty="0">
                <a:solidFill>
                  <a:schemeClr val="tx1"/>
                </a:solidFill>
                <a:latin typeface="Roboto Slab" panose="020B0604020202020204" charset="0"/>
                <a:ea typeface="Roboto Slab" panose="020B0604020202020204" charset="0"/>
                <a:cs typeface="Nixie One"/>
                <a:sym typeface="Nixie One"/>
              </a:rPr>
              <a:t>.</a:t>
            </a: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1972</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tx1"/>
                </a:solidFill>
                <a:latin typeface="Roboto Slab" panose="020B0604020202020204" charset="0"/>
                <a:ea typeface="Roboto Slab" panose="020B0604020202020204" charset="0"/>
                <a:cs typeface="Nixie One"/>
                <a:sym typeface="Nixie One"/>
              </a:rPr>
              <a:t>The Club of Rome publishes </a:t>
            </a:r>
            <a:r>
              <a:rPr lang="en-US" sz="1300" b="1" dirty="0">
                <a:solidFill>
                  <a:schemeClr val="accent4"/>
                </a:solidFill>
                <a:latin typeface="Roboto Slab" panose="020B0604020202020204" charset="0"/>
                <a:ea typeface="Roboto Slab" panose="020B0604020202020204" charset="0"/>
                <a:cs typeface="Nixie One"/>
                <a:sym typeface="Nixie One"/>
              </a:rPr>
              <a:t>The Limits to Growth</a:t>
            </a:r>
            <a:r>
              <a:rPr lang="en-US" sz="1300" b="1" dirty="0">
                <a:solidFill>
                  <a:schemeClr val="tx1"/>
                </a:solidFill>
                <a:latin typeface="Roboto Slab" panose="020B0604020202020204" charset="0"/>
                <a:ea typeface="Roboto Slab" panose="020B0604020202020204" charset="0"/>
                <a:cs typeface="Nixie One"/>
                <a:sym typeface="Nixie One"/>
              </a:rPr>
              <a:t>. It stresses, for the first time, the importance of the environment, and the essential links with population and energy.</a:t>
            </a: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1973</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tx1"/>
                </a:solidFill>
                <a:latin typeface="Roboto Slab" panose="020B0604020202020204" charset="0"/>
                <a:ea typeface="Roboto Slab" panose="020B0604020202020204" charset="0"/>
                <a:cs typeface="Nixie One"/>
                <a:sym typeface="Nixie One"/>
              </a:rPr>
              <a:t>A small </a:t>
            </a:r>
            <a:r>
              <a:rPr lang="en-US" sz="1300" b="1" dirty="0">
                <a:solidFill>
                  <a:schemeClr val="accent2"/>
                </a:solidFill>
                <a:latin typeface="Roboto Slab" panose="020B0604020202020204" charset="0"/>
                <a:ea typeface="Roboto Slab" panose="020B0604020202020204" charset="0"/>
                <a:cs typeface="Nixie One"/>
                <a:sym typeface="Nixie One"/>
              </a:rPr>
              <a:t>Environment and Consumer Protection Service </a:t>
            </a:r>
            <a:r>
              <a:rPr lang="en-US" sz="1300" b="1" dirty="0">
                <a:solidFill>
                  <a:schemeClr val="tx1"/>
                </a:solidFill>
                <a:latin typeface="Roboto Slab" panose="020B0604020202020204" charset="0"/>
                <a:ea typeface="Roboto Slab" panose="020B0604020202020204" charset="0"/>
                <a:cs typeface="Nixie One"/>
                <a:sym typeface="Nixie One"/>
              </a:rPr>
              <a:t>is set up and attached to the European Commission department for industrial policy and a Standing Committee on the Environment is created in the European Parliament.</a:t>
            </a:r>
            <a:endParaRPr lang="cs-CZ" sz="13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1973</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tx1"/>
                </a:solidFill>
                <a:latin typeface="Roboto Slab" panose="020B0604020202020204" charset="0"/>
                <a:ea typeface="Roboto Slab" panose="020B0604020202020204" charset="0"/>
                <a:cs typeface="Nixie One"/>
                <a:sym typeface="Nixie One"/>
              </a:rPr>
              <a:t>The </a:t>
            </a:r>
            <a:r>
              <a:rPr lang="en-US" sz="1300" b="1" dirty="0">
                <a:solidFill>
                  <a:schemeClr val="accent6"/>
                </a:solidFill>
                <a:latin typeface="Roboto Slab" panose="020B0604020202020204" charset="0"/>
                <a:ea typeface="Roboto Slab" panose="020B0604020202020204" charset="0"/>
                <a:cs typeface="Nixie One"/>
                <a:sym typeface="Nixie One"/>
              </a:rPr>
              <a:t>Arab–Israeli war </a:t>
            </a:r>
            <a:r>
              <a:rPr lang="en-US" sz="1300" b="1" dirty="0">
                <a:solidFill>
                  <a:schemeClr val="tx1"/>
                </a:solidFill>
                <a:latin typeface="Roboto Slab" panose="020B0604020202020204" charset="0"/>
                <a:ea typeface="Roboto Slab" panose="020B0604020202020204" charset="0"/>
                <a:cs typeface="Nixie One"/>
                <a:sym typeface="Nixie One"/>
              </a:rPr>
              <a:t>of October leads to an oil price shock and economic problems in Europe, sparking action on energy efficiency. Car-free Sundays are </a:t>
            </a:r>
            <a:r>
              <a:rPr lang="en-US" sz="1300" b="1" dirty="0" err="1">
                <a:solidFill>
                  <a:schemeClr val="tx1"/>
                </a:solidFill>
                <a:latin typeface="Roboto Slab" panose="020B0604020202020204" charset="0"/>
                <a:ea typeface="Roboto Slab" panose="020B0604020202020204" charset="0"/>
                <a:cs typeface="Nixie One"/>
                <a:sym typeface="Nixie One"/>
              </a:rPr>
              <a:t>organised</a:t>
            </a:r>
            <a:r>
              <a:rPr lang="en-US" sz="1300" b="1" dirty="0">
                <a:solidFill>
                  <a:schemeClr val="tx1"/>
                </a:solidFill>
                <a:latin typeface="Roboto Slab" panose="020B0604020202020204" charset="0"/>
                <a:ea typeface="Roboto Slab" panose="020B0604020202020204" charset="0"/>
                <a:cs typeface="Nixie One"/>
                <a:sym typeface="Nixie One"/>
              </a:rPr>
              <a:t> throughout Europe.</a:t>
            </a: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1974</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tx1"/>
                </a:solidFill>
                <a:latin typeface="Roboto Slab" panose="020B0604020202020204" charset="0"/>
                <a:ea typeface="Roboto Slab" panose="020B0604020202020204" charset="0"/>
                <a:cs typeface="Nixie One"/>
                <a:sym typeface="Nixie One"/>
              </a:rPr>
              <a:t>Scientists suggest for the first time that chlorofluorocarbons (CFCs) may be causing a </a:t>
            </a:r>
            <a:r>
              <a:rPr lang="en-US" sz="1300" b="1" dirty="0">
                <a:solidFill>
                  <a:schemeClr val="accent3"/>
                </a:solidFill>
                <a:latin typeface="Roboto Slab" panose="020B0604020202020204" charset="0"/>
                <a:ea typeface="Roboto Slab" panose="020B0604020202020204" charset="0"/>
                <a:cs typeface="Nixie One"/>
                <a:sym typeface="Nixie One"/>
              </a:rPr>
              <a:t>thinning of the ozone layer</a:t>
            </a:r>
            <a:r>
              <a:rPr lang="en-US" sz="1300" b="1" dirty="0">
                <a:solidFill>
                  <a:schemeClr val="tx1"/>
                </a:solidFill>
                <a:latin typeface="Roboto Slab" panose="020B0604020202020204" charset="0"/>
                <a:ea typeface="Roboto Slab" panose="020B0604020202020204" charset="0"/>
                <a:cs typeface="Nixie One"/>
                <a:sym typeface="Nixie One"/>
              </a:rPr>
              <a:t>.</a:t>
            </a: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1975</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tx1"/>
                </a:solidFill>
                <a:latin typeface="Roboto Slab" panose="020B0604020202020204" charset="0"/>
                <a:ea typeface="Roboto Slab" panose="020B0604020202020204" charset="0"/>
                <a:cs typeface="Nixie One"/>
                <a:sym typeface="Nixie One"/>
              </a:rPr>
              <a:t>The Community starts building its </a:t>
            </a:r>
            <a:r>
              <a:rPr lang="en-US" sz="1300" b="1" dirty="0">
                <a:solidFill>
                  <a:schemeClr val="accent6"/>
                </a:solidFill>
                <a:latin typeface="Roboto Slab" panose="020B0604020202020204" charset="0"/>
                <a:ea typeface="Roboto Slab" panose="020B0604020202020204" charset="0"/>
                <a:cs typeface="Nixie One"/>
                <a:sym typeface="Nixie One"/>
              </a:rPr>
              <a:t>body of environmental legislation </a:t>
            </a:r>
            <a:r>
              <a:rPr lang="en-US" sz="1300" b="1" dirty="0">
                <a:solidFill>
                  <a:schemeClr val="tx1"/>
                </a:solidFill>
                <a:latin typeface="Roboto Slab" panose="020B0604020202020204" charset="0"/>
                <a:ea typeface="Roboto Slab" panose="020B0604020202020204" charset="0"/>
                <a:cs typeface="Nixie One"/>
                <a:sym typeface="Nixie One"/>
              </a:rPr>
              <a:t>with the adoption of — among others — the Waste Framework Directive (1975), the Bathing Water Directive (1976) and the Birds Directive (1979).</a:t>
            </a:r>
          </a:p>
          <a:p>
            <a:pPr lvl="0">
              <a:spcBef>
                <a:spcPts val="600"/>
              </a:spcBef>
            </a:pPr>
            <a:endParaRPr lang="en-US" sz="1300" b="1" dirty="0">
              <a:solidFill>
                <a:schemeClr val="accent3"/>
              </a:solidFill>
              <a:latin typeface="Roboto Slab" panose="020B0604020202020204" charset="0"/>
              <a:ea typeface="Roboto Slab" panose="020B0604020202020204" charset="0"/>
              <a:cs typeface="Nixie One"/>
              <a:sym typeface="Nixie One"/>
            </a:endParaRPr>
          </a:p>
          <a:p>
            <a:pPr lvl="0">
              <a:spcBef>
                <a:spcPts val="600"/>
              </a:spcBef>
            </a:pPr>
            <a:endParaRPr lang="en-US" sz="1300" b="1" dirty="0">
              <a:solidFill>
                <a:schemeClr val="accent3"/>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4118978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upload.wikimedia.org/wikipedia/commons/e/ee/CHKO%2BNP_Czech_map.png">
            <a:extLst>
              <a:ext uri="{FF2B5EF4-FFF2-40B4-BE49-F238E27FC236}">
                <a16:creationId xmlns:a16="http://schemas.microsoft.com/office/drawing/2014/main" id="{704E4899-AC80-EC5D-F18F-F09061B0E7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653" y="382263"/>
            <a:ext cx="8432105" cy="545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787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411760" y="197294"/>
            <a:ext cx="5292588" cy="507831"/>
          </a:xfrm>
          <a:prstGeom prst="rect">
            <a:avLst/>
          </a:prstGeom>
          <a:noFill/>
        </p:spPr>
        <p:txBody>
          <a:bodyPr wrap="square" rtlCol="0">
            <a:spAutoFit/>
          </a:bodyPr>
          <a:lstStyle/>
          <a:p>
            <a:r>
              <a:rPr lang="cs-CZ" sz="2700" b="1" dirty="0"/>
              <a:t>Zvláště chráněná území</a:t>
            </a:r>
            <a:endParaRPr lang="cs-CZ" sz="2700" i="1" dirty="0"/>
          </a:p>
        </p:txBody>
      </p:sp>
      <p:pic>
        <p:nvPicPr>
          <p:cNvPr id="1026" name="Picture 2"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82" y="-102394"/>
            <a:ext cx="7144" cy="71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982" y="11907"/>
            <a:ext cx="7144" cy="71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tyl, metanol, alkohol, etyl, vodka, otrava, pančovatvýrobce, placatka, kolek, drak, palírna, dra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282" y="126207"/>
            <a:ext cx="7144" cy="714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p:txBody>
          <a:bodyPr>
            <a:normAutofit/>
          </a:bodyPr>
          <a:lstStyle/>
          <a:p>
            <a:pPr algn="just">
              <a:buNone/>
            </a:pPr>
            <a:endParaRPr lang="cs-CZ" b="1" dirty="0"/>
          </a:p>
          <a:p>
            <a:pPr algn="just">
              <a:buNone/>
            </a:pPr>
            <a:endParaRPr lang="cs-CZ" b="1" dirty="0"/>
          </a:p>
          <a:p>
            <a:pPr algn="just">
              <a:buNone/>
            </a:pPr>
            <a:endParaRPr lang="cs-CZ" b="1" dirty="0"/>
          </a:p>
        </p:txBody>
      </p:sp>
      <p:pic>
        <p:nvPicPr>
          <p:cNvPr id="7170" name="Picture 2"/>
          <p:cNvPicPr>
            <a:picLocks noChangeAspect="1" noChangeArrowheads="1"/>
          </p:cNvPicPr>
          <p:nvPr/>
        </p:nvPicPr>
        <p:blipFill>
          <a:blip r:embed="rId5" cstate="print"/>
          <a:srcRect/>
          <a:stretch>
            <a:fillRect/>
          </a:stretch>
        </p:blipFill>
        <p:spPr bwMode="auto">
          <a:xfrm>
            <a:off x="1153716" y="203598"/>
            <a:ext cx="6836569" cy="4736306"/>
          </a:xfrm>
          <a:prstGeom prst="rect">
            <a:avLst/>
          </a:prstGeom>
          <a:noFill/>
          <a:ln w="9525">
            <a:noFill/>
            <a:miter lim="800000"/>
            <a:headEnd/>
            <a:tailEnd/>
          </a:ln>
        </p:spPr>
      </p:pic>
    </p:spTree>
    <p:extLst>
      <p:ext uri="{BB962C8B-B14F-4D97-AF65-F5344CB8AC3E}">
        <p14:creationId xmlns:p14="http://schemas.microsoft.com/office/powerpoint/2010/main" val="2377903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5">
            <a:extLst>
              <a:ext uri="{FF2B5EF4-FFF2-40B4-BE49-F238E27FC236}">
                <a16:creationId xmlns:a16="http://schemas.microsoft.com/office/drawing/2014/main" id="{3702043D-5EDE-11C4-FF8E-F324B2E6792E}"/>
              </a:ext>
            </a:extLst>
          </p:cNvPr>
          <p:cNvPicPr>
            <a:picLocks noChangeAspect="1"/>
          </p:cNvPicPr>
          <p:nvPr/>
        </p:nvPicPr>
        <p:blipFill>
          <a:blip r:embed="rId2" cstate="print"/>
          <a:stretch>
            <a:fillRect/>
          </a:stretch>
        </p:blipFill>
        <p:spPr>
          <a:xfrm>
            <a:off x="861522" y="-115586"/>
            <a:ext cx="7174648" cy="5374671"/>
          </a:xfrm>
          <a:prstGeom prst="rect">
            <a:avLst/>
          </a:prstGeom>
        </p:spPr>
      </p:pic>
    </p:spTree>
    <p:extLst>
      <p:ext uri="{BB962C8B-B14F-4D97-AF65-F5344CB8AC3E}">
        <p14:creationId xmlns:p14="http://schemas.microsoft.com/office/powerpoint/2010/main" val="2794164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cenia.cz/rocenka05/img/b5_0201.gif">
            <a:extLst>
              <a:ext uri="{FF2B5EF4-FFF2-40B4-BE49-F238E27FC236}">
                <a16:creationId xmlns:a16="http://schemas.microsoft.com/office/drawing/2014/main" id="{BE771DA6-3BD5-234E-FEDD-C62F5C46F7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568" y="0"/>
            <a:ext cx="7800864" cy="5246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878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upload.wikimedia.org/wikipedia/commons/e/ee/CHKO%2BNP_Czech_map.png">
            <a:extLst>
              <a:ext uri="{FF2B5EF4-FFF2-40B4-BE49-F238E27FC236}">
                <a16:creationId xmlns:a16="http://schemas.microsoft.com/office/drawing/2014/main" id="{704E4899-AC80-EC5D-F18F-F09061B0E7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653" y="382263"/>
            <a:ext cx="8432105" cy="545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626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519772" y="357504"/>
            <a:ext cx="4590510" cy="415498"/>
          </a:xfrm>
          <a:prstGeom prst="rect">
            <a:avLst/>
          </a:prstGeom>
          <a:noFill/>
        </p:spPr>
        <p:txBody>
          <a:bodyPr wrap="square" rtlCol="0">
            <a:spAutoFit/>
          </a:bodyPr>
          <a:lstStyle/>
          <a:p>
            <a:r>
              <a:rPr lang="cs-CZ" sz="2100" b="1" dirty="0"/>
              <a:t>EKOPOLITIKA</a:t>
            </a:r>
          </a:p>
        </p:txBody>
      </p:sp>
      <p:sp>
        <p:nvSpPr>
          <p:cNvPr id="4" name="Zástupný symbol pro obsah 3"/>
          <p:cNvSpPr>
            <a:spLocks noGrp="1"/>
          </p:cNvSpPr>
          <p:nvPr>
            <p:ph idx="1"/>
          </p:nvPr>
        </p:nvSpPr>
        <p:spPr/>
        <p:txBody>
          <a:bodyPr/>
          <a:lstStyle/>
          <a:p>
            <a:endParaRPr lang="cs-CZ"/>
          </a:p>
        </p:txBody>
      </p:sp>
      <p:pic>
        <p:nvPicPr>
          <p:cNvPr id="7170" name="Picture 2" descr="https://a-static.projektn.sk/2017/11/slovensky-raj.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921" y="357504"/>
            <a:ext cx="7548985" cy="409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471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519772" y="357504"/>
            <a:ext cx="4590510" cy="415498"/>
          </a:xfrm>
          <a:prstGeom prst="rect">
            <a:avLst/>
          </a:prstGeom>
          <a:noFill/>
        </p:spPr>
        <p:txBody>
          <a:bodyPr wrap="square" rtlCol="0">
            <a:spAutoFit/>
          </a:bodyPr>
          <a:lstStyle/>
          <a:p>
            <a:r>
              <a:rPr lang="cs-CZ" sz="2100" b="1" dirty="0"/>
              <a:t>EKOPOLITIKA</a:t>
            </a:r>
          </a:p>
        </p:txBody>
      </p:sp>
      <p:sp>
        <p:nvSpPr>
          <p:cNvPr id="4" name="Zástupný symbol pro obsah 3"/>
          <p:cNvSpPr>
            <a:spLocks noGrp="1"/>
          </p:cNvSpPr>
          <p:nvPr>
            <p:ph idx="1"/>
          </p:nvPr>
        </p:nvSpPr>
        <p:spPr/>
        <p:txBody>
          <a:bodyPr/>
          <a:lstStyle/>
          <a:p>
            <a:endParaRPr lang="cs-CZ"/>
          </a:p>
        </p:txBody>
      </p:sp>
      <p:pic>
        <p:nvPicPr>
          <p:cNvPr id="6" name="Obrázek 5"/>
          <p:cNvPicPr>
            <a:picLocks noChangeAspect="1"/>
          </p:cNvPicPr>
          <p:nvPr/>
        </p:nvPicPr>
        <p:blipFill>
          <a:blip r:embed="rId4"/>
          <a:stretch>
            <a:fillRect/>
          </a:stretch>
        </p:blipFill>
        <p:spPr>
          <a:xfrm>
            <a:off x="543492" y="195486"/>
            <a:ext cx="4413864" cy="4753926"/>
          </a:xfrm>
          <a:prstGeom prst="rect">
            <a:avLst/>
          </a:prstGeom>
        </p:spPr>
      </p:pic>
      <p:pic>
        <p:nvPicPr>
          <p:cNvPr id="7" name="Obrázek 6"/>
          <p:cNvPicPr>
            <a:picLocks noChangeAspect="1"/>
          </p:cNvPicPr>
          <p:nvPr/>
        </p:nvPicPr>
        <p:blipFill>
          <a:blip r:embed="rId5"/>
          <a:stretch>
            <a:fillRect/>
          </a:stretch>
        </p:blipFill>
        <p:spPr>
          <a:xfrm>
            <a:off x="2212283" y="825306"/>
            <a:ext cx="7077075" cy="4095750"/>
          </a:xfrm>
          <a:prstGeom prst="rect">
            <a:avLst/>
          </a:prstGeom>
        </p:spPr>
      </p:pic>
    </p:spTree>
    <p:extLst>
      <p:ext uri="{BB962C8B-B14F-4D97-AF65-F5344CB8AC3E}">
        <p14:creationId xmlns:p14="http://schemas.microsoft.com/office/powerpoint/2010/main" val="90548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obsah 3"/>
          <p:cNvSpPr>
            <a:spLocks noGrp="1"/>
          </p:cNvSpPr>
          <p:nvPr>
            <p:ph idx="1"/>
          </p:nvPr>
        </p:nvSpPr>
        <p:spPr>
          <a:xfrm>
            <a:off x="733648" y="0"/>
            <a:ext cx="7540800" cy="3158699"/>
          </a:xfrm>
        </p:spPr>
        <p:txBody>
          <a:bodyPr/>
          <a:lstStyle/>
          <a:p>
            <a:r>
              <a:rPr lang="en-US" sz="1100" dirty="0">
                <a:latin typeface="Roboto Slab" panose="020B0604020202020204" charset="0"/>
                <a:ea typeface="Roboto Slab" panose="020B0604020202020204" charset="0"/>
              </a:rPr>
              <a:t>Article 6</a:t>
            </a:r>
          </a:p>
          <a:p>
            <a:pPr algn="just">
              <a:buNone/>
            </a:pPr>
            <a:r>
              <a:rPr lang="en-US" sz="1100" dirty="0">
                <a:latin typeface="Roboto Slab" panose="020B0604020202020204" charset="0"/>
                <a:ea typeface="Roboto Slab" panose="020B0604020202020204" charset="0"/>
              </a:rPr>
              <a:t>1. For special areas of conservation, Member States shall establish the necessary conservation measures involving, if need be, appropriate management plans specifically designed for the sites or integrated into other development plans, and appropriate statutory, administrative or contractual measures which correspond to the ecological requirements of the natural habitat types in Annex I and the species in Annex II present on the sites.</a:t>
            </a:r>
          </a:p>
          <a:p>
            <a:pPr algn="just">
              <a:buNone/>
            </a:pPr>
            <a:r>
              <a:rPr lang="en-US" sz="1100" dirty="0">
                <a:latin typeface="Roboto Slab" panose="020B0604020202020204" charset="0"/>
                <a:ea typeface="Roboto Slab" panose="020B0604020202020204" charset="0"/>
              </a:rPr>
              <a:t>2. Member States shall take appropriate steps to avoid, in the special areas of conservation, the deterioration of natural habitats and the habitats of species as well as disturbance of the species for which the areas have been designated, in so far as such disturbance could be significant in relation to the objectives of this Directive.</a:t>
            </a:r>
          </a:p>
          <a:p>
            <a:pPr algn="just">
              <a:buNone/>
            </a:pPr>
            <a:r>
              <a:rPr lang="en-US" sz="1200" b="1" dirty="0">
                <a:latin typeface="Roboto Slab" panose="020B0604020202020204" charset="0"/>
                <a:ea typeface="Roboto Slab" panose="020B0604020202020204" charset="0"/>
              </a:rPr>
              <a:t>3. </a:t>
            </a:r>
            <a:r>
              <a:rPr lang="en-US" sz="1200" b="1" dirty="0">
                <a:solidFill>
                  <a:schemeClr val="accent6"/>
                </a:solidFill>
                <a:latin typeface="Roboto Slab" panose="020B0604020202020204" charset="0"/>
                <a:ea typeface="Roboto Slab" panose="020B0604020202020204" charset="0"/>
              </a:rPr>
              <a:t>Any plan or project </a:t>
            </a:r>
            <a:r>
              <a:rPr lang="en-US" sz="1200" b="1" dirty="0">
                <a:solidFill>
                  <a:schemeClr val="accent4"/>
                </a:solidFill>
                <a:latin typeface="Roboto Slab" panose="020B0604020202020204" charset="0"/>
                <a:ea typeface="Roboto Slab" panose="020B0604020202020204" charset="0"/>
              </a:rPr>
              <a:t>not directly connected with or necessary to the management of the site but likely to have a significant effect thereon, </a:t>
            </a:r>
            <a:r>
              <a:rPr lang="en-US" sz="1200" b="1" dirty="0">
                <a:solidFill>
                  <a:schemeClr val="accent3"/>
                </a:solidFill>
                <a:latin typeface="Roboto Slab" panose="020B0604020202020204" charset="0"/>
                <a:ea typeface="Roboto Slab" panose="020B0604020202020204" charset="0"/>
              </a:rPr>
              <a:t>either individually or in combination with other plans or projects</a:t>
            </a:r>
            <a:r>
              <a:rPr lang="en-US" sz="1200" b="1" dirty="0">
                <a:solidFill>
                  <a:schemeClr val="accent4"/>
                </a:solidFill>
                <a:latin typeface="Roboto Slab" panose="020B0604020202020204" charset="0"/>
                <a:ea typeface="Roboto Slab" panose="020B0604020202020204" charset="0"/>
              </a:rPr>
              <a:t>, shall be subject to </a:t>
            </a:r>
            <a:r>
              <a:rPr lang="en-US" sz="1200" b="1" dirty="0">
                <a:solidFill>
                  <a:schemeClr val="accent2"/>
                </a:solidFill>
                <a:latin typeface="Roboto Slab" panose="020B0604020202020204" charset="0"/>
                <a:ea typeface="Roboto Slab" panose="020B0604020202020204" charset="0"/>
              </a:rPr>
              <a:t>appropriate assessment </a:t>
            </a:r>
            <a:r>
              <a:rPr lang="en-US" sz="1200" b="1" dirty="0">
                <a:solidFill>
                  <a:schemeClr val="accent4"/>
                </a:solidFill>
                <a:latin typeface="Roboto Slab" panose="020B0604020202020204" charset="0"/>
                <a:ea typeface="Roboto Slab" panose="020B0604020202020204" charset="0"/>
              </a:rPr>
              <a:t>of its implications for the site in view of the site's conservation objectives. </a:t>
            </a:r>
            <a:r>
              <a:rPr lang="en-US" sz="1200" b="1" dirty="0">
                <a:latin typeface="Roboto Slab" panose="020B0604020202020204" charset="0"/>
                <a:ea typeface="Roboto Slab" panose="020B0604020202020204" charset="0"/>
              </a:rPr>
              <a:t>In the light of the conclusions of the assessment of the implications for the site and subject to the provisions of paragraph 4, the competent national authorities shall agree to the plan or project only after having ascertained that it will not adversely affect the integrity of the site concerned and, if appropriate, after having obtained the opinion of the general public.</a:t>
            </a:r>
          </a:p>
          <a:p>
            <a:pPr algn="just">
              <a:buNone/>
            </a:pPr>
            <a:r>
              <a:rPr lang="en-US" sz="1200" b="1" dirty="0">
                <a:latin typeface="Roboto Slab" panose="020B0604020202020204" charset="0"/>
                <a:ea typeface="Roboto Slab" panose="020B0604020202020204" charset="0"/>
              </a:rPr>
              <a:t>4. If, </a:t>
            </a:r>
            <a:r>
              <a:rPr lang="en-US" sz="1200" b="1" dirty="0">
                <a:solidFill>
                  <a:schemeClr val="accent1"/>
                </a:solidFill>
                <a:latin typeface="Roboto Slab" panose="020B0604020202020204" charset="0"/>
                <a:ea typeface="Roboto Slab" panose="020B0604020202020204" charset="0"/>
              </a:rPr>
              <a:t>in spite of a negative assessment </a:t>
            </a:r>
            <a:r>
              <a:rPr lang="en-US" sz="1200" b="1" dirty="0">
                <a:latin typeface="Roboto Slab" panose="020B0604020202020204" charset="0"/>
                <a:ea typeface="Roboto Slab" panose="020B0604020202020204" charset="0"/>
              </a:rPr>
              <a:t>of the implications for the site and </a:t>
            </a:r>
            <a:r>
              <a:rPr lang="en-US" sz="1200" b="1" dirty="0">
                <a:solidFill>
                  <a:schemeClr val="accent3"/>
                </a:solidFill>
                <a:latin typeface="Roboto Slab" panose="020B0604020202020204" charset="0"/>
                <a:ea typeface="Roboto Slab" panose="020B0604020202020204" charset="0"/>
              </a:rPr>
              <a:t>in the absence of alternative solutions</a:t>
            </a:r>
            <a:r>
              <a:rPr lang="en-US" sz="1200" b="1" dirty="0">
                <a:latin typeface="Roboto Slab" panose="020B0604020202020204" charset="0"/>
                <a:ea typeface="Roboto Slab" panose="020B0604020202020204" charset="0"/>
              </a:rPr>
              <a:t>, a plan or project </a:t>
            </a:r>
            <a:r>
              <a:rPr lang="en-US" sz="1200" b="1" dirty="0">
                <a:solidFill>
                  <a:schemeClr val="accent6"/>
                </a:solidFill>
                <a:latin typeface="Roboto Slab" panose="020B0604020202020204" charset="0"/>
                <a:ea typeface="Roboto Slab" panose="020B0604020202020204" charset="0"/>
              </a:rPr>
              <a:t>must nevertheless be carried out </a:t>
            </a:r>
            <a:r>
              <a:rPr lang="en-US" sz="1200" b="1" dirty="0">
                <a:latin typeface="Roboto Slab" panose="020B0604020202020204" charset="0"/>
                <a:ea typeface="Roboto Slab" panose="020B0604020202020204" charset="0"/>
              </a:rPr>
              <a:t>for </a:t>
            </a:r>
            <a:r>
              <a:rPr lang="en-US" sz="1200" b="1" dirty="0">
                <a:solidFill>
                  <a:schemeClr val="accent2"/>
                </a:solidFill>
                <a:latin typeface="Roboto Slab" panose="020B0604020202020204" charset="0"/>
                <a:ea typeface="Roboto Slab" panose="020B0604020202020204" charset="0"/>
              </a:rPr>
              <a:t>imperative reasons of overriding public interest, including those of a social or economic nature</a:t>
            </a:r>
            <a:r>
              <a:rPr lang="en-US" sz="1200" b="1" dirty="0">
                <a:latin typeface="Roboto Slab" panose="020B0604020202020204" charset="0"/>
                <a:ea typeface="Roboto Slab" panose="020B0604020202020204" charset="0"/>
              </a:rPr>
              <a:t>, the Member State shall </a:t>
            </a:r>
            <a:r>
              <a:rPr lang="en-US" sz="1200" b="1" dirty="0">
                <a:solidFill>
                  <a:schemeClr val="accent1"/>
                </a:solidFill>
                <a:latin typeface="Roboto Slab" panose="020B0604020202020204" charset="0"/>
                <a:ea typeface="Roboto Slab" panose="020B0604020202020204" charset="0"/>
              </a:rPr>
              <a:t>take all compensatory measures </a:t>
            </a:r>
            <a:r>
              <a:rPr lang="en-US" sz="1200" b="1" dirty="0">
                <a:latin typeface="Roboto Slab" panose="020B0604020202020204" charset="0"/>
                <a:ea typeface="Roboto Slab" panose="020B0604020202020204" charset="0"/>
              </a:rPr>
              <a:t>necessary to ensure that the overall coherence of Natura 2000 is protected. It shall inform the Commission of the compensatory measures adopted.</a:t>
            </a:r>
          </a:p>
          <a:p>
            <a:pPr algn="just">
              <a:buNone/>
            </a:pPr>
            <a:r>
              <a:rPr lang="en-US" sz="1200" b="1" dirty="0">
                <a:latin typeface="Roboto Slab" panose="020B0604020202020204" charset="0"/>
                <a:ea typeface="Roboto Slab" panose="020B0604020202020204" charset="0"/>
              </a:rPr>
              <a:t>Where the site concerned hosts a priority natural habitat type and/or a priority species, the only considerations which may be raised are those relating to human health or public safety, to beneficial consequences of primary importance for the environment or, further to an opinion from the Commission, to other imperative reasons of overriding public interest.</a:t>
            </a:r>
            <a:endParaRPr lang="cs-CZ" sz="1200" b="1" dirty="0">
              <a:latin typeface="Roboto Slab" panose="020B0604020202020204" charset="0"/>
              <a:ea typeface="Roboto Slab" panose="020B0604020202020204" charset="0"/>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185" y="0"/>
            <a:ext cx="4379918" cy="510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7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endParaRPr lang="cs-CZ" dirty="0"/>
          </a:p>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27784" y="288410"/>
            <a:ext cx="5022558" cy="553998"/>
          </a:xfrm>
          <a:prstGeom prst="rect">
            <a:avLst/>
          </a:prstGeom>
          <a:noFill/>
        </p:spPr>
        <p:txBody>
          <a:bodyPr wrap="square" rtlCol="0">
            <a:spAutoFit/>
          </a:bodyPr>
          <a:lstStyle/>
          <a:p>
            <a:r>
              <a:rPr lang="cs-CZ" sz="3000" b="1" dirty="0"/>
              <a:t>Pojetí práva</a:t>
            </a:r>
          </a:p>
        </p:txBody>
      </p:sp>
      <p:pic>
        <p:nvPicPr>
          <p:cNvPr id="5" name="Picture 2" descr="C:\Users\Vojtech\Desktop\seacoast-wallpapers-couple-screensaver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730" y="199439"/>
            <a:ext cx="7698679" cy="4811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930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endParaRPr lang="cs-CZ" dirty="0"/>
          </a:p>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27784" y="288410"/>
            <a:ext cx="5022558" cy="553998"/>
          </a:xfrm>
          <a:prstGeom prst="rect">
            <a:avLst/>
          </a:prstGeom>
          <a:noFill/>
        </p:spPr>
        <p:txBody>
          <a:bodyPr wrap="square" rtlCol="0">
            <a:spAutoFit/>
          </a:bodyPr>
          <a:lstStyle/>
          <a:p>
            <a:r>
              <a:rPr lang="cs-CZ" sz="3000" b="1" dirty="0"/>
              <a:t>Pojetí práva</a:t>
            </a:r>
          </a:p>
        </p:txBody>
      </p:sp>
      <p:pic>
        <p:nvPicPr>
          <p:cNvPr id="1026" name="Picture 2" descr="C:\Users\Vojtech\Desktop\seacoast-wallpapers-couple-screensaver-summer-nature-random-948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353" y="197268"/>
            <a:ext cx="7664253" cy="4790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941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98396" y="197224"/>
            <a:ext cx="7913754" cy="3000284"/>
          </a:xfrm>
          <a:prstGeom prst="rect">
            <a:avLst/>
          </a:prstGeom>
          <a:noFill/>
          <a:ln>
            <a:noFill/>
          </a:ln>
        </p:spPr>
        <p:txBody>
          <a:bodyPr lIns="91425" tIns="91425" rIns="91425" bIns="91425" anchor="t" anchorCtr="0">
            <a:noAutofit/>
          </a:bodyPr>
          <a:lstStyle/>
          <a:p>
            <a:pPr lvl="0">
              <a:spcBef>
                <a:spcPts val="600"/>
              </a:spcBef>
            </a:pPr>
            <a:endParaRPr lang="en-US" sz="1300" b="1" dirty="0">
              <a:solidFill>
                <a:schemeClr val="accent3"/>
              </a:solidFill>
              <a:latin typeface="Roboto Slab" panose="020B0604020202020204" charset="0"/>
              <a:ea typeface="Roboto Slab" panose="020B0604020202020204" charset="0"/>
              <a:cs typeface="Nixie One"/>
              <a:sym typeface="Nixie One"/>
            </a:endParaRP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1976</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tx1"/>
                </a:solidFill>
                <a:latin typeface="Roboto Slab" panose="020B0604020202020204" charset="0"/>
                <a:ea typeface="Roboto Slab" panose="020B0604020202020204" charset="0"/>
                <a:cs typeface="Nixie One"/>
                <a:sym typeface="Nixie One"/>
              </a:rPr>
              <a:t>An explosion occurs on 10 July at a </a:t>
            </a:r>
            <a:r>
              <a:rPr lang="en-US" sz="1300" b="1" dirty="0">
                <a:solidFill>
                  <a:schemeClr val="accent3"/>
                </a:solidFill>
                <a:latin typeface="Roboto Slab" panose="020B0604020202020204" charset="0"/>
                <a:ea typeface="Roboto Slab" panose="020B0604020202020204" charset="0"/>
                <a:cs typeface="Nixie One"/>
                <a:sym typeface="Nixie One"/>
              </a:rPr>
              <a:t>chemical plant near Seveso</a:t>
            </a:r>
            <a:r>
              <a:rPr lang="en-US" sz="1300" b="1" dirty="0">
                <a:solidFill>
                  <a:schemeClr val="tx1"/>
                </a:solidFill>
                <a:latin typeface="Roboto Slab" panose="020B0604020202020204" charset="0"/>
                <a:ea typeface="Roboto Slab" panose="020B0604020202020204" charset="0"/>
                <a:cs typeface="Nixie One"/>
                <a:sym typeface="Nixie One"/>
              </a:rPr>
              <a:t>, north of Milan in Italy. A toxic cloud containing dioxin contaminates a densely populated area. In 1982, the Seveso Directive is issued to prevent major accidents with dangerous substances.</a:t>
            </a: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1978</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tx1"/>
                </a:solidFill>
                <a:latin typeface="Roboto Slab" panose="020B0604020202020204" charset="0"/>
                <a:ea typeface="Roboto Slab" panose="020B0604020202020204" charset="0"/>
                <a:cs typeface="Nixie One"/>
                <a:sym typeface="Nixie One"/>
              </a:rPr>
              <a:t>Oil tanker </a:t>
            </a:r>
            <a:r>
              <a:rPr lang="en-US" sz="1300" b="1" dirty="0">
                <a:solidFill>
                  <a:schemeClr val="accent2"/>
                </a:solidFill>
                <a:latin typeface="Roboto Slab" panose="020B0604020202020204" charset="0"/>
                <a:ea typeface="Roboto Slab" panose="020B0604020202020204" charset="0"/>
                <a:cs typeface="Nixie One"/>
                <a:sym typeface="Nixie One"/>
              </a:rPr>
              <a:t>Amoco Cadiz </a:t>
            </a:r>
            <a:r>
              <a:rPr lang="en-US" sz="1300" b="1" dirty="0">
                <a:solidFill>
                  <a:schemeClr val="tx1"/>
                </a:solidFill>
                <a:latin typeface="Roboto Slab" panose="020B0604020202020204" charset="0"/>
                <a:ea typeface="Roboto Slab" panose="020B0604020202020204" charset="0"/>
                <a:cs typeface="Nixie One"/>
                <a:sym typeface="Nixie One"/>
              </a:rPr>
              <a:t>spills 68 million gallons off the coast of France.</a:t>
            </a: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1979</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tx1"/>
                </a:solidFill>
                <a:latin typeface="Roboto Slab" panose="020B0604020202020204" charset="0"/>
                <a:ea typeface="Roboto Slab" panose="020B0604020202020204" charset="0"/>
                <a:cs typeface="Nixie One"/>
                <a:sym typeface="Nixie One"/>
              </a:rPr>
              <a:t>A partial meltdown of the </a:t>
            </a:r>
            <a:r>
              <a:rPr lang="en-US" sz="1300" b="1" dirty="0">
                <a:solidFill>
                  <a:schemeClr val="accent6"/>
                </a:solidFill>
                <a:latin typeface="Roboto Slab" panose="020B0604020202020204" charset="0"/>
                <a:ea typeface="Roboto Slab" panose="020B0604020202020204" charset="0"/>
                <a:cs typeface="Nixie One"/>
                <a:sym typeface="Nixie One"/>
              </a:rPr>
              <a:t>Three Mile Island nuclear plant in USA </a:t>
            </a:r>
            <a:r>
              <a:rPr lang="en-US" sz="1300" b="1" dirty="0">
                <a:solidFill>
                  <a:schemeClr val="tx1"/>
                </a:solidFill>
                <a:latin typeface="Roboto Slab" panose="020B0604020202020204" charset="0"/>
                <a:ea typeface="Roboto Slab" panose="020B0604020202020204" charset="0"/>
                <a:cs typeface="Nixie One"/>
                <a:sym typeface="Nixie One"/>
              </a:rPr>
              <a:t>puts the future of nuclear energy in question.</a:t>
            </a: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1979</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accent3"/>
                </a:solidFill>
                <a:latin typeface="Roboto Slab" panose="020B0604020202020204" charset="0"/>
                <a:ea typeface="Roboto Slab" panose="020B0604020202020204" charset="0"/>
                <a:cs typeface="Nixie One"/>
                <a:sym typeface="Nixie One"/>
              </a:rPr>
              <a:t>The first World Climate Conference </a:t>
            </a:r>
            <a:r>
              <a:rPr lang="en-US" sz="1300" b="1" dirty="0">
                <a:solidFill>
                  <a:schemeClr val="tx1"/>
                </a:solidFill>
                <a:latin typeface="Roboto Slab" panose="020B0604020202020204" charset="0"/>
                <a:ea typeface="Roboto Slab" panose="020B0604020202020204" charset="0"/>
                <a:cs typeface="Nixie One"/>
                <a:sym typeface="Nixie One"/>
              </a:rPr>
              <a:t>takes place in February in Geneva, Switzerland. A panel on climate change set up by the National Academy of Sciences in USA advises that ‘A wait-and-see policy may mean waiting until it is too late’ to avoid significant climate changes.</a:t>
            </a:r>
            <a:endParaRPr lang="cs-CZ" sz="13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1981</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tx1"/>
                </a:solidFill>
                <a:latin typeface="Roboto Slab" panose="020B0604020202020204" charset="0"/>
                <a:ea typeface="Roboto Slab" panose="020B0604020202020204" charset="0"/>
                <a:cs typeface="Nixie One"/>
                <a:sym typeface="Nixie One"/>
              </a:rPr>
              <a:t>The European Commission creates its </a:t>
            </a:r>
            <a:r>
              <a:rPr lang="en-US" sz="1300" b="1" dirty="0">
                <a:solidFill>
                  <a:schemeClr val="accent2"/>
                </a:solidFill>
                <a:latin typeface="Roboto Slab" panose="020B0604020202020204" charset="0"/>
                <a:ea typeface="Roboto Slab" panose="020B0604020202020204" charset="0"/>
                <a:cs typeface="Nixie One"/>
                <a:sym typeface="Nixie One"/>
              </a:rPr>
              <a:t>Environment Directorate-General</a:t>
            </a:r>
            <a:r>
              <a:rPr lang="en-US" sz="1300" b="1" dirty="0">
                <a:solidFill>
                  <a:schemeClr val="tx1"/>
                </a:solidFill>
                <a:latin typeface="Roboto Slab" panose="020B0604020202020204" charset="0"/>
                <a:ea typeface="Roboto Slab" panose="020B0604020202020204" charset="0"/>
                <a:cs typeface="Nixie One"/>
                <a:sym typeface="Nixie One"/>
              </a:rPr>
              <a:t>.</a:t>
            </a: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1985</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tx1"/>
                </a:solidFill>
                <a:latin typeface="Roboto Slab" panose="020B0604020202020204" charset="0"/>
                <a:ea typeface="Roboto Slab" panose="020B0604020202020204" charset="0"/>
                <a:cs typeface="Nixie One"/>
                <a:sym typeface="Nixie One"/>
              </a:rPr>
              <a:t>First observation of an </a:t>
            </a:r>
            <a:r>
              <a:rPr lang="en-US" sz="1300" b="1" dirty="0">
                <a:solidFill>
                  <a:schemeClr val="accent6"/>
                </a:solidFill>
                <a:latin typeface="Roboto Slab" panose="020B0604020202020204" charset="0"/>
                <a:ea typeface="Roboto Slab" panose="020B0604020202020204" charset="0"/>
                <a:cs typeface="Nixie One"/>
                <a:sym typeface="Nixie One"/>
              </a:rPr>
              <a:t>ozone hole over Antarctica</a:t>
            </a:r>
            <a:r>
              <a:rPr lang="en-US" sz="1300" b="1" dirty="0">
                <a:solidFill>
                  <a:schemeClr val="tx1"/>
                </a:solidFill>
                <a:latin typeface="Roboto Slab" panose="020B0604020202020204" charset="0"/>
                <a:ea typeface="Roboto Slab" panose="020B0604020202020204" charset="0"/>
                <a:cs typeface="Nixie One"/>
                <a:sym typeface="Nixie One"/>
              </a:rPr>
              <a:t>.</a:t>
            </a: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1986</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tx1"/>
                </a:solidFill>
                <a:latin typeface="Roboto Slab" panose="020B0604020202020204" charset="0"/>
                <a:ea typeface="Roboto Slab" panose="020B0604020202020204" charset="0"/>
                <a:cs typeface="Nixie One"/>
                <a:sym typeface="Nixie One"/>
              </a:rPr>
              <a:t>On 25 April, an uncontrolled chain reaction in a reactor in the </a:t>
            </a:r>
            <a:r>
              <a:rPr lang="en-US" sz="1300" b="1" dirty="0">
                <a:solidFill>
                  <a:schemeClr val="accent3"/>
                </a:solidFill>
                <a:latin typeface="Roboto Slab" panose="020B0604020202020204" charset="0"/>
                <a:ea typeface="Roboto Slab" panose="020B0604020202020204" charset="0"/>
                <a:cs typeface="Nixie One"/>
                <a:sym typeface="Nixie One"/>
              </a:rPr>
              <a:t>Chernobyl nuclear power plant</a:t>
            </a:r>
            <a:r>
              <a:rPr lang="en-US" sz="1300" b="1" dirty="0">
                <a:solidFill>
                  <a:schemeClr val="tx1"/>
                </a:solidFill>
                <a:latin typeface="Roboto Slab" panose="020B0604020202020204" charset="0"/>
                <a:ea typeface="Roboto Slab" panose="020B0604020202020204" charset="0"/>
                <a:cs typeface="Nixie One"/>
                <a:sym typeface="Nixie One"/>
              </a:rPr>
              <a:t>, 80 miles north of Kiev, blows off the reactor's lid. More than 31 workers die instantly and around 135 000 people are evacuated from the surrounding area. A plume of radioactive fall-out drifts over western Soviet Union, eastern and western Europe, and eastern North America.</a:t>
            </a:r>
          </a:p>
          <a:p>
            <a:pPr lvl="0">
              <a:spcBef>
                <a:spcPts val="600"/>
              </a:spcBef>
            </a:pPr>
            <a:r>
              <a:rPr lang="en-US" sz="1300" b="1" dirty="0">
                <a:solidFill>
                  <a:schemeClr val="tx1"/>
                </a:solidFill>
                <a:latin typeface="Roboto Slab" panose="020B0604020202020204" charset="0"/>
                <a:ea typeface="Roboto Slab" panose="020B0604020202020204" charset="0"/>
                <a:cs typeface="Nixie One"/>
                <a:sym typeface="Nixie One"/>
              </a:rPr>
              <a:t>1987</a:t>
            </a:r>
            <a:r>
              <a:rPr lang="cs-CZ" sz="1300" b="1" dirty="0">
                <a:solidFill>
                  <a:schemeClr val="tx1"/>
                </a:solidFill>
                <a:latin typeface="Roboto Slab" panose="020B0604020202020204" charset="0"/>
                <a:ea typeface="Roboto Slab" panose="020B0604020202020204" charset="0"/>
                <a:cs typeface="Nixie One"/>
                <a:sym typeface="Nixie One"/>
              </a:rPr>
              <a:t> </a:t>
            </a:r>
            <a:r>
              <a:rPr lang="en-US" sz="1300" b="1" dirty="0">
                <a:solidFill>
                  <a:schemeClr val="tx1"/>
                </a:solidFill>
                <a:latin typeface="Roboto Slab" panose="020B0604020202020204" charset="0"/>
                <a:ea typeface="Roboto Slab" panose="020B0604020202020204" charset="0"/>
                <a:cs typeface="Nixie One"/>
                <a:sym typeface="Nixie One"/>
              </a:rPr>
              <a:t>The </a:t>
            </a:r>
            <a:r>
              <a:rPr lang="en-US" sz="1300" b="1" dirty="0" err="1">
                <a:solidFill>
                  <a:schemeClr val="accent4"/>
                </a:solidFill>
                <a:latin typeface="Roboto Slab" panose="020B0604020202020204" charset="0"/>
                <a:ea typeface="Roboto Slab" panose="020B0604020202020204" charset="0"/>
                <a:cs typeface="Nixie One"/>
                <a:sym typeface="Nixie One"/>
              </a:rPr>
              <a:t>Brundtland</a:t>
            </a:r>
            <a:r>
              <a:rPr lang="en-US" sz="1300" b="1" dirty="0">
                <a:solidFill>
                  <a:schemeClr val="accent4"/>
                </a:solidFill>
                <a:latin typeface="Roboto Slab" panose="020B0604020202020204" charset="0"/>
                <a:ea typeface="Roboto Slab" panose="020B0604020202020204" charset="0"/>
                <a:cs typeface="Nixie One"/>
                <a:sym typeface="Nixie One"/>
              </a:rPr>
              <a:t> Commission’s report</a:t>
            </a:r>
            <a:r>
              <a:rPr lang="en-US" sz="1300" b="1" dirty="0">
                <a:solidFill>
                  <a:schemeClr val="tx1"/>
                </a:solidFill>
                <a:latin typeface="Roboto Slab" panose="020B0604020202020204" charset="0"/>
                <a:ea typeface="Roboto Slab" panose="020B0604020202020204" charset="0"/>
                <a:cs typeface="Nixie One"/>
                <a:sym typeface="Nixie One"/>
              </a:rPr>
              <a:t>, Our Common Future, defines sustainable development as ‘development that meets the needs of the present without compromising the ability of future generations to meet their own needs.’</a:t>
            </a:r>
            <a:endParaRPr lang="cs-CZ" sz="13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2115443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a:extLst>
              <a:ext uri="{FF2B5EF4-FFF2-40B4-BE49-F238E27FC236}">
                <a16:creationId xmlns:a16="http://schemas.microsoft.com/office/drawing/2014/main" id="{45F3E2B5-598E-4998-897B-0FBD52E7B346}"/>
              </a:ext>
            </a:extLst>
          </p:cNvPr>
          <p:cNvSpPr txBox="1">
            <a:spLocks/>
          </p:cNvSpPr>
          <p:nvPr/>
        </p:nvSpPr>
        <p:spPr>
          <a:xfrm>
            <a:off x="812473" y="50687"/>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8" name="Shape 119">
            <a:extLst>
              <a:ext uri="{FF2B5EF4-FFF2-40B4-BE49-F238E27FC236}">
                <a16:creationId xmlns:a16="http://schemas.microsoft.com/office/drawing/2014/main" id="{351D8ED0-364B-44B0-AEF6-3412CF1D5805}"/>
              </a:ext>
            </a:extLst>
          </p:cNvPr>
          <p:cNvSpPr txBox="1"/>
          <p:nvPr/>
        </p:nvSpPr>
        <p:spPr>
          <a:xfrm>
            <a:off x="313771" y="34527"/>
            <a:ext cx="7030998" cy="666159"/>
          </a:xfrm>
          <a:prstGeom prst="rect">
            <a:avLst/>
          </a:prstGeom>
          <a:noFill/>
          <a:ln>
            <a:noFill/>
          </a:ln>
        </p:spPr>
        <p:txBody>
          <a:bodyPr lIns="91425" tIns="91425" rIns="91425" bIns="91425" anchor="t" anchorCtr="0">
            <a:noAutofit/>
          </a:bodyPr>
          <a:lstStyle/>
          <a:p>
            <a:r>
              <a:rPr lang="en-US" sz="1800" b="1" dirty="0">
                <a:solidFill>
                  <a:schemeClr val="accent1"/>
                </a:solidFill>
                <a:latin typeface="Roboto Slab" panose="020B0604020202020204" charset="0"/>
                <a:ea typeface="Roboto Slab" panose="020B0604020202020204" charset="0"/>
              </a:rPr>
              <a:t>The Convention on </a:t>
            </a:r>
            <a:r>
              <a:rPr lang="en-US" sz="1800" b="1" dirty="0">
                <a:solidFill>
                  <a:schemeClr val="accent2"/>
                </a:solidFill>
                <a:latin typeface="Roboto Slab" panose="020B0604020202020204" charset="0"/>
                <a:ea typeface="Roboto Slab" panose="020B0604020202020204" charset="0"/>
              </a:rPr>
              <a:t>Access to Information</a:t>
            </a:r>
            <a:r>
              <a:rPr lang="en-US" sz="1800" b="1" dirty="0">
                <a:solidFill>
                  <a:schemeClr val="accent1"/>
                </a:solidFill>
                <a:latin typeface="Roboto Slab" panose="020B0604020202020204" charset="0"/>
                <a:ea typeface="Roboto Slab" panose="020B0604020202020204" charset="0"/>
              </a:rPr>
              <a:t>, </a:t>
            </a:r>
            <a:r>
              <a:rPr lang="en-US" sz="1800" b="1" dirty="0">
                <a:solidFill>
                  <a:schemeClr val="accent6"/>
                </a:solidFill>
                <a:latin typeface="Roboto Slab" panose="020B0604020202020204" charset="0"/>
                <a:ea typeface="Roboto Slab" panose="020B0604020202020204" charset="0"/>
              </a:rPr>
              <a:t>Public Participation in Decision-making</a:t>
            </a:r>
            <a:r>
              <a:rPr lang="en-US" sz="1800" b="1" dirty="0">
                <a:solidFill>
                  <a:schemeClr val="accent1"/>
                </a:solidFill>
                <a:latin typeface="Roboto Slab" panose="020B0604020202020204" charset="0"/>
                <a:ea typeface="Roboto Slab" panose="020B0604020202020204" charset="0"/>
              </a:rPr>
              <a:t> and </a:t>
            </a:r>
            <a:r>
              <a:rPr lang="en-US" sz="1800" b="1" dirty="0">
                <a:solidFill>
                  <a:schemeClr val="accent3"/>
                </a:solidFill>
                <a:latin typeface="Roboto Slab" panose="020B0604020202020204" charset="0"/>
                <a:ea typeface="Roboto Slab" panose="020B0604020202020204" charset="0"/>
              </a:rPr>
              <a:t>Access to Justice</a:t>
            </a:r>
            <a:r>
              <a:rPr lang="en-US" sz="1800" b="1" dirty="0">
                <a:solidFill>
                  <a:schemeClr val="accent1"/>
                </a:solidFill>
                <a:latin typeface="Roboto Slab" panose="020B0604020202020204" charset="0"/>
                <a:ea typeface="Roboto Slab" panose="020B0604020202020204" charset="0"/>
              </a:rPr>
              <a:t> in Environmental Matters</a:t>
            </a:r>
            <a:r>
              <a:rPr lang="cs-CZ" sz="1800" b="1" dirty="0">
                <a:solidFill>
                  <a:schemeClr val="accent1"/>
                </a:solidFill>
                <a:latin typeface="Roboto Slab" panose="020B0604020202020204" charset="0"/>
                <a:ea typeface="Roboto Slab" panose="020B0604020202020204" charset="0"/>
              </a:rPr>
              <a:t> </a:t>
            </a:r>
            <a:r>
              <a:rPr lang="cs-CZ" b="1" dirty="0">
                <a:solidFill>
                  <a:schemeClr val="accent1"/>
                </a:solidFill>
                <a:latin typeface="Roboto Slab" panose="020B0604020202020204" charset="0"/>
                <a:ea typeface="Roboto Slab" panose="020B0604020202020204" charset="0"/>
              </a:rPr>
              <a:t>(The Aarhus Convention)</a:t>
            </a:r>
            <a:r>
              <a:rPr lang="en-US" sz="2400" b="1" dirty="0">
                <a:solidFill>
                  <a:schemeClr val="accent6"/>
                </a:solidFill>
                <a:latin typeface="Roboto Slab" panose="020B0604020202020204" charset="0"/>
                <a:ea typeface="Roboto Slab" panose="020B0604020202020204" charset="0"/>
              </a:rPr>
              <a:t> </a:t>
            </a:r>
          </a:p>
          <a:p>
            <a:endParaRPr lang="cs-CZ" sz="2400" b="1" dirty="0">
              <a:solidFill>
                <a:schemeClr val="accent6"/>
              </a:solidFill>
              <a:latin typeface="Roboto Slab" panose="020B0604020202020204" charset="0"/>
              <a:ea typeface="Roboto Slab" panose="020B0604020202020204" charset="0"/>
            </a:endParaRPr>
          </a:p>
          <a:p>
            <a:endParaRPr lang="de-DE" sz="1800" b="1" dirty="0">
              <a:solidFill>
                <a:schemeClr val="accent6"/>
              </a:solidFill>
              <a:latin typeface="Roboto Slab" panose="020B0604020202020204" charset="0"/>
              <a:ea typeface="Roboto Slab" panose="020B0604020202020204" charset="0"/>
            </a:endParaRPr>
          </a:p>
          <a:p>
            <a:endParaRPr lang="cs-CZ" sz="1800" dirty="0">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pic>
        <p:nvPicPr>
          <p:cNvPr id="9" name="Picture 6" descr="http://www.iisd.ca/crs/aarhus/mop4/images/generic/unece_convention.jpg">
            <a:extLst>
              <a:ext uri="{FF2B5EF4-FFF2-40B4-BE49-F238E27FC236}">
                <a16:creationId xmlns:a16="http://schemas.microsoft.com/office/drawing/2014/main" id="{189E8344-900A-48AC-AE84-14BF0CDB96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523" y="437895"/>
            <a:ext cx="1705706" cy="624625"/>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2">
            <a:extLst>
              <a:ext uri="{FF2B5EF4-FFF2-40B4-BE49-F238E27FC236}">
                <a16:creationId xmlns:a16="http://schemas.microsoft.com/office/drawing/2014/main" id="{58B3A722-5400-4D8E-81D4-1E19DB86F592}"/>
              </a:ext>
            </a:extLst>
          </p:cNvPr>
          <p:cNvSpPr/>
          <p:nvPr/>
        </p:nvSpPr>
        <p:spPr>
          <a:xfrm>
            <a:off x="854281" y="1485553"/>
            <a:ext cx="1682739" cy="249868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8">
            <a:extLst>
              <a:ext uri="{FF2B5EF4-FFF2-40B4-BE49-F238E27FC236}">
                <a16:creationId xmlns:a16="http://schemas.microsoft.com/office/drawing/2014/main" id="{B59D7127-BBB4-40FB-8808-64CF3143038D}"/>
              </a:ext>
            </a:extLst>
          </p:cNvPr>
          <p:cNvSpPr/>
          <p:nvPr/>
        </p:nvSpPr>
        <p:spPr>
          <a:xfrm>
            <a:off x="6151036" y="1487485"/>
            <a:ext cx="2689150" cy="2496754"/>
          </a:xfrm>
          <a:prstGeom prst="rect">
            <a:avLst/>
          </a:prstGeom>
          <a:solidFill>
            <a:schemeClr val="bg2">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5">
            <a:extLst>
              <a:ext uri="{FF2B5EF4-FFF2-40B4-BE49-F238E27FC236}">
                <a16:creationId xmlns:a16="http://schemas.microsoft.com/office/drawing/2014/main" id="{25D904BE-0CD2-4008-977C-B73E893E18D4}"/>
              </a:ext>
            </a:extLst>
          </p:cNvPr>
          <p:cNvSpPr txBox="1"/>
          <p:nvPr/>
        </p:nvSpPr>
        <p:spPr>
          <a:xfrm>
            <a:off x="649804" y="1131724"/>
            <a:ext cx="8066615" cy="307777"/>
          </a:xfrm>
          <a:prstGeom prst="rect">
            <a:avLst/>
          </a:prstGeom>
          <a:noFill/>
        </p:spPr>
        <p:txBody>
          <a:bodyPr wrap="square" rtlCol="0">
            <a:spAutoFit/>
          </a:bodyPr>
          <a:lstStyle/>
          <a:p>
            <a:r>
              <a:rPr lang="cs-CZ" sz="1400" b="1" dirty="0">
                <a:latin typeface="Roboto Slab" panose="020B0604020202020204" charset="0"/>
                <a:ea typeface="Roboto Slab" panose="020B0604020202020204" charset="0"/>
              </a:rPr>
              <a:t>Access to </a:t>
            </a:r>
            <a:r>
              <a:rPr lang="cs-CZ" sz="1400" b="1" dirty="0" err="1">
                <a:latin typeface="Roboto Slab" panose="020B0604020202020204" charset="0"/>
                <a:ea typeface="Roboto Slab" panose="020B0604020202020204" charset="0"/>
              </a:rPr>
              <a:t>information</a:t>
            </a:r>
            <a:r>
              <a:rPr lang="cs-CZ" sz="1400" b="1" dirty="0">
                <a:latin typeface="Roboto Slab" panose="020B0604020202020204" charset="0"/>
                <a:ea typeface="Roboto Slab" panose="020B0604020202020204" charset="0"/>
              </a:rPr>
              <a:t>      </a:t>
            </a:r>
            <a:r>
              <a:rPr lang="en-US" sz="1400" b="1" dirty="0">
                <a:latin typeface="Roboto Slab" panose="020B0604020202020204" charset="0"/>
                <a:ea typeface="Roboto Slab" panose="020B0604020202020204" charset="0"/>
              </a:rPr>
              <a:t>Public participation </a:t>
            </a:r>
            <a:r>
              <a:rPr lang="cs-CZ" sz="1400" b="1" dirty="0">
                <a:latin typeface="Roboto Slab" panose="020B0604020202020204" charset="0"/>
                <a:ea typeface="Roboto Slab" panose="020B0604020202020204" charset="0"/>
              </a:rPr>
              <a:t>in </a:t>
            </a:r>
            <a:r>
              <a:rPr lang="en-US" sz="1400" b="1" dirty="0">
                <a:latin typeface="Roboto Slab" panose="020B0604020202020204" charset="0"/>
                <a:ea typeface="Roboto Slab" panose="020B0604020202020204" charset="0"/>
              </a:rPr>
              <a:t>decision-making</a:t>
            </a:r>
            <a:r>
              <a:rPr lang="cs-CZ" sz="1400" b="1" dirty="0">
                <a:latin typeface="Roboto Slab" panose="020B0604020202020204" charset="0"/>
                <a:ea typeface="Roboto Slab" panose="020B0604020202020204" charset="0"/>
              </a:rPr>
              <a:t>      Access to justice</a:t>
            </a:r>
            <a:r>
              <a:rPr lang="en-US" sz="1400" b="1" dirty="0">
                <a:latin typeface="Roboto Slab" panose="020B0604020202020204" charset="0"/>
                <a:ea typeface="Roboto Slab" panose="020B0604020202020204" charset="0"/>
              </a:rPr>
              <a:t> </a:t>
            </a:r>
            <a:endParaRPr lang="cs-CZ" sz="1400" b="1" dirty="0">
              <a:latin typeface="Roboto Slab" panose="020B0604020202020204" charset="0"/>
              <a:ea typeface="Roboto Slab" panose="020B0604020202020204" charset="0"/>
            </a:endParaRPr>
          </a:p>
        </p:txBody>
      </p:sp>
      <p:sp>
        <p:nvSpPr>
          <p:cNvPr id="13" name="Obdélník 9">
            <a:extLst>
              <a:ext uri="{FF2B5EF4-FFF2-40B4-BE49-F238E27FC236}">
                <a16:creationId xmlns:a16="http://schemas.microsoft.com/office/drawing/2014/main" id="{B087EE53-4F1F-4ED0-A190-A038EEEA134F}"/>
              </a:ext>
            </a:extLst>
          </p:cNvPr>
          <p:cNvSpPr/>
          <p:nvPr/>
        </p:nvSpPr>
        <p:spPr>
          <a:xfrm>
            <a:off x="3371841" y="1485553"/>
            <a:ext cx="1915596" cy="24986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0">
            <a:extLst>
              <a:ext uri="{FF2B5EF4-FFF2-40B4-BE49-F238E27FC236}">
                <a16:creationId xmlns:a16="http://schemas.microsoft.com/office/drawing/2014/main" id="{17F3AF5F-7E1B-4CCD-A0C0-1EA5B80AB2E4}"/>
              </a:ext>
            </a:extLst>
          </p:cNvPr>
          <p:cNvSpPr txBox="1"/>
          <p:nvPr/>
        </p:nvSpPr>
        <p:spPr>
          <a:xfrm>
            <a:off x="979557" y="1669843"/>
            <a:ext cx="1308629" cy="1384995"/>
          </a:xfrm>
          <a:prstGeom prst="rect">
            <a:avLst/>
          </a:prstGeom>
          <a:noFill/>
        </p:spPr>
        <p:txBody>
          <a:bodyPr wrap="square" rtlCol="0">
            <a:spAutoFit/>
          </a:bodyPr>
          <a:lstStyle/>
          <a:p>
            <a:pPr marL="285750" indent="-285750">
              <a:buFont typeface="Wingdings" panose="05000000000000000000" pitchFamily="2" charset="2"/>
              <a:buChar char="ü"/>
            </a:pPr>
            <a:r>
              <a:rPr lang="cs-CZ" sz="1200" b="1" dirty="0">
                <a:latin typeface="Roboto Slab" panose="020B0604020202020204" charset="0"/>
                <a:ea typeface="Roboto Slab" panose="020B0604020202020204" charset="0"/>
              </a:rPr>
              <a:t>public</a:t>
            </a:r>
          </a:p>
          <a:p>
            <a:endParaRPr lang="cs-CZ" sz="1200" dirty="0">
              <a:latin typeface="Roboto Slab" panose="020B0604020202020204" charset="0"/>
              <a:ea typeface="Roboto Slab" panose="020B0604020202020204" charset="0"/>
            </a:endParaRPr>
          </a:p>
          <a:p>
            <a:pPr marL="285750" indent="-285750">
              <a:buFont typeface="Wingdings" panose="05000000000000000000" pitchFamily="2" charset="2"/>
              <a:buChar char="ü"/>
            </a:pPr>
            <a:r>
              <a:rPr lang="cs-CZ" sz="1200" dirty="0" err="1">
                <a:latin typeface="Roboto Slab" panose="020B0604020202020204" charset="0"/>
                <a:ea typeface="Roboto Slab" panose="020B0604020202020204" charset="0"/>
              </a:rPr>
              <a:t>passive</a:t>
            </a:r>
            <a:r>
              <a:rPr lang="cs-CZ" sz="1200" dirty="0">
                <a:latin typeface="Roboto Slab" panose="020B0604020202020204" charset="0"/>
                <a:ea typeface="Roboto Slab" panose="020B0604020202020204" charset="0"/>
              </a:rPr>
              <a:t> </a:t>
            </a:r>
            <a:r>
              <a:rPr lang="cs-CZ" sz="1200" dirty="0" err="1">
                <a:latin typeface="Roboto Slab" panose="020B0604020202020204" charset="0"/>
                <a:ea typeface="Roboto Slab" panose="020B0604020202020204" charset="0"/>
              </a:rPr>
              <a:t>obligation</a:t>
            </a:r>
            <a:endParaRPr lang="cs-CZ" sz="1200" dirty="0">
              <a:latin typeface="Roboto Slab" panose="020B0604020202020204" charset="0"/>
              <a:ea typeface="Roboto Slab" panose="020B0604020202020204" charset="0"/>
            </a:endParaRPr>
          </a:p>
          <a:p>
            <a:endParaRPr lang="cs-CZ" sz="1200" dirty="0">
              <a:latin typeface="Roboto Slab" panose="020B0604020202020204" charset="0"/>
              <a:ea typeface="Roboto Slab" panose="020B0604020202020204" charset="0"/>
            </a:endParaRPr>
          </a:p>
          <a:p>
            <a:pPr marL="285750" indent="-285750">
              <a:buFont typeface="Wingdings" panose="05000000000000000000" pitchFamily="2" charset="2"/>
              <a:buChar char="ü"/>
            </a:pPr>
            <a:r>
              <a:rPr lang="cs-CZ" sz="1200" dirty="0" err="1">
                <a:latin typeface="Roboto Slab" panose="020B0604020202020204" charset="0"/>
                <a:ea typeface="Roboto Slab" panose="020B0604020202020204" charset="0"/>
              </a:rPr>
              <a:t>active</a:t>
            </a:r>
            <a:r>
              <a:rPr lang="cs-CZ" sz="1200" dirty="0">
                <a:latin typeface="Roboto Slab" panose="020B0604020202020204" charset="0"/>
                <a:ea typeface="Roboto Slab" panose="020B0604020202020204" charset="0"/>
              </a:rPr>
              <a:t> </a:t>
            </a:r>
            <a:r>
              <a:rPr lang="cs-CZ" sz="1200" dirty="0" err="1">
                <a:latin typeface="Roboto Slab" panose="020B0604020202020204" charset="0"/>
                <a:ea typeface="Roboto Slab" panose="020B0604020202020204" charset="0"/>
              </a:rPr>
              <a:t>obligation</a:t>
            </a:r>
            <a:endParaRPr lang="cs-CZ" sz="1200" dirty="0">
              <a:latin typeface="Roboto Slab" panose="020B0604020202020204" charset="0"/>
              <a:ea typeface="Roboto Slab" panose="020B0604020202020204" charset="0"/>
            </a:endParaRPr>
          </a:p>
        </p:txBody>
      </p:sp>
      <p:sp>
        <p:nvSpPr>
          <p:cNvPr id="15" name="Obdélník 16">
            <a:extLst>
              <a:ext uri="{FF2B5EF4-FFF2-40B4-BE49-F238E27FC236}">
                <a16:creationId xmlns:a16="http://schemas.microsoft.com/office/drawing/2014/main" id="{B57D446F-D047-488F-8E4F-D08FB95998B6}"/>
              </a:ext>
            </a:extLst>
          </p:cNvPr>
          <p:cNvSpPr/>
          <p:nvPr/>
        </p:nvSpPr>
        <p:spPr>
          <a:xfrm>
            <a:off x="6186958" y="1885870"/>
            <a:ext cx="2643269" cy="64233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7">
            <a:extLst>
              <a:ext uri="{FF2B5EF4-FFF2-40B4-BE49-F238E27FC236}">
                <a16:creationId xmlns:a16="http://schemas.microsoft.com/office/drawing/2014/main" id="{9A5B5467-8AF8-461D-8E84-FC326EC54614}"/>
              </a:ext>
            </a:extLst>
          </p:cNvPr>
          <p:cNvSpPr/>
          <p:nvPr/>
        </p:nvSpPr>
        <p:spPr>
          <a:xfrm>
            <a:off x="6186959" y="2491914"/>
            <a:ext cx="2643270" cy="5629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1">
            <a:extLst>
              <a:ext uri="{FF2B5EF4-FFF2-40B4-BE49-F238E27FC236}">
                <a16:creationId xmlns:a16="http://schemas.microsoft.com/office/drawing/2014/main" id="{49E202BE-B65C-4C97-98AE-233542EF73BB}"/>
              </a:ext>
            </a:extLst>
          </p:cNvPr>
          <p:cNvSpPr txBox="1"/>
          <p:nvPr/>
        </p:nvSpPr>
        <p:spPr>
          <a:xfrm>
            <a:off x="3426236" y="1623004"/>
            <a:ext cx="1903304" cy="2739211"/>
          </a:xfrm>
          <a:prstGeom prst="rect">
            <a:avLst/>
          </a:prstGeom>
          <a:noFill/>
        </p:spPr>
        <p:txBody>
          <a:bodyPr wrap="square" rtlCol="0">
            <a:spAutoFit/>
          </a:bodyPr>
          <a:lstStyle/>
          <a:p>
            <a:pPr marL="285750" indent="-285750">
              <a:buFont typeface="Wingdings" panose="05000000000000000000" pitchFamily="2" charset="2"/>
              <a:buChar char="ü"/>
            </a:pPr>
            <a:r>
              <a:rPr lang="cs-CZ" sz="1200" b="1" dirty="0">
                <a:latin typeface="Roboto Slab" panose="020B0604020202020204" charset="0"/>
                <a:ea typeface="Roboto Slab" panose="020B0604020202020204" charset="0"/>
              </a:rPr>
              <a:t>public </a:t>
            </a:r>
            <a:r>
              <a:rPr lang="cs-CZ" sz="1200" b="1" dirty="0" err="1">
                <a:latin typeface="Roboto Slab" panose="020B0604020202020204" charset="0"/>
                <a:ea typeface="Roboto Slab" panose="020B0604020202020204" charset="0"/>
              </a:rPr>
              <a:t>concerned</a:t>
            </a:r>
            <a:endParaRPr lang="cs-CZ" sz="1200" b="1" dirty="0">
              <a:latin typeface="Roboto Slab" panose="020B0604020202020204" charset="0"/>
              <a:ea typeface="Roboto Slab" panose="020B0604020202020204" charset="0"/>
            </a:endParaRPr>
          </a:p>
          <a:p>
            <a:endParaRPr lang="cs-CZ" sz="1200" dirty="0">
              <a:latin typeface="Roboto Slab" panose="020B0604020202020204" charset="0"/>
              <a:ea typeface="Roboto Slab" panose="020B0604020202020204" charset="0"/>
            </a:endParaRPr>
          </a:p>
          <a:p>
            <a:pPr marL="285750" indent="-285750">
              <a:buFont typeface="Wingdings" panose="05000000000000000000" pitchFamily="2" charset="2"/>
              <a:buChar char="ü"/>
            </a:pPr>
            <a:r>
              <a:rPr lang="en-US" sz="1200" dirty="0">
                <a:latin typeface="Roboto Slab" panose="020B0604020202020204" charset="0"/>
                <a:ea typeface="Roboto Slab" panose="020B0604020202020204" charset="0"/>
              </a:rPr>
              <a:t>Annex I and other activities</a:t>
            </a:r>
            <a:r>
              <a:rPr lang="cs-CZ" sz="1200" dirty="0">
                <a:latin typeface="Roboto Slab" panose="020B0604020202020204" charset="0"/>
                <a:ea typeface="Roboto Slab" panose="020B0604020202020204" charset="0"/>
              </a:rPr>
              <a:t> with significant effects</a:t>
            </a:r>
          </a:p>
          <a:p>
            <a:pPr algn="ctr"/>
            <a:r>
              <a:rPr lang="cs-CZ" sz="1200" b="1" i="1" dirty="0">
                <a:solidFill>
                  <a:schemeClr val="accent4">
                    <a:lumMod val="75000"/>
                  </a:schemeClr>
                </a:solidFill>
                <a:latin typeface="Roboto Slab" panose="020B0604020202020204" charset="0"/>
                <a:ea typeface="Roboto Slab" panose="020B0604020202020204" charset="0"/>
              </a:rPr>
              <a:t>(EIA, IED, Natura 2000, SEVESO III)</a:t>
            </a:r>
          </a:p>
          <a:p>
            <a:endParaRPr lang="cs-CZ" sz="800" dirty="0">
              <a:latin typeface="Roboto Slab" panose="020B0604020202020204" charset="0"/>
              <a:ea typeface="Roboto Slab" panose="020B0604020202020204" charset="0"/>
            </a:endParaRPr>
          </a:p>
          <a:p>
            <a:pPr marL="285750" indent="-285750">
              <a:buFont typeface="Wingdings" panose="05000000000000000000" pitchFamily="2" charset="2"/>
              <a:buChar char="ü"/>
            </a:pPr>
            <a:r>
              <a:rPr lang="cs-CZ" sz="1200" dirty="0" err="1">
                <a:latin typeface="Roboto Slab" panose="020B0604020202020204" charset="0"/>
                <a:ea typeface="Roboto Slab" panose="020B0604020202020204" charset="0"/>
              </a:rPr>
              <a:t>plans</a:t>
            </a:r>
            <a:r>
              <a:rPr lang="cs-CZ" sz="1200" dirty="0">
                <a:latin typeface="Roboto Slab" panose="020B0604020202020204" charset="0"/>
                <a:ea typeface="Roboto Slab" panose="020B0604020202020204" charset="0"/>
              </a:rPr>
              <a:t> and </a:t>
            </a:r>
            <a:r>
              <a:rPr lang="cs-CZ" sz="1200" dirty="0" err="1">
                <a:latin typeface="Roboto Slab" panose="020B0604020202020204" charset="0"/>
                <a:ea typeface="Roboto Slab" panose="020B0604020202020204" charset="0"/>
              </a:rPr>
              <a:t>programmes</a:t>
            </a:r>
            <a:endParaRPr lang="cs-CZ" sz="1200" dirty="0">
              <a:latin typeface="Roboto Slab" panose="020B0604020202020204" charset="0"/>
              <a:ea typeface="Roboto Slab" panose="020B0604020202020204" charset="0"/>
            </a:endParaRPr>
          </a:p>
          <a:p>
            <a:endParaRPr lang="cs-CZ" sz="700" dirty="0">
              <a:latin typeface="Roboto Slab" panose="020B0604020202020204" charset="0"/>
              <a:ea typeface="Roboto Slab" panose="020B0604020202020204" charset="0"/>
            </a:endParaRPr>
          </a:p>
          <a:p>
            <a:pPr marL="285750" indent="-285750">
              <a:buFont typeface="Wingdings" panose="05000000000000000000" pitchFamily="2" charset="2"/>
              <a:buChar char="ü"/>
            </a:pPr>
            <a:r>
              <a:rPr lang="cs-CZ" sz="1200" dirty="0" err="1">
                <a:latin typeface="Roboto Slab" panose="020B0604020202020204" charset="0"/>
                <a:ea typeface="Roboto Slab" panose="020B0604020202020204" charset="0"/>
              </a:rPr>
              <a:t>general</a:t>
            </a:r>
            <a:r>
              <a:rPr lang="cs-CZ" sz="1200" dirty="0">
                <a:latin typeface="Roboto Slab" panose="020B0604020202020204" charset="0"/>
                <a:ea typeface="Roboto Slab" panose="020B0604020202020204" charset="0"/>
              </a:rPr>
              <a:t> </a:t>
            </a:r>
            <a:r>
              <a:rPr lang="cs-CZ" sz="1200" dirty="0" err="1">
                <a:latin typeface="Roboto Slab" panose="020B0604020202020204" charset="0"/>
                <a:ea typeface="Roboto Slab" panose="020B0604020202020204" charset="0"/>
              </a:rPr>
              <a:t>legal</a:t>
            </a:r>
            <a:r>
              <a:rPr lang="cs-CZ" sz="1200" dirty="0">
                <a:latin typeface="Roboto Slab" panose="020B0604020202020204" charset="0"/>
                <a:ea typeface="Roboto Slab" panose="020B0604020202020204" charset="0"/>
              </a:rPr>
              <a:t> </a:t>
            </a:r>
            <a:r>
              <a:rPr lang="cs-CZ" sz="1200" dirty="0" err="1">
                <a:latin typeface="Roboto Slab" panose="020B0604020202020204" charset="0"/>
                <a:ea typeface="Roboto Slab" panose="020B0604020202020204" charset="0"/>
              </a:rPr>
              <a:t>regulation</a:t>
            </a:r>
            <a:endParaRPr lang="cs-CZ" sz="1200" dirty="0">
              <a:latin typeface="Roboto Slab" panose="020B0604020202020204" charset="0"/>
              <a:ea typeface="Roboto Slab" panose="020B0604020202020204" charset="0"/>
            </a:endParaRPr>
          </a:p>
          <a:p>
            <a:pPr marL="285750" indent="-285750">
              <a:buFont typeface="Wingdings" panose="05000000000000000000" pitchFamily="2" charset="2"/>
              <a:buChar char="ü"/>
            </a:pPr>
            <a:endParaRPr lang="cs-CZ" sz="1200" dirty="0">
              <a:latin typeface="Roboto Slab" panose="020B0604020202020204" charset="0"/>
              <a:ea typeface="Roboto Slab" panose="020B0604020202020204" charset="0"/>
            </a:endParaRPr>
          </a:p>
          <a:p>
            <a:pPr marL="285750" indent="-285750">
              <a:buFont typeface="Wingdings" panose="05000000000000000000" pitchFamily="2" charset="2"/>
              <a:buChar char="ü"/>
            </a:pPr>
            <a:endParaRPr lang="cs-CZ" sz="1200" dirty="0">
              <a:latin typeface="Roboto Slab" panose="020B0604020202020204" charset="0"/>
              <a:ea typeface="Roboto Slab" panose="020B0604020202020204" charset="0"/>
            </a:endParaRPr>
          </a:p>
        </p:txBody>
      </p:sp>
      <p:sp>
        <p:nvSpPr>
          <p:cNvPr id="18" name="TextovéPole 13">
            <a:extLst>
              <a:ext uri="{FF2B5EF4-FFF2-40B4-BE49-F238E27FC236}">
                <a16:creationId xmlns:a16="http://schemas.microsoft.com/office/drawing/2014/main" id="{A5CE872A-9B42-49DB-8D91-62CEB83CA89A}"/>
              </a:ext>
            </a:extLst>
          </p:cNvPr>
          <p:cNvSpPr txBox="1"/>
          <p:nvPr/>
        </p:nvSpPr>
        <p:spPr>
          <a:xfrm>
            <a:off x="6164017" y="1557127"/>
            <a:ext cx="2689150" cy="2677656"/>
          </a:xfrm>
          <a:prstGeom prst="rect">
            <a:avLst/>
          </a:prstGeom>
          <a:noFill/>
        </p:spPr>
        <p:txBody>
          <a:bodyPr wrap="square" rtlCol="0">
            <a:spAutoFit/>
          </a:bodyPr>
          <a:lstStyle/>
          <a:p>
            <a:pPr marL="285750" indent="-285750">
              <a:buFont typeface="Wingdings" panose="05000000000000000000" pitchFamily="2" charset="2"/>
              <a:buChar char="ü"/>
            </a:pPr>
            <a:r>
              <a:rPr lang="cs-CZ" sz="1200" b="1" dirty="0">
                <a:latin typeface="Roboto Slab" panose="020B0604020202020204" charset="0"/>
                <a:ea typeface="Roboto Slab" panose="020B0604020202020204" charset="0"/>
              </a:rPr>
              <a:t>public (concerned)</a:t>
            </a:r>
          </a:p>
          <a:p>
            <a:endParaRPr lang="cs-CZ" sz="1200" dirty="0">
              <a:latin typeface="Roboto Slab" panose="020B0604020202020204" charset="0"/>
              <a:ea typeface="Roboto Slab" panose="020B0604020202020204" charset="0"/>
            </a:endParaRPr>
          </a:p>
          <a:p>
            <a:pPr marL="285750" indent="-285750">
              <a:buFont typeface="Wingdings" panose="05000000000000000000" pitchFamily="2" charset="2"/>
              <a:buChar char="ü"/>
            </a:pPr>
            <a:r>
              <a:rPr lang="cs-CZ" sz="1200" dirty="0" err="1">
                <a:latin typeface="Roboto Slab" panose="020B0604020202020204" charset="0"/>
                <a:ea typeface="Roboto Slab" panose="020B0604020202020204" charset="0"/>
              </a:rPr>
              <a:t>denied</a:t>
            </a:r>
            <a:r>
              <a:rPr lang="cs-CZ" sz="1200" dirty="0">
                <a:latin typeface="Roboto Slab" panose="020B0604020202020204" charset="0"/>
                <a:ea typeface="Roboto Slab" panose="020B0604020202020204" charset="0"/>
              </a:rPr>
              <a:t> </a:t>
            </a:r>
            <a:r>
              <a:rPr lang="cs-CZ" sz="1200" dirty="0" err="1">
                <a:latin typeface="Roboto Slab" panose="020B0604020202020204" charset="0"/>
                <a:ea typeface="Roboto Slab" panose="020B0604020202020204" charset="0"/>
              </a:rPr>
              <a:t>information</a:t>
            </a:r>
            <a:endParaRPr lang="cs-CZ" sz="1200" dirty="0">
              <a:latin typeface="Roboto Slab" panose="020B0604020202020204" charset="0"/>
              <a:ea typeface="Roboto Slab" panose="020B0604020202020204" charset="0"/>
            </a:endParaRPr>
          </a:p>
          <a:p>
            <a:endParaRPr lang="cs-CZ" sz="1200" dirty="0">
              <a:latin typeface="Roboto Slab" panose="020B0604020202020204" charset="0"/>
              <a:ea typeface="Roboto Slab" panose="020B0604020202020204" charset="0"/>
            </a:endParaRPr>
          </a:p>
          <a:p>
            <a:endParaRPr lang="cs-CZ" sz="1200" dirty="0">
              <a:latin typeface="Roboto Slab" panose="020B0604020202020204" charset="0"/>
              <a:ea typeface="Roboto Slab" panose="020B0604020202020204" charset="0"/>
            </a:endParaRPr>
          </a:p>
          <a:p>
            <a:pPr marL="285750" indent="-285750">
              <a:buFont typeface="Wingdings" panose="05000000000000000000" pitchFamily="2" charset="2"/>
              <a:buChar char="ü"/>
            </a:pPr>
            <a:r>
              <a:rPr lang="cs-CZ" sz="1200" b="1" dirty="0" err="1">
                <a:latin typeface="Roboto Slab" panose="020B0604020202020204" charset="0"/>
                <a:ea typeface="Roboto Slab" panose="020B0604020202020204" charset="0"/>
              </a:rPr>
              <a:t>decisions</a:t>
            </a:r>
            <a:r>
              <a:rPr lang="cs-CZ" sz="1200" dirty="0">
                <a:latin typeface="Roboto Slab" panose="020B0604020202020204" charset="0"/>
                <a:ea typeface="Roboto Slab" panose="020B0604020202020204" charset="0"/>
              </a:rPr>
              <a:t> </a:t>
            </a:r>
            <a:r>
              <a:rPr lang="cs-CZ" sz="1200" dirty="0" err="1">
                <a:latin typeface="Roboto Slab" panose="020B0604020202020204" charset="0"/>
                <a:ea typeface="Roboto Slab" panose="020B0604020202020204" charset="0"/>
              </a:rPr>
              <a:t>from</a:t>
            </a:r>
            <a:endParaRPr lang="cs-CZ" sz="1200" dirty="0">
              <a:latin typeface="Roboto Slab" panose="020B0604020202020204" charset="0"/>
              <a:ea typeface="Roboto Slab" panose="020B0604020202020204" charset="0"/>
            </a:endParaRPr>
          </a:p>
          <a:p>
            <a:r>
              <a:rPr lang="cs-CZ" sz="1200" dirty="0">
                <a:latin typeface="Roboto Slab" panose="020B0604020202020204" charset="0"/>
                <a:ea typeface="Roboto Slab" panose="020B0604020202020204" charset="0"/>
              </a:rPr>
              <a:t>        pillar II </a:t>
            </a:r>
            <a:r>
              <a:rPr lang="cs-CZ" sz="1200" b="1" i="1" dirty="0">
                <a:solidFill>
                  <a:schemeClr val="accent4">
                    <a:lumMod val="75000"/>
                  </a:schemeClr>
                </a:solidFill>
                <a:latin typeface="Roboto Slab" panose="020B0604020202020204" charset="0"/>
                <a:ea typeface="Roboto Slab" panose="020B0604020202020204" charset="0"/>
              </a:rPr>
              <a:t>(EIA, IED, NATURA 	2000, SEVESO III)</a:t>
            </a:r>
          </a:p>
          <a:p>
            <a:endParaRPr lang="cs-CZ" sz="1200" dirty="0">
              <a:latin typeface="Roboto Slab" panose="020B0604020202020204" charset="0"/>
              <a:ea typeface="Roboto Slab" panose="020B0604020202020204" charset="0"/>
            </a:endParaRPr>
          </a:p>
          <a:p>
            <a:endParaRPr lang="cs-CZ" sz="1200" dirty="0">
              <a:latin typeface="Roboto Slab" panose="020B0604020202020204" charset="0"/>
              <a:ea typeface="Roboto Slab" panose="020B0604020202020204" charset="0"/>
            </a:endParaRPr>
          </a:p>
          <a:p>
            <a:pPr marL="285750" indent="-285750">
              <a:buFont typeface="Wingdings" panose="05000000000000000000" pitchFamily="2" charset="2"/>
              <a:buChar char="ü"/>
            </a:pPr>
            <a:r>
              <a:rPr lang="cs-CZ" sz="1200" dirty="0">
                <a:latin typeface="Roboto Slab" panose="020B0604020202020204" charset="0"/>
                <a:ea typeface="Roboto Slab" panose="020B0604020202020204" charset="0"/>
              </a:rPr>
              <a:t>v</a:t>
            </a:r>
            <a:r>
              <a:rPr lang="en-US" sz="1200" dirty="0" err="1">
                <a:latin typeface="Roboto Slab" panose="020B0604020202020204" charset="0"/>
                <a:ea typeface="Roboto Slab" panose="020B0604020202020204" charset="0"/>
              </a:rPr>
              <a:t>iolation</a:t>
            </a:r>
            <a:r>
              <a:rPr lang="en-US" sz="1200" dirty="0">
                <a:latin typeface="Roboto Slab" panose="020B0604020202020204" charset="0"/>
                <a:ea typeface="Roboto Slab" panose="020B0604020202020204" charset="0"/>
              </a:rPr>
              <a:t> of </a:t>
            </a:r>
            <a:r>
              <a:rPr lang="cs-CZ" sz="1200" dirty="0">
                <a:latin typeface="Roboto Slab" panose="020B0604020202020204" charset="0"/>
                <a:ea typeface="Roboto Slab" panose="020B0604020202020204" charset="0"/>
              </a:rPr>
              <a:t>(</a:t>
            </a:r>
            <a:r>
              <a:rPr lang="cs-CZ" sz="1200" dirty="0" err="1">
                <a:latin typeface="Roboto Slab" panose="020B0604020202020204" charset="0"/>
                <a:ea typeface="Roboto Slab" panose="020B0604020202020204" charset="0"/>
              </a:rPr>
              <a:t>other</a:t>
            </a:r>
            <a:r>
              <a:rPr lang="cs-CZ" sz="1200" dirty="0">
                <a:latin typeface="Roboto Slab" panose="020B0604020202020204" charset="0"/>
                <a:ea typeface="Roboto Slab" panose="020B0604020202020204" charset="0"/>
              </a:rPr>
              <a:t>) </a:t>
            </a:r>
            <a:r>
              <a:rPr lang="en-US" sz="1200" dirty="0">
                <a:latin typeface="Roboto Slab" panose="020B0604020202020204" charset="0"/>
                <a:ea typeface="Roboto Slab" panose="020B0604020202020204" charset="0"/>
              </a:rPr>
              <a:t>provisions of the national law relating to the environment</a:t>
            </a:r>
            <a:endParaRPr lang="cs-CZ" sz="1200" dirty="0">
              <a:latin typeface="Roboto Slab" panose="020B0604020202020204" charset="0"/>
              <a:ea typeface="Roboto Slab" panose="020B0604020202020204" charset="0"/>
            </a:endParaRPr>
          </a:p>
          <a:p>
            <a:pPr marL="285750" indent="-285750">
              <a:buFont typeface="Wingdings" panose="05000000000000000000" pitchFamily="2" charset="2"/>
              <a:buChar char="ü"/>
            </a:pPr>
            <a:endParaRPr lang="cs-CZ" sz="1200" dirty="0">
              <a:latin typeface="Roboto Slab" panose="020B0604020202020204" charset="0"/>
              <a:ea typeface="Roboto Slab" panose="020B0604020202020204" charset="0"/>
            </a:endParaRPr>
          </a:p>
        </p:txBody>
      </p:sp>
      <p:sp>
        <p:nvSpPr>
          <p:cNvPr id="19" name="Zahnutá šipka nahoru 14">
            <a:extLst>
              <a:ext uri="{FF2B5EF4-FFF2-40B4-BE49-F238E27FC236}">
                <a16:creationId xmlns:a16="http://schemas.microsoft.com/office/drawing/2014/main" id="{69B1A23E-A132-4B8E-B78C-9FCD784DF2C8}"/>
              </a:ext>
            </a:extLst>
          </p:cNvPr>
          <p:cNvSpPr/>
          <p:nvPr/>
        </p:nvSpPr>
        <p:spPr>
          <a:xfrm>
            <a:off x="1781021" y="3985836"/>
            <a:ext cx="6353066" cy="987776"/>
          </a:xfrm>
          <a:prstGeom prst="curvedUp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0" name="Zahnutá šipka nahoru 15">
            <a:extLst>
              <a:ext uri="{FF2B5EF4-FFF2-40B4-BE49-F238E27FC236}">
                <a16:creationId xmlns:a16="http://schemas.microsoft.com/office/drawing/2014/main" id="{929E0506-73A7-4E34-9024-1FD7C656FA25}"/>
              </a:ext>
            </a:extLst>
          </p:cNvPr>
          <p:cNvSpPr/>
          <p:nvPr/>
        </p:nvSpPr>
        <p:spPr>
          <a:xfrm>
            <a:off x="3801466" y="3984239"/>
            <a:ext cx="2689151" cy="691453"/>
          </a:xfrm>
          <a:prstGeom prst="curvedUp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2863163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4">
            <a:extLst>
              <a:ext uri="{FF2B5EF4-FFF2-40B4-BE49-F238E27FC236}">
                <a16:creationId xmlns:a16="http://schemas.microsoft.com/office/drawing/2014/main" id="{B86B384E-C164-42F0-8CC7-9918E1A77096}"/>
              </a:ext>
            </a:extLst>
          </p:cNvPr>
          <p:cNvSpPr txBox="1">
            <a:spLocks/>
          </p:cNvSpPr>
          <p:nvPr/>
        </p:nvSpPr>
        <p:spPr>
          <a:xfrm>
            <a:off x="7478232" y="5080490"/>
            <a:ext cx="1898694" cy="27230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41</a:t>
            </a:fld>
            <a:endParaRPr lang="fr-FR" dirty="0"/>
          </a:p>
        </p:txBody>
      </p:sp>
      <p:sp>
        <p:nvSpPr>
          <p:cNvPr id="8" name="Zástupný symbol pro obsah 2">
            <a:extLst>
              <a:ext uri="{FF2B5EF4-FFF2-40B4-BE49-F238E27FC236}">
                <a16:creationId xmlns:a16="http://schemas.microsoft.com/office/drawing/2014/main" id="{77B218CD-3652-4B74-93AF-E7F38FB78CC2}"/>
              </a:ext>
            </a:extLst>
          </p:cNvPr>
          <p:cNvSpPr txBox="1">
            <a:spLocks/>
          </p:cNvSpPr>
          <p:nvPr/>
        </p:nvSpPr>
        <p:spPr>
          <a:xfrm>
            <a:off x="1056313" y="964039"/>
            <a:ext cx="7702461" cy="337537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9" name="Shape 119">
            <a:extLst>
              <a:ext uri="{FF2B5EF4-FFF2-40B4-BE49-F238E27FC236}">
                <a16:creationId xmlns:a16="http://schemas.microsoft.com/office/drawing/2014/main" id="{8034DFE0-D06B-4B3C-8C0C-25A1D8E3E2F3}"/>
              </a:ext>
            </a:extLst>
          </p:cNvPr>
          <p:cNvSpPr txBox="1"/>
          <p:nvPr/>
        </p:nvSpPr>
        <p:spPr>
          <a:xfrm>
            <a:off x="1219829" y="64496"/>
            <a:ext cx="7602530" cy="496808"/>
          </a:xfrm>
          <a:prstGeom prst="rect">
            <a:avLst/>
          </a:prstGeom>
          <a:noFill/>
          <a:ln>
            <a:noFill/>
          </a:ln>
        </p:spPr>
        <p:txBody>
          <a:bodyPr lIns="91425" tIns="91425" rIns="91425" bIns="91425" anchor="t" anchorCtr="0">
            <a:noAutofit/>
          </a:bodyPr>
          <a:lstStyle/>
          <a:p>
            <a:r>
              <a:rPr lang="cs-CZ" sz="1800" b="1" dirty="0">
                <a:solidFill>
                  <a:schemeClr val="accent1"/>
                </a:solidFill>
                <a:latin typeface="Roboto Slab" panose="020B0604020202020204" charset="0"/>
                <a:ea typeface="Roboto Slab" panose="020B0604020202020204" charset="0"/>
              </a:rPr>
              <a:t>Access to justice in Environmental Matters: Sources (Layers) </a:t>
            </a:r>
            <a:endParaRPr lang="en-US"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de-DE" sz="1800" b="1" dirty="0">
              <a:solidFill>
                <a:schemeClr val="accent6"/>
              </a:solidFill>
              <a:latin typeface="Roboto Slab" panose="020B0604020202020204" charset="0"/>
              <a:ea typeface="Roboto Slab" panose="020B0604020202020204" charset="0"/>
            </a:endParaRPr>
          </a:p>
          <a:p>
            <a:endParaRPr lang="cs-CZ" sz="1800" dirty="0">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pPr lvl="0">
              <a:spcBef>
                <a:spcPts val="600"/>
              </a:spcBef>
            </a:pPr>
            <a:endParaRPr lang="en-US" sz="2400" b="1" dirty="0">
              <a:solidFill>
                <a:schemeClr val="tx1"/>
              </a:solidFill>
              <a:latin typeface="Roboto Slab" panose="020B0604020202020204" charset="0"/>
              <a:ea typeface="Roboto Slab" panose="020B0604020202020204" charset="0"/>
              <a:cs typeface="Nixie One"/>
              <a:sym typeface="Nixie One"/>
            </a:endParaRPr>
          </a:p>
          <a:p>
            <a:endParaRPr lang="cs-CZ" sz="2400" b="1" dirty="0">
              <a:solidFill>
                <a:schemeClr val="accent6"/>
              </a:solidFill>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endParaRPr lang="cs-CZ"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10" name="Obdélník 2">
            <a:extLst>
              <a:ext uri="{FF2B5EF4-FFF2-40B4-BE49-F238E27FC236}">
                <a16:creationId xmlns:a16="http://schemas.microsoft.com/office/drawing/2014/main" id="{D2E7937E-FFCD-4B19-B1DA-EBE3CB840D9C}"/>
              </a:ext>
            </a:extLst>
          </p:cNvPr>
          <p:cNvSpPr/>
          <p:nvPr/>
        </p:nvSpPr>
        <p:spPr>
          <a:xfrm>
            <a:off x="5350482" y="3196020"/>
            <a:ext cx="3650712" cy="18331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European Charter of Human Rights</a:t>
            </a:r>
          </a:p>
          <a:p>
            <a:pPr algn="ctr"/>
            <a:r>
              <a:rPr lang="cs-CZ" dirty="0">
                <a:solidFill>
                  <a:schemeClr val="tx1"/>
                </a:solidFill>
              </a:rPr>
              <a:t>Art. 6 (procedural – access to justice)</a:t>
            </a:r>
          </a:p>
          <a:p>
            <a:pPr algn="ctr"/>
            <a:r>
              <a:rPr lang="cs-CZ" dirty="0">
                <a:solidFill>
                  <a:schemeClr val="tx1"/>
                </a:solidFill>
              </a:rPr>
              <a:t>Art. 2 (protection of life)</a:t>
            </a:r>
          </a:p>
          <a:p>
            <a:pPr algn="ctr"/>
            <a:r>
              <a:rPr lang="cs-CZ" dirty="0">
                <a:solidFill>
                  <a:schemeClr val="tx1"/>
                </a:solidFill>
              </a:rPr>
              <a:t>Art. 8 (protection of private and family life)</a:t>
            </a:r>
          </a:p>
          <a:p>
            <a:pPr algn="ctr"/>
            <a:r>
              <a:rPr lang="cs-CZ" dirty="0">
                <a:solidFill>
                  <a:schemeClr val="tx1"/>
                </a:solidFill>
              </a:rPr>
              <a:t>Art. 1 of Protocol No. 1 (protection of property)</a:t>
            </a:r>
          </a:p>
        </p:txBody>
      </p:sp>
      <p:sp>
        <p:nvSpPr>
          <p:cNvPr id="11" name="Obdélník 8">
            <a:extLst>
              <a:ext uri="{FF2B5EF4-FFF2-40B4-BE49-F238E27FC236}">
                <a16:creationId xmlns:a16="http://schemas.microsoft.com/office/drawing/2014/main" id="{E58ABB7D-2CA5-419B-9049-9486FE796A8E}"/>
              </a:ext>
            </a:extLst>
          </p:cNvPr>
          <p:cNvSpPr/>
          <p:nvPr/>
        </p:nvSpPr>
        <p:spPr>
          <a:xfrm>
            <a:off x="2793228" y="3080969"/>
            <a:ext cx="2227866" cy="194823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The Aarhus Convention</a:t>
            </a:r>
          </a:p>
          <a:p>
            <a:pPr algn="ctr"/>
            <a:endParaRPr lang="cs-CZ" b="1" dirty="0">
              <a:solidFill>
                <a:schemeClr val="tx1"/>
              </a:solidFill>
            </a:endParaRPr>
          </a:p>
          <a:p>
            <a:pPr algn="ctr"/>
            <a:r>
              <a:rPr lang="cs-CZ" sz="1600" dirty="0">
                <a:solidFill>
                  <a:schemeClr val="tx1"/>
                </a:solidFill>
              </a:rPr>
              <a:t>Pillar III: Access to justice</a:t>
            </a:r>
          </a:p>
        </p:txBody>
      </p:sp>
      <p:sp>
        <p:nvSpPr>
          <p:cNvPr id="12" name="Obdélník 9">
            <a:extLst>
              <a:ext uri="{FF2B5EF4-FFF2-40B4-BE49-F238E27FC236}">
                <a16:creationId xmlns:a16="http://schemas.microsoft.com/office/drawing/2014/main" id="{0BF5DF8E-4F8E-4CC2-B1C7-7B729EF4FF96}"/>
              </a:ext>
            </a:extLst>
          </p:cNvPr>
          <p:cNvSpPr/>
          <p:nvPr/>
        </p:nvSpPr>
        <p:spPr>
          <a:xfrm>
            <a:off x="5339400" y="1496765"/>
            <a:ext cx="3665452" cy="142060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tx1"/>
                </a:solidFill>
              </a:rPr>
              <a:t>Art. 47 EU Charter</a:t>
            </a:r>
          </a:p>
          <a:p>
            <a:pPr algn="ctr"/>
            <a:endParaRPr lang="cs-CZ" sz="700" b="1" dirty="0">
              <a:solidFill>
                <a:schemeClr val="tx1"/>
              </a:solidFill>
            </a:endParaRPr>
          </a:p>
          <a:p>
            <a:pPr algn="ctr"/>
            <a:r>
              <a:rPr lang="en-US" sz="1400" i="1" dirty="0">
                <a:solidFill>
                  <a:schemeClr val="tx1"/>
                </a:solidFill>
              </a:rPr>
              <a:t>Everyone whose rights and freedoms guaranteed by the law of the Union are violated has the right to an effective remedy</a:t>
            </a:r>
            <a:r>
              <a:rPr lang="cs-CZ" sz="1400" i="1" dirty="0">
                <a:solidFill>
                  <a:schemeClr val="tx1"/>
                </a:solidFill>
              </a:rPr>
              <a:t>... </a:t>
            </a:r>
            <a:r>
              <a:rPr lang="cs-CZ" sz="1400" dirty="0">
                <a:solidFill>
                  <a:schemeClr val="tx1"/>
                </a:solidFill>
              </a:rPr>
              <a:t>(</a:t>
            </a:r>
            <a:r>
              <a:rPr lang="en-US" sz="1400" dirty="0">
                <a:solidFill>
                  <a:schemeClr val="tx1"/>
                </a:solidFill>
              </a:rPr>
              <a:t>fair and public hearing within a reasonable time</a:t>
            </a:r>
            <a:r>
              <a:rPr lang="cs-CZ" sz="1400" dirty="0">
                <a:solidFill>
                  <a:schemeClr val="tx1"/>
                </a:solidFill>
              </a:rPr>
              <a:t> + legal aid)</a:t>
            </a:r>
          </a:p>
        </p:txBody>
      </p:sp>
      <p:sp>
        <p:nvSpPr>
          <p:cNvPr id="13" name="Shape 119">
            <a:extLst>
              <a:ext uri="{FF2B5EF4-FFF2-40B4-BE49-F238E27FC236}">
                <a16:creationId xmlns:a16="http://schemas.microsoft.com/office/drawing/2014/main" id="{C3ECA99C-D8E8-4F1B-A18B-9BDFE576C94B}"/>
              </a:ext>
            </a:extLst>
          </p:cNvPr>
          <p:cNvSpPr txBox="1"/>
          <p:nvPr/>
        </p:nvSpPr>
        <p:spPr>
          <a:xfrm>
            <a:off x="497548" y="3556891"/>
            <a:ext cx="2109660" cy="496808"/>
          </a:xfrm>
          <a:prstGeom prst="rect">
            <a:avLst/>
          </a:prstGeom>
          <a:noFill/>
          <a:ln>
            <a:noFill/>
          </a:ln>
        </p:spPr>
        <p:txBody>
          <a:bodyPr lIns="91425" tIns="91425" rIns="91425" bIns="91425" anchor="t" anchorCtr="0">
            <a:noAutofit/>
          </a:bodyPr>
          <a:lstStyle/>
          <a:p>
            <a:r>
              <a:rPr lang="cs-CZ" sz="1800" b="1" dirty="0">
                <a:solidFill>
                  <a:schemeClr val="accent5"/>
                </a:solidFill>
                <a:latin typeface="Roboto Slab" panose="020B0604020202020204" charset="0"/>
                <a:ea typeface="Roboto Slab" panose="020B0604020202020204" charset="0"/>
              </a:rPr>
              <a:t>International Law</a:t>
            </a: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14" name="Shape 119">
            <a:extLst>
              <a:ext uri="{FF2B5EF4-FFF2-40B4-BE49-F238E27FC236}">
                <a16:creationId xmlns:a16="http://schemas.microsoft.com/office/drawing/2014/main" id="{A2A90372-15E7-4501-8CAB-F1DC64F72C8B}"/>
              </a:ext>
            </a:extLst>
          </p:cNvPr>
          <p:cNvSpPr txBox="1"/>
          <p:nvPr/>
        </p:nvSpPr>
        <p:spPr>
          <a:xfrm>
            <a:off x="497548" y="2093638"/>
            <a:ext cx="2109660" cy="496808"/>
          </a:xfrm>
          <a:prstGeom prst="rect">
            <a:avLst/>
          </a:prstGeom>
          <a:noFill/>
          <a:ln>
            <a:noFill/>
          </a:ln>
        </p:spPr>
        <p:txBody>
          <a:bodyPr lIns="91425" tIns="91425" rIns="91425" bIns="91425" anchor="t" anchorCtr="0">
            <a:noAutofit/>
          </a:bodyPr>
          <a:lstStyle/>
          <a:p>
            <a:r>
              <a:rPr lang="cs-CZ" sz="1800" b="1" dirty="0">
                <a:solidFill>
                  <a:schemeClr val="accent4"/>
                </a:solidFill>
                <a:latin typeface="Roboto Slab" panose="020B0604020202020204" charset="0"/>
                <a:ea typeface="Roboto Slab" panose="020B0604020202020204" charset="0"/>
              </a:rPr>
              <a:t>EU Law</a:t>
            </a:r>
            <a:endParaRPr lang="en-US" sz="2400" b="1" dirty="0">
              <a:solidFill>
                <a:schemeClr val="accent4"/>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endParaRPr lang="cs-CZ"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15" name="Obdélník 9">
            <a:extLst>
              <a:ext uri="{FF2B5EF4-FFF2-40B4-BE49-F238E27FC236}">
                <a16:creationId xmlns:a16="http://schemas.microsoft.com/office/drawing/2014/main" id="{9B7D684B-4013-45C4-8867-8485AD16AED8}"/>
              </a:ext>
            </a:extLst>
          </p:cNvPr>
          <p:cNvSpPr/>
          <p:nvPr/>
        </p:nvSpPr>
        <p:spPr>
          <a:xfrm>
            <a:off x="2783548" y="2330294"/>
            <a:ext cx="2227866" cy="73677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dirty="0">
              <a:solidFill>
                <a:schemeClr val="tx2"/>
              </a:solidFill>
            </a:endParaRPr>
          </a:p>
        </p:txBody>
      </p:sp>
      <p:sp>
        <p:nvSpPr>
          <p:cNvPr id="16" name="Obdélník 9">
            <a:extLst>
              <a:ext uri="{FF2B5EF4-FFF2-40B4-BE49-F238E27FC236}">
                <a16:creationId xmlns:a16="http://schemas.microsoft.com/office/drawing/2014/main" id="{77B918B7-C880-416C-B4BD-2577B6980156}"/>
              </a:ext>
            </a:extLst>
          </p:cNvPr>
          <p:cNvSpPr/>
          <p:nvPr/>
        </p:nvSpPr>
        <p:spPr>
          <a:xfrm>
            <a:off x="2793228" y="1579621"/>
            <a:ext cx="2227866" cy="49680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dirty="0">
                <a:solidFill>
                  <a:schemeClr val="tx1"/>
                </a:solidFill>
              </a:rPr>
              <a:t>Specific Directives (EIA, IED)</a:t>
            </a:r>
          </a:p>
        </p:txBody>
      </p:sp>
      <p:sp>
        <p:nvSpPr>
          <p:cNvPr id="17" name="Arrow: Down 16">
            <a:extLst>
              <a:ext uri="{FF2B5EF4-FFF2-40B4-BE49-F238E27FC236}">
                <a16:creationId xmlns:a16="http://schemas.microsoft.com/office/drawing/2014/main" id="{C82EB643-3DCD-45FC-9C7E-AAF53BC5D3B1}"/>
              </a:ext>
            </a:extLst>
          </p:cNvPr>
          <p:cNvSpPr/>
          <p:nvPr/>
        </p:nvSpPr>
        <p:spPr>
          <a:xfrm rot="10800000">
            <a:off x="3829264" y="2144863"/>
            <a:ext cx="297762" cy="300663"/>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9">
            <a:extLst>
              <a:ext uri="{FF2B5EF4-FFF2-40B4-BE49-F238E27FC236}">
                <a16:creationId xmlns:a16="http://schemas.microsoft.com/office/drawing/2014/main" id="{A1256F2B-DD2A-4C24-8004-55DC6A858047}"/>
              </a:ext>
            </a:extLst>
          </p:cNvPr>
          <p:cNvSpPr/>
          <p:nvPr/>
        </p:nvSpPr>
        <p:spPr>
          <a:xfrm>
            <a:off x="2783547" y="719741"/>
            <a:ext cx="2227866" cy="496808"/>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dirty="0">
                <a:solidFill>
                  <a:schemeClr val="tx1"/>
                </a:solidFill>
              </a:rPr>
              <a:t>Specific Acts (EIA, IED)</a:t>
            </a:r>
          </a:p>
        </p:txBody>
      </p:sp>
      <p:sp>
        <p:nvSpPr>
          <p:cNvPr id="19" name="Obdélník 9">
            <a:extLst>
              <a:ext uri="{FF2B5EF4-FFF2-40B4-BE49-F238E27FC236}">
                <a16:creationId xmlns:a16="http://schemas.microsoft.com/office/drawing/2014/main" id="{8A996950-2185-46F2-B857-5664F5C086D4}"/>
              </a:ext>
            </a:extLst>
          </p:cNvPr>
          <p:cNvSpPr/>
          <p:nvPr/>
        </p:nvSpPr>
        <p:spPr>
          <a:xfrm>
            <a:off x="5397897" y="721308"/>
            <a:ext cx="3606953" cy="496808"/>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dirty="0">
                <a:solidFill>
                  <a:schemeClr val="tx1"/>
                </a:solidFill>
              </a:rPr>
              <a:t>Constitutional Law +  judicial process</a:t>
            </a:r>
          </a:p>
        </p:txBody>
      </p:sp>
      <p:sp>
        <p:nvSpPr>
          <p:cNvPr id="20" name="Shape 119">
            <a:extLst>
              <a:ext uri="{FF2B5EF4-FFF2-40B4-BE49-F238E27FC236}">
                <a16:creationId xmlns:a16="http://schemas.microsoft.com/office/drawing/2014/main" id="{F4149BD8-F5B6-44EC-9E14-D57096A775B2}"/>
              </a:ext>
            </a:extLst>
          </p:cNvPr>
          <p:cNvSpPr txBox="1"/>
          <p:nvPr/>
        </p:nvSpPr>
        <p:spPr>
          <a:xfrm>
            <a:off x="507228" y="814181"/>
            <a:ext cx="2109660" cy="496808"/>
          </a:xfrm>
          <a:prstGeom prst="rect">
            <a:avLst/>
          </a:prstGeom>
          <a:noFill/>
          <a:ln>
            <a:noFill/>
          </a:ln>
        </p:spPr>
        <p:txBody>
          <a:bodyPr lIns="91425" tIns="91425" rIns="91425" bIns="91425" anchor="t" anchorCtr="0">
            <a:noAutofit/>
          </a:bodyPr>
          <a:lstStyle/>
          <a:p>
            <a:r>
              <a:rPr lang="cs-CZ" sz="1800" b="1" dirty="0">
                <a:solidFill>
                  <a:schemeClr val="accent4">
                    <a:lumMod val="75000"/>
                  </a:schemeClr>
                </a:solidFill>
                <a:latin typeface="Roboto Slab" panose="020B0604020202020204" charset="0"/>
                <a:ea typeface="Roboto Slab" panose="020B0604020202020204" charset="0"/>
              </a:rPr>
              <a:t>National Law</a:t>
            </a:r>
            <a:endParaRPr lang="en-US" sz="2400" b="1" dirty="0">
              <a:solidFill>
                <a:schemeClr val="accent4">
                  <a:lumMod val="75000"/>
                </a:schemeClr>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de-DE" sz="18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pPr lvl="0">
              <a:spcBef>
                <a:spcPts val="600"/>
              </a:spcBef>
            </a:pPr>
            <a:endParaRPr lang="en-US" sz="24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400" b="1" dirty="0">
              <a:solidFill>
                <a:schemeClr val="tx1"/>
              </a:solidFill>
              <a:latin typeface="Roboto Slab" panose="020B0604020202020204" charset="0"/>
              <a:ea typeface="Roboto Slab" panose="020B0604020202020204" charset="0"/>
              <a:cs typeface="Nixie One"/>
              <a:sym typeface="Nixie One"/>
            </a:endParaRPr>
          </a:p>
          <a:p>
            <a:endParaRPr lang="cs-CZ" sz="2400" b="1" dirty="0">
              <a:solidFill>
                <a:schemeClr val="accent6"/>
              </a:solidFill>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endParaRPr lang="cs-CZ"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21" name="Arrow: Down 20">
            <a:extLst>
              <a:ext uri="{FF2B5EF4-FFF2-40B4-BE49-F238E27FC236}">
                <a16:creationId xmlns:a16="http://schemas.microsoft.com/office/drawing/2014/main" id="{B35257B3-51B4-421C-9891-116F68F565E1}"/>
              </a:ext>
            </a:extLst>
          </p:cNvPr>
          <p:cNvSpPr/>
          <p:nvPr/>
        </p:nvSpPr>
        <p:spPr>
          <a:xfrm rot="10800000">
            <a:off x="3829263" y="1196102"/>
            <a:ext cx="297762" cy="300663"/>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 name="Obrázek 4">
            <a:extLst>
              <a:ext uri="{FF2B5EF4-FFF2-40B4-BE49-F238E27FC236}">
                <a16:creationId xmlns:a16="http://schemas.microsoft.com/office/drawing/2014/main" id="{D8763638-E348-24C8-2044-FD362A3A161E}"/>
              </a:ext>
            </a:extLst>
          </p:cNvPr>
          <p:cNvPicPr>
            <a:picLocks noChangeAspect="1"/>
          </p:cNvPicPr>
          <p:nvPr/>
        </p:nvPicPr>
        <p:blipFill>
          <a:blip r:embed="rId3"/>
          <a:stretch>
            <a:fillRect/>
          </a:stretch>
        </p:blipFill>
        <p:spPr>
          <a:xfrm>
            <a:off x="1799950" y="238915"/>
            <a:ext cx="6215185" cy="4703062"/>
          </a:xfrm>
          <a:prstGeom prst="rect">
            <a:avLst/>
          </a:prstGeom>
        </p:spPr>
      </p:pic>
    </p:spTree>
    <p:extLst>
      <p:ext uri="{BB962C8B-B14F-4D97-AF65-F5344CB8AC3E}">
        <p14:creationId xmlns:p14="http://schemas.microsoft.com/office/powerpoint/2010/main" val="233218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P spid="18"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42</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6" name="Shape 119">
            <a:extLst>
              <a:ext uri="{FF2B5EF4-FFF2-40B4-BE49-F238E27FC236}">
                <a16:creationId xmlns:a16="http://schemas.microsoft.com/office/drawing/2014/main" id="{C7AA4433-A4CE-4C00-B763-D6088C1E442B}"/>
              </a:ext>
            </a:extLst>
          </p:cNvPr>
          <p:cNvSpPr txBox="1"/>
          <p:nvPr/>
        </p:nvSpPr>
        <p:spPr>
          <a:xfrm>
            <a:off x="893805" y="0"/>
            <a:ext cx="8238002" cy="502382"/>
          </a:xfrm>
          <a:prstGeom prst="rect">
            <a:avLst/>
          </a:prstGeom>
          <a:noFill/>
          <a:ln>
            <a:noFill/>
          </a:ln>
        </p:spPr>
        <p:txBody>
          <a:bodyPr lIns="91425" tIns="91425" rIns="91425" bIns="91425" anchor="t" anchorCtr="0">
            <a:noAutofit/>
          </a:bodyPr>
          <a:lstStyle/>
          <a:p>
            <a:r>
              <a:rPr lang="cs-CZ" sz="1800" b="1" dirty="0">
                <a:solidFill>
                  <a:schemeClr val="accent6"/>
                </a:solidFill>
                <a:latin typeface="Roboto Slab" panose="020B0604020202020204" charset="0"/>
                <a:ea typeface="Roboto Slab" panose="020B0604020202020204" charset="0"/>
              </a:rPr>
              <a:t>EU Law – EIA Directive (2011/92/EU, Art. 11)</a:t>
            </a:r>
            <a:endParaRPr lang="cs-CZ" sz="1800" b="1" dirty="0">
              <a:solidFill>
                <a:schemeClr val="accent3"/>
              </a:solidFill>
              <a:latin typeface="Roboto Slab" panose="020B0604020202020204" charset="0"/>
              <a:ea typeface="Roboto Slab" panose="020B0604020202020204" charset="0"/>
            </a:endParaRPr>
          </a:p>
          <a:p>
            <a:endParaRPr lang="cs-CZ" sz="1600" dirty="0">
              <a:latin typeface="Roboto Slab" panose="020B0604020202020204" charset="0"/>
              <a:ea typeface="Roboto Slab" panose="020B0604020202020204" charset="0"/>
            </a:endParaRPr>
          </a:p>
          <a:p>
            <a:endParaRPr lang="cs-CZ" sz="1800" b="1" dirty="0">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8" name="TextBox 7">
            <a:extLst>
              <a:ext uri="{FF2B5EF4-FFF2-40B4-BE49-F238E27FC236}">
                <a16:creationId xmlns:a16="http://schemas.microsoft.com/office/drawing/2014/main" id="{5E88A6BE-DA71-4CA4-AEB2-F21761191B6E}"/>
              </a:ext>
            </a:extLst>
          </p:cNvPr>
          <p:cNvSpPr txBox="1"/>
          <p:nvPr/>
        </p:nvSpPr>
        <p:spPr>
          <a:xfrm>
            <a:off x="531651" y="426728"/>
            <a:ext cx="8612349" cy="4370427"/>
          </a:xfrm>
          <a:prstGeom prst="rect">
            <a:avLst/>
          </a:prstGeom>
          <a:noFill/>
        </p:spPr>
        <p:txBody>
          <a:bodyPr wrap="square" rtlCol="0">
            <a:spAutoFit/>
          </a:bodyPr>
          <a:lstStyle/>
          <a:p>
            <a:pPr marL="228600" indent="-228600">
              <a:buAutoNum type="arabicPeriod"/>
            </a:pPr>
            <a:r>
              <a:rPr lang="en-US" sz="1200" dirty="0"/>
              <a:t>Member States shall ensure that, in accordance with the relevant national legal system, </a:t>
            </a:r>
            <a:r>
              <a:rPr lang="en-US" sz="1200" b="1" dirty="0">
                <a:solidFill>
                  <a:schemeClr val="accent5"/>
                </a:solidFill>
              </a:rPr>
              <a:t>members of the public concerned</a:t>
            </a:r>
            <a:r>
              <a:rPr lang="en-US" sz="1200" dirty="0"/>
              <a:t>:</a:t>
            </a:r>
            <a:endParaRPr lang="cs-CZ" sz="1200" dirty="0"/>
          </a:p>
          <a:p>
            <a:r>
              <a:rPr lang="cs-CZ" sz="1200" dirty="0"/>
              <a:t>	</a:t>
            </a:r>
            <a:r>
              <a:rPr lang="en-US" sz="1200" dirty="0"/>
              <a:t>(a) having a sufficient interest, or alternatively;</a:t>
            </a:r>
          </a:p>
          <a:p>
            <a:r>
              <a:rPr lang="cs-CZ" sz="1200" dirty="0"/>
              <a:t>	</a:t>
            </a:r>
            <a:r>
              <a:rPr lang="en-US" sz="1200" dirty="0"/>
              <a:t>(b) maintaining the impairment of a right, where administrative procedural law of a Member State </a:t>
            </a:r>
            <a:r>
              <a:rPr lang="cs-CZ" sz="1200" dirty="0"/>
              <a:t>	</a:t>
            </a:r>
            <a:r>
              <a:rPr lang="en-US" sz="1200" dirty="0"/>
              <a:t>requires this as a precondition;</a:t>
            </a:r>
          </a:p>
          <a:p>
            <a:r>
              <a:rPr lang="en-US" sz="1200" dirty="0"/>
              <a:t>have access to a review procedure before a court of law or another independent and impartial body established by </a:t>
            </a:r>
            <a:r>
              <a:rPr lang="en-US" sz="1200" b="1" dirty="0">
                <a:solidFill>
                  <a:schemeClr val="accent5"/>
                </a:solidFill>
              </a:rPr>
              <a:t>law to challenge the substantive or procedural legality of decisions, acts or omissions subject to the public participation provisions of this Directive</a:t>
            </a:r>
            <a:r>
              <a:rPr lang="en-US" sz="1200" dirty="0"/>
              <a:t>.</a:t>
            </a:r>
          </a:p>
          <a:p>
            <a:endParaRPr lang="en-US" sz="800" dirty="0"/>
          </a:p>
          <a:p>
            <a:r>
              <a:rPr lang="en-US" sz="1200" dirty="0"/>
              <a:t>2.  Member States </a:t>
            </a:r>
            <a:r>
              <a:rPr lang="en-US" sz="1200" b="1" dirty="0">
                <a:solidFill>
                  <a:schemeClr val="accent6"/>
                </a:solidFill>
              </a:rPr>
              <a:t>shall determine at what stage </a:t>
            </a:r>
            <a:r>
              <a:rPr lang="en-US" sz="1200" dirty="0"/>
              <a:t>the decisions, acts or omissions may be challenged.</a:t>
            </a:r>
          </a:p>
          <a:p>
            <a:endParaRPr lang="en-US" sz="800" dirty="0"/>
          </a:p>
          <a:p>
            <a:r>
              <a:rPr lang="en-US" sz="1200" dirty="0"/>
              <a:t>3.  What constitutes a sufficient interest and impairment of a right shall be determined by the Member States, consistently with the objective of giving the public concerned </a:t>
            </a:r>
            <a:r>
              <a:rPr lang="en-US" sz="1200" b="1" dirty="0">
                <a:solidFill>
                  <a:schemeClr val="accent6"/>
                </a:solidFill>
              </a:rPr>
              <a:t>wide access to justice</a:t>
            </a:r>
            <a:r>
              <a:rPr lang="en-US" sz="1200" dirty="0"/>
              <a:t>. To that end, the interest of any non-governmental </a:t>
            </a:r>
            <a:r>
              <a:rPr lang="en-US" sz="1200" dirty="0" err="1"/>
              <a:t>organisation</a:t>
            </a:r>
            <a:r>
              <a:rPr lang="en-US" sz="1200" dirty="0"/>
              <a:t> meeting the requirements referred to in Article 1(2) shall be deemed sufficient for the purpose of point (a) of paragraph 1 of this Article. Such </a:t>
            </a:r>
            <a:r>
              <a:rPr lang="en-US" sz="1200" dirty="0" err="1"/>
              <a:t>organisations</a:t>
            </a:r>
            <a:r>
              <a:rPr lang="en-US" sz="1200" dirty="0"/>
              <a:t> shall also be deemed to have rights capable of being impaired for the purpose of point (b) of paragraph 1 of this Article.</a:t>
            </a:r>
          </a:p>
          <a:p>
            <a:endParaRPr lang="en-US" sz="800" dirty="0"/>
          </a:p>
          <a:p>
            <a:r>
              <a:rPr lang="en-US" sz="1200" dirty="0"/>
              <a:t>4.  The provisions of this Article shall </a:t>
            </a:r>
            <a:r>
              <a:rPr lang="en-US" sz="1200" b="1" dirty="0">
                <a:solidFill>
                  <a:schemeClr val="accent5"/>
                </a:solidFill>
              </a:rPr>
              <a:t>not exclude the possibility of a preliminary review </a:t>
            </a:r>
            <a:r>
              <a:rPr lang="en-US" sz="1200" dirty="0"/>
              <a:t>procedure before an administrative authority and </a:t>
            </a:r>
            <a:r>
              <a:rPr lang="en-US" sz="1200" b="1" dirty="0"/>
              <a:t>shall not affect the requirement of exhaustion of administrative review procedures </a:t>
            </a:r>
            <a:r>
              <a:rPr lang="en-US" sz="1200" dirty="0"/>
              <a:t>prior to recourse to judicial review procedures, where such a requirement exists under national law.</a:t>
            </a:r>
          </a:p>
          <a:p>
            <a:endParaRPr lang="en-US" sz="700" dirty="0"/>
          </a:p>
          <a:p>
            <a:r>
              <a:rPr lang="en-US" sz="1200" dirty="0"/>
              <a:t>Any such procedure shall be </a:t>
            </a:r>
            <a:r>
              <a:rPr lang="en-US" sz="1200" b="1" dirty="0">
                <a:solidFill>
                  <a:schemeClr val="accent6"/>
                </a:solidFill>
              </a:rPr>
              <a:t>fair, equitable, timely and not prohibitively expensive</a:t>
            </a:r>
            <a:r>
              <a:rPr lang="en-US" sz="1200" dirty="0"/>
              <a:t>.</a:t>
            </a:r>
          </a:p>
          <a:p>
            <a:endParaRPr lang="en-US" sz="700" dirty="0"/>
          </a:p>
          <a:p>
            <a:r>
              <a:rPr lang="en-US" sz="1200" dirty="0"/>
              <a:t>5.  In order to further the effectiveness of the provisions of this Article, Member States shall ensure that practical information is made available to the public on access to administrative and judicial review procedures.</a:t>
            </a:r>
            <a:endParaRPr lang="cs-CZ" sz="1200" dirty="0"/>
          </a:p>
        </p:txBody>
      </p:sp>
    </p:spTree>
    <p:extLst>
      <p:ext uri="{BB962C8B-B14F-4D97-AF65-F5344CB8AC3E}">
        <p14:creationId xmlns:p14="http://schemas.microsoft.com/office/powerpoint/2010/main" val="1238049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marL="285750" lvl="0" indent="-285750">
              <a:spcBef>
                <a:spcPts val="600"/>
              </a:spcBef>
              <a:buFont typeface="Arial" panose="020B0604020202020204" pitchFamily="34" charset="0"/>
              <a:buChar char="•"/>
            </a:pPr>
            <a:r>
              <a:rPr lang="cs-CZ" dirty="0">
                <a:solidFill>
                  <a:schemeClr val="bg1"/>
                </a:solidFill>
                <a:latin typeface="Roboto Slab" panose="020B0604020202020204" charset="0"/>
                <a:ea typeface="Roboto Slab" panose="020B0604020202020204" charset="0"/>
                <a:cs typeface="Nixie One"/>
                <a:sym typeface="Nixie One"/>
              </a:rPr>
              <a:t>EU environmental law can be directly applicable</a:t>
            </a:r>
          </a:p>
        </p:txBody>
      </p:sp>
      <p:sp>
        <p:nvSpPr>
          <p:cNvPr id="119" name="Shape 119"/>
          <p:cNvSpPr txBox="1"/>
          <p:nvPr/>
        </p:nvSpPr>
        <p:spPr>
          <a:xfrm>
            <a:off x="796450" y="1754598"/>
            <a:ext cx="3876403" cy="1498976"/>
          </a:xfrm>
          <a:prstGeom prst="rect">
            <a:avLst/>
          </a:prstGeom>
          <a:noFill/>
          <a:ln>
            <a:noFill/>
          </a:ln>
        </p:spPr>
        <p:txBody>
          <a:bodyPr lIns="91425" tIns="91425" rIns="91425" bIns="91425" anchor="t" anchorCtr="0">
            <a:noAutofit/>
          </a:bodyPr>
          <a:lstStyle/>
          <a:p>
            <a:pPr marL="342900" lvl="0" indent="-342900">
              <a:spcBef>
                <a:spcPts val="600"/>
              </a:spcBef>
              <a:buAutoNum type="arabicParenR"/>
            </a:pPr>
            <a:r>
              <a:rPr lang="cs-CZ" b="1" dirty="0">
                <a:latin typeface="Roboto Slab" panose="020B0604020202020204" charset="0"/>
                <a:ea typeface="Roboto Slab" panose="020B0604020202020204" charset="0"/>
              </a:rPr>
              <a:t>Directive not transposed/incorrect application</a:t>
            </a:r>
          </a:p>
          <a:p>
            <a:pPr marL="342900" lvl="0" indent="-342900">
              <a:spcBef>
                <a:spcPts val="600"/>
              </a:spcBef>
              <a:buAutoNum type="arabicParenR"/>
            </a:pPr>
            <a:r>
              <a:rPr lang="cs-CZ" b="1" dirty="0">
                <a:latin typeface="Roboto Slab" panose="020B0604020202020204" charset="0"/>
                <a:ea typeface="Roboto Slab" panose="020B0604020202020204" charset="0"/>
              </a:rPr>
              <a:t>It is sufficiently precise</a:t>
            </a:r>
          </a:p>
          <a:p>
            <a:pPr marL="342900" lvl="0" indent="-342900">
              <a:spcBef>
                <a:spcPts val="600"/>
              </a:spcBef>
              <a:buAutoNum type="arabicParenR"/>
            </a:pPr>
            <a:r>
              <a:rPr lang="cs-CZ" b="1" dirty="0">
                <a:latin typeface="Roboto Slab" panose="020B0604020202020204" charset="0"/>
                <a:ea typeface="Roboto Slab" panose="020B0604020202020204" charset="0"/>
              </a:rPr>
              <a:t>It grants rights to individuals</a:t>
            </a:r>
          </a:p>
          <a:p>
            <a:pPr marL="285750" lvl="0" indent="-285750">
              <a:spcBef>
                <a:spcPts val="600"/>
              </a:spcBef>
              <a:buFont typeface="Arial" panose="020B0604020202020204" pitchFamily="34" charset="0"/>
              <a:buChar char="•"/>
            </a:pPr>
            <a:endParaRPr lang="cs-CZ" b="1" dirty="0">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r>
              <a:rPr lang="cs-CZ" b="1" dirty="0">
                <a:latin typeface="Roboto Slab" panose="020B0604020202020204" charset="0"/>
                <a:ea typeface="Roboto Slab" panose="020B0604020202020204" charset="0"/>
              </a:rPr>
              <a:t>Modified rules for direct effect </a:t>
            </a:r>
            <a:r>
              <a:rPr lang="cs-CZ" b="1" dirty="0">
                <a:solidFill>
                  <a:schemeClr val="tx1"/>
                </a:solidFill>
                <a:latin typeface="Roboto Slab" panose="020B0604020202020204" charset="0"/>
                <a:ea typeface="Roboto Slab" panose="020B0604020202020204" charset="0"/>
                <a:cs typeface="Nixie One"/>
                <a:sym typeface="Nixie One"/>
              </a:rPr>
              <a:t>of the EU directives (protection of health – air quality, water management, environmental liability)</a:t>
            </a:r>
            <a:endParaRPr lang="cs-CZ" sz="1100" b="1" i="1" dirty="0">
              <a:solidFill>
                <a:schemeClr val="bg2"/>
              </a:solidFill>
              <a:latin typeface="Roboto Slab" panose="020B0604020202020204" charset="0"/>
              <a:ea typeface="Roboto Slab" panose="020B0604020202020204" charset="0"/>
              <a:cs typeface="Nixie One"/>
              <a:sym typeface="Nixie One"/>
            </a:endParaRPr>
          </a:p>
          <a:p>
            <a:pPr lvl="0" algn="r">
              <a:spcBef>
                <a:spcPts val="600"/>
              </a:spcBef>
            </a:pPr>
            <a:r>
              <a:rPr lang="cs-CZ" sz="1100" b="1" i="1" dirty="0">
                <a:solidFill>
                  <a:schemeClr val="bg2"/>
                </a:solidFill>
                <a:latin typeface="Roboto Slab" panose="020B0604020202020204" charset="0"/>
                <a:ea typeface="Roboto Slab" panose="020B0604020202020204" charset="0"/>
                <a:cs typeface="Nixie One"/>
                <a:sym typeface="Nixie One"/>
              </a:rPr>
              <a:t>	Dieter Janecek (C‑237/07)</a:t>
            </a:r>
            <a:endParaRPr lang="cs-CZ" sz="1000" b="1" i="1" dirty="0">
              <a:solidFill>
                <a:schemeClr val="bg2"/>
              </a:solidFill>
              <a:latin typeface="Roboto Slab" panose="020B0604020202020204" charset="0"/>
              <a:ea typeface="Roboto Slab" panose="020B0604020202020204" charset="0"/>
              <a:cs typeface="Nixie One"/>
              <a:sym typeface="Nixie One"/>
            </a:endParaRPr>
          </a:p>
        </p:txBody>
      </p:sp>
      <p:pic>
        <p:nvPicPr>
          <p:cNvPr id="5" name="Picture 2" descr="http://www.taz.de/uploads/images/684x342/JAnec23e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3902" y="1670365"/>
            <a:ext cx="3584508" cy="179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571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44</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8" name="Shape 119">
            <a:extLst>
              <a:ext uri="{FF2B5EF4-FFF2-40B4-BE49-F238E27FC236}">
                <a16:creationId xmlns:a16="http://schemas.microsoft.com/office/drawing/2014/main" id="{600905FC-48A6-41C6-B7B6-60DE284E524B}"/>
              </a:ext>
            </a:extLst>
          </p:cNvPr>
          <p:cNvSpPr txBox="1"/>
          <p:nvPr/>
        </p:nvSpPr>
        <p:spPr>
          <a:xfrm>
            <a:off x="619617" y="114301"/>
            <a:ext cx="8479316" cy="502382"/>
          </a:xfrm>
          <a:prstGeom prst="rect">
            <a:avLst/>
          </a:prstGeom>
          <a:noFill/>
          <a:ln>
            <a:noFill/>
          </a:ln>
        </p:spPr>
        <p:txBody>
          <a:bodyPr lIns="91425" tIns="91425" rIns="91425" bIns="91425" anchor="t" anchorCtr="0">
            <a:noAutofit/>
          </a:bodyPr>
          <a:lstStyle/>
          <a:p>
            <a:r>
              <a:rPr lang="cs-CZ" sz="1800" b="1" dirty="0">
                <a:solidFill>
                  <a:schemeClr val="accent6"/>
                </a:solidFill>
                <a:latin typeface="Roboto Slab" panose="020B0604020202020204" charset="0"/>
                <a:ea typeface="Roboto Slab" panose="020B0604020202020204" charset="0"/>
              </a:rPr>
              <a:t>Direct </a:t>
            </a:r>
            <a:r>
              <a:rPr lang="cs-CZ" sz="1800" b="1" dirty="0" err="1">
                <a:solidFill>
                  <a:schemeClr val="accent6"/>
                </a:solidFill>
                <a:latin typeface="Roboto Slab" panose="020B0604020202020204" charset="0"/>
                <a:ea typeface="Roboto Slab" panose="020B0604020202020204" charset="0"/>
              </a:rPr>
              <a:t>effect</a:t>
            </a:r>
            <a:r>
              <a:rPr lang="cs-CZ" sz="1800" b="1" dirty="0">
                <a:solidFill>
                  <a:schemeClr val="accent6"/>
                </a:solidFill>
                <a:latin typeface="Roboto Slab" panose="020B0604020202020204" charset="0"/>
                <a:ea typeface="Roboto Slab" panose="020B0604020202020204" charset="0"/>
              </a:rPr>
              <a:t>: </a:t>
            </a:r>
            <a:r>
              <a:rPr lang="cs-CZ" sz="1800" b="1" dirty="0" err="1">
                <a:solidFill>
                  <a:schemeClr val="accent6"/>
                </a:solidFill>
                <a:latin typeface="Roboto Slab" panose="020B0604020202020204" charset="0"/>
                <a:ea typeface="Roboto Slab" panose="020B0604020202020204" charset="0"/>
              </a:rPr>
              <a:t>From</a:t>
            </a:r>
            <a:r>
              <a:rPr lang="cs-CZ" sz="1800" b="1" dirty="0">
                <a:solidFill>
                  <a:schemeClr val="accent6"/>
                </a:solidFill>
                <a:latin typeface="Roboto Slab" panose="020B0604020202020204" charset="0"/>
                <a:ea typeface="Roboto Slab" panose="020B0604020202020204" charset="0"/>
              </a:rPr>
              <a:t> EIA to AIR to WATER…</a:t>
            </a:r>
            <a:endParaRPr lang="cs-CZ" sz="1800" b="1" dirty="0">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9" name="TextBox 8">
            <a:extLst>
              <a:ext uri="{FF2B5EF4-FFF2-40B4-BE49-F238E27FC236}">
                <a16:creationId xmlns:a16="http://schemas.microsoft.com/office/drawing/2014/main" id="{AA16D5FC-EE40-4014-B6BE-B18BE1AB1188}"/>
              </a:ext>
            </a:extLst>
          </p:cNvPr>
          <p:cNvSpPr txBox="1"/>
          <p:nvPr/>
        </p:nvSpPr>
        <p:spPr>
          <a:xfrm>
            <a:off x="824624" y="764167"/>
            <a:ext cx="8002015" cy="4878259"/>
          </a:xfrm>
          <a:prstGeom prst="rect">
            <a:avLst/>
          </a:prstGeom>
          <a:noFill/>
        </p:spPr>
        <p:txBody>
          <a:bodyPr wrap="square" rtlCol="0">
            <a:spAutoFit/>
          </a:bodyPr>
          <a:lstStyle/>
          <a:p>
            <a:pPr algn="just"/>
            <a:r>
              <a:rPr lang="cs-CZ" sz="1200" b="1" dirty="0">
                <a:latin typeface="Roboto Slab" panose="020B0604020202020204" charset="0"/>
                <a:ea typeface="Roboto Slab" panose="020B0604020202020204" charset="0"/>
              </a:rPr>
              <a:t>Janecek (C-237/07), ClientEarth (C-404/13, ambient air quality assessment and management): </a:t>
            </a:r>
            <a:r>
              <a:rPr lang="cs-CZ" sz="1200" dirty="0">
                <a:latin typeface="Roboto Slab" panose="020B0604020202020204" charset="0"/>
                <a:ea typeface="Roboto Slab" panose="020B0604020202020204" charset="0"/>
              </a:rPr>
              <a:t>The affected individuals must be able to require adoption of air-pollution action plans</a:t>
            </a:r>
          </a:p>
          <a:p>
            <a:endParaRPr lang="cs-CZ" sz="900" dirty="0">
              <a:latin typeface="Roboto Slab" panose="020B0604020202020204" charset="0"/>
              <a:ea typeface="Roboto Slab" panose="020B0604020202020204" charset="0"/>
            </a:endParaRPr>
          </a:p>
          <a:p>
            <a:pPr algn="just"/>
            <a:r>
              <a:rPr lang="cs-CZ" sz="1200" b="1" dirty="0">
                <a:latin typeface="Roboto Slab" panose="020B0604020202020204" charset="0"/>
                <a:ea typeface="Roboto Slab" panose="020B0604020202020204" charset="0"/>
              </a:rPr>
              <a:t>Folk (C-529/15, Environmental Liability Directive): </a:t>
            </a:r>
            <a:r>
              <a:rPr lang="en-US" sz="1200" dirty="0">
                <a:latin typeface="Roboto Slab" panose="020B0604020202020204" charset="0"/>
                <a:ea typeface="Roboto Slab" panose="020B0604020202020204" charset="0"/>
              </a:rPr>
              <a:t>Persons with a fishing </a:t>
            </a:r>
            <a:r>
              <a:rPr lang="en-US" sz="1200" dirty="0" err="1">
                <a:latin typeface="Roboto Slab" panose="020B0604020202020204" charset="0"/>
                <a:ea typeface="Roboto Slab" panose="020B0604020202020204" charset="0"/>
              </a:rPr>
              <a:t>licence</a:t>
            </a:r>
            <a:r>
              <a:rPr lang="en-US" sz="1200" dirty="0">
                <a:latin typeface="Roboto Slab" panose="020B0604020202020204" charset="0"/>
                <a:ea typeface="Roboto Slab" panose="020B0604020202020204" charset="0"/>
              </a:rPr>
              <a:t> must be able to initiate review proceedings before a court or other competent public authority in accordance with Articles 12 and 13 of t</a:t>
            </a:r>
            <a:r>
              <a:rPr lang="cs-CZ" sz="1200" dirty="0">
                <a:latin typeface="Roboto Slab" panose="020B0604020202020204" charset="0"/>
                <a:ea typeface="Roboto Slab" panose="020B0604020202020204" charset="0"/>
              </a:rPr>
              <a:t>he Directive</a:t>
            </a:r>
          </a:p>
          <a:p>
            <a:endParaRPr lang="cs-CZ" sz="900" b="1" dirty="0">
              <a:latin typeface="Roboto Slab" panose="020B0604020202020204" charset="0"/>
              <a:ea typeface="Roboto Slab" panose="020B0604020202020204" charset="0"/>
            </a:endParaRPr>
          </a:p>
          <a:p>
            <a:pPr algn="just"/>
            <a:r>
              <a:rPr lang="de-DE" sz="1200" b="1" dirty="0">
                <a:latin typeface="Roboto Slab" panose="020B0604020202020204" charset="0"/>
                <a:ea typeface="Roboto Slab" panose="020B0604020202020204" charset="0"/>
              </a:rPr>
              <a:t>Protect Natur-, Arten- und Landschaftschutz Umweltorganisation</a:t>
            </a:r>
            <a:r>
              <a:rPr lang="cs-CZ" sz="1200" b="1" dirty="0">
                <a:latin typeface="Roboto Slab" panose="020B0604020202020204" charset="0"/>
                <a:ea typeface="Roboto Slab" panose="020B0604020202020204" charset="0"/>
              </a:rPr>
              <a:t> (</a:t>
            </a:r>
            <a:r>
              <a:rPr lang="de-DE" sz="1200" b="1" dirty="0">
                <a:latin typeface="Roboto Slab" panose="020B0604020202020204" charset="0"/>
                <a:ea typeface="Roboto Slab" panose="020B0604020202020204" charset="0"/>
              </a:rPr>
              <a:t>C-664/15</a:t>
            </a:r>
            <a:r>
              <a:rPr lang="cs-CZ" sz="1200" b="1" dirty="0">
                <a:latin typeface="Roboto Slab" panose="020B0604020202020204" charset="0"/>
                <a:ea typeface="Roboto Slab" panose="020B0604020202020204" charset="0"/>
              </a:rPr>
              <a:t>, Water Framework Directive): </a:t>
            </a:r>
            <a:r>
              <a:rPr lang="cs-CZ" sz="1200" dirty="0" err="1">
                <a:latin typeface="Roboto Slab" panose="020B0604020202020204" charset="0"/>
                <a:ea typeface="Roboto Slab" panose="020B0604020202020204" charset="0"/>
              </a:rPr>
              <a:t>The</a:t>
            </a:r>
            <a:r>
              <a:rPr lang="cs-CZ" sz="1200" dirty="0">
                <a:latin typeface="Roboto Slab" panose="020B0604020202020204" charset="0"/>
                <a:ea typeface="Roboto Slab" panose="020B0604020202020204" charset="0"/>
              </a:rPr>
              <a:t> NGO </a:t>
            </a:r>
            <a:r>
              <a:rPr lang="cs-CZ" sz="1200" dirty="0" err="1">
                <a:latin typeface="Roboto Slab" panose="020B0604020202020204" charset="0"/>
                <a:ea typeface="Roboto Slab" panose="020B0604020202020204" charset="0"/>
              </a:rPr>
              <a:t>must</a:t>
            </a:r>
            <a:r>
              <a:rPr lang="cs-CZ" sz="1200" dirty="0">
                <a:latin typeface="Roboto Slab" panose="020B0604020202020204" charset="0"/>
                <a:ea typeface="Roboto Slab" panose="020B0604020202020204" charset="0"/>
              </a:rPr>
              <a:t> be able to challenge a permit for a p</a:t>
            </a:r>
            <a:r>
              <a:rPr lang="en-US" sz="1200" dirty="0" err="1">
                <a:latin typeface="Roboto Slab" panose="020B0604020202020204" charset="0"/>
                <a:ea typeface="Roboto Slab" panose="020B0604020202020204" charset="0"/>
              </a:rPr>
              <a:t>roject</a:t>
            </a:r>
            <a:r>
              <a:rPr lang="en-US" sz="1200" dirty="0">
                <a:latin typeface="Roboto Slab" panose="020B0604020202020204" charset="0"/>
                <a:ea typeface="Roboto Slab" panose="020B0604020202020204" charset="0"/>
              </a:rPr>
              <a:t> of abstracting water from the river to produce snow for a ski resort under the EU law</a:t>
            </a:r>
            <a:endParaRPr lang="cs-CZ" sz="1200" dirty="0">
              <a:latin typeface="Roboto Slab" panose="020B0604020202020204" charset="0"/>
              <a:ea typeface="Roboto Slab" panose="020B0604020202020204" charset="0"/>
            </a:endParaRPr>
          </a:p>
          <a:p>
            <a:endParaRPr lang="cs-CZ" sz="800" dirty="0">
              <a:latin typeface="Roboto Slab" panose="020B0604020202020204" charset="0"/>
              <a:ea typeface="Roboto Slab" panose="020B0604020202020204" charset="0"/>
            </a:endParaRPr>
          </a:p>
          <a:p>
            <a:pPr algn="just"/>
            <a:r>
              <a:rPr lang="cs-CZ" sz="1200" b="1" dirty="0">
                <a:latin typeface="Roboto Slab" panose="020B0604020202020204" charset="0"/>
                <a:ea typeface="Roboto Slab" panose="020B0604020202020204" charset="0"/>
              </a:rPr>
              <a:t>Land Nordrhein-Westfalen (C-535/18, EIA, Water Framework Directive): </a:t>
            </a:r>
            <a:r>
              <a:rPr lang="cs-CZ" sz="1100" dirty="0">
                <a:latin typeface="Roboto Slab" panose="020B0604020202020204" charset="0"/>
                <a:ea typeface="Roboto Slab" panose="020B0604020202020204" charset="0"/>
              </a:rPr>
              <a:t>M</a:t>
            </a:r>
            <a:r>
              <a:rPr lang="en-US" sz="1100" dirty="0">
                <a:latin typeface="Roboto Slab" panose="020B0604020202020204" charset="0"/>
                <a:ea typeface="Roboto Slab" panose="020B0604020202020204" charset="0"/>
              </a:rPr>
              <a:t>embers of the public concerned by a project must be able to assert, before the competent national courts, that there has been a breach of the requirements to prevent the deterioration of bodies of water</a:t>
            </a:r>
            <a:r>
              <a:rPr lang="cs-CZ" sz="1100" dirty="0">
                <a:latin typeface="Roboto Slab" panose="020B0604020202020204" charset="0"/>
                <a:ea typeface="Roboto Slab" panose="020B0604020202020204" charset="0"/>
              </a:rPr>
              <a:t>; EU law permits </a:t>
            </a:r>
            <a:r>
              <a:rPr lang="en-US" sz="1100" dirty="0">
                <a:latin typeface="Roboto Slab" panose="020B0604020202020204" charset="0"/>
                <a:ea typeface="Roboto Slab" panose="020B0604020202020204" charset="0"/>
              </a:rPr>
              <a:t>Member States to provide that, when a procedural defect vitiating the decision approving a project does not alter the meaning of that decision, an application for annulment of that decision is admissible only if the irregularity at issue has denied the claimant his or her right</a:t>
            </a:r>
            <a:r>
              <a:rPr lang="cs-CZ" sz="1100" dirty="0">
                <a:latin typeface="Roboto Slab" panose="020B0604020202020204" charset="0"/>
                <a:ea typeface="Roboto Slab" panose="020B0604020202020204" charset="0"/>
              </a:rPr>
              <a:t> </a:t>
            </a:r>
            <a:r>
              <a:rPr lang="en-US" sz="1100" dirty="0">
                <a:latin typeface="Roboto Slab" panose="020B0604020202020204" charset="0"/>
                <a:ea typeface="Roboto Slab" panose="020B0604020202020204" charset="0"/>
              </a:rPr>
              <a:t>to participate in the environmental decision-making process</a:t>
            </a:r>
            <a:endParaRPr lang="cs-CZ" sz="1100" dirty="0">
              <a:latin typeface="Roboto Slab" panose="020B0604020202020204" charset="0"/>
              <a:ea typeface="Roboto Slab" panose="020B0604020202020204" charset="0"/>
            </a:endParaRPr>
          </a:p>
          <a:p>
            <a:endParaRPr lang="cs-CZ" sz="1000" dirty="0">
              <a:latin typeface="Roboto Slab" panose="020B0604020202020204" charset="0"/>
              <a:ea typeface="Roboto Slab" panose="020B0604020202020204" charset="0"/>
            </a:endParaRPr>
          </a:p>
          <a:p>
            <a:pPr algn="just"/>
            <a:r>
              <a:rPr lang="de-DE" sz="1200" b="1" dirty="0">
                <a:latin typeface="Roboto Slab" panose="020B0604020202020204" charset="0"/>
                <a:ea typeface="Roboto Slab" panose="020B0604020202020204" charset="0"/>
              </a:rPr>
              <a:t>Wasserleitungsverband Nördliches Burgenland and Others</a:t>
            </a:r>
            <a:r>
              <a:rPr lang="cs-CZ" sz="1200" b="1" dirty="0">
                <a:latin typeface="Roboto Slab" panose="020B0604020202020204" charset="0"/>
                <a:ea typeface="Roboto Slab" panose="020B0604020202020204" charset="0"/>
              </a:rPr>
              <a:t> </a:t>
            </a:r>
            <a:r>
              <a:rPr lang="it-IT" sz="1200" b="1" dirty="0">
                <a:latin typeface="Roboto Slab" panose="020B0604020202020204" charset="0"/>
                <a:ea typeface="Roboto Slab" panose="020B0604020202020204" charset="0"/>
              </a:rPr>
              <a:t>(C-19</a:t>
            </a:r>
            <a:r>
              <a:rPr lang="cs-CZ" sz="1200" b="1" dirty="0">
                <a:latin typeface="Roboto Slab" panose="020B0604020202020204" charset="0"/>
                <a:ea typeface="Roboto Slab" panose="020B0604020202020204" charset="0"/>
              </a:rPr>
              <a:t>7</a:t>
            </a:r>
            <a:r>
              <a:rPr lang="it-IT" sz="1200" b="1" dirty="0">
                <a:latin typeface="Roboto Slab" panose="020B0604020202020204" charset="0"/>
                <a:ea typeface="Roboto Slab" panose="020B0604020202020204" charset="0"/>
              </a:rPr>
              <a:t>/1</a:t>
            </a:r>
            <a:r>
              <a:rPr lang="cs-CZ" sz="1200" b="1" dirty="0">
                <a:latin typeface="Roboto Slab" panose="020B0604020202020204" charset="0"/>
                <a:ea typeface="Roboto Slab" panose="020B0604020202020204" charset="0"/>
              </a:rPr>
              <a:t>8, Nitrates Directive): </a:t>
            </a:r>
            <a:r>
              <a:rPr lang="cs-CZ" sz="1200" dirty="0">
                <a:latin typeface="Roboto Slab" panose="020B0604020202020204" charset="0"/>
                <a:ea typeface="Roboto Slab" panose="020B0604020202020204" charset="0"/>
              </a:rPr>
              <a:t>Affected </a:t>
            </a:r>
            <a:r>
              <a:rPr lang="en-US" sz="1200" dirty="0">
                <a:latin typeface="Roboto Slab" panose="020B0604020202020204" charset="0"/>
                <a:ea typeface="Roboto Slab" panose="020B0604020202020204" charset="0"/>
              </a:rPr>
              <a:t>natural and legal persons, such as the applicants in the main proceedings</a:t>
            </a:r>
            <a:r>
              <a:rPr lang="cs-CZ" sz="1200" dirty="0">
                <a:latin typeface="Roboto Slab" panose="020B0604020202020204" charset="0"/>
                <a:ea typeface="Roboto Slab" panose="020B0604020202020204" charset="0"/>
              </a:rPr>
              <a:t> (</a:t>
            </a:r>
            <a:r>
              <a:rPr lang="cs-CZ" sz="1200" b="1" dirty="0" err="1">
                <a:solidFill>
                  <a:schemeClr val="accent3"/>
                </a:solidFill>
                <a:latin typeface="Roboto Slab" panose="020B0604020202020204" charset="0"/>
                <a:ea typeface="Roboto Slab" panose="020B0604020202020204" charset="0"/>
              </a:rPr>
              <a:t>incl</a:t>
            </a:r>
            <a:r>
              <a:rPr lang="cs-CZ" sz="1200" b="1" dirty="0">
                <a:solidFill>
                  <a:schemeClr val="accent3"/>
                </a:solidFill>
                <a:latin typeface="Roboto Slab" panose="020B0604020202020204" charset="0"/>
                <a:ea typeface="Roboto Slab" panose="020B0604020202020204" charset="0"/>
              </a:rPr>
              <a:t>. municipality and a </a:t>
            </a:r>
            <a:r>
              <a:rPr lang="cs-CZ" sz="1200" b="1" dirty="0" err="1">
                <a:solidFill>
                  <a:schemeClr val="accent3"/>
                </a:solidFill>
                <a:latin typeface="Roboto Slab" panose="020B0604020202020204" charset="0"/>
                <a:ea typeface="Roboto Slab" panose="020B0604020202020204" charset="0"/>
              </a:rPr>
              <a:t>water</a:t>
            </a:r>
            <a:r>
              <a:rPr lang="cs-CZ" sz="1200" b="1" dirty="0">
                <a:solidFill>
                  <a:schemeClr val="accent3"/>
                </a:solidFill>
                <a:latin typeface="Roboto Slab" panose="020B0604020202020204" charset="0"/>
                <a:ea typeface="Roboto Slab" panose="020B0604020202020204" charset="0"/>
              </a:rPr>
              <a:t> </a:t>
            </a:r>
            <a:r>
              <a:rPr lang="cs-CZ" sz="1200" b="1" dirty="0" err="1">
                <a:solidFill>
                  <a:schemeClr val="accent3"/>
                </a:solidFill>
                <a:latin typeface="Roboto Slab" panose="020B0604020202020204" charset="0"/>
                <a:ea typeface="Roboto Slab" panose="020B0604020202020204" charset="0"/>
              </a:rPr>
              <a:t>distribution</a:t>
            </a:r>
            <a:r>
              <a:rPr lang="cs-CZ" sz="1200" b="1" dirty="0">
                <a:solidFill>
                  <a:schemeClr val="accent3"/>
                </a:solidFill>
                <a:latin typeface="Roboto Slab" panose="020B0604020202020204" charset="0"/>
                <a:ea typeface="Roboto Slab" panose="020B0604020202020204" charset="0"/>
              </a:rPr>
              <a:t> </a:t>
            </a:r>
            <a:r>
              <a:rPr lang="cs-CZ" sz="1200" b="1" dirty="0" err="1">
                <a:solidFill>
                  <a:schemeClr val="accent3"/>
                </a:solidFill>
                <a:latin typeface="Roboto Slab" panose="020B0604020202020204" charset="0"/>
                <a:ea typeface="Roboto Slab" panose="020B0604020202020204" charset="0"/>
              </a:rPr>
              <a:t>association</a:t>
            </a:r>
            <a:r>
              <a:rPr lang="cs-CZ" sz="1200" dirty="0">
                <a:latin typeface="Roboto Slab" panose="020B0604020202020204" charset="0"/>
                <a:ea typeface="Roboto Slab" panose="020B0604020202020204" charset="0"/>
              </a:rPr>
              <a:t>)</a:t>
            </a:r>
            <a:r>
              <a:rPr lang="en-US" sz="1200" dirty="0">
                <a:latin typeface="Roboto Slab" panose="020B0604020202020204" charset="0"/>
                <a:ea typeface="Roboto Slab" panose="020B0604020202020204" charset="0"/>
              </a:rPr>
              <a:t>, should be in a position to require the competent national authorities to amend an existing action </a:t>
            </a:r>
            <a:r>
              <a:rPr lang="en-US" sz="1200" dirty="0" err="1">
                <a:latin typeface="Roboto Slab" panose="020B0604020202020204" charset="0"/>
                <a:ea typeface="Roboto Slab" panose="020B0604020202020204" charset="0"/>
              </a:rPr>
              <a:t>programme</a:t>
            </a:r>
            <a:r>
              <a:rPr lang="en-US" sz="1200" dirty="0">
                <a:latin typeface="Roboto Slab" panose="020B0604020202020204" charset="0"/>
                <a:ea typeface="Roboto Slab" panose="020B0604020202020204" charset="0"/>
              </a:rPr>
              <a:t> or adopt additional measures or reinforced actions</a:t>
            </a:r>
            <a:endParaRPr lang="cs-CZ" sz="1200" dirty="0">
              <a:latin typeface="Roboto Slab" panose="020B0604020202020204" charset="0"/>
              <a:ea typeface="Roboto Slab" panose="020B0604020202020204" charset="0"/>
            </a:endParaRPr>
          </a:p>
          <a:p>
            <a:endParaRPr lang="cs-CZ" sz="1000" dirty="0">
              <a:latin typeface="Roboto Slab" panose="020B0604020202020204" charset="0"/>
              <a:ea typeface="Roboto Slab" panose="020B0604020202020204" charset="0"/>
            </a:endParaRPr>
          </a:p>
          <a:p>
            <a:r>
              <a:rPr lang="cs-CZ" sz="1200" b="1" dirty="0">
                <a:solidFill>
                  <a:schemeClr val="accent6"/>
                </a:solidFill>
                <a:latin typeface="Roboto Slab" panose="020B0604020202020204" charset="0"/>
                <a:ea typeface="Roboto Slab" panose="020B0604020202020204" charset="0"/>
              </a:rPr>
              <a:t>                                if not... direct effect</a:t>
            </a:r>
          </a:p>
          <a:p>
            <a:endParaRPr lang="cs-CZ" dirty="0"/>
          </a:p>
          <a:p>
            <a:endParaRPr lang="cs-CZ" dirty="0"/>
          </a:p>
          <a:p>
            <a:endParaRPr lang="cs-CZ" dirty="0"/>
          </a:p>
        </p:txBody>
      </p:sp>
    </p:spTree>
    <p:extLst>
      <p:ext uri="{BB962C8B-B14F-4D97-AF65-F5344CB8AC3E}">
        <p14:creationId xmlns:p14="http://schemas.microsoft.com/office/powerpoint/2010/main" val="2859331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45</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8" name="Shape 119">
            <a:extLst>
              <a:ext uri="{FF2B5EF4-FFF2-40B4-BE49-F238E27FC236}">
                <a16:creationId xmlns:a16="http://schemas.microsoft.com/office/drawing/2014/main" id="{600905FC-48A6-41C6-B7B6-60DE284E524B}"/>
              </a:ext>
            </a:extLst>
          </p:cNvPr>
          <p:cNvSpPr txBox="1"/>
          <p:nvPr/>
        </p:nvSpPr>
        <p:spPr>
          <a:xfrm>
            <a:off x="619617" y="114301"/>
            <a:ext cx="8479316" cy="502382"/>
          </a:xfrm>
          <a:prstGeom prst="rect">
            <a:avLst/>
          </a:prstGeom>
          <a:noFill/>
          <a:ln>
            <a:noFill/>
          </a:ln>
        </p:spPr>
        <p:txBody>
          <a:bodyPr lIns="91425" tIns="91425" rIns="91425" bIns="91425" anchor="t" anchorCtr="0">
            <a:noAutofit/>
          </a:bodyPr>
          <a:lstStyle/>
          <a:p>
            <a:r>
              <a:rPr lang="cs-CZ" sz="1800" b="1" dirty="0">
                <a:solidFill>
                  <a:schemeClr val="accent6"/>
                </a:solidFill>
                <a:latin typeface="Roboto Slab" panose="020B0604020202020204" charset="0"/>
                <a:ea typeface="Roboto Slab" panose="020B0604020202020204" charset="0"/>
              </a:rPr>
              <a:t>Czech Administrative authorities and Judiciary</a:t>
            </a:r>
            <a:endParaRPr lang="cs-CZ" sz="1800" b="1" dirty="0">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9" name="TextBox 8">
            <a:extLst>
              <a:ext uri="{FF2B5EF4-FFF2-40B4-BE49-F238E27FC236}">
                <a16:creationId xmlns:a16="http://schemas.microsoft.com/office/drawing/2014/main" id="{AA16D5FC-EE40-4014-B6BE-B18BE1AB1188}"/>
              </a:ext>
            </a:extLst>
          </p:cNvPr>
          <p:cNvSpPr txBox="1"/>
          <p:nvPr/>
        </p:nvSpPr>
        <p:spPr>
          <a:xfrm>
            <a:off x="824624" y="764167"/>
            <a:ext cx="8002015" cy="3662541"/>
          </a:xfrm>
          <a:prstGeom prst="rect">
            <a:avLst/>
          </a:prstGeom>
          <a:noFill/>
        </p:spPr>
        <p:txBody>
          <a:bodyPr wrap="square" rtlCol="0">
            <a:spAutoFit/>
          </a:bodyPr>
          <a:lstStyle/>
          <a:p>
            <a:pPr algn="just"/>
            <a:r>
              <a:rPr lang="cs-CZ" sz="1200" b="1" dirty="0">
                <a:highlight>
                  <a:srgbClr val="FFFF00"/>
                </a:highlight>
                <a:latin typeface="Roboto Slab" panose="020B0604020202020204" charset="0"/>
                <a:ea typeface="Roboto Slab" panose="020B0604020202020204" charset="0"/>
              </a:rPr>
              <a:t>Public administration</a:t>
            </a:r>
          </a:p>
          <a:p>
            <a:pPr algn="just"/>
            <a:endParaRPr lang="cs-CZ" sz="1200" b="1" dirty="0">
              <a:latin typeface="Roboto Slab" panose="020B0604020202020204" charset="0"/>
              <a:ea typeface="Roboto Slab" panose="020B0604020202020204" charset="0"/>
            </a:endParaRPr>
          </a:p>
          <a:p>
            <a:pPr algn="just"/>
            <a:r>
              <a:rPr lang="cs-CZ" sz="1200" b="1" dirty="0">
                <a:latin typeface="Roboto Slab" panose="020B0604020202020204" charset="0"/>
                <a:ea typeface="Roboto Slab" panose="020B0604020202020204" charset="0"/>
              </a:rPr>
              <a:t>Government</a:t>
            </a:r>
          </a:p>
          <a:p>
            <a:pPr algn="just"/>
            <a:r>
              <a:rPr lang="cs-CZ" sz="1200" b="1" dirty="0">
                <a:latin typeface="Roboto Slab" panose="020B0604020202020204" charset="0"/>
                <a:ea typeface="Roboto Slab" panose="020B0604020202020204" charset="0"/>
              </a:rPr>
              <a:t>Central government bodies – Ministry of Environment, Ministry of Agriculture, </a:t>
            </a:r>
          </a:p>
          <a:p>
            <a:pPr algn="just"/>
            <a:r>
              <a:rPr lang="en-US" sz="1200" b="1" dirty="0">
                <a:latin typeface="Roboto Slab" panose="020B0604020202020204" charset="0"/>
                <a:ea typeface="Roboto Slab" panose="020B0604020202020204" charset="0"/>
              </a:rPr>
              <a:t>No single environmental authority</a:t>
            </a:r>
          </a:p>
          <a:p>
            <a:pPr algn="just"/>
            <a:r>
              <a:rPr lang="en-US" sz="1200" b="1" dirty="0">
                <a:latin typeface="Roboto Slab" panose="020B0604020202020204" charset="0"/>
                <a:ea typeface="Roboto Slab" panose="020B0604020202020204" charset="0"/>
              </a:rPr>
              <a:t>Bodies with competence in the following areas: nature, water, forests, EIA, cultural monuments...</a:t>
            </a:r>
          </a:p>
          <a:p>
            <a:pPr algn="just"/>
            <a:endParaRPr lang="cs-CZ" sz="1200" b="1" dirty="0">
              <a:latin typeface="Roboto Slab" panose="020B0604020202020204" charset="0"/>
              <a:ea typeface="Roboto Slab" panose="020B0604020202020204" charset="0"/>
            </a:endParaRPr>
          </a:p>
          <a:p>
            <a:pPr algn="just"/>
            <a:r>
              <a:rPr lang="en-US" sz="1200" b="1" dirty="0">
                <a:latin typeface="Roboto Slab" panose="020B0604020202020204" charset="0"/>
                <a:ea typeface="Roboto Slab" panose="020B0604020202020204" charset="0"/>
              </a:rPr>
              <a:t>Many special authorities</a:t>
            </a:r>
          </a:p>
          <a:p>
            <a:pPr marL="171450" indent="-171450" algn="just">
              <a:buFont typeface="Arial" panose="020B0604020202020204" pitchFamily="34" charset="0"/>
              <a:buChar char="•"/>
            </a:pPr>
            <a:r>
              <a:rPr lang="en-US" sz="1200" b="1" dirty="0">
                <a:latin typeface="Roboto Slab" panose="020B0604020202020204" charset="0"/>
                <a:ea typeface="Roboto Slab" panose="020B0604020202020204" charset="0"/>
              </a:rPr>
              <a:t>Czech Environmental Inspectorate</a:t>
            </a:r>
          </a:p>
          <a:p>
            <a:pPr marL="171450" indent="-171450" algn="just">
              <a:buFont typeface="Arial" panose="020B0604020202020204" pitchFamily="34" charset="0"/>
              <a:buChar char="•"/>
            </a:pPr>
            <a:r>
              <a:rPr lang="en-US" sz="1200" b="1" dirty="0">
                <a:latin typeface="Roboto Slab" panose="020B0604020202020204" charset="0"/>
                <a:ea typeface="Roboto Slab" panose="020B0604020202020204" charset="0"/>
              </a:rPr>
              <a:t>State Land Office</a:t>
            </a:r>
          </a:p>
          <a:p>
            <a:pPr marL="171450" indent="-171450" algn="just">
              <a:buFont typeface="Arial" panose="020B0604020202020204" pitchFamily="34" charset="0"/>
              <a:buChar char="•"/>
            </a:pPr>
            <a:r>
              <a:rPr lang="en-US" sz="1200" b="1" dirty="0">
                <a:latin typeface="Roboto Slab" panose="020B0604020202020204" charset="0"/>
                <a:ea typeface="Roboto Slab" panose="020B0604020202020204" charset="0"/>
              </a:rPr>
              <a:t>National Park Administration</a:t>
            </a:r>
          </a:p>
          <a:p>
            <a:pPr marL="171450" indent="-171450" algn="just">
              <a:buFont typeface="Arial" panose="020B0604020202020204" pitchFamily="34" charset="0"/>
              <a:buChar char="•"/>
            </a:pPr>
            <a:r>
              <a:rPr lang="en-US" sz="1200" b="1" dirty="0">
                <a:latin typeface="Roboto Slab" panose="020B0604020202020204" charset="0"/>
                <a:ea typeface="Roboto Slab" panose="020B0604020202020204" charset="0"/>
              </a:rPr>
              <a:t>State Office for Nuclear Safety</a:t>
            </a:r>
          </a:p>
          <a:p>
            <a:pPr marL="171450" indent="-171450" algn="just">
              <a:buFont typeface="Arial" panose="020B0604020202020204" pitchFamily="34" charset="0"/>
              <a:buChar char="•"/>
            </a:pPr>
            <a:r>
              <a:rPr lang="en-US" sz="1200" b="1" dirty="0">
                <a:latin typeface="Roboto Slab" panose="020B0604020202020204" charset="0"/>
                <a:ea typeface="Roboto Slab" panose="020B0604020202020204" charset="0"/>
              </a:rPr>
              <a:t>Guard</a:t>
            </a:r>
            <a:r>
              <a:rPr lang="cs-CZ" sz="1200" b="1" dirty="0">
                <a:latin typeface="Roboto Slab" panose="020B0604020202020204" charset="0"/>
                <a:ea typeface="Roboto Slab" panose="020B0604020202020204" charset="0"/>
              </a:rPr>
              <a:t>s</a:t>
            </a:r>
            <a:r>
              <a:rPr lang="en-US" sz="1200" b="1" dirty="0">
                <a:latin typeface="Roboto Slab" panose="020B0604020202020204" charset="0"/>
                <a:ea typeface="Roboto Slab" panose="020B0604020202020204" charset="0"/>
              </a:rPr>
              <a:t> (hunting, nature, water protection)</a:t>
            </a:r>
            <a:endParaRPr lang="cs-CZ" sz="1200" b="1" dirty="0">
              <a:latin typeface="Roboto Slab" panose="020B0604020202020204" charset="0"/>
              <a:ea typeface="Roboto Slab" panose="020B0604020202020204" charset="0"/>
            </a:endParaRPr>
          </a:p>
          <a:p>
            <a:pPr marL="171450" indent="-171450" algn="just">
              <a:buFont typeface="Arial" panose="020B0604020202020204" pitchFamily="34" charset="0"/>
              <a:buChar char="•"/>
            </a:pPr>
            <a:endParaRPr lang="cs-CZ" sz="1200" b="1" dirty="0">
              <a:latin typeface="Roboto Slab" panose="020B0604020202020204" charset="0"/>
              <a:ea typeface="Roboto Slab" panose="020B0604020202020204" charset="0"/>
            </a:endParaRPr>
          </a:p>
          <a:p>
            <a:pPr algn="just"/>
            <a:r>
              <a:rPr lang="cs-CZ" sz="1200" b="1" dirty="0">
                <a:highlight>
                  <a:srgbClr val="FFFF00"/>
                </a:highlight>
                <a:latin typeface="Roboto Slab" panose="020B0604020202020204" charset="0"/>
                <a:ea typeface="Roboto Slab" panose="020B0604020202020204" charset="0"/>
              </a:rPr>
              <a:t>Judiciary</a:t>
            </a:r>
          </a:p>
          <a:p>
            <a:pPr algn="just"/>
            <a:endParaRPr lang="cs-CZ" sz="1200" b="1" dirty="0">
              <a:highlight>
                <a:srgbClr val="FFFF00"/>
              </a:highlight>
              <a:latin typeface="Roboto Slab" panose="020B0604020202020204" charset="0"/>
              <a:ea typeface="Roboto Slab" panose="020B0604020202020204" charset="0"/>
            </a:endParaRPr>
          </a:p>
          <a:p>
            <a:pPr algn="just"/>
            <a:r>
              <a:rPr lang="cs-CZ" sz="1200" b="1" dirty="0">
                <a:solidFill>
                  <a:schemeClr val="tx1"/>
                </a:solidFill>
                <a:latin typeface="Roboto Slab" panose="020B0604020202020204" charset="0"/>
                <a:ea typeface="Roboto Slab" panose="020B0604020202020204" charset="0"/>
              </a:rPr>
              <a:t>Two-level administrative judiciary</a:t>
            </a:r>
          </a:p>
          <a:p>
            <a:pPr algn="just"/>
            <a:r>
              <a:rPr lang="cs-CZ" sz="1200" b="1" dirty="0">
                <a:solidFill>
                  <a:schemeClr val="tx1"/>
                </a:solidFill>
                <a:latin typeface="Roboto Slab" panose="020B0604020202020204" charset="0"/>
                <a:ea typeface="Roboto Slab" panose="020B0604020202020204" charset="0"/>
              </a:rPr>
              <a:t>Damages, protection of personality rights – civil courts</a:t>
            </a:r>
            <a:endParaRPr lang="cs-CZ" dirty="0">
              <a:solidFill>
                <a:schemeClr val="tx1"/>
              </a:solidFill>
            </a:endParaRPr>
          </a:p>
          <a:p>
            <a:endParaRPr lang="cs-CZ" dirty="0"/>
          </a:p>
        </p:txBody>
      </p:sp>
    </p:spTree>
    <p:extLst>
      <p:ext uri="{BB962C8B-B14F-4D97-AF65-F5344CB8AC3E}">
        <p14:creationId xmlns:p14="http://schemas.microsoft.com/office/powerpoint/2010/main" val="31389490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46</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3" name="Picture 2">
            <a:extLst>
              <a:ext uri="{FF2B5EF4-FFF2-40B4-BE49-F238E27FC236}">
                <a16:creationId xmlns:a16="http://schemas.microsoft.com/office/drawing/2014/main" id="{8966B05D-74F3-A836-EAFD-4C4F659475F1}"/>
              </a:ext>
            </a:extLst>
          </p:cNvPr>
          <p:cNvPicPr>
            <a:picLocks noChangeAspect="1"/>
          </p:cNvPicPr>
          <p:nvPr/>
        </p:nvPicPr>
        <p:blipFill>
          <a:blip r:embed="rId3"/>
          <a:stretch>
            <a:fillRect/>
          </a:stretch>
        </p:blipFill>
        <p:spPr>
          <a:xfrm>
            <a:off x="0" y="388589"/>
            <a:ext cx="9144000" cy="4366322"/>
          </a:xfrm>
          <a:prstGeom prst="rect">
            <a:avLst/>
          </a:prstGeom>
        </p:spPr>
      </p:pic>
    </p:spTree>
    <p:extLst>
      <p:ext uri="{BB962C8B-B14F-4D97-AF65-F5344CB8AC3E}">
        <p14:creationId xmlns:p14="http://schemas.microsoft.com/office/powerpoint/2010/main" val="8143312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47</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sp>
        <p:nvSpPr>
          <p:cNvPr id="8" name="Shape 119">
            <a:extLst>
              <a:ext uri="{FF2B5EF4-FFF2-40B4-BE49-F238E27FC236}">
                <a16:creationId xmlns:a16="http://schemas.microsoft.com/office/drawing/2014/main" id="{600905FC-48A6-41C6-B7B6-60DE284E524B}"/>
              </a:ext>
            </a:extLst>
          </p:cNvPr>
          <p:cNvSpPr txBox="1"/>
          <p:nvPr/>
        </p:nvSpPr>
        <p:spPr>
          <a:xfrm>
            <a:off x="619617" y="114301"/>
            <a:ext cx="8479316" cy="502382"/>
          </a:xfrm>
          <a:prstGeom prst="rect">
            <a:avLst/>
          </a:prstGeom>
          <a:noFill/>
          <a:ln>
            <a:noFill/>
          </a:ln>
        </p:spPr>
        <p:txBody>
          <a:bodyPr lIns="91425" tIns="91425" rIns="91425" bIns="91425" anchor="t" anchorCtr="0">
            <a:noAutofit/>
          </a:bodyPr>
          <a:lstStyle/>
          <a:p>
            <a:r>
              <a:rPr lang="cs-CZ" sz="1800" b="1" dirty="0">
                <a:solidFill>
                  <a:schemeClr val="accent6"/>
                </a:solidFill>
                <a:latin typeface="Roboto Slab" panose="020B0604020202020204" charset="0"/>
                <a:ea typeface="Roboto Slab" panose="020B0604020202020204" charset="0"/>
              </a:rPr>
              <a:t>Want to know more?</a:t>
            </a:r>
            <a:endParaRPr lang="cs-CZ" sz="1800" b="1" dirty="0">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endParaRPr lang="cs-CZ" sz="2400" b="1" dirty="0">
              <a:solidFill>
                <a:schemeClr val="accent6"/>
              </a:solidFill>
              <a:latin typeface="Roboto Slab" panose="020B0604020202020204" charset="0"/>
              <a:ea typeface="Roboto Slab" panose="020B0604020202020204" charset="0"/>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pic>
        <p:nvPicPr>
          <p:cNvPr id="3" name="Picture 2">
            <a:extLst>
              <a:ext uri="{FF2B5EF4-FFF2-40B4-BE49-F238E27FC236}">
                <a16:creationId xmlns:a16="http://schemas.microsoft.com/office/drawing/2014/main" id="{0D8AE01E-00F2-D2E5-AC97-8394BCD2A88C}"/>
              </a:ext>
            </a:extLst>
          </p:cNvPr>
          <p:cNvPicPr>
            <a:picLocks noChangeAspect="1"/>
          </p:cNvPicPr>
          <p:nvPr/>
        </p:nvPicPr>
        <p:blipFill>
          <a:blip r:embed="rId3"/>
          <a:stretch>
            <a:fillRect/>
          </a:stretch>
        </p:blipFill>
        <p:spPr>
          <a:xfrm>
            <a:off x="652489" y="756633"/>
            <a:ext cx="5157216" cy="2858853"/>
          </a:xfrm>
          <a:prstGeom prst="rect">
            <a:avLst/>
          </a:prstGeom>
        </p:spPr>
      </p:pic>
      <p:pic>
        <p:nvPicPr>
          <p:cNvPr id="6" name="Picture 5">
            <a:extLst>
              <a:ext uri="{FF2B5EF4-FFF2-40B4-BE49-F238E27FC236}">
                <a16:creationId xmlns:a16="http://schemas.microsoft.com/office/drawing/2014/main" id="{AC2F6FBF-9F1A-33DA-C06C-4009B167BB5F}"/>
              </a:ext>
            </a:extLst>
          </p:cNvPr>
          <p:cNvPicPr>
            <a:picLocks noChangeAspect="1"/>
          </p:cNvPicPr>
          <p:nvPr/>
        </p:nvPicPr>
        <p:blipFill>
          <a:blip r:embed="rId4"/>
          <a:stretch>
            <a:fillRect/>
          </a:stretch>
        </p:blipFill>
        <p:spPr>
          <a:xfrm>
            <a:off x="2458643" y="1264940"/>
            <a:ext cx="5905069" cy="3476034"/>
          </a:xfrm>
          <a:prstGeom prst="rect">
            <a:avLst/>
          </a:prstGeom>
        </p:spPr>
      </p:pic>
      <p:pic>
        <p:nvPicPr>
          <p:cNvPr id="11" name="Picture 10">
            <a:extLst>
              <a:ext uri="{FF2B5EF4-FFF2-40B4-BE49-F238E27FC236}">
                <a16:creationId xmlns:a16="http://schemas.microsoft.com/office/drawing/2014/main" id="{F0DB8CF3-87C8-1345-0D30-F98514FB6B7A}"/>
              </a:ext>
            </a:extLst>
          </p:cNvPr>
          <p:cNvPicPr>
            <a:picLocks noChangeAspect="1"/>
          </p:cNvPicPr>
          <p:nvPr/>
        </p:nvPicPr>
        <p:blipFill>
          <a:blip r:embed="rId5"/>
          <a:stretch>
            <a:fillRect/>
          </a:stretch>
        </p:blipFill>
        <p:spPr>
          <a:xfrm>
            <a:off x="2213065" y="3782545"/>
            <a:ext cx="7193280" cy="1818403"/>
          </a:xfrm>
          <a:prstGeom prst="rect">
            <a:avLst/>
          </a:prstGeom>
        </p:spPr>
      </p:pic>
    </p:spTree>
    <p:extLst>
      <p:ext uri="{BB962C8B-B14F-4D97-AF65-F5344CB8AC3E}">
        <p14:creationId xmlns:p14="http://schemas.microsoft.com/office/powerpoint/2010/main" val="273521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Obdélník 2"/>
          <p:cNvSpPr/>
          <p:nvPr/>
        </p:nvSpPr>
        <p:spPr>
          <a:xfrm>
            <a:off x="0" y="4463716"/>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114799"/>
            <a:ext cx="4322480" cy="14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
        <p:nvSpPr>
          <p:cNvPr id="10" name="Shape 406"/>
          <p:cNvSpPr txBox="1">
            <a:spLocks/>
          </p:cNvSpPr>
          <p:nvPr/>
        </p:nvSpPr>
        <p:spPr>
          <a:xfrm>
            <a:off x="692834" y="761701"/>
            <a:ext cx="7884600" cy="3810299"/>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pPr>
              <a:spcBef>
                <a:spcPts val="0"/>
              </a:spcBef>
              <a:buClr>
                <a:schemeClr val="dk1"/>
              </a:buClr>
              <a:buSzPct val="61111"/>
              <a:buFont typeface="Arial"/>
              <a:buNone/>
            </a:pPr>
            <a:r>
              <a:rPr lang="en-US" sz="1800" b="1" dirty="0">
                <a:solidFill>
                  <a:schemeClr val="lt1"/>
                </a:solidFill>
                <a:latin typeface="Roboto Slab"/>
                <a:ea typeface="Roboto Slab"/>
                <a:cs typeface="Roboto Slab"/>
                <a:sym typeface="Roboto Slab"/>
              </a:rPr>
              <a:t>THANK YOU FOR YOUR ATTENTION!</a:t>
            </a:r>
          </a:p>
          <a:p>
            <a:pPr>
              <a:spcBef>
                <a:spcPts val="0"/>
              </a:spcBef>
              <a:buClr>
                <a:schemeClr val="dk1"/>
              </a:buClr>
              <a:buSzPct val="45833"/>
              <a:buFont typeface="Arial"/>
              <a:buNone/>
            </a:pPr>
            <a:endParaRPr lang="en-US" sz="2400" dirty="0">
              <a:solidFill>
                <a:srgbClr val="FFFFFF"/>
              </a:solidFill>
            </a:endParaRPr>
          </a:p>
          <a:p>
            <a:pPr>
              <a:spcBef>
                <a:spcPts val="0"/>
              </a:spcBef>
              <a:buClr>
                <a:schemeClr val="dk1"/>
              </a:buClr>
              <a:buSzPct val="45833"/>
              <a:buFont typeface="Arial"/>
              <a:buNone/>
            </a:pPr>
            <a:r>
              <a:rPr lang="en-US" sz="1800" dirty="0">
                <a:solidFill>
                  <a:srgbClr val="FFFFFF"/>
                </a:solidFill>
                <a:latin typeface="Roboto Slab" panose="020B0604020202020204" charset="0"/>
                <a:ea typeface="Roboto Slab" panose="020B0604020202020204" charset="0"/>
              </a:rPr>
              <a:t>vomacka@mail.muni.cz</a:t>
            </a:r>
          </a:p>
        </p:txBody>
      </p:sp>
      <p:pic>
        <p:nvPicPr>
          <p:cNvPr id="9" name="Picture 3"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630" y="4553547"/>
            <a:ext cx="465480" cy="49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F:\vojtech\Pictures\Obrázky\logo katedry\logoEN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9843" y="4487873"/>
            <a:ext cx="1306792" cy="5756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sarykova univerzita - Home | Facebook">
            <a:extLst>
              <a:ext uri="{FF2B5EF4-FFF2-40B4-BE49-F238E27FC236}">
                <a16:creationId xmlns:a16="http://schemas.microsoft.com/office/drawing/2014/main" id="{64A492E0-16F7-4E1E-871E-390529E3B60B}"/>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43944" y="4525230"/>
            <a:ext cx="585056" cy="58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762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713494" y="434516"/>
            <a:ext cx="7913754" cy="3000284"/>
          </a:xfrm>
          <a:prstGeom prst="rect">
            <a:avLst/>
          </a:prstGeom>
          <a:noFill/>
          <a:ln>
            <a:noFill/>
          </a:ln>
        </p:spPr>
        <p:txBody>
          <a:bodyPr lIns="91425" tIns="91425" rIns="91425" bIns="91425" anchor="t" anchorCtr="0">
            <a:noAutofit/>
          </a:bodyPr>
          <a:lstStyle/>
          <a:p>
            <a:pPr marL="285750" lvl="0" indent="-285750">
              <a:spcBef>
                <a:spcPts val="600"/>
              </a:spcBef>
              <a:buFont typeface="Arial" panose="020B0604020202020204" pitchFamily="34" charset="0"/>
              <a:buChar char="•"/>
            </a:pPr>
            <a:r>
              <a:rPr lang="en-US" sz="1800" b="1" dirty="0">
                <a:solidFill>
                  <a:schemeClr val="tx1"/>
                </a:solidFill>
                <a:latin typeface="Roboto Slab" panose="020B0604020202020204" charset="0"/>
                <a:ea typeface="Roboto Slab" panose="020B0604020202020204" charset="0"/>
                <a:cs typeface="Nixie One"/>
                <a:sym typeface="Nixie One"/>
              </a:rPr>
              <a:t>European Union environmental legislation has developed over the </a:t>
            </a:r>
            <a:r>
              <a:rPr lang="en-US" sz="1800" b="1" dirty="0">
                <a:solidFill>
                  <a:schemeClr val="accent3"/>
                </a:solidFill>
                <a:latin typeface="Roboto Slab" panose="020B0604020202020204" charset="0"/>
                <a:ea typeface="Roboto Slab" panose="020B0604020202020204" charset="0"/>
                <a:cs typeface="Nixie One"/>
                <a:sym typeface="Nixie One"/>
              </a:rPr>
              <a:t>last </a:t>
            </a:r>
            <a:r>
              <a:rPr lang="cs-CZ" sz="1800" b="1" dirty="0">
                <a:solidFill>
                  <a:schemeClr val="accent3"/>
                </a:solidFill>
                <a:latin typeface="Roboto Slab" panose="020B0604020202020204" charset="0"/>
                <a:ea typeface="Roboto Slab" panose="020B0604020202020204" charset="0"/>
                <a:cs typeface="Nixie One"/>
                <a:sym typeface="Nixie One"/>
              </a:rPr>
              <a:t>5</a:t>
            </a:r>
            <a:r>
              <a:rPr lang="en-US" sz="1800" b="1" dirty="0">
                <a:solidFill>
                  <a:schemeClr val="accent3"/>
                </a:solidFill>
                <a:latin typeface="Roboto Slab" panose="020B0604020202020204" charset="0"/>
                <a:ea typeface="Roboto Slab" panose="020B0604020202020204" charset="0"/>
                <a:cs typeface="Nixie One"/>
                <a:sym typeface="Nixie One"/>
              </a:rPr>
              <a:t>0 years</a:t>
            </a:r>
            <a:r>
              <a:rPr lang="en-US" sz="1800" b="1" dirty="0">
                <a:solidFill>
                  <a:schemeClr val="tx1"/>
                </a:solidFill>
                <a:latin typeface="Roboto Slab" panose="020B0604020202020204" charset="0"/>
                <a:ea typeface="Roboto Slab" panose="020B0604020202020204" charset="0"/>
                <a:cs typeface="Nixie One"/>
                <a:sym typeface="Nixie One"/>
              </a:rPr>
              <a:t>.</a:t>
            </a:r>
          </a:p>
          <a:p>
            <a:pPr marL="285750" lvl="0" indent="-285750">
              <a:spcBef>
                <a:spcPts val="600"/>
              </a:spcBef>
              <a:buFont typeface="Arial" panose="020B0604020202020204" pitchFamily="34" charset="0"/>
              <a:buChar char="•"/>
            </a:pPr>
            <a:r>
              <a:rPr lang="en-US" sz="1800" b="1" dirty="0">
                <a:solidFill>
                  <a:schemeClr val="tx1"/>
                </a:solidFill>
                <a:latin typeface="Roboto Slab" panose="020B0604020202020204" charset="0"/>
                <a:ea typeface="Roboto Slab" panose="020B0604020202020204" charset="0"/>
                <a:cs typeface="Nixie One"/>
                <a:sym typeface="Nixie One"/>
              </a:rPr>
              <a:t>Environmental policy </a:t>
            </a:r>
            <a:r>
              <a:rPr lang="en-US" sz="1800" b="1" dirty="0">
                <a:solidFill>
                  <a:schemeClr val="accent4"/>
                </a:solidFill>
                <a:latin typeface="Roboto Slab" panose="020B0604020202020204" charset="0"/>
                <a:ea typeface="Roboto Slab" panose="020B0604020202020204" charset="0"/>
                <a:cs typeface="Nixie One"/>
                <a:sym typeface="Nixie One"/>
              </a:rPr>
              <a:t>was not regulated at the Community level in the beginning</a:t>
            </a:r>
            <a:r>
              <a:rPr lang="en-US" sz="1800" b="1" dirty="0">
                <a:solidFill>
                  <a:schemeClr val="tx1"/>
                </a:solidFill>
                <a:latin typeface="Roboto Slab" panose="020B0604020202020204" charset="0"/>
                <a:ea typeface="Roboto Slab" panose="020B0604020202020204" charset="0"/>
                <a:cs typeface="Nixie One"/>
                <a:sym typeface="Nixie One"/>
              </a:rPr>
              <a:t>, the Treaty of Rome does not contain regulations regarding this.</a:t>
            </a:r>
            <a:r>
              <a:rPr lang="cs-CZ" sz="1800" b="1" dirty="0">
                <a:solidFill>
                  <a:schemeClr val="tx1"/>
                </a:solidFill>
                <a:latin typeface="Roboto Slab" panose="020B0604020202020204" charset="0"/>
                <a:ea typeface="Roboto Slab" panose="020B0604020202020204" charset="0"/>
                <a:cs typeface="Nixie One"/>
                <a:sym typeface="Nixie One"/>
              </a:rPr>
              <a:t> E</a:t>
            </a:r>
            <a:r>
              <a:rPr lang="en-US" sz="1800" b="1" dirty="0" err="1">
                <a:solidFill>
                  <a:schemeClr val="tx1"/>
                </a:solidFill>
                <a:latin typeface="Roboto Slab" panose="020B0604020202020204" charset="0"/>
                <a:ea typeface="Roboto Slab" panose="020B0604020202020204" charset="0"/>
                <a:cs typeface="Nixie One"/>
                <a:sym typeface="Nixie One"/>
              </a:rPr>
              <a:t>conomic</a:t>
            </a:r>
            <a:r>
              <a:rPr lang="en-US" sz="1800" b="1" dirty="0">
                <a:solidFill>
                  <a:schemeClr val="tx1"/>
                </a:solidFill>
                <a:latin typeface="Roboto Slab" panose="020B0604020202020204" charset="0"/>
                <a:ea typeface="Roboto Slab" panose="020B0604020202020204" charset="0"/>
                <a:cs typeface="Nixie One"/>
                <a:sym typeface="Nixie One"/>
              </a:rPr>
              <a:t> integration was the focus.</a:t>
            </a:r>
          </a:p>
          <a:p>
            <a:pPr marL="285750" lvl="0" indent="-285750">
              <a:spcBef>
                <a:spcPts val="600"/>
              </a:spcBef>
              <a:buFont typeface="Arial" panose="020B0604020202020204" pitchFamily="34" charset="0"/>
              <a:buChar char="•"/>
            </a:pPr>
            <a:r>
              <a:rPr lang="en-US" sz="1800" b="1" dirty="0">
                <a:solidFill>
                  <a:schemeClr val="tx1"/>
                </a:solidFill>
                <a:latin typeface="Roboto Slab" panose="020B0604020202020204" charset="0"/>
                <a:ea typeface="Roboto Slab" panose="020B0604020202020204" charset="0"/>
                <a:cs typeface="Nixie One"/>
                <a:sym typeface="Nixie One"/>
              </a:rPr>
              <a:t>Awareness about environmental pollution began to develop because of: </a:t>
            </a: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 </a:t>
            </a:r>
            <a:r>
              <a:rPr lang="en-US" sz="1600" b="1" dirty="0">
                <a:solidFill>
                  <a:schemeClr val="tx1"/>
                </a:solidFill>
                <a:latin typeface="Roboto Slab" panose="020B0604020202020204" charset="0"/>
                <a:ea typeface="Roboto Slab" panose="020B0604020202020204" charset="0"/>
                <a:cs typeface="Nixie One"/>
                <a:sym typeface="Nixie One"/>
              </a:rPr>
              <a:t>Intensive economic growth </a:t>
            </a:r>
          </a:p>
          <a:p>
            <a:pPr lvl="1">
              <a:spcBef>
                <a:spcPts val="600"/>
              </a:spcBef>
            </a:pPr>
            <a:r>
              <a:rPr lang="cs-CZ" sz="1600" b="1" dirty="0">
                <a:solidFill>
                  <a:schemeClr val="tx1"/>
                </a:solidFill>
                <a:latin typeface="Roboto Slab" panose="020B0604020202020204" charset="0"/>
                <a:ea typeface="Roboto Slab" panose="020B0604020202020204" charset="0"/>
                <a:cs typeface="Nixie One"/>
                <a:sym typeface="Nixie One"/>
              </a:rPr>
              <a:t>	- T</a:t>
            </a:r>
            <a:r>
              <a:rPr lang="en-US" sz="1600" b="1" dirty="0">
                <a:solidFill>
                  <a:schemeClr val="tx1"/>
                </a:solidFill>
                <a:latin typeface="Roboto Slab" panose="020B0604020202020204" charset="0"/>
                <a:ea typeface="Roboto Slab" panose="020B0604020202020204" charset="0"/>
                <a:cs typeface="Nixie One"/>
                <a:sym typeface="Nixie One"/>
              </a:rPr>
              <a:t>he fast growth of industrialization</a:t>
            </a:r>
          </a:p>
          <a:p>
            <a:pPr lvl="1">
              <a:spcBef>
                <a:spcPts val="600"/>
              </a:spcBef>
            </a:pPr>
            <a:r>
              <a:rPr lang="cs-CZ" sz="1600" b="1" dirty="0">
                <a:solidFill>
                  <a:schemeClr val="tx1"/>
                </a:solidFill>
                <a:latin typeface="Roboto Slab" panose="020B0604020202020204" charset="0"/>
                <a:ea typeface="Roboto Slab" panose="020B0604020202020204" charset="0"/>
                <a:cs typeface="Nixie One"/>
                <a:sym typeface="Nixie One"/>
              </a:rPr>
              <a:t>	- I</a:t>
            </a:r>
            <a:r>
              <a:rPr lang="en-US" sz="1600" b="1" dirty="0" err="1">
                <a:solidFill>
                  <a:schemeClr val="tx1"/>
                </a:solidFill>
                <a:latin typeface="Roboto Slab" panose="020B0604020202020204" charset="0"/>
                <a:ea typeface="Roboto Slab" panose="020B0604020202020204" charset="0"/>
                <a:cs typeface="Nixie One"/>
                <a:sym typeface="Nixie One"/>
              </a:rPr>
              <a:t>ncreasing</a:t>
            </a:r>
            <a:r>
              <a:rPr lang="en-US" sz="1600" b="1" dirty="0">
                <a:solidFill>
                  <a:schemeClr val="tx1"/>
                </a:solidFill>
                <a:latin typeface="Roboto Slab" panose="020B0604020202020204" charset="0"/>
                <a:ea typeface="Roboto Slab" panose="020B0604020202020204" charset="0"/>
                <a:cs typeface="Nixie One"/>
                <a:sym typeface="Nixie One"/>
              </a:rPr>
              <a:t> energy consumption </a:t>
            </a:r>
          </a:p>
          <a:p>
            <a:pPr lvl="1">
              <a:spcBef>
                <a:spcPts val="600"/>
              </a:spcBef>
            </a:pPr>
            <a:r>
              <a:rPr lang="cs-CZ" sz="1600" b="1" dirty="0">
                <a:solidFill>
                  <a:schemeClr val="tx1"/>
                </a:solidFill>
                <a:latin typeface="Roboto Slab" panose="020B0604020202020204" charset="0"/>
                <a:ea typeface="Roboto Slab" panose="020B0604020202020204" charset="0"/>
                <a:cs typeface="Nixie One"/>
                <a:sym typeface="Nixie One"/>
              </a:rPr>
              <a:t>	- on </a:t>
            </a:r>
            <a:r>
              <a:rPr lang="cs-CZ" sz="1600" b="1" dirty="0" err="1">
                <a:solidFill>
                  <a:schemeClr val="tx1"/>
                </a:solidFill>
                <a:latin typeface="Roboto Slab" panose="020B0604020202020204" charset="0"/>
                <a:ea typeface="Roboto Slab" panose="020B0604020202020204" charset="0"/>
                <a:cs typeface="Nixie One"/>
                <a:sym typeface="Nixie One"/>
              </a:rPr>
              <a:t>the</a:t>
            </a:r>
            <a:r>
              <a:rPr lang="cs-CZ" sz="1600" b="1" dirty="0">
                <a:solidFill>
                  <a:schemeClr val="tx1"/>
                </a:solidFill>
                <a:latin typeface="Roboto Slab" panose="020B0604020202020204" charset="0"/>
                <a:ea typeface="Roboto Slab" panose="020B0604020202020204" charset="0"/>
                <a:cs typeface="Nixie One"/>
                <a:sym typeface="Nixie One"/>
              </a:rPr>
              <a:t> </a:t>
            </a:r>
            <a:r>
              <a:rPr lang="cs-CZ" sz="1600" b="1" dirty="0" err="1">
                <a:solidFill>
                  <a:schemeClr val="tx1"/>
                </a:solidFill>
                <a:latin typeface="Roboto Slab" panose="020B0604020202020204" charset="0"/>
                <a:ea typeface="Roboto Slab" panose="020B0604020202020204" charset="0"/>
                <a:cs typeface="Nixie One"/>
                <a:sym typeface="Nixie One"/>
              </a:rPr>
              <a:t>international</a:t>
            </a:r>
            <a:r>
              <a:rPr lang="cs-CZ" sz="1600" b="1" dirty="0">
                <a:solidFill>
                  <a:schemeClr val="tx1"/>
                </a:solidFill>
                <a:latin typeface="Roboto Slab" panose="020B0604020202020204" charset="0"/>
                <a:ea typeface="Roboto Slab" panose="020B0604020202020204" charset="0"/>
                <a:cs typeface="Nixie One"/>
                <a:sym typeface="Nixie One"/>
              </a:rPr>
              <a:t> </a:t>
            </a:r>
            <a:r>
              <a:rPr lang="cs-CZ" sz="1600" b="1" dirty="0" err="1">
                <a:solidFill>
                  <a:schemeClr val="tx1"/>
                </a:solidFill>
                <a:latin typeface="Roboto Slab" panose="020B0604020202020204" charset="0"/>
                <a:ea typeface="Roboto Slab" panose="020B0604020202020204" charset="0"/>
                <a:cs typeface="Nixie One"/>
                <a:sym typeface="Nixie One"/>
              </a:rPr>
              <a:t>level</a:t>
            </a:r>
            <a:r>
              <a:rPr lang="cs-CZ" sz="1600" b="1" dirty="0">
                <a:solidFill>
                  <a:schemeClr val="tx1"/>
                </a:solidFill>
                <a:latin typeface="Roboto Slab" panose="020B0604020202020204" charset="0"/>
                <a:ea typeface="Roboto Slab" panose="020B0604020202020204" charset="0"/>
                <a:cs typeface="Nixie One"/>
                <a:sym typeface="Nixie One"/>
              </a:rPr>
              <a:t> + </a:t>
            </a:r>
            <a:r>
              <a:rPr lang="cs-CZ" sz="1600" b="1" dirty="0" err="1">
                <a:solidFill>
                  <a:schemeClr val="tx1"/>
                </a:solidFill>
                <a:latin typeface="Roboto Slab" panose="020B0604020202020204" charset="0"/>
                <a:ea typeface="Roboto Slab" panose="020B0604020202020204" charset="0"/>
                <a:cs typeface="Nixie One"/>
                <a:sym typeface="Nixie One"/>
              </a:rPr>
              <a:t>national</a:t>
            </a:r>
            <a:r>
              <a:rPr lang="cs-CZ" sz="1600" b="1" dirty="0">
                <a:solidFill>
                  <a:schemeClr val="tx1"/>
                </a:solidFill>
                <a:latin typeface="Roboto Slab" panose="020B0604020202020204" charset="0"/>
                <a:ea typeface="Roboto Slab" panose="020B0604020202020204" charset="0"/>
                <a:cs typeface="Nixie One"/>
                <a:sym typeface="Nixie One"/>
              </a:rPr>
              <a:t> </a:t>
            </a:r>
            <a:r>
              <a:rPr lang="cs-CZ" sz="1600" b="1" dirty="0" err="1">
                <a:solidFill>
                  <a:schemeClr val="tx1"/>
                </a:solidFill>
                <a:latin typeface="Roboto Slab" panose="020B0604020202020204" charset="0"/>
                <a:ea typeface="Roboto Slab" panose="020B0604020202020204" charset="0"/>
                <a:cs typeface="Nixie One"/>
                <a:sym typeface="Nixie One"/>
              </a:rPr>
              <a:t>level</a:t>
            </a:r>
            <a:endParaRPr lang="en-US" sz="16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2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cs-CZ" sz="1200" b="1" dirty="0">
                <a:solidFill>
                  <a:schemeClr val="tx1"/>
                </a:solidFill>
                <a:latin typeface="Roboto Slab" panose="020B0604020202020204" charset="0"/>
                <a:ea typeface="Roboto Slab" panose="020B0604020202020204" charset="0"/>
                <a:cs typeface="Nixie One"/>
                <a:sym typeface="Nixie One"/>
              </a:rPr>
              <a:t>				</a:t>
            </a:r>
            <a:endParaRPr lang="en-US" sz="1200" b="1" dirty="0">
              <a:solidFill>
                <a:schemeClr val="tx1"/>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136424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additive="base">
                                        <p:cTn id="4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89431" y="0"/>
            <a:ext cx="7913754" cy="3000284"/>
          </a:xfrm>
          <a:prstGeom prst="rect">
            <a:avLst/>
          </a:prstGeom>
          <a:noFill/>
          <a:ln>
            <a:noFill/>
          </a:ln>
        </p:spPr>
        <p:txBody>
          <a:bodyPr lIns="91425" tIns="91425" rIns="91425" bIns="91425" anchor="t" anchorCtr="0">
            <a:noAutofit/>
          </a:bodyPr>
          <a:lstStyle/>
          <a:p>
            <a:pPr lvl="0">
              <a:spcBef>
                <a:spcPts val="600"/>
              </a:spcBef>
            </a:pPr>
            <a:r>
              <a:rPr lang="en-US" sz="2000" b="1" dirty="0">
                <a:solidFill>
                  <a:schemeClr val="accent3"/>
                </a:solidFill>
                <a:latin typeface="Roboto Slab" panose="020B0604020202020204" charset="0"/>
                <a:ea typeface="Roboto Slab" panose="020B0604020202020204" charset="0"/>
                <a:cs typeface="Nixie One"/>
                <a:sym typeface="Nixie One"/>
              </a:rPr>
              <a:t>Phase 1: 1958 - 1972</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1958 EEC Treaty</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No specific attention to development of environmental policy</a:t>
            </a: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accent4"/>
                </a:solidFill>
                <a:latin typeface="Roboto Slab" panose="020B0604020202020204" charset="0"/>
                <a:ea typeface="Roboto Slab" panose="020B0604020202020204" charset="0"/>
                <a:cs typeface="Nixie One"/>
                <a:sym typeface="Nixie One"/>
              </a:rPr>
              <a:t>Min</a:t>
            </a:r>
            <a:r>
              <a:rPr lang="cs-CZ" sz="1800" b="1" dirty="0">
                <a:solidFill>
                  <a:schemeClr val="accent4"/>
                </a:solidFill>
                <a:latin typeface="Roboto Slab" panose="020B0604020202020204" charset="0"/>
                <a:ea typeface="Roboto Slab" panose="020B0604020202020204" charset="0"/>
                <a:cs typeface="Nixie One"/>
                <a:sym typeface="Nixie One"/>
              </a:rPr>
              <a:t>o</a:t>
            </a:r>
            <a:r>
              <a:rPr lang="en-US" sz="1800" b="1" dirty="0">
                <a:solidFill>
                  <a:schemeClr val="accent4"/>
                </a:solidFill>
                <a:latin typeface="Roboto Slab" panose="020B0604020202020204" charset="0"/>
                <a:ea typeface="Roboto Slab" panose="020B0604020202020204" charset="0"/>
                <a:cs typeface="Nixie One"/>
                <a:sym typeface="Nixie One"/>
              </a:rPr>
              <a:t>r measures </a:t>
            </a:r>
            <a:r>
              <a:rPr lang="en-US" sz="1800" b="1" dirty="0">
                <a:solidFill>
                  <a:schemeClr val="tx1"/>
                </a:solidFill>
                <a:latin typeface="Roboto Slab" panose="020B0604020202020204" charset="0"/>
                <a:ea typeface="Roboto Slab" panose="020B0604020202020204" charset="0"/>
                <a:cs typeface="Nixie One"/>
                <a:sym typeface="Nixie One"/>
              </a:rPr>
              <a:t>(common market based – dangerous 				chemicals, motor vehicles, detergents)</a:t>
            </a: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cs-CZ" sz="2000" b="1" dirty="0" err="1">
                <a:solidFill>
                  <a:schemeClr val="accent3"/>
                </a:solidFill>
                <a:latin typeface="Roboto Slab" panose="020B0604020202020204" charset="0"/>
                <a:ea typeface="Roboto Slab" panose="020B0604020202020204" charset="0"/>
                <a:cs typeface="Nixie One"/>
                <a:sym typeface="Nixie One"/>
              </a:rPr>
              <a:t>Phase</a:t>
            </a:r>
            <a:r>
              <a:rPr lang="cs-CZ" sz="2000" b="1" dirty="0">
                <a:solidFill>
                  <a:schemeClr val="accent3"/>
                </a:solidFill>
                <a:latin typeface="Roboto Slab" panose="020B0604020202020204" charset="0"/>
                <a:ea typeface="Roboto Slab" panose="020B0604020202020204" charset="0"/>
                <a:cs typeface="Nixie One"/>
                <a:sym typeface="Nixie One"/>
              </a:rPr>
              <a:t> 2: 1972 - 1987</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European Council </a:t>
            </a:r>
            <a:r>
              <a:rPr lang="en-US" sz="1800" b="1" dirty="0">
                <a:solidFill>
                  <a:schemeClr val="accent4"/>
                </a:solidFill>
                <a:latin typeface="Roboto Slab" panose="020B0604020202020204" charset="0"/>
                <a:ea typeface="Roboto Slab" panose="020B0604020202020204" charset="0"/>
                <a:cs typeface="Nixie One"/>
                <a:sym typeface="Nixie One"/>
              </a:rPr>
              <a:t>Summit in 1972</a:t>
            </a:r>
            <a:r>
              <a:rPr lang="en-US" sz="1800" b="1" dirty="0">
                <a:solidFill>
                  <a:schemeClr val="tx1"/>
                </a:solidFill>
                <a:latin typeface="Roboto Slab" panose="020B0604020202020204" charset="0"/>
                <a:ea typeface="Roboto Slab" panose="020B0604020202020204" charset="0"/>
                <a:cs typeface="Nixie One"/>
                <a:sym typeface="Nixie One"/>
              </a:rPr>
              <a:t>: Heads of State</a:t>
            </a:r>
            <a:r>
              <a:rPr lang="cs-CZ" sz="1800" b="1" dirty="0">
                <a:solidFill>
                  <a:schemeClr val="tx1"/>
                </a:solidFill>
                <a:latin typeface="Roboto Slab" panose="020B0604020202020204" charset="0"/>
                <a:ea typeface="Roboto Slab" panose="020B0604020202020204" charset="0"/>
                <a:cs typeface="Nixie One"/>
                <a:sym typeface="Nixie One"/>
              </a:rPr>
              <a:t>s</a:t>
            </a:r>
            <a:r>
              <a:rPr lang="en-US" sz="1800" b="1" dirty="0">
                <a:solidFill>
                  <a:schemeClr val="tx1"/>
                </a:solidFill>
                <a:latin typeface="Roboto Slab" panose="020B0604020202020204" charset="0"/>
                <a:ea typeface="Roboto Slab" panose="020B0604020202020204" charset="0"/>
                <a:cs typeface="Nixie One"/>
                <a:sym typeface="Nixie One"/>
              </a:rPr>
              <a:t> and </a:t>
            </a: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Government</a:t>
            </a:r>
            <a:r>
              <a:rPr lang="cs-CZ" sz="1800" b="1" dirty="0">
                <a:solidFill>
                  <a:schemeClr val="tx1"/>
                </a:solidFill>
                <a:latin typeface="Roboto Slab" panose="020B0604020202020204" charset="0"/>
                <a:ea typeface="Roboto Slab" panose="020B0604020202020204" charset="0"/>
                <a:cs typeface="Nixie One"/>
                <a:sym typeface="Nixie One"/>
              </a:rPr>
              <a:t>s</a:t>
            </a:r>
            <a:r>
              <a:rPr lang="en-US" sz="1800" b="1" dirty="0">
                <a:solidFill>
                  <a:schemeClr val="tx1"/>
                </a:solidFill>
                <a:latin typeface="Roboto Slab" panose="020B0604020202020204" charset="0"/>
                <a:ea typeface="Roboto Slab" panose="020B0604020202020204" charset="0"/>
                <a:cs typeface="Nixie One"/>
                <a:sym typeface="Nixie One"/>
              </a:rPr>
              <a:t> decided that a Community environmental policy </a:t>
            </a: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was necessary</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The basis of the environmental policy was established in the </a:t>
            </a: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accent4"/>
                </a:solidFill>
                <a:latin typeface="Roboto Slab" panose="020B0604020202020204" charset="0"/>
                <a:ea typeface="Roboto Slab" panose="020B0604020202020204" charset="0"/>
                <a:cs typeface="Nixie One"/>
                <a:sym typeface="Nixie One"/>
              </a:rPr>
              <a:t>First Environmental Action Program</a:t>
            </a:r>
            <a:r>
              <a:rPr lang="cs-CZ" sz="1800" b="1" dirty="0" err="1">
                <a:solidFill>
                  <a:schemeClr val="accent4"/>
                </a:solidFill>
                <a:latin typeface="Roboto Slab" panose="020B0604020202020204" charset="0"/>
                <a:ea typeface="Roboto Slab" panose="020B0604020202020204" charset="0"/>
                <a:cs typeface="Nixie One"/>
                <a:sym typeface="Nixie One"/>
              </a:rPr>
              <a:t>me</a:t>
            </a:r>
            <a:r>
              <a:rPr lang="en-US" sz="1800" b="1" dirty="0">
                <a:solidFill>
                  <a:schemeClr val="accent4"/>
                </a:solidFill>
                <a:latin typeface="Roboto Slab" panose="020B0604020202020204" charset="0"/>
                <a:ea typeface="Roboto Slab" panose="020B0604020202020204" charset="0"/>
                <a:cs typeface="Nixie One"/>
                <a:sym typeface="Nixie One"/>
              </a:rPr>
              <a:t> (1973)</a:t>
            </a:r>
            <a:r>
              <a:rPr lang="en-US" sz="1800" b="1" dirty="0">
                <a:solidFill>
                  <a:schemeClr val="tx1"/>
                </a:solidFill>
                <a:latin typeface="Roboto Slab" panose="020B0604020202020204" charset="0"/>
                <a:ea typeface="Roboto Slab" panose="020B0604020202020204" charset="0"/>
                <a:cs typeface="Nixie One"/>
                <a:sym typeface="Nixie One"/>
              </a:rPr>
              <a:t>. Basic goals, </a:t>
            </a: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principles of environmental law, and activities regarding </a:t>
            </a: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certain fields of the environment.</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The main goal was the efficient operation of the Community </a:t>
            </a: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and the Common Market – but </a:t>
            </a:r>
            <a:r>
              <a:rPr lang="en-US" sz="1800" b="1" dirty="0">
                <a:solidFill>
                  <a:schemeClr val="accent4"/>
                </a:solidFill>
                <a:latin typeface="Roboto Slab" panose="020B0604020202020204" charset="0"/>
                <a:ea typeface="Roboto Slab" panose="020B0604020202020204" charset="0"/>
                <a:cs typeface="Nixie One"/>
                <a:sym typeface="Nixie One"/>
              </a:rPr>
              <a:t>extensive interpretation of </a:t>
            </a:r>
            <a:r>
              <a:rPr lang="cs-CZ" sz="1800" b="1" dirty="0">
                <a:solidFill>
                  <a:schemeClr val="accent4"/>
                </a:solidFill>
                <a:latin typeface="Roboto Slab" panose="020B0604020202020204" charset="0"/>
                <a:ea typeface="Roboto Slab" panose="020B0604020202020204" charset="0"/>
                <a:cs typeface="Nixie One"/>
                <a:sym typeface="Nixie One"/>
              </a:rPr>
              <a:t>	</a:t>
            </a:r>
            <a:r>
              <a:rPr lang="en-US" sz="1800" b="1" dirty="0">
                <a:solidFill>
                  <a:schemeClr val="accent4"/>
                </a:solidFill>
                <a:latin typeface="Roboto Slab" panose="020B0604020202020204" charset="0"/>
                <a:ea typeface="Roboto Slab" panose="020B0604020202020204" charset="0"/>
                <a:cs typeface="Nixie One"/>
                <a:sym typeface="Nixie One"/>
              </a:rPr>
              <a:t>economic expansion</a:t>
            </a:r>
            <a:r>
              <a:rPr lang="en-US" sz="1800" b="1" dirty="0">
                <a:solidFill>
                  <a:schemeClr val="tx1"/>
                </a:solidFill>
                <a:latin typeface="Roboto Slab" panose="020B0604020202020204" charset="0"/>
                <a:ea typeface="Roboto Slab" panose="020B0604020202020204" charset="0"/>
                <a:cs typeface="Nixie One"/>
                <a:sym typeface="Nixie One"/>
              </a:rPr>
              <a:t>. </a:t>
            </a: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38832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737558" y="469231"/>
            <a:ext cx="7913754" cy="3000284"/>
          </a:xfrm>
          <a:prstGeom prst="rect">
            <a:avLst/>
          </a:prstGeom>
          <a:noFill/>
          <a:ln>
            <a:noFill/>
          </a:ln>
        </p:spPr>
        <p:txBody>
          <a:bodyPr lIns="91425" tIns="91425" rIns="91425" bIns="91425" anchor="t" anchorCtr="0">
            <a:noAutofit/>
          </a:bodyPr>
          <a:lstStyle/>
          <a:p>
            <a:pPr lvl="0">
              <a:spcBef>
                <a:spcPts val="600"/>
              </a:spcBef>
            </a:pPr>
            <a:r>
              <a:rPr lang="en-US" sz="2000" b="1" dirty="0">
                <a:solidFill>
                  <a:schemeClr val="accent3"/>
                </a:solidFill>
                <a:latin typeface="Roboto Slab" panose="020B0604020202020204" charset="0"/>
                <a:ea typeface="Roboto Slab" panose="020B0604020202020204" charset="0"/>
                <a:cs typeface="Nixie One"/>
                <a:sym typeface="Nixie One"/>
              </a:rPr>
              <a:t>Phase </a:t>
            </a:r>
            <a:r>
              <a:rPr lang="cs-CZ" sz="2000" b="1" dirty="0">
                <a:solidFill>
                  <a:schemeClr val="accent3"/>
                </a:solidFill>
                <a:latin typeface="Roboto Slab" panose="020B0604020202020204" charset="0"/>
                <a:ea typeface="Roboto Slab" panose="020B0604020202020204" charset="0"/>
                <a:cs typeface="Nixie One"/>
                <a:sym typeface="Nixie One"/>
              </a:rPr>
              <a:t>3</a:t>
            </a:r>
            <a:r>
              <a:rPr lang="en-US" sz="2000" b="1" dirty="0">
                <a:solidFill>
                  <a:schemeClr val="accent3"/>
                </a:solidFill>
                <a:latin typeface="Roboto Slab" panose="020B0604020202020204" charset="0"/>
                <a:ea typeface="Roboto Slab" panose="020B0604020202020204" charset="0"/>
                <a:cs typeface="Nixie One"/>
                <a:sym typeface="Nixie One"/>
              </a:rPr>
              <a:t>: 19</a:t>
            </a:r>
            <a:r>
              <a:rPr lang="cs-CZ" sz="2000" b="1" dirty="0">
                <a:solidFill>
                  <a:schemeClr val="accent3"/>
                </a:solidFill>
                <a:latin typeface="Roboto Slab" panose="020B0604020202020204" charset="0"/>
                <a:ea typeface="Roboto Slab" panose="020B0604020202020204" charset="0"/>
                <a:cs typeface="Nixie One"/>
                <a:sym typeface="Nixie One"/>
              </a:rPr>
              <a:t>87</a:t>
            </a:r>
            <a:r>
              <a:rPr lang="en-US" sz="2000" b="1" dirty="0">
                <a:solidFill>
                  <a:schemeClr val="accent3"/>
                </a:solidFill>
                <a:latin typeface="Roboto Slab" panose="020B0604020202020204" charset="0"/>
                <a:ea typeface="Roboto Slab" panose="020B0604020202020204" charset="0"/>
                <a:cs typeface="Nixie One"/>
                <a:sym typeface="Nixie One"/>
              </a:rPr>
              <a:t> - </a:t>
            </a:r>
            <a:r>
              <a:rPr lang="cs-CZ" sz="2000" b="1" dirty="0">
                <a:solidFill>
                  <a:schemeClr val="accent3"/>
                </a:solidFill>
                <a:latin typeface="Roboto Slab" panose="020B0604020202020204" charset="0"/>
                <a:ea typeface="Roboto Slab" panose="020B0604020202020204" charset="0"/>
                <a:cs typeface="Nixie One"/>
                <a:sym typeface="Nixie One"/>
              </a:rPr>
              <a:t>2008</a:t>
            </a:r>
            <a:endParaRPr lang="en-US" sz="2000" b="1" dirty="0">
              <a:solidFill>
                <a:schemeClr val="accent3"/>
              </a:solidFill>
              <a:latin typeface="Roboto Slab" panose="020B0604020202020204" charset="0"/>
              <a:ea typeface="Roboto Slab" panose="020B0604020202020204" charset="0"/>
              <a:cs typeface="Nixie One"/>
              <a:sym typeface="Nixie One"/>
            </a:endParaRPr>
          </a:p>
          <a:p>
            <a:pPr lvl="0">
              <a:spcBef>
                <a:spcPts val="600"/>
              </a:spcBef>
            </a:pPr>
            <a:r>
              <a:rPr lang="en-US" sz="1800" b="1" dirty="0">
                <a:solidFill>
                  <a:schemeClr val="tx1"/>
                </a:solidFill>
                <a:latin typeface="Roboto Slab" panose="020B0604020202020204" charset="0"/>
                <a:ea typeface="Roboto Slab" panose="020B0604020202020204" charset="0"/>
                <a:cs typeface="Nixie One"/>
                <a:sym typeface="Nixie One"/>
              </a:rPr>
              <a:t>1987 Single European Act</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Independent </a:t>
            </a:r>
            <a:r>
              <a:rPr lang="en-US" sz="1800" b="1" dirty="0">
                <a:solidFill>
                  <a:schemeClr val="accent1"/>
                </a:solidFill>
                <a:latin typeface="Roboto Slab" panose="020B0604020202020204" charset="0"/>
                <a:ea typeface="Roboto Slab" panose="020B0604020202020204" charset="0"/>
                <a:cs typeface="Nixie One"/>
                <a:sym typeface="Nixie One"/>
              </a:rPr>
              <a:t>title</a:t>
            </a:r>
            <a:r>
              <a:rPr lang="en-US" sz="1800" b="1" dirty="0">
                <a:solidFill>
                  <a:schemeClr val="tx1"/>
                </a:solidFill>
                <a:latin typeface="Roboto Slab" panose="020B0604020202020204" charset="0"/>
                <a:ea typeface="Roboto Slab" panose="020B0604020202020204" charset="0"/>
                <a:cs typeface="Nixie One"/>
                <a:sym typeface="Nixie One"/>
              </a:rPr>
              <a:t> of environment was accepted</a:t>
            </a:r>
          </a:p>
          <a:p>
            <a:pPr lvl="0">
              <a:spcBef>
                <a:spcPts val="600"/>
              </a:spcBef>
            </a:pPr>
            <a:r>
              <a:rPr lang="en-US" sz="1800" b="1" dirty="0">
                <a:solidFill>
                  <a:schemeClr val="tx1"/>
                </a:solidFill>
                <a:latin typeface="Roboto Slab" panose="020B0604020202020204" charset="0"/>
                <a:ea typeface="Roboto Slab" panose="020B0604020202020204" charset="0"/>
                <a:cs typeface="Nixie One"/>
                <a:sym typeface="Nixie One"/>
              </a:rPr>
              <a:t>1993 Treaty on the European Union (Maastricht)</a:t>
            </a:r>
          </a:p>
          <a:p>
            <a:pPr lvl="0">
              <a:spcBef>
                <a:spcPts val="600"/>
              </a:spcBef>
            </a:pPr>
            <a:r>
              <a:rPr lang="en-US" sz="1800" b="1" dirty="0">
                <a:solidFill>
                  <a:schemeClr val="tx1"/>
                </a:solidFill>
                <a:latin typeface="Roboto Slab" panose="020B0604020202020204" charset="0"/>
                <a:ea typeface="Roboto Slab" panose="020B0604020202020204" charset="0"/>
                <a:cs typeface="Nixie One"/>
                <a:sym typeface="Nixie One"/>
              </a:rPr>
              <a:t>	Protection of the environment became </a:t>
            </a:r>
            <a:r>
              <a:rPr lang="en-US" sz="1800" b="1" dirty="0">
                <a:solidFill>
                  <a:schemeClr val="accent1"/>
                </a:solidFill>
                <a:latin typeface="Roboto Slab" panose="020B0604020202020204" charset="0"/>
                <a:ea typeface="Roboto Slab" panose="020B0604020202020204" charset="0"/>
                <a:cs typeface="Nixie One"/>
                <a:sym typeface="Nixie One"/>
              </a:rPr>
              <a:t>part of the 	internal </a:t>
            </a:r>
            <a:r>
              <a:rPr lang="cs-CZ" sz="1800" b="1" dirty="0">
                <a:solidFill>
                  <a:schemeClr val="accent1"/>
                </a:solidFill>
                <a:latin typeface="Roboto Slab" panose="020B0604020202020204" charset="0"/>
                <a:ea typeface="Roboto Slab" panose="020B0604020202020204" charset="0"/>
                <a:cs typeface="Nixie One"/>
                <a:sym typeface="Nixie One"/>
              </a:rPr>
              <a:t>	</a:t>
            </a:r>
            <a:r>
              <a:rPr lang="en-US" sz="1800" b="1" dirty="0">
                <a:solidFill>
                  <a:schemeClr val="accent1"/>
                </a:solidFill>
                <a:latin typeface="Roboto Slab" panose="020B0604020202020204" charset="0"/>
                <a:ea typeface="Roboto Slab" panose="020B0604020202020204" charset="0"/>
                <a:cs typeface="Nixie One"/>
                <a:sym typeface="Nixie One"/>
              </a:rPr>
              <a:t>common policy</a:t>
            </a:r>
            <a:r>
              <a:rPr lang="en-US" sz="1800" b="1" dirty="0">
                <a:solidFill>
                  <a:schemeClr val="tx1"/>
                </a:solidFill>
                <a:latin typeface="Roboto Slab" panose="020B0604020202020204" charset="0"/>
                <a:ea typeface="Roboto Slab" panose="020B0604020202020204" charset="0"/>
                <a:cs typeface="Nixie One"/>
                <a:sym typeface="Nixie One"/>
              </a:rPr>
              <a:t>. The scope of environmental policy was </a:t>
            </a: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enlarged and supplemented it with new objectives. </a:t>
            </a:r>
          </a:p>
          <a:p>
            <a:pPr lvl="0">
              <a:spcBef>
                <a:spcPts val="600"/>
              </a:spcBef>
            </a:pPr>
            <a:r>
              <a:rPr lang="en-US" sz="1800" b="1" dirty="0">
                <a:solidFill>
                  <a:schemeClr val="tx1"/>
                </a:solidFill>
                <a:latin typeface="Roboto Slab" panose="020B0604020202020204" charset="0"/>
                <a:ea typeface="Roboto Slab" panose="020B0604020202020204" charset="0"/>
                <a:cs typeface="Nixie One"/>
                <a:sym typeface="Nixie One"/>
              </a:rPr>
              <a:t>1997 Treaty of Amsterdam </a:t>
            </a:r>
          </a:p>
          <a:p>
            <a:pPr lvl="0">
              <a:spcBef>
                <a:spcPts val="600"/>
              </a:spcBef>
            </a:pPr>
            <a:r>
              <a:rPr lang="en-US" sz="1800" b="1" dirty="0">
                <a:solidFill>
                  <a:schemeClr val="tx1"/>
                </a:solidFill>
                <a:latin typeface="Roboto Slab" panose="020B0604020202020204" charset="0"/>
                <a:ea typeface="Roboto Slab" panose="020B0604020202020204" charset="0"/>
                <a:cs typeface="Nixie One"/>
                <a:sym typeface="Nixie One"/>
              </a:rPr>
              <a:t>	</a:t>
            </a:r>
            <a:r>
              <a:rPr lang="en-US" sz="1800" b="1" i="1" dirty="0">
                <a:solidFill>
                  <a:schemeClr val="tx1"/>
                </a:solidFill>
                <a:latin typeface="Roboto Slab" panose="020B0604020202020204" charset="0"/>
                <a:ea typeface="Roboto Slab" panose="020B0604020202020204" charset="0"/>
                <a:cs typeface="Nixie One"/>
                <a:sym typeface="Nixie One"/>
              </a:rPr>
              <a:t>„Environmental protection requirements </a:t>
            </a:r>
            <a:r>
              <a:rPr lang="en-US" sz="1800" b="1" i="1" dirty="0">
                <a:solidFill>
                  <a:schemeClr val="accent1"/>
                </a:solidFill>
                <a:latin typeface="Roboto Slab" panose="020B0604020202020204" charset="0"/>
                <a:ea typeface="Roboto Slab" panose="020B0604020202020204" charset="0"/>
                <a:cs typeface="Nixie One"/>
                <a:sym typeface="Nixie One"/>
              </a:rPr>
              <a:t>must be 	integrated </a:t>
            </a:r>
            <a:r>
              <a:rPr lang="cs-CZ" sz="1800" b="1" i="1" dirty="0">
                <a:solidFill>
                  <a:schemeClr val="tx1"/>
                </a:solidFill>
                <a:latin typeface="Roboto Slab" panose="020B0604020202020204" charset="0"/>
                <a:ea typeface="Roboto Slab" panose="020B0604020202020204" charset="0"/>
                <a:cs typeface="Nixie One"/>
                <a:sym typeface="Nixie One"/>
              </a:rPr>
              <a:t>	</a:t>
            </a:r>
            <a:r>
              <a:rPr lang="en-US" sz="1800" b="1" i="1" dirty="0">
                <a:solidFill>
                  <a:schemeClr val="tx1"/>
                </a:solidFill>
                <a:latin typeface="Roboto Slab" panose="020B0604020202020204" charset="0"/>
                <a:ea typeface="Roboto Slab" panose="020B0604020202020204" charset="0"/>
                <a:cs typeface="Nixie One"/>
                <a:sym typeface="Nixie One"/>
              </a:rPr>
              <a:t>into the definition and implementation of the Community </a:t>
            </a:r>
            <a:r>
              <a:rPr lang="cs-CZ" sz="1800" b="1" i="1" dirty="0">
                <a:solidFill>
                  <a:schemeClr val="tx1"/>
                </a:solidFill>
                <a:latin typeface="Roboto Slab" panose="020B0604020202020204" charset="0"/>
                <a:ea typeface="Roboto Slab" panose="020B0604020202020204" charset="0"/>
                <a:cs typeface="Nixie One"/>
                <a:sym typeface="Nixie One"/>
              </a:rPr>
              <a:t>	</a:t>
            </a:r>
            <a:r>
              <a:rPr lang="en-US" sz="1800" b="1" i="1" dirty="0">
                <a:solidFill>
                  <a:schemeClr val="tx1"/>
                </a:solidFill>
                <a:latin typeface="Roboto Slab" panose="020B0604020202020204" charset="0"/>
                <a:ea typeface="Roboto Slab" panose="020B0604020202020204" charset="0"/>
                <a:cs typeface="Nixie One"/>
                <a:sym typeface="Nixie One"/>
              </a:rPr>
              <a:t>policies and activities referred to in Article 3, in particular </a:t>
            </a:r>
            <a:r>
              <a:rPr lang="cs-CZ" sz="1800" b="1" i="1" dirty="0">
                <a:solidFill>
                  <a:schemeClr val="tx1"/>
                </a:solidFill>
                <a:latin typeface="Roboto Slab" panose="020B0604020202020204" charset="0"/>
                <a:ea typeface="Roboto Slab" panose="020B0604020202020204" charset="0"/>
                <a:cs typeface="Nixie One"/>
                <a:sym typeface="Nixie One"/>
              </a:rPr>
              <a:t>	</a:t>
            </a:r>
            <a:r>
              <a:rPr lang="en-US" sz="1800" b="1" i="1" dirty="0">
                <a:solidFill>
                  <a:schemeClr val="tx1"/>
                </a:solidFill>
                <a:latin typeface="Roboto Slab" panose="020B0604020202020204" charset="0"/>
                <a:ea typeface="Roboto Slab" panose="020B0604020202020204" charset="0"/>
                <a:cs typeface="Nixie One"/>
                <a:sym typeface="Nixie One"/>
              </a:rPr>
              <a:t>with a view to promoting sustainable</a:t>
            </a:r>
            <a:r>
              <a:rPr lang="cs-CZ" sz="1800" b="1" i="1" dirty="0">
                <a:solidFill>
                  <a:schemeClr val="tx1"/>
                </a:solidFill>
                <a:latin typeface="Roboto Slab" panose="020B0604020202020204" charset="0"/>
                <a:ea typeface="Roboto Slab" panose="020B0604020202020204" charset="0"/>
                <a:cs typeface="Nixie One"/>
                <a:sym typeface="Nixie One"/>
              </a:rPr>
              <a:t> </a:t>
            </a:r>
            <a:r>
              <a:rPr lang="en-US" sz="1800" b="1" i="1" dirty="0">
                <a:solidFill>
                  <a:schemeClr val="tx1"/>
                </a:solidFill>
                <a:latin typeface="Roboto Slab" panose="020B0604020202020204" charset="0"/>
                <a:ea typeface="Roboto Slab" panose="020B0604020202020204" charset="0"/>
                <a:cs typeface="Nixie One"/>
                <a:sym typeface="Nixie One"/>
              </a:rPr>
              <a:t>development.”</a:t>
            </a: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105167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701462" y="469231"/>
            <a:ext cx="7913754" cy="3000284"/>
          </a:xfrm>
          <a:prstGeom prst="rect">
            <a:avLst/>
          </a:prstGeom>
          <a:noFill/>
          <a:ln>
            <a:noFill/>
          </a:ln>
        </p:spPr>
        <p:txBody>
          <a:bodyPr lIns="91425" tIns="91425" rIns="91425" bIns="91425" anchor="t" anchorCtr="0">
            <a:noAutofit/>
          </a:bodyPr>
          <a:lstStyle/>
          <a:p>
            <a:pPr lvl="0">
              <a:spcBef>
                <a:spcPts val="600"/>
              </a:spcBef>
            </a:pPr>
            <a:r>
              <a:rPr lang="en-US" sz="2000" b="1" dirty="0">
                <a:solidFill>
                  <a:schemeClr val="accent3"/>
                </a:solidFill>
                <a:latin typeface="Roboto Slab" panose="020B0604020202020204" charset="0"/>
                <a:ea typeface="Roboto Slab" panose="020B0604020202020204" charset="0"/>
                <a:cs typeface="Nixie One"/>
                <a:sym typeface="Nixie One"/>
              </a:rPr>
              <a:t>Phase </a:t>
            </a:r>
            <a:r>
              <a:rPr lang="cs-CZ" sz="2000" b="1" dirty="0">
                <a:solidFill>
                  <a:schemeClr val="accent3"/>
                </a:solidFill>
                <a:latin typeface="Roboto Slab" panose="020B0604020202020204" charset="0"/>
                <a:ea typeface="Roboto Slab" panose="020B0604020202020204" charset="0"/>
                <a:cs typeface="Nixie One"/>
                <a:sym typeface="Nixie One"/>
              </a:rPr>
              <a:t>4</a:t>
            </a:r>
            <a:r>
              <a:rPr lang="en-US" sz="2000" b="1" dirty="0">
                <a:solidFill>
                  <a:schemeClr val="accent3"/>
                </a:solidFill>
                <a:latin typeface="Roboto Slab" panose="020B0604020202020204" charset="0"/>
                <a:ea typeface="Roboto Slab" panose="020B0604020202020204" charset="0"/>
                <a:cs typeface="Nixie One"/>
                <a:sym typeface="Nixie One"/>
              </a:rPr>
              <a:t>: </a:t>
            </a:r>
            <a:r>
              <a:rPr lang="cs-CZ" sz="2000" b="1" dirty="0" err="1">
                <a:solidFill>
                  <a:schemeClr val="accent3"/>
                </a:solidFill>
                <a:latin typeface="Roboto Slab" panose="020B0604020202020204" charset="0"/>
                <a:ea typeface="Roboto Slab" panose="020B0604020202020204" charset="0"/>
                <a:cs typeface="Nixie One"/>
                <a:sym typeface="Nixie One"/>
              </a:rPr>
              <a:t>Lisbon</a:t>
            </a:r>
            <a:r>
              <a:rPr lang="cs-CZ" sz="2000" b="1" dirty="0">
                <a:solidFill>
                  <a:schemeClr val="accent3"/>
                </a:solidFill>
                <a:latin typeface="Roboto Slab" panose="020B0604020202020204" charset="0"/>
                <a:ea typeface="Roboto Slab" panose="020B0604020202020204" charset="0"/>
                <a:cs typeface="Nixie One"/>
                <a:sym typeface="Nixie One"/>
              </a:rPr>
              <a:t> and </a:t>
            </a:r>
            <a:r>
              <a:rPr lang="cs-CZ" sz="2000" b="1" dirty="0" err="1">
                <a:solidFill>
                  <a:schemeClr val="accent3"/>
                </a:solidFill>
                <a:latin typeface="Roboto Slab" panose="020B0604020202020204" charset="0"/>
                <a:ea typeface="Roboto Slab" panose="020B0604020202020204" charset="0"/>
                <a:cs typeface="Nixie One"/>
                <a:sym typeface="Nixie One"/>
              </a:rPr>
              <a:t>further</a:t>
            </a:r>
            <a:endParaRPr lang="en-US" sz="2000" b="1" dirty="0">
              <a:solidFill>
                <a:schemeClr val="accent3"/>
              </a:solidFill>
              <a:latin typeface="Roboto Slab" panose="020B0604020202020204" charset="0"/>
              <a:ea typeface="Roboto Slab" panose="020B0604020202020204" charset="0"/>
              <a:cs typeface="Nixie One"/>
              <a:sym typeface="Nixie One"/>
            </a:endParaRPr>
          </a:p>
          <a:p>
            <a:pPr lvl="0">
              <a:spcBef>
                <a:spcPts val="600"/>
              </a:spcBef>
            </a:pPr>
            <a:r>
              <a:rPr lang="en-US" sz="1800" b="1" dirty="0">
                <a:solidFill>
                  <a:schemeClr val="tx1"/>
                </a:solidFill>
                <a:latin typeface="Roboto Slab" panose="020B0604020202020204" charset="0"/>
                <a:ea typeface="Roboto Slab" panose="020B0604020202020204" charset="0"/>
                <a:cs typeface="Nixie One"/>
                <a:sym typeface="Nixie One"/>
              </a:rPr>
              <a:t>2009: Treaty of Lisbon</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the 3 pillars structure disappears</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TUE + TFUE (former TEC) + Nice into a single Treaty</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Strengthened role of the EU Parliament </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Broader Union’s competences</a:t>
            </a: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a:t>
            </a:r>
            <a:r>
              <a:rPr lang="en-US" sz="1800" b="1" dirty="0">
                <a:solidFill>
                  <a:schemeClr val="tx1"/>
                </a:solidFill>
                <a:latin typeface="Roboto Slab" panose="020B0604020202020204" charset="0"/>
                <a:ea typeface="Roboto Slab" panose="020B0604020202020204" charset="0"/>
                <a:cs typeface="Nixie One"/>
                <a:sym typeface="Nixie One"/>
              </a:rPr>
              <a:t>Birth of the European External Action Service (EEAS)</a:t>
            </a: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	EU Charter</a:t>
            </a:r>
          </a:p>
          <a:p>
            <a:pPr lvl="0">
              <a:spcBef>
                <a:spcPts val="600"/>
              </a:spcBef>
            </a:pPr>
            <a:r>
              <a:rPr lang="cs-CZ" sz="1800" b="1" dirty="0">
                <a:solidFill>
                  <a:schemeClr val="accent5"/>
                </a:solidFill>
                <a:latin typeface="Roboto Slab" panose="020B0604020202020204" charset="0"/>
                <a:ea typeface="Roboto Slab" panose="020B0604020202020204" charset="0"/>
                <a:cs typeface="Nixie One"/>
                <a:sym typeface="Nixie One"/>
              </a:rPr>
              <a:t>DG </a:t>
            </a:r>
            <a:r>
              <a:rPr lang="cs-CZ" sz="1800" b="1" dirty="0" err="1">
                <a:solidFill>
                  <a:schemeClr val="accent5"/>
                </a:solidFill>
                <a:latin typeface="Roboto Slab" panose="020B0604020202020204" charset="0"/>
                <a:ea typeface="Roboto Slab" panose="020B0604020202020204" charset="0"/>
                <a:cs typeface="Nixie One"/>
                <a:sym typeface="Nixie One"/>
              </a:rPr>
              <a:t>Environment</a:t>
            </a:r>
            <a:endParaRPr lang="cs-CZ" sz="1800" b="1" dirty="0">
              <a:solidFill>
                <a:schemeClr val="accent5"/>
              </a:solidFill>
              <a:latin typeface="Roboto Slab" panose="020B0604020202020204" charset="0"/>
              <a:ea typeface="Roboto Slab" panose="020B0604020202020204" charset="0"/>
              <a:cs typeface="Nixie One"/>
              <a:sym typeface="Nixie One"/>
            </a:endParaRPr>
          </a:p>
          <a:p>
            <a:pPr lvl="0">
              <a:spcBef>
                <a:spcPts val="600"/>
              </a:spcBef>
            </a:pPr>
            <a:r>
              <a:rPr lang="cs-CZ" sz="1800" b="1" dirty="0">
                <a:solidFill>
                  <a:schemeClr val="accent5"/>
                </a:solidFill>
                <a:latin typeface="Roboto Slab" panose="020B0604020202020204" charset="0"/>
                <a:ea typeface="Roboto Slab" panose="020B0604020202020204" charset="0"/>
                <a:cs typeface="Nixie One"/>
                <a:sym typeface="Nixie One"/>
              </a:rPr>
              <a:t>DG </a:t>
            </a:r>
            <a:r>
              <a:rPr lang="cs-CZ" sz="1800" b="1" dirty="0" err="1">
                <a:solidFill>
                  <a:schemeClr val="accent5"/>
                </a:solidFill>
                <a:latin typeface="Roboto Slab" panose="020B0604020202020204" charset="0"/>
                <a:ea typeface="Roboto Slab" panose="020B0604020202020204" charset="0"/>
                <a:cs typeface="Nixie One"/>
                <a:sym typeface="Nixie One"/>
              </a:rPr>
              <a:t>Energy</a:t>
            </a:r>
            <a:endParaRPr lang="cs-CZ" sz="1800" b="1" dirty="0">
              <a:solidFill>
                <a:schemeClr val="accent5"/>
              </a:solidFill>
              <a:latin typeface="Roboto Slab" panose="020B0604020202020204" charset="0"/>
              <a:ea typeface="Roboto Slab" panose="020B0604020202020204" charset="0"/>
              <a:cs typeface="Nixie One"/>
              <a:sym typeface="Nixie One"/>
            </a:endParaRPr>
          </a:p>
          <a:p>
            <a:pPr lvl="0">
              <a:spcBef>
                <a:spcPts val="600"/>
              </a:spcBef>
            </a:pPr>
            <a:r>
              <a:rPr lang="cs-CZ" sz="1800" b="1" dirty="0">
                <a:solidFill>
                  <a:schemeClr val="accent5"/>
                </a:solidFill>
                <a:latin typeface="Roboto Slab" panose="020B0604020202020204" charset="0"/>
                <a:ea typeface="Roboto Slab" panose="020B0604020202020204" charset="0"/>
                <a:cs typeface="Nixie One"/>
                <a:sym typeface="Nixie One"/>
              </a:rPr>
              <a:t>DG </a:t>
            </a:r>
            <a:r>
              <a:rPr lang="cs-CZ" sz="1800" b="1" dirty="0" err="1">
                <a:solidFill>
                  <a:schemeClr val="accent5"/>
                </a:solidFill>
                <a:latin typeface="Roboto Slab" panose="020B0604020202020204" charset="0"/>
                <a:ea typeface="Roboto Slab" panose="020B0604020202020204" charset="0"/>
                <a:cs typeface="Nixie One"/>
                <a:sym typeface="Nixie One"/>
              </a:rPr>
              <a:t>Climate</a:t>
            </a:r>
            <a:r>
              <a:rPr lang="cs-CZ" sz="1800" b="1" dirty="0">
                <a:solidFill>
                  <a:schemeClr val="accent5"/>
                </a:solidFill>
                <a:latin typeface="Roboto Slab" panose="020B0604020202020204" charset="0"/>
                <a:ea typeface="Roboto Slab" panose="020B0604020202020204" charset="0"/>
                <a:cs typeface="Nixie One"/>
                <a:sym typeface="Nixie One"/>
              </a:rPr>
              <a:t> </a:t>
            </a:r>
            <a:r>
              <a:rPr lang="cs-CZ" sz="1800" b="1" dirty="0" err="1">
                <a:solidFill>
                  <a:schemeClr val="accent5"/>
                </a:solidFill>
                <a:latin typeface="Roboto Slab" panose="020B0604020202020204" charset="0"/>
                <a:ea typeface="Roboto Slab" panose="020B0604020202020204" charset="0"/>
                <a:cs typeface="Nixie One"/>
                <a:sym typeface="Nixie One"/>
              </a:rPr>
              <a:t>Action</a:t>
            </a:r>
            <a:endParaRPr lang="en-US" sz="1800" b="1" dirty="0">
              <a:solidFill>
                <a:schemeClr val="accent5"/>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368585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
                                            <p:txEl>
                                              <p:pRg st="9" end="9"/>
                                            </p:txEl>
                                          </p:spTgt>
                                        </p:tgtEl>
                                        <p:attrNameLst>
                                          <p:attrName>style.visibility</p:attrName>
                                        </p:attrNameLst>
                                      </p:cBhvr>
                                      <p:to>
                                        <p:strVal val="visible"/>
                                      </p:to>
                                    </p:set>
                                    <p:anim calcmode="lin" valueType="num">
                                      <p:cBhvr additive="base">
                                        <p:cTn id="6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
                                            <p:txEl>
                                              <p:pRg st="10" end="10"/>
                                            </p:txEl>
                                          </p:spTgt>
                                        </p:tgtEl>
                                        <p:attrNameLst>
                                          <p:attrName>style.visibility</p:attrName>
                                        </p:attrNameLst>
                                      </p:cBhvr>
                                      <p:to>
                                        <p:strVal val="visible"/>
                                      </p:to>
                                    </p:set>
                                    <p:anim calcmode="lin" valueType="num">
                                      <p:cBhvr additive="base">
                                        <p:cTn id="6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29272" y="180473"/>
            <a:ext cx="8238002" cy="3000284"/>
          </a:xfrm>
          <a:prstGeom prst="rect">
            <a:avLst/>
          </a:prstGeom>
          <a:noFill/>
          <a:ln>
            <a:noFill/>
          </a:ln>
        </p:spPr>
        <p:txBody>
          <a:bodyPr lIns="91425" tIns="91425" rIns="91425" bIns="91425" anchor="t" anchorCtr="0">
            <a:noAutofit/>
          </a:bodyPr>
          <a:lstStyle/>
          <a:p>
            <a:pPr lvl="0">
              <a:spcBef>
                <a:spcPts val="600"/>
              </a:spcBef>
            </a:pPr>
            <a:r>
              <a:rPr lang="en-US" sz="1800" b="1" dirty="0">
                <a:solidFill>
                  <a:schemeClr val="accent1"/>
                </a:solidFill>
                <a:latin typeface="Roboto Slab" panose="020B0604020202020204" charset="0"/>
                <a:ea typeface="Roboto Slab" panose="020B0604020202020204" charset="0"/>
                <a:cs typeface="Nixie One"/>
                <a:sym typeface="Nixie One"/>
              </a:rPr>
              <a:t>Article 191</a:t>
            </a:r>
          </a:p>
          <a:p>
            <a:pPr lvl="0">
              <a:spcBef>
                <a:spcPts val="600"/>
              </a:spcBef>
            </a:pPr>
            <a:r>
              <a:rPr lang="en-US" sz="1800" b="1" dirty="0">
                <a:solidFill>
                  <a:schemeClr val="tx1"/>
                </a:solidFill>
                <a:latin typeface="Roboto Slab" panose="020B0604020202020204" charset="0"/>
                <a:ea typeface="Roboto Slab" panose="020B0604020202020204" charset="0"/>
                <a:cs typeface="Nixie One"/>
                <a:sym typeface="Nixie One"/>
              </a:rPr>
              <a:t>1. Union policy on the environment shall contribute to pursuit of the following objectives:</a:t>
            </a:r>
          </a:p>
          <a:p>
            <a:pPr lvl="0">
              <a:spcBef>
                <a:spcPts val="600"/>
              </a:spcBef>
            </a:pPr>
            <a:r>
              <a:rPr lang="en-US" sz="1800" b="1" dirty="0">
                <a:solidFill>
                  <a:schemeClr val="tx1"/>
                </a:solidFill>
                <a:latin typeface="Roboto Slab" panose="020B0604020202020204" charset="0"/>
                <a:ea typeface="Roboto Slab" panose="020B0604020202020204" charset="0"/>
                <a:cs typeface="Nixie One"/>
                <a:sym typeface="Nixie One"/>
              </a:rPr>
              <a:t>- preserving, protecting and improving the </a:t>
            </a:r>
            <a:r>
              <a:rPr lang="en-US" sz="1800" b="1" dirty="0">
                <a:solidFill>
                  <a:srgbClr val="00B050"/>
                </a:solidFill>
                <a:latin typeface="Roboto Slab" panose="020B0604020202020204" charset="0"/>
                <a:ea typeface="Roboto Slab" panose="020B0604020202020204" charset="0"/>
                <a:cs typeface="Nixie One"/>
                <a:sym typeface="Nixie One"/>
              </a:rPr>
              <a:t>quality of the environment</a:t>
            </a:r>
            <a:r>
              <a:rPr lang="en-US" sz="1800" b="1" dirty="0">
                <a:solidFill>
                  <a:schemeClr val="tx1"/>
                </a:solidFill>
                <a:latin typeface="Roboto Slab" panose="020B0604020202020204" charset="0"/>
                <a:ea typeface="Roboto Slab" panose="020B0604020202020204" charset="0"/>
                <a:cs typeface="Nixie One"/>
                <a:sym typeface="Nixie One"/>
              </a:rPr>
              <a:t>,</a:t>
            </a:r>
          </a:p>
          <a:p>
            <a:pPr lvl="0">
              <a:spcBef>
                <a:spcPts val="600"/>
              </a:spcBef>
            </a:pPr>
            <a:r>
              <a:rPr lang="en-US" sz="1800" b="1" dirty="0">
                <a:solidFill>
                  <a:schemeClr val="tx1"/>
                </a:solidFill>
                <a:latin typeface="Roboto Slab" panose="020B0604020202020204" charset="0"/>
                <a:ea typeface="Roboto Slab" panose="020B0604020202020204" charset="0"/>
                <a:cs typeface="Nixie One"/>
                <a:sym typeface="Nixie One"/>
              </a:rPr>
              <a:t>- protecting </a:t>
            </a:r>
            <a:r>
              <a:rPr lang="en-US" sz="1800" b="1" dirty="0">
                <a:solidFill>
                  <a:srgbClr val="00B050"/>
                </a:solidFill>
                <a:latin typeface="Roboto Slab" panose="020B0604020202020204" charset="0"/>
                <a:ea typeface="Roboto Slab" panose="020B0604020202020204" charset="0"/>
                <a:cs typeface="Nixie One"/>
                <a:sym typeface="Nixie One"/>
              </a:rPr>
              <a:t>human health</a:t>
            </a:r>
            <a:r>
              <a:rPr lang="en-US" sz="1800" b="1" dirty="0">
                <a:solidFill>
                  <a:schemeClr val="tx1"/>
                </a:solidFill>
                <a:latin typeface="Roboto Slab" panose="020B0604020202020204" charset="0"/>
                <a:ea typeface="Roboto Slab" panose="020B0604020202020204" charset="0"/>
                <a:cs typeface="Nixie One"/>
                <a:sym typeface="Nixie One"/>
              </a:rPr>
              <a:t>,</a:t>
            </a:r>
          </a:p>
          <a:p>
            <a:pPr lvl="0">
              <a:spcBef>
                <a:spcPts val="600"/>
              </a:spcBef>
            </a:pPr>
            <a:r>
              <a:rPr lang="en-US" sz="1800" b="1" dirty="0">
                <a:solidFill>
                  <a:schemeClr val="tx1"/>
                </a:solidFill>
                <a:latin typeface="Roboto Slab" panose="020B0604020202020204" charset="0"/>
                <a:ea typeface="Roboto Slab" panose="020B0604020202020204" charset="0"/>
                <a:cs typeface="Nixie One"/>
                <a:sym typeface="Nixie One"/>
              </a:rPr>
              <a:t>- prudent and rational </a:t>
            </a:r>
            <a:r>
              <a:rPr lang="en-US" sz="1800" b="1" dirty="0" err="1">
                <a:solidFill>
                  <a:schemeClr val="tx1"/>
                </a:solidFill>
                <a:latin typeface="Roboto Slab" panose="020B0604020202020204" charset="0"/>
                <a:ea typeface="Roboto Slab" panose="020B0604020202020204" charset="0"/>
                <a:cs typeface="Nixie One"/>
                <a:sym typeface="Nixie One"/>
              </a:rPr>
              <a:t>utilisation</a:t>
            </a:r>
            <a:r>
              <a:rPr lang="en-US" sz="1800" b="1" dirty="0">
                <a:solidFill>
                  <a:schemeClr val="tx1"/>
                </a:solidFill>
                <a:latin typeface="Roboto Slab" panose="020B0604020202020204" charset="0"/>
                <a:ea typeface="Roboto Slab" panose="020B0604020202020204" charset="0"/>
                <a:cs typeface="Nixie One"/>
                <a:sym typeface="Nixie One"/>
              </a:rPr>
              <a:t> of </a:t>
            </a:r>
            <a:r>
              <a:rPr lang="en-US" sz="1800" b="1" dirty="0">
                <a:solidFill>
                  <a:srgbClr val="00B050"/>
                </a:solidFill>
                <a:latin typeface="Roboto Slab" panose="020B0604020202020204" charset="0"/>
                <a:ea typeface="Roboto Slab" panose="020B0604020202020204" charset="0"/>
                <a:cs typeface="Nixie One"/>
                <a:sym typeface="Nixie One"/>
              </a:rPr>
              <a:t>natural resources</a:t>
            </a:r>
            <a:r>
              <a:rPr lang="en-US" sz="1800" b="1" dirty="0">
                <a:solidFill>
                  <a:schemeClr val="tx1"/>
                </a:solidFill>
                <a:latin typeface="Roboto Slab" panose="020B0604020202020204" charset="0"/>
                <a:ea typeface="Roboto Slab" panose="020B0604020202020204" charset="0"/>
                <a:cs typeface="Nixie One"/>
                <a:sym typeface="Nixie One"/>
              </a:rPr>
              <a:t>,</a:t>
            </a:r>
          </a:p>
          <a:p>
            <a:pPr lvl="0">
              <a:spcBef>
                <a:spcPts val="600"/>
              </a:spcBef>
            </a:pPr>
            <a:r>
              <a:rPr lang="en-US" sz="1800" b="1" dirty="0">
                <a:solidFill>
                  <a:schemeClr val="tx1"/>
                </a:solidFill>
                <a:latin typeface="Roboto Slab" panose="020B0604020202020204" charset="0"/>
                <a:ea typeface="Roboto Slab" panose="020B0604020202020204" charset="0"/>
                <a:cs typeface="Nixie One"/>
                <a:sym typeface="Nixie One"/>
              </a:rPr>
              <a:t>- promoting </a:t>
            </a:r>
            <a:r>
              <a:rPr lang="en-US" sz="1800" b="1" dirty="0">
                <a:solidFill>
                  <a:srgbClr val="00B050"/>
                </a:solidFill>
                <a:latin typeface="Roboto Slab" panose="020B0604020202020204" charset="0"/>
                <a:ea typeface="Roboto Slab" panose="020B0604020202020204" charset="0"/>
                <a:cs typeface="Nixie One"/>
                <a:sym typeface="Nixie One"/>
              </a:rPr>
              <a:t>measures at international level </a:t>
            </a:r>
            <a:r>
              <a:rPr lang="en-US" sz="1800" b="1" dirty="0">
                <a:solidFill>
                  <a:schemeClr val="tx1"/>
                </a:solidFill>
                <a:latin typeface="Roboto Slab" panose="020B0604020202020204" charset="0"/>
                <a:ea typeface="Roboto Slab" panose="020B0604020202020204" charset="0"/>
                <a:cs typeface="Nixie One"/>
                <a:sym typeface="Nixie One"/>
              </a:rPr>
              <a:t>to deal with regional or worldwide environmental problems, and in particular combating climate change.</a:t>
            </a: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en-US" sz="1800" b="1" dirty="0">
                <a:solidFill>
                  <a:schemeClr val="tx1"/>
                </a:solidFill>
                <a:latin typeface="Roboto Slab" panose="020B0604020202020204" charset="0"/>
                <a:ea typeface="Roboto Slab" panose="020B0604020202020204" charset="0"/>
                <a:cs typeface="Nixie One"/>
                <a:sym typeface="Nixie One"/>
              </a:rPr>
              <a:t>2. Union policy on the environment </a:t>
            </a:r>
            <a:r>
              <a:rPr lang="en-US" sz="1800" b="1" dirty="0">
                <a:solidFill>
                  <a:schemeClr val="accent6"/>
                </a:solidFill>
                <a:latin typeface="Roboto Slab" panose="020B0604020202020204" charset="0"/>
                <a:ea typeface="Roboto Slab" panose="020B0604020202020204" charset="0"/>
                <a:cs typeface="Nixie One"/>
                <a:sym typeface="Nixie One"/>
              </a:rPr>
              <a:t>shall aim </a:t>
            </a:r>
            <a:r>
              <a:rPr lang="en-US" sz="1800" b="1" dirty="0">
                <a:solidFill>
                  <a:schemeClr val="tx1"/>
                </a:solidFill>
                <a:latin typeface="Roboto Slab" panose="020B0604020202020204" charset="0"/>
                <a:ea typeface="Roboto Slab" panose="020B0604020202020204" charset="0"/>
                <a:cs typeface="Nixie One"/>
                <a:sym typeface="Nixie One"/>
              </a:rPr>
              <a:t>at a </a:t>
            </a:r>
            <a:r>
              <a:rPr lang="en-US" sz="1800" b="1" dirty="0">
                <a:solidFill>
                  <a:schemeClr val="accent2"/>
                </a:solidFill>
                <a:latin typeface="Roboto Slab" panose="020B0604020202020204" charset="0"/>
                <a:ea typeface="Roboto Slab" panose="020B0604020202020204" charset="0"/>
                <a:cs typeface="Nixie One"/>
                <a:sym typeface="Nixie One"/>
              </a:rPr>
              <a:t>high level of protection </a:t>
            </a:r>
            <a:r>
              <a:rPr lang="en-US" sz="1800" b="1" dirty="0">
                <a:solidFill>
                  <a:schemeClr val="tx1"/>
                </a:solidFill>
                <a:latin typeface="Roboto Slab" panose="020B0604020202020204" charset="0"/>
                <a:ea typeface="Roboto Slab" panose="020B0604020202020204" charset="0"/>
                <a:cs typeface="Nixie One"/>
                <a:sym typeface="Nixie One"/>
              </a:rPr>
              <a:t>taking into account the diversity of situations in the various regions of the Union. It shall be based on the </a:t>
            </a:r>
            <a:r>
              <a:rPr lang="en-US" sz="1800" b="1" dirty="0">
                <a:solidFill>
                  <a:schemeClr val="accent2"/>
                </a:solidFill>
                <a:latin typeface="Roboto Slab" panose="020B0604020202020204" charset="0"/>
                <a:ea typeface="Roboto Slab" panose="020B0604020202020204" charset="0"/>
                <a:cs typeface="Nixie One"/>
                <a:sym typeface="Nixie One"/>
              </a:rPr>
              <a:t>precautionary principle</a:t>
            </a:r>
            <a:r>
              <a:rPr lang="en-US" sz="1800" b="1" dirty="0">
                <a:solidFill>
                  <a:schemeClr val="tx1"/>
                </a:solidFill>
                <a:latin typeface="Roboto Slab" panose="020B0604020202020204" charset="0"/>
                <a:ea typeface="Roboto Slab" panose="020B0604020202020204" charset="0"/>
                <a:cs typeface="Nixie One"/>
                <a:sym typeface="Nixie One"/>
              </a:rPr>
              <a:t> and on the </a:t>
            </a:r>
            <a:r>
              <a:rPr lang="en-US" sz="1800" b="1" dirty="0">
                <a:solidFill>
                  <a:schemeClr val="accent2"/>
                </a:solidFill>
                <a:latin typeface="Roboto Slab" panose="020B0604020202020204" charset="0"/>
                <a:ea typeface="Roboto Slab" panose="020B0604020202020204" charset="0"/>
                <a:cs typeface="Nixie One"/>
                <a:sym typeface="Nixie One"/>
              </a:rPr>
              <a:t>principles that preventive action </a:t>
            </a:r>
            <a:r>
              <a:rPr lang="en-US" sz="1800" b="1" dirty="0">
                <a:solidFill>
                  <a:schemeClr val="tx1"/>
                </a:solidFill>
                <a:latin typeface="Roboto Slab" panose="020B0604020202020204" charset="0"/>
                <a:ea typeface="Roboto Slab" panose="020B0604020202020204" charset="0"/>
                <a:cs typeface="Nixie One"/>
                <a:sym typeface="Nixie One"/>
              </a:rPr>
              <a:t>should be taken, that environmental damage should as a priority be </a:t>
            </a:r>
            <a:r>
              <a:rPr lang="en-US" sz="1800" b="1" dirty="0">
                <a:solidFill>
                  <a:schemeClr val="accent2"/>
                </a:solidFill>
                <a:latin typeface="Roboto Slab" panose="020B0604020202020204" charset="0"/>
                <a:ea typeface="Roboto Slab" panose="020B0604020202020204" charset="0"/>
                <a:cs typeface="Nixie One"/>
                <a:sym typeface="Nixie One"/>
              </a:rPr>
              <a:t>rectified at source </a:t>
            </a:r>
            <a:r>
              <a:rPr lang="en-US" sz="1800" b="1" dirty="0">
                <a:solidFill>
                  <a:schemeClr val="tx1"/>
                </a:solidFill>
                <a:latin typeface="Roboto Slab" panose="020B0604020202020204" charset="0"/>
                <a:ea typeface="Roboto Slab" panose="020B0604020202020204" charset="0"/>
                <a:cs typeface="Nixie One"/>
                <a:sym typeface="Nixie One"/>
              </a:rPr>
              <a:t>and that </a:t>
            </a:r>
            <a:r>
              <a:rPr lang="en-US" sz="1800" b="1" dirty="0">
                <a:solidFill>
                  <a:schemeClr val="accent2"/>
                </a:solidFill>
                <a:latin typeface="Roboto Slab" panose="020B0604020202020204" charset="0"/>
                <a:ea typeface="Roboto Slab" panose="020B0604020202020204" charset="0"/>
                <a:cs typeface="Nixie One"/>
                <a:sym typeface="Nixie One"/>
              </a:rPr>
              <a:t>the polluter should pay</a:t>
            </a:r>
            <a:r>
              <a:rPr lang="en-US" sz="1800" b="1" dirty="0">
                <a:solidFill>
                  <a:schemeClr val="tx1"/>
                </a:solidFill>
                <a:latin typeface="Roboto Slab" panose="020B0604020202020204" charset="0"/>
                <a:ea typeface="Roboto Slab" panose="020B0604020202020204" charset="0"/>
                <a:cs typeface="Nixie One"/>
                <a:sym typeface="Nixie One"/>
              </a:rPr>
              <a:t>.</a:t>
            </a: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1462710471"/>
      </p:ext>
    </p:extLst>
  </p:cSld>
  <p:clrMapOvr>
    <a:masterClrMapping/>
  </p:clrMapOvr>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2124</TotalTime>
  <Words>3598</Words>
  <Application>Microsoft Office PowerPoint</Application>
  <PresentationFormat>On-screen Show (16:9)</PresentationFormat>
  <Paragraphs>357</Paragraphs>
  <Slides>48</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Roboto Slab</vt:lpstr>
      <vt:lpstr>Wingdings</vt:lpstr>
      <vt:lpstr>Nixie One</vt:lpstr>
      <vt:lpstr>Warwick template</vt:lpstr>
      <vt:lpstr>CZECH ENVIRONMENTAL LAW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 law? Specifics and overlapping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 environmental law can be directly applicable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 to Justice in the Czech Republic: Statistics and Data Analysis</dc:title>
  <dc:creator>Vomáčka Crew</dc:creator>
  <cp:lastModifiedBy>Microsoft</cp:lastModifiedBy>
  <cp:revision>148</cp:revision>
  <dcterms:modified xsi:type="dcterms:W3CDTF">2022-12-09T08:01:31Z</dcterms:modified>
</cp:coreProperties>
</file>