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4" r:id="rId2"/>
    <p:sldId id="386" r:id="rId3"/>
    <p:sldId id="323" r:id="rId4"/>
    <p:sldId id="303" r:id="rId5"/>
    <p:sldId id="356" r:id="rId6"/>
    <p:sldId id="334" r:id="rId7"/>
    <p:sldId id="387" r:id="rId8"/>
    <p:sldId id="370" r:id="rId9"/>
    <p:sldId id="385" r:id="rId10"/>
    <p:sldId id="363" r:id="rId11"/>
    <p:sldId id="364" r:id="rId12"/>
    <p:sldId id="384" r:id="rId13"/>
    <p:sldId id="376" r:id="rId14"/>
    <p:sldId id="377" r:id="rId15"/>
    <p:sldId id="378" r:id="rId16"/>
    <p:sldId id="379" r:id="rId17"/>
    <p:sldId id="380" r:id="rId18"/>
    <p:sldId id="366" r:id="rId19"/>
    <p:sldId id="367" r:id="rId20"/>
    <p:sldId id="368" r:id="rId21"/>
    <p:sldId id="278" r:id="rId22"/>
    <p:sldId id="360" r:id="rId23"/>
    <p:sldId id="361" r:id="rId24"/>
    <p:sldId id="314" r:id="rId25"/>
    <p:sldId id="372" r:id="rId26"/>
    <p:sldId id="402" r:id="rId27"/>
    <p:sldId id="305" r:id="rId28"/>
  </p:sldIdLst>
  <p:sldSz cx="9144000" cy="6858000" type="screen4x3"/>
  <p:notesSz cx="6805613" cy="99441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VEL &amp; PARTNERS " initials="HP" lastIdx="1" clrIdx="0">
    <p:extLst>
      <p:ext uri="{19B8F6BF-5375-455C-9EA6-DF929625EA0E}">
        <p15:presenceInfo xmlns:p15="http://schemas.microsoft.com/office/powerpoint/2012/main" userId="HAVEL &amp; PARTNERS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70336"/>
    <a:srgbClr val="141760"/>
    <a:srgbClr val="A50136"/>
    <a:srgbClr val="151261"/>
    <a:srgbClr val="4D4D4D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5A66F-7A41-4047-99C5-C112842ADD5C}" v="1" dt="2022-03-02T16:46:46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95" autoAdjust="0"/>
    <p:restoredTop sz="9466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98" y="-12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pecka Maria" userId="d01aae4d-83bf-42fd-8eef-9f3895ea981b" providerId="ADAL" clId="{D4B5A66F-7A41-4047-99C5-C112842ADD5C}"/>
    <pc:docChg chg="modSld">
      <pc:chgData name="Kopecka Maria" userId="d01aae4d-83bf-42fd-8eef-9f3895ea981b" providerId="ADAL" clId="{D4B5A66F-7A41-4047-99C5-C112842ADD5C}" dt="2022-03-02T16:46:46.410" v="13" actId="1076"/>
      <pc:docMkLst>
        <pc:docMk/>
      </pc:docMkLst>
      <pc:sldChg chg="modSp mod">
        <pc:chgData name="Kopecka Maria" userId="d01aae4d-83bf-42fd-8eef-9f3895ea981b" providerId="ADAL" clId="{D4B5A66F-7A41-4047-99C5-C112842ADD5C}" dt="2022-03-02T16:45:17.421" v="1" actId="6549"/>
        <pc:sldMkLst>
          <pc:docMk/>
          <pc:sldMk cId="0" sldId="304"/>
        </pc:sldMkLst>
        <pc:spChg chg="mod">
          <ac:chgData name="Kopecka Maria" userId="d01aae4d-83bf-42fd-8eef-9f3895ea981b" providerId="ADAL" clId="{D4B5A66F-7A41-4047-99C5-C112842ADD5C}" dt="2022-03-02T16:45:17.421" v="1" actId="6549"/>
          <ac:spMkLst>
            <pc:docMk/>
            <pc:sldMk cId="0" sldId="304"/>
            <ac:spMk id="5" creationId="{00000000-0000-0000-0000-000000000000}"/>
          </ac:spMkLst>
        </pc:spChg>
      </pc:sldChg>
      <pc:sldChg chg="modSp mod">
        <pc:chgData name="Kopecka Maria" userId="d01aae4d-83bf-42fd-8eef-9f3895ea981b" providerId="ADAL" clId="{D4B5A66F-7A41-4047-99C5-C112842ADD5C}" dt="2022-03-02T16:46:46.410" v="13" actId="1076"/>
        <pc:sldMkLst>
          <pc:docMk/>
          <pc:sldMk cId="1281076666" sldId="305"/>
        </pc:sldMkLst>
        <pc:spChg chg="mod">
          <ac:chgData name="Kopecka Maria" userId="d01aae4d-83bf-42fd-8eef-9f3895ea981b" providerId="ADAL" clId="{D4B5A66F-7A41-4047-99C5-C112842ADD5C}" dt="2022-03-02T16:46:46.410" v="13" actId="1076"/>
          <ac:spMkLst>
            <pc:docMk/>
            <pc:sldMk cId="1281076666" sldId="305"/>
            <ac:spMk id="7" creationId="{00000000-0000-0000-0000-000000000000}"/>
          </ac:spMkLst>
        </pc:spChg>
      </pc:sldChg>
      <pc:sldChg chg="modSp mod">
        <pc:chgData name="Kopecka Maria" userId="d01aae4d-83bf-42fd-8eef-9f3895ea981b" providerId="ADAL" clId="{D4B5A66F-7A41-4047-99C5-C112842ADD5C}" dt="2022-03-02T16:46:36.034" v="11" actId="6549"/>
        <pc:sldMkLst>
          <pc:docMk/>
          <pc:sldMk cId="2830544285" sldId="402"/>
        </pc:sldMkLst>
        <pc:spChg chg="mod">
          <ac:chgData name="Kopecka Maria" userId="d01aae4d-83bf-42fd-8eef-9f3895ea981b" providerId="ADAL" clId="{D4B5A66F-7A41-4047-99C5-C112842ADD5C}" dt="2022-03-02T16:46:36.034" v="11" actId="6549"/>
          <ac:spMkLst>
            <pc:docMk/>
            <pc:sldMk cId="2830544285" sldId="402"/>
            <ac:spMk id="3" creationId="{51DE1CAB-547C-4851-8E67-7F97A41493A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18.sv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16.svg"/><Relationship Id="rId9" Type="http://schemas.openxmlformats.org/officeDocument/2006/relationships/image" Target="../media/image25.png"/><Relationship Id="rId1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BEDA7-DAD2-48CA-AF4D-7B4752EA617A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328F82D1-B575-47CA-8DBF-8FF4F09BD87A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Uzavření smlouvy</a:t>
          </a:r>
        </a:p>
      </dgm:t>
    </dgm:pt>
    <dgm:pt modelId="{02EC3F21-0DFF-48E7-B523-1F628E1D6A55}" type="sibTrans" cxnId="{996553EC-166A-4FAE-B560-55402C8098D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Podpis se souvislou výplní"/>
        </a:ext>
      </dgm:extLst>
    </dgm:pt>
    <dgm:pt modelId="{A3884E15-F6A0-4DD5-99DB-482856322161}" type="parTrans" cxnId="{996553EC-166A-4FAE-B560-55402C8098D1}">
      <dgm:prSet/>
      <dgm:spPr/>
      <dgm:t>
        <a:bodyPr/>
        <a:lstStyle/>
        <a:p>
          <a:pPr algn="l"/>
          <a:endParaRPr lang="cs-CZ"/>
        </a:p>
      </dgm:t>
    </dgm:pt>
    <dgm:pt modelId="{ADC16DA4-C7DE-4718-930D-BC2C88C7E3F6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Výběr dodavatele</a:t>
          </a:r>
        </a:p>
      </dgm:t>
    </dgm:pt>
    <dgm:pt modelId="{608E20D1-CC7F-424F-A5D2-7FA4B4A89A09}" type="sibTrans" cxnId="{C8CA8571-4CD5-42C4-90AD-931703D7057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Zaškrtnutí v odznáčku 1 se souvislou výplní"/>
        </a:ext>
      </dgm:extLst>
    </dgm:pt>
    <dgm:pt modelId="{94D6CC2A-BFC3-419D-B90B-C2B260D48F8B}" type="parTrans" cxnId="{C8CA8571-4CD5-42C4-90AD-931703D7057F}">
      <dgm:prSet/>
      <dgm:spPr/>
      <dgm:t>
        <a:bodyPr/>
        <a:lstStyle/>
        <a:p>
          <a:pPr algn="l"/>
          <a:endParaRPr lang="cs-CZ"/>
        </a:p>
      </dgm:t>
    </dgm:pt>
    <dgm:pt modelId="{229011AC-2D89-47E4-B0BE-C3CB0CDE7554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Posouzení a hodnocení nabídek</a:t>
          </a:r>
        </a:p>
      </dgm:t>
    </dgm:pt>
    <dgm:pt modelId="{D34F4397-F41F-4C27-A327-83A27BBF0CF5}" type="sibTrans" cxnId="{5A86E8B6-8A85-4E75-9D2A-9F71E93CFC4B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Nakloněné váhy obrys"/>
        </a:ext>
      </dgm:extLst>
    </dgm:pt>
    <dgm:pt modelId="{91B54D8A-F302-4373-9023-CF4AB842BD8C}" type="parTrans" cxnId="{5A86E8B6-8A85-4E75-9D2A-9F71E93CFC4B}">
      <dgm:prSet/>
      <dgm:spPr/>
      <dgm:t>
        <a:bodyPr/>
        <a:lstStyle/>
        <a:p>
          <a:pPr algn="l"/>
          <a:endParaRPr lang="cs-CZ"/>
        </a:p>
      </dgm:t>
    </dgm:pt>
    <dgm:pt modelId="{2A4C2891-B6E0-4E22-9735-0D754EAC2284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Uveřejnění ZD</a:t>
          </a:r>
        </a:p>
      </dgm:t>
    </dgm:pt>
    <dgm:pt modelId="{90F8B48B-BD16-49E6-A542-0EE4523970A2}" type="sibTrans" cxnId="{A2CFB412-301D-4C23-851B-4FF9B92DF83B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Složka obrys"/>
        </a:ext>
      </dgm:extLst>
    </dgm:pt>
    <dgm:pt modelId="{4C105336-1EFA-472C-9B68-F50CF4C72FB1}" type="parTrans" cxnId="{A2CFB412-301D-4C23-851B-4FF9B92DF83B}">
      <dgm:prSet/>
      <dgm:spPr/>
      <dgm:t>
        <a:bodyPr/>
        <a:lstStyle/>
        <a:p>
          <a:pPr algn="l"/>
          <a:endParaRPr lang="cs-CZ"/>
        </a:p>
      </dgm:t>
    </dgm:pt>
    <dgm:pt modelId="{6802C8EA-DCD3-4E46-951C-80AD13D520E1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Zveřejnění výsledků a smlouvy</a:t>
          </a:r>
        </a:p>
      </dgm:t>
    </dgm:pt>
    <dgm:pt modelId="{2630071B-88B4-4B25-B2F7-B4F700B0A9EB}" type="parTrans" cxnId="{98D7564A-4835-4611-B10F-81C7B1DEB62E}">
      <dgm:prSet/>
      <dgm:spPr/>
      <dgm:t>
        <a:bodyPr/>
        <a:lstStyle/>
        <a:p>
          <a:pPr algn="l"/>
          <a:endParaRPr lang="cs-CZ"/>
        </a:p>
      </dgm:t>
    </dgm:pt>
    <dgm:pt modelId="{8BEDD019-B746-472A-998D-1A029D342CE5}" type="sibTrans" cxnId="{98D7564A-4835-4611-B10F-81C7B1DEB62E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Internet obrys"/>
        </a:ext>
      </dgm:extLst>
    </dgm:pt>
    <dgm:pt modelId="{51BAC97D-8CCF-4FC5-97F8-3E9074191D26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Příjem a otevírání nabídek</a:t>
          </a:r>
        </a:p>
      </dgm:t>
    </dgm:pt>
    <dgm:pt modelId="{B4BC47CA-0341-40AA-B08B-733F44E86E07}" type="sibTrans" cxnId="{50866F94-AEBF-4BDD-AAC2-2BC4C35B519E}">
      <dgm:prSet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Výplatní listina obrys"/>
        </a:ext>
      </dgm:extLst>
    </dgm:pt>
    <dgm:pt modelId="{E57908CB-A088-4307-8455-C2B0A16E62A7}" type="parTrans" cxnId="{50866F94-AEBF-4BDD-AAC2-2BC4C35B519E}">
      <dgm:prSet/>
      <dgm:spPr/>
      <dgm:t>
        <a:bodyPr/>
        <a:lstStyle/>
        <a:p>
          <a:pPr algn="l"/>
          <a:endParaRPr lang="cs-CZ"/>
        </a:p>
      </dgm:t>
    </dgm:pt>
    <dgm:pt modelId="{A017E758-D335-4E8E-9148-85AEAF9DB69F}">
      <dgm:prSet phldrT="[Text]" custT="1"/>
      <dgm:spPr/>
      <dgm:t>
        <a:bodyPr/>
        <a:lstStyle/>
        <a:p>
          <a:pPr algn="l"/>
          <a:r>
            <a:rPr lang="cs-CZ" sz="1200" dirty="0">
              <a:latin typeface="Arial" panose="020B0604020202020204" pitchFamily="34" charset="0"/>
              <a:cs typeface="Arial" panose="020B0604020202020204" pitchFamily="34" charset="0"/>
            </a:rPr>
            <a:t>Přípravná fáze</a:t>
          </a:r>
        </a:p>
      </dgm:t>
    </dgm:pt>
    <dgm:pt modelId="{A221BAC2-D0C8-4CD2-8A1C-5807B60243A6}" type="parTrans" cxnId="{BA1BCFEE-0177-4DEA-B3ED-96870ADA44DE}">
      <dgm:prSet/>
      <dgm:spPr/>
      <dgm:t>
        <a:bodyPr/>
        <a:lstStyle/>
        <a:p>
          <a:pPr algn="l"/>
          <a:endParaRPr lang="cs-CZ"/>
        </a:p>
      </dgm:t>
    </dgm:pt>
    <dgm:pt modelId="{6933EE1A-A742-439C-91BF-3E8B1E55AE76}" type="sibTrans" cxnId="{BA1BCFEE-0177-4DEA-B3ED-96870ADA44DE}">
      <dgm:prSet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pPr algn="l"/>
          <a:endParaRPr lang="cs-CZ"/>
        </a:p>
      </dgm:t>
      <dgm:extLst>
        <a:ext uri="{E40237B7-FDA0-4F09-8148-C483321AD2D9}">
          <dgm14:cNvPr xmlns:dgm14="http://schemas.microsoft.com/office/drawing/2010/diagram" id="0" name="" descr="Žárovka a ozubené kolečko se souvislou výplní"/>
        </a:ext>
      </dgm:extLst>
    </dgm:pt>
    <dgm:pt modelId="{8221929D-99FC-47D1-971B-02CE2EB09DC7}" type="pres">
      <dgm:prSet presAssocID="{829BEDA7-DAD2-48CA-AF4D-7B4752EA617A}" presName="Name0" presStyleCnt="0">
        <dgm:presLayoutVars>
          <dgm:chMax val="7"/>
          <dgm:chPref val="7"/>
          <dgm:dir/>
        </dgm:presLayoutVars>
      </dgm:prSet>
      <dgm:spPr/>
    </dgm:pt>
    <dgm:pt modelId="{71F055E9-4318-48C4-A526-16F8818A8EAE}" type="pres">
      <dgm:prSet presAssocID="{829BEDA7-DAD2-48CA-AF4D-7B4752EA617A}" presName="dot1" presStyleLbl="alignNode1" presStyleIdx="0" presStyleCnt="18"/>
      <dgm:spPr/>
    </dgm:pt>
    <dgm:pt modelId="{B1F4359E-F685-4B60-BA7B-6C35347DAE88}" type="pres">
      <dgm:prSet presAssocID="{829BEDA7-DAD2-48CA-AF4D-7B4752EA617A}" presName="dot2" presStyleLbl="alignNode1" presStyleIdx="1" presStyleCnt="18"/>
      <dgm:spPr/>
    </dgm:pt>
    <dgm:pt modelId="{AEAF9E00-B4A1-4A0B-B830-74FA06100221}" type="pres">
      <dgm:prSet presAssocID="{829BEDA7-DAD2-48CA-AF4D-7B4752EA617A}" presName="dot3" presStyleLbl="alignNode1" presStyleIdx="2" presStyleCnt="18"/>
      <dgm:spPr/>
    </dgm:pt>
    <dgm:pt modelId="{D5D5EF74-AE76-4D7C-8C95-49DD3E1B28FE}" type="pres">
      <dgm:prSet presAssocID="{829BEDA7-DAD2-48CA-AF4D-7B4752EA617A}" presName="dot4" presStyleLbl="alignNode1" presStyleIdx="3" presStyleCnt="18"/>
      <dgm:spPr/>
    </dgm:pt>
    <dgm:pt modelId="{006C4627-BABA-43E9-A851-CD71E3301F10}" type="pres">
      <dgm:prSet presAssocID="{829BEDA7-DAD2-48CA-AF4D-7B4752EA617A}" presName="dot5" presStyleLbl="alignNode1" presStyleIdx="4" presStyleCnt="18"/>
      <dgm:spPr/>
    </dgm:pt>
    <dgm:pt modelId="{9CD32DB8-BF70-4E94-B259-073FCE4A1C49}" type="pres">
      <dgm:prSet presAssocID="{829BEDA7-DAD2-48CA-AF4D-7B4752EA617A}" presName="dot6" presStyleLbl="alignNode1" presStyleIdx="5" presStyleCnt="18"/>
      <dgm:spPr/>
    </dgm:pt>
    <dgm:pt modelId="{1DC185D8-CD6F-4291-9E40-5F4045526914}" type="pres">
      <dgm:prSet presAssocID="{829BEDA7-DAD2-48CA-AF4D-7B4752EA617A}" presName="dot7" presStyleLbl="alignNode1" presStyleIdx="6" presStyleCnt="18"/>
      <dgm:spPr/>
    </dgm:pt>
    <dgm:pt modelId="{CA18A646-0547-481E-9ECA-1C4790741B5F}" type="pres">
      <dgm:prSet presAssocID="{829BEDA7-DAD2-48CA-AF4D-7B4752EA617A}" presName="dot8" presStyleLbl="alignNode1" presStyleIdx="7" presStyleCnt="18"/>
      <dgm:spPr/>
    </dgm:pt>
    <dgm:pt modelId="{D7F93A6F-9787-47D5-89F7-18E698CA7703}" type="pres">
      <dgm:prSet presAssocID="{829BEDA7-DAD2-48CA-AF4D-7B4752EA617A}" presName="dot9" presStyleLbl="alignNode1" presStyleIdx="8" presStyleCnt="18"/>
      <dgm:spPr/>
    </dgm:pt>
    <dgm:pt modelId="{1DA349E4-0D17-4709-8138-0391B054774E}" type="pres">
      <dgm:prSet presAssocID="{829BEDA7-DAD2-48CA-AF4D-7B4752EA617A}" presName="dot10" presStyleLbl="alignNode1" presStyleIdx="9" presStyleCnt="18"/>
      <dgm:spPr/>
    </dgm:pt>
    <dgm:pt modelId="{317BB5D8-EFA6-411F-A263-D640F1253334}" type="pres">
      <dgm:prSet presAssocID="{829BEDA7-DAD2-48CA-AF4D-7B4752EA617A}" presName="dot11" presStyleLbl="alignNode1" presStyleIdx="10" presStyleCnt="18"/>
      <dgm:spPr/>
    </dgm:pt>
    <dgm:pt modelId="{1963778F-52C5-4313-892F-729D1EDB1ABF}" type="pres">
      <dgm:prSet presAssocID="{829BEDA7-DAD2-48CA-AF4D-7B4752EA617A}" presName="dotArrow1" presStyleLbl="alignNode1" presStyleIdx="11" presStyleCnt="18"/>
      <dgm:spPr/>
    </dgm:pt>
    <dgm:pt modelId="{B754BED6-2C21-4E7F-9C40-CBE13030C4D0}" type="pres">
      <dgm:prSet presAssocID="{829BEDA7-DAD2-48CA-AF4D-7B4752EA617A}" presName="dotArrow2" presStyleLbl="alignNode1" presStyleIdx="12" presStyleCnt="18" custLinFactY="100000" custLinFactNeighborX="-12507" custLinFactNeighborY="137637"/>
      <dgm:spPr/>
    </dgm:pt>
    <dgm:pt modelId="{4CFD9805-9BB8-45F7-8FD1-FB6531DB1D47}" type="pres">
      <dgm:prSet presAssocID="{829BEDA7-DAD2-48CA-AF4D-7B4752EA617A}" presName="dotArrow3" presStyleLbl="alignNode1" presStyleIdx="13" presStyleCnt="18"/>
      <dgm:spPr/>
    </dgm:pt>
    <dgm:pt modelId="{731785ED-75F3-4A2F-B450-AD4F9FF449FA}" type="pres">
      <dgm:prSet presAssocID="{829BEDA7-DAD2-48CA-AF4D-7B4752EA617A}" presName="dotArrow4" presStyleLbl="alignNode1" presStyleIdx="14" presStyleCnt="18" custLinFactY="100000" custLinFactNeighborX="25014" custLinFactNeighborY="137637"/>
      <dgm:spPr/>
    </dgm:pt>
    <dgm:pt modelId="{33AD473C-3923-41AF-8139-B36FDE8D6F22}" type="pres">
      <dgm:prSet presAssocID="{829BEDA7-DAD2-48CA-AF4D-7B4752EA617A}" presName="dotArrow5" presStyleLbl="alignNode1" presStyleIdx="15" presStyleCnt="18"/>
      <dgm:spPr/>
    </dgm:pt>
    <dgm:pt modelId="{7B7833B7-46E7-4E02-B225-D3E219E5E829}" type="pres">
      <dgm:prSet presAssocID="{829BEDA7-DAD2-48CA-AF4D-7B4752EA617A}" presName="dotArrow6" presStyleLbl="alignNode1" presStyleIdx="16" presStyleCnt="18"/>
      <dgm:spPr/>
    </dgm:pt>
    <dgm:pt modelId="{2A893302-A8E2-4757-ABC8-34585AE47FBA}" type="pres">
      <dgm:prSet presAssocID="{829BEDA7-DAD2-48CA-AF4D-7B4752EA617A}" presName="dotArrow7" presStyleLbl="alignNode1" presStyleIdx="17" presStyleCnt="18"/>
      <dgm:spPr/>
    </dgm:pt>
    <dgm:pt modelId="{DDAF199E-DF5B-46E7-AFBF-9281DB986FF5}" type="pres">
      <dgm:prSet presAssocID="{6802C8EA-DCD3-4E46-951C-80AD13D520E1}" presName="parTx1" presStyleLbl="node1" presStyleIdx="0" presStyleCnt="7" custScaleX="116483" custScaleY="153370" custLinFactX="-38365" custLinFactNeighborX="-100000" custLinFactNeighborY="-36214"/>
      <dgm:spPr/>
    </dgm:pt>
    <dgm:pt modelId="{BBF07482-60F3-4B08-8C2D-870CBBCDCEBB}" type="pres">
      <dgm:prSet presAssocID="{8BEDD019-B746-472A-998D-1A029D342CE5}" presName="picture1" presStyleCnt="0"/>
      <dgm:spPr/>
    </dgm:pt>
    <dgm:pt modelId="{0C73CAA9-4F5C-4BF0-A504-F1F116846CC9}" type="pres">
      <dgm:prSet presAssocID="{8BEDD019-B746-472A-998D-1A029D342CE5}" presName="imageRepeatNode" presStyleLbl="fgImgPlace1" presStyleIdx="0" presStyleCnt="7"/>
      <dgm:spPr/>
    </dgm:pt>
    <dgm:pt modelId="{62319E54-F967-46C0-9E71-680AB8DFA8DC}" type="pres">
      <dgm:prSet presAssocID="{328F82D1-B575-47CA-8DBF-8FF4F09BD87A}" presName="parTx2" presStyleLbl="node1" presStyleIdx="1" presStyleCnt="7" custScaleX="129840" custScaleY="167509" custLinFactNeighborX="39582" custLinFactNeighborY="0"/>
      <dgm:spPr/>
    </dgm:pt>
    <dgm:pt modelId="{B975FF16-006D-4144-ADFB-C79E976D3D11}" type="pres">
      <dgm:prSet presAssocID="{02EC3F21-0DFF-48E7-B523-1F628E1D6A55}" presName="picture2" presStyleCnt="0"/>
      <dgm:spPr/>
    </dgm:pt>
    <dgm:pt modelId="{19B3B335-1724-4F80-870F-8AE61D2301C7}" type="pres">
      <dgm:prSet presAssocID="{02EC3F21-0DFF-48E7-B523-1F628E1D6A55}" presName="imageRepeatNode" presStyleLbl="fgImgPlace1" presStyleIdx="1" presStyleCnt="7"/>
      <dgm:spPr/>
    </dgm:pt>
    <dgm:pt modelId="{35A7CEA0-1982-4B7B-8674-EABFC4A86547}" type="pres">
      <dgm:prSet presAssocID="{ADC16DA4-C7DE-4718-930D-BC2C88C7E3F6}" presName="parTx3" presStyleLbl="node1" presStyleIdx="2" presStyleCnt="7" custScaleX="143583" custScaleY="173061" custLinFactNeighborX="53094" custLinFactNeighborY="-5180"/>
      <dgm:spPr/>
    </dgm:pt>
    <dgm:pt modelId="{6446E109-52EA-4840-B5A9-65DECC9789D9}" type="pres">
      <dgm:prSet presAssocID="{608E20D1-CC7F-424F-A5D2-7FA4B4A89A09}" presName="picture3" presStyleCnt="0"/>
      <dgm:spPr/>
    </dgm:pt>
    <dgm:pt modelId="{EB3E9990-5EB3-480F-A313-8BD9762ACAAA}" type="pres">
      <dgm:prSet presAssocID="{608E20D1-CC7F-424F-A5D2-7FA4B4A89A09}" presName="imageRepeatNode" presStyleLbl="fgImgPlace1" presStyleIdx="2" presStyleCnt="7"/>
      <dgm:spPr/>
    </dgm:pt>
    <dgm:pt modelId="{B25C1F46-C047-4748-9DA9-39976F3951EB}" type="pres">
      <dgm:prSet presAssocID="{229011AC-2D89-47E4-B0BE-C3CB0CDE7554}" presName="parTx4" presStyleLbl="node1" presStyleIdx="3" presStyleCnt="7" custScaleX="137978" custScaleY="160777" custLinFactNeighborX="41938" custLinFactNeighborY="2341"/>
      <dgm:spPr/>
    </dgm:pt>
    <dgm:pt modelId="{9C2AC680-4CC4-4E94-B18E-7F70E0A8352A}" type="pres">
      <dgm:prSet presAssocID="{D34F4397-F41F-4C27-A327-83A27BBF0CF5}" presName="picture4" presStyleCnt="0"/>
      <dgm:spPr/>
    </dgm:pt>
    <dgm:pt modelId="{D5A8CF85-B916-4D97-93B7-9248CC1152DA}" type="pres">
      <dgm:prSet presAssocID="{D34F4397-F41F-4C27-A327-83A27BBF0CF5}" presName="imageRepeatNode" presStyleLbl="fgImgPlace1" presStyleIdx="3" presStyleCnt="7"/>
      <dgm:spPr/>
    </dgm:pt>
    <dgm:pt modelId="{2EC18CFF-96F6-4806-A137-8DDA347C8664}" type="pres">
      <dgm:prSet presAssocID="{51BAC97D-8CCF-4FC5-97F8-3E9074191D26}" presName="parTx5" presStyleLbl="node1" presStyleIdx="4" presStyleCnt="7" custScaleX="129585" custScaleY="160955" custLinFactNeighborX="41845" custLinFactNeighborY="3612"/>
      <dgm:spPr/>
    </dgm:pt>
    <dgm:pt modelId="{7D177120-02FF-4328-B179-921C69F83E89}" type="pres">
      <dgm:prSet presAssocID="{B4BC47CA-0341-40AA-B08B-733F44E86E07}" presName="picture5" presStyleCnt="0"/>
      <dgm:spPr/>
    </dgm:pt>
    <dgm:pt modelId="{559B61AC-3032-46C8-A844-78E16A1B53BB}" type="pres">
      <dgm:prSet presAssocID="{B4BC47CA-0341-40AA-B08B-733F44E86E07}" presName="imageRepeatNode" presStyleLbl="fgImgPlace1" presStyleIdx="4" presStyleCnt="7"/>
      <dgm:spPr/>
    </dgm:pt>
    <dgm:pt modelId="{D5F19354-22DF-4CA3-8EAC-5738A4FB3B44}" type="pres">
      <dgm:prSet presAssocID="{2A4C2891-B6E0-4E22-9735-0D754EAC2284}" presName="parTx6" presStyleLbl="node1" presStyleIdx="5" presStyleCnt="7" custScaleX="124143" custScaleY="178510" custLinFactNeighborX="42328" custLinFactNeighborY="-269"/>
      <dgm:spPr/>
    </dgm:pt>
    <dgm:pt modelId="{98A1CC5F-BAA5-4D01-805B-C6756E6CE407}" type="pres">
      <dgm:prSet presAssocID="{90F8B48B-BD16-49E6-A542-0EE4523970A2}" presName="picture6" presStyleCnt="0"/>
      <dgm:spPr/>
    </dgm:pt>
    <dgm:pt modelId="{9AFF1806-1016-48CC-8EEA-E0C6C068493F}" type="pres">
      <dgm:prSet presAssocID="{90F8B48B-BD16-49E6-A542-0EE4523970A2}" presName="imageRepeatNode" presStyleLbl="fgImgPlace1" presStyleIdx="5" presStyleCnt="7"/>
      <dgm:spPr/>
    </dgm:pt>
    <dgm:pt modelId="{2C991875-9157-4B68-BFBE-9A1D542E2E34}" type="pres">
      <dgm:prSet presAssocID="{A017E758-D335-4E8E-9148-85AEAF9DB69F}" presName="parTx7" presStyleLbl="node1" presStyleIdx="6" presStyleCnt="7" custScaleX="126534" custScaleY="135515" custLinFactNeighborX="47480" custLinFactNeighborY="-5278"/>
      <dgm:spPr/>
    </dgm:pt>
    <dgm:pt modelId="{DD44739D-AA40-4FDD-A9E8-4B6A17CD6330}" type="pres">
      <dgm:prSet presAssocID="{6933EE1A-A742-439C-91BF-3E8B1E55AE76}" presName="picture7" presStyleCnt="0"/>
      <dgm:spPr/>
    </dgm:pt>
    <dgm:pt modelId="{C6661EF4-D3A6-444F-8DD7-EF505E3AD3EA}" type="pres">
      <dgm:prSet presAssocID="{6933EE1A-A742-439C-91BF-3E8B1E55AE76}" presName="imageRepeatNode" presStyleLbl="fgImgPlace1" presStyleIdx="6" presStyleCnt="7"/>
      <dgm:spPr/>
    </dgm:pt>
  </dgm:ptLst>
  <dgm:cxnLst>
    <dgm:cxn modelId="{05291002-2072-4B77-8FCC-FC00B7E7CA6F}" type="presOf" srcId="{829BEDA7-DAD2-48CA-AF4D-7B4752EA617A}" destId="{8221929D-99FC-47D1-971B-02CE2EB09DC7}" srcOrd="0" destOrd="0" presId="urn:microsoft.com/office/officeart/2008/layout/AscendingPictureAccentProcess"/>
    <dgm:cxn modelId="{01331812-3640-4A10-ADA4-D9FB5C686D44}" type="presOf" srcId="{2A4C2891-B6E0-4E22-9735-0D754EAC2284}" destId="{D5F19354-22DF-4CA3-8EAC-5738A4FB3B44}" srcOrd="0" destOrd="0" presId="urn:microsoft.com/office/officeart/2008/layout/AscendingPictureAccentProcess"/>
    <dgm:cxn modelId="{A2CFB412-301D-4C23-851B-4FF9B92DF83B}" srcId="{829BEDA7-DAD2-48CA-AF4D-7B4752EA617A}" destId="{2A4C2891-B6E0-4E22-9735-0D754EAC2284}" srcOrd="5" destOrd="0" parTransId="{4C105336-1EFA-472C-9B68-F50CF4C72FB1}" sibTransId="{90F8B48B-BD16-49E6-A542-0EE4523970A2}"/>
    <dgm:cxn modelId="{7B595C16-1AFD-4E98-9016-A6140D560F06}" type="presOf" srcId="{A017E758-D335-4E8E-9148-85AEAF9DB69F}" destId="{2C991875-9157-4B68-BFBE-9A1D542E2E34}" srcOrd="0" destOrd="0" presId="urn:microsoft.com/office/officeart/2008/layout/AscendingPictureAccentProcess"/>
    <dgm:cxn modelId="{29611218-2825-4812-A813-36C99837C46F}" type="presOf" srcId="{608E20D1-CC7F-424F-A5D2-7FA4B4A89A09}" destId="{EB3E9990-5EB3-480F-A313-8BD9762ACAAA}" srcOrd="0" destOrd="0" presId="urn:microsoft.com/office/officeart/2008/layout/AscendingPictureAccentProcess"/>
    <dgm:cxn modelId="{16F42420-A741-41A4-9728-6C907A94D84D}" type="presOf" srcId="{90F8B48B-BD16-49E6-A542-0EE4523970A2}" destId="{9AFF1806-1016-48CC-8EEA-E0C6C068493F}" srcOrd="0" destOrd="0" presId="urn:microsoft.com/office/officeart/2008/layout/AscendingPictureAccentProcess"/>
    <dgm:cxn modelId="{962F8A37-F5E6-4F2C-A523-3D63BE5CC837}" type="presOf" srcId="{B4BC47CA-0341-40AA-B08B-733F44E86E07}" destId="{559B61AC-3032-46C8-A844-78E16A1B53BB}" srcOrd="0" destOrd="0" presId="urn:microsoft.com/office/officeart/2008/layout/AscendingPictureAccentProcess"/>
    <dgm:cxn modelId="{4728655E-941C-4D1F-8D20-DB360CEFF2D8}" type="presOf" srcId="{229011AC-2D89-47E4-B0BE-C3CB0CDE7554}" destId="{B25C1F46-C047-4748-9DA9-39976F3951EB}" srcOrd="0" destOrd="0" presId="urn:microsoft.com/office/officeart/2008/layout/AscendingPictureAccentProcess"/>
    <dgm:cxn modelId="{F8BDDD62-450F-4B8E-B8D4-E51D4F229F11}" type="presOf" srcId="{02EC3F21-0DFF-48E7-B523-1F628E1D6A55}" destId="{19B3B335-1724-4F80-870F-8AE61D2301C7}" srcOrd="0" destOrd="0" presId="urn:microsoft.com/office/officeart/2008/layout/AscendingPictureAccentProcess"/>
    <dgm:cxn modelId="{98D7564A-4835-4611-B10F-81C7B1DEB62E}" srcId="{829BEDA7-DAD2-48CA-AF4D-7B4752EA617A}" destId="{6802C8EA-DCD3-4E46-951C-80AD13D520E1}" srcOrd="0" destOrd="0" parTransId="{2630071B-88B4-4B25-B2F7-B4F700B0A9EB}" sibTransId="{8BEDD019-B746-472A-998D-1A029D342CE5}"/>
    <dgm:cxn modelId="{8EE6EF4D-6781-4205-8DAD-10C5B9F1C6C9}" type="presOf" srcId="{D34F4397-F41F-4C27-A327-83A27BBF0CF5}" destId="{D5A8CF85-B916-4D97-93B7-9248CC1152DA}" srcOrd="0" destOrd="0" presId="urn:microsoft.com/office/officeart/2008/layout/AscendingPictureAccentProcess"/>
    <dgm:cxn modelId="{C8CA8571-4CD5-42C4-90AD-931703D7057F}" srcId="{829BEDA7-DAD2-48CA-AF4D-7B4752EA617A}" destId="{ADC16DA4-C7DE-4718-930D-BC2C88C7E3F6}" srcOrd="2" destOrd="0" parTransId="{94D6CC2A-BFC3-419D-B90B-C2B260D48F8B}" sibTransId="{608E20D1-CC7F-424F-A5D2-7FA4B4A89A09}"/>
    <dgm:cxn modelId="{26507952-9D41-4B0E-BA11-13A82ED4DCE6}" type="presOf" srcId="{328F82D1-B575-47CA-8DBF-8FF4F09BD87A}" destId="{62319E54-F967-46C0-9E71-680AB8DFA8DC}" srcOrd="0" destOrd="0" presId="urn:microsoft.com/office/officeart/2008/layout/AscendingPictureAccentProcess"/>
    <dgm:cxn modelId="{1500E675-4AFB-4C9E-B764-850721CB2D26}" type="presOf" srcId="{51BAC97D-8CCF-4FC5-97F8-3E9074191D26}" destId="{2EC18CFF-96F6-4806-A137-8DDA347C8664}" srcOrd="0" destOrd="0" presId="urn:microsoft.com/office/officeart/2008/layout/AscendingPictureAccentProcess"/>
    <dgm:cxn modelId="{01125A86-F581-4670-8E15-AA1E91389C43}" type="presOf" srcId="{6933EE1A-A742-439C-91BF-3E8B1E55AE76}" destId="{C6661EF4-D3A6-444F-8DD7-EF505E3AD3EA}" srcOrd="0" destOrd="0" presId="urn:microsoft.com/office/officeart/2008/layout/AscendingPictureAccentProcess"/>
    <dgm:cxn modelId="{50866F94-AEBF-4BDD-AAC2-2BC4C35B519E}" srcId="{829BEDA7-DAD2-48CA-AF4D-7B4752EA617A}" destId="{51BAC97D-8CCF-4FC5-97F8-3E9074191D26}" srcOrd="4" destOrd="0" parTransId="{E57908CB-A088-4307-8455-C2B0A16E62A7}" sibTransId="{B4BC47CA-0341-40AA-B08B-733F44E86E07}"/>
    <dgm:cxn modelId="{98F7749D-00FC-4467-987A-EE2E33133FC7}" type="presOf" srcId="{8BEDD019-B746-472A-998D-1A029D342CE5}" destId="{0C73CAA9-4F5C-4BF0-A504-F1F116846CC9}" srcOrd="0" destOrd="0" presId="urn:microsoft.com/office/officeart/2008/layout/AscendingPictureAccentProcess"/>
    <dgm:cxn modelId="{262F1EA8-7B3C-4977-8A93-280E335CEC0F}" type="presOf" srcId="{ADC16DA4-C7DE-4718-930D-BC2C88C7E3F6}" destId="{35A7CEA0-1982-4B7B-8674-EABFC4A86547}" srcOrd="0" destOrd="0" presId="urn:microsoft.com/office/officeart/2008/layout/AscendingPictureAccentProcess"/>
    <dgm:cxn modelId="{5A86E8B6-8A85-4E75-9D2A-9F71E93CFC4B}" srcId="{829BEDA7-DAD2-48CA-AF4D-7B4752EA617A}" destId="{229011AC-2D89-47E4-B0BE-C3CB0CDE7554}" srcOrd="3" destOrd="0" parTransId="{91B54D8A-F302-4373-9023-CF4AB842BD8C}" sibTransId="{D34F4397-F41F-4C27-A327-83A27BBF0CF5}"/>
    <dgm:cxn modelId="{99E1D8CA-347A-415D-8AF4-1000C35EE1FC}" type="presOf" srcId="{6802C8EA-DCD3-4E46-951C-80AD13D520E1}" destId="{DDAF199E-DF5B-46E7-AFBF-9281DB986FF5}" srcOrd="0" destOrd="0" presId="urn:microsoft.com/office/officeart/2008/layout/AscendingPictureAccentProcess"/>
    <dgm:cxn modelId="{996553EC-166A-4FAE-B560-55402C8098D1}" srcId="{829BEDA7-DAD2-48CA-AF4D-7B4752EA617A}" destId="{328F82D1-B575-47CA-8DBF-8FF4F09BD87A}" srcOrd="1" destOrd="0" parTransId="{A3884E15-F6A0-4DD5-99DB-482856322161}" sibTransId="{02EC3F21-0DFF-48E7-B523-1F628E1D6A55}"/>
    <dgm:cxn modelId="{BA1BCFEE-0177-4DEA-B3ED-96870ADA44DE}" srcId="{829BEDA7-DAD2-48CA-AF4D-7B4752EA617A}" destId="{A017E758-D335-4E8E-9148-85AEAF9DB69F}" srcOrd="6" destOrd="0" parTransId="{A221BAC2-D0C8-4CD2-8A1C-5807B60243A6}" sibTransId="{6933EE1A-A742-439C-91BF-3E8B1E55AE76}"/>
    <dgm:cxn modelId="{9BBF3827-507A-4600-9022-BC44744D6993}" type="presParOf" srcId="{8221929D-99FC-47D1-971B-02CE2EB09DC7}" destId="{71F055E9-4318-48C4-A526-16F8818A8EAE}" srcOrd="0" destOrd="0" presId="urn:microsoft.com/office/officeart/2008/layout/AscendingPictureAccentProcess"/>
    <dgm:cxn modelId="{FF9E2F77-0A34-46C5-BCFA-29F31109446A}" type="presParOf" srcId="{8221929D-99FC-47D1-971B-02CE2EB09DC7}" destId="{B1F4359E-F685-4B60-BA7B-6C35347DAE88}" srcOrd="1" destOrd="0" presId="urn:microsoft.com/office/officeart/2008/layout/AscendingPictureAccentProcess"/>
    <dgm:cxn modelId="{32093010-C540-4227-AAA8-492368AF6A4E}" type="presParOf" srcId="{8221929D-99FC-47D1-971B-02CE2EB09DC7}" destId="{AEAF9E00-B4A1-4A0B-B830-74FA06100221}" srcOrd="2" destOrd="0" presId="urn:microsoft.com/office/officeart/2008/layout/AscendingPictureAccentProcess"/>
    <dgm:cxn modelId="{D901EBFA-4776-4D32-8671-D90A7DC588FA}" type="presParOf" srcId="{8221929D-99FC-47D1-971B-02CE2EB09DC7}" destId="{D5D5EF74-AE76-4D7C-8C95-49DD3E1B28FE}" srcOrd="3" destOrd="0" presId="urn:microsoft.com/office/officeart/2008/layout/AscendingPictureAccentProcess"/>
    <dgm:cxn modelId="{2B0E7D4D-28EB-42E9-B7C3-520F1DB771F7}" type="presParOf" srcId="{8221929D-99FC-47D1-971B-02CE2EB09DC7}" destId="{006C4627-BABA-43E9-A851-CD71E3301F10}" srcOrd="4" destOrd="0" presId="urn:microsoft.com/office/officeart/2008/layout/AscendingPictureAccentProcess"/>
    <dgm:cxn modelId="{EAB3FCEE-60E5-4D80-B9D8-6A59519A6D38}" type="presParOf" srcId="{8221929D-99FC-47D1-971B-02CE2EB09DC7}" destId="{9CD32DB8-BF70-4E94-B259-073FCE4A1C49}" srcOrd="5" destOrd="0" presId="urn:microsoft.com/office/officeart/2008/layout/AscendingPictureAccentProcess"/>
    <dgm:cxn modelId="{89987F7F-39AF-483A-AA57-B035FB6580CF}" type="presParOf" srcId="{8221929D-99FC-47D1-971B-02CE2EB09DC7}" destId="{1DC185D8-CD6F-4291-9E40-5F4045526914}" srcOrd="6" destOrd="0" presId="urn:microsoft.com/office/officeart/2008/layout/AscendingPictureAccentProcess"/>
    <dgm:cxn modelId="{B8C9C82E-BF44-4751-817B-B805B9D9D1D6}" type="presParOf" srcId="{8221929D-99FC-47D1-971B-02CE2EB09DC7}" destId="{CA18A646-0547-481E-9ECA-1C4790741B5F}" srcOrd="7" destOrd="0" presId="urn:microsoft.com/office/officeart/2008/layout/AscendingPictureAccentProcess"/>
    <dgm:cxn modelId="{D3B0D846-2E2E-465F-A09B-9058C8C67A07}" type="presParOf" srcId="{8221929D-99FC-47D1-971B-02CE2EB09DC7}" destId="{D7F93A6F-9787-47D5-89F7-18E698CA7703}" srcOrd="8" destOrd="0" presId="urn:microsoft.com/office/officeart/2008/layout/AscendingPictureAccentProcess"/>
    <dgm:cxn modelId="{42DE2BBC-C6CE-4A04-866B-8956249332DA}" type="presParOf" srcId="{8221929D-99FC-47D1-971B-02CE2EB09DC7}" destId="{1DA349E4-0D17-4709-8138-0391B054774E}" srcOrd="9" destOrd="0" presId="urn:microsoft.com/office/officeart/2008/layout/AscendingPictureAccentProcess"/>
    <dgm:cxn modelId="{6E4F651E-3B10-4F58-84B0-B1CE43492A3C}" type="presParOf" srcId="{8221929D-99FC-47D1-971B-02CE2EB09DC7}" destId="{317BB5D8-EFA6-411F-A263-D640F1253334}" srcOrd="10" destOrd="0" presId="urn:microsoft.com/office/officeart/2008/layout/AscendingPictureAccentProcess"/>
    <dgm:cxn modelId="{8CF1BE4A-B5FC-4EF8-B539-E0B807007BA8}" type="presParOf" srcId="{8221929D-99FC-47D1-971B-02CE2EB09DC7}" destId="{1963778F-52C5-4313-892F-729D1EDB1ABF}" srcOrd="11" destOrd="0" presId="urn:microsoft.com/office/officeart/2008/layout/AscendingPictureAccentProcess"/>
    <dgm:cxn modelId="{EDED1889-8F2D-4AB3-A2B7-C9F399C28BCC}" type="presParOf" srcId="{8221929D-99FC-47D1-971B-02CE2EB09DC7}" destId="{B754BED6-2C21-4E7F-9C40-CBE13030C4D0}" srcOrd="12" destOrd="0" presId="urn:microsoft.com/office/officeart/2008/layout/AscendingPictureAccentProcess"/>
    <dgm:cxn modelId="{27572248-1115-4B30-9F86-A7416ACBD1EB}" type="presParOf" srcId="{8221929D-99FC-47D1-971B-02CE2EB09DC7}" destId="{4CFD9805-9BB8-45F7-8FD1-FB6531DB1D47}" srcOrd="13" destOrd="0" presId="urn:microsoft.com/office/officeart/2008/layout/AscendingPictureAccentProcess"/>
    <dgm:cxn modelId="{4C06B653-8A15-4177-A6C1-E2A59756732C}" type="presParOf" srcId="{8221929D-99FC-47D1-971B-02CE2EB09DC7}" destId="{731785ED-75F3-4A2F-B450-AD4F9FF449FA}" srcOrd="14" destOrd="0" presId="urn:microsoft.com/office/officeart/2008/layout/AscendingPictureAccentProcess"/>
    <dgm:cxn modelId="{756F9809-A336-4E3C-B661-1281269431DB}" type="presParOf" srcId="{8221929D-99FC-47D1-971B-02CE2EB09DC7}" destId="{33AD473C-3923-41AF-8139-B36FDE8D6F22}" srcOrd="15" destOrd="0" presId="urn:microsoft.com/office/officeart/2008/layout/AscendingPictureAccentProcess"/>
    <dgm:cxn modelId="{1DBA9687-C3A0-434A-86E6-24764A96ED39}" type="presParOf" srcId="{8221929D-99FC-47D1-971B-02CE2EB09DC7}" destId="{7B7833B7-46E7-4E02-B225-D3E219E5E829}" srcOrd="16" destOrd="0" presId="urn:microsoft.com/office/officeart/2008/layout/AscendingPictureAccentProcess"/>
    <dgm:cxn modelId="{1C3B84CA-F89E-4F74-A77F-EAB7CF622ED7}" type="presParOf" srcId="{8221929D-99FC-47D1-971B-02CE2EB09DC7}" destId="{2A893302-A8E2-4757-ABC8-34585AE47FBA}" srcOrd="17" destOrd="0" presId="urn:microsoft.com/office/officeart/2008/layout/AscendingPictureAccentProcess"/>
    <dgm:cxn modelId="{F00246AE-DB7A-4C2E-9A06-AF2F3D18A722}" type="presParOf" srcId="{8221929D-99FC-47D1-971B-02CE2EB09DC7}" destId="{DDAF199E-DF5B-46E7-AFBF-9281DB986FF5}" srcOrd="18" destOrd="0" presId="urn:microsoft.com/office/officeart/2008/layout/AscendingPictureAccentProcess"/>
    <dgm:cxn modelId="{4E6316BB-D55F-4A40-95E6-DD495D07B7FD}" type="presParOf" srcId="{8221929D-99FC-47D1-971B-02CE2EB09DC7}" destId="{BBF07482-60F3-4B08-8C2D-870CBBCDCEBB}" srcOrd="19" destOrd="0" presId="urn:microsoft.com/office/officeart/2008/layout/AscendingPictureAccentProcess"/>
    <dgm:cxn modelId="{C83B2EC9-352A-4AF6-98BF-95760BAF279B}" type="presParOf" srcId="{BBF07482-60F3-4B08-8C2D-870CBBCDCEBB}" destId="{0C73CAA9-4F5C-4BF0-A504-F1F116846CC9}" srcOrd="0" destOrd="0" presId="urn:microsoft.com/office/officeart/2008/layout/AscendingPictureAccentProcess"/>
    <dgm:cxn modelId="{CE030BE7-0E11-4D16-8FDA-9E24C67C6B41}" type="presParOf" srcId="{8221929D-99FC-47D1-971B-02CE2EB09DC7}" destId="{62319E54-F967-46C0-9E71-680AB8DFA8DC}" srcOrd="20" destOrd="0" presId="urn:microsoft.com/office/officeart/2008/layout/AscendingPictureAccentProcess"/>
    <dgm:cxn modelId="{9BADB55E-AD12-49CC-9EE3-20A54835A76A}" type="presParOf" srcId="{8221929D-99FC-47D1-971B-02CE2EB09DC7}" destId="{B975FF16-006D-4144-ADFB-C79E976D3D11}" srcOrd="21" destOrd="0" presId="urn:microsoft.com/office/officeart/2008/layout/AscendingPictureAccentProcess"/>
    <dgm:cxn modelId="{30EF629B-CB14-4997-9260-8E7D772C2C20}" type="presParOf" srcId="{B975FF16-006D-4144-ADFB-C79E976D3D11}" destId="{19B3B335-1724-4F80-870F-8AE61D2301C7}" srcOrd="0" destOrd="0" presId="urn:microsoft.com/office/officeart/2008/layout/AscendingPictureAccentProcess"/>
    <dgm:cxn modelId="{617E96C5-149E-48B3-8DA5-A6BB303AC022}" type="presParOf" srcId="{8221929D-99FC-47D1-971B-02CE2EB09DC7}" destId="{35A7CEA0-1982-4B7B-8674-EABFC4A86547}" srcOrd="22" destOrd="0" presId="urn:microsoft.com/office/officeart/2008/layout/AscendingPictureAccentProcess"/>
    <dgm:cxn modelId="{CE685ECE-04E6-47F2-9502-B79C0489A177}" type="presParOf" srcId="{8221929D-99FC-47D1-971B-02CE2EB09DC7}" destId="{6446E109-52EA-4840-B5A9-65DECC9789D9}" srcOrd="23" destOrd="0" presId="urn:microsoft.com/office/officeart/2008/layout/AscendingPictureAccentProcess"/>
    <dgm:cxn modelId="{3975AF18-6BF3-4DB6-A33B-A10D638F3C9B}" type="presParOf" srcId="{6446E109-52EA-4840-B5A9-65DECC9789D9}" destId="{EB3E9990-5EB3-480F-A313-8BD9762ACAAA}" srcOrd="0" destOrd="0" presId="urn:microsoft.com/office/officeart/2008/layout/AscendingPictureAccentProcess"/>
    <dgm:cxn modelId="{C31ED915-678A-4200-85F5-6708315251E3}" type="presParOf" srcId="{8221929D-99FC-47D1-971B-02CE2EB09DC7}" destId="{B25C1F46-C047-4748-9DA9-39976F3951EB}" srcOrd="24" destOrd="0" presId="urn:microsoft.com/office/officeart/2008/layout/AscendingPictureAccentProcess"/>
    <dgm:cxn modelId="{35306946-76FE-4203-AE3B-404CFF170C34}" type="presParOf" srcId="{8221929D-99FC-47D1-971B-02CE2EB09DC7}" destId="{9C2AC680-4CC4-4E94-B18E-7F70E0A8352A}" srcOrd="25" destOrd="0" presId="urn:microsoft.com/office/officeart/2008/layout/AscendingPictureAccentProcess"/>
    <dgm:cxn modelId="{5463F592-468C-4315-AE72-6D85D6C40557}" type="presParOf" srcId="{9C2AC680-4CC4-4E94-B18E-7F70E0A8352A}" destId="{D5A8CF85-B916-4D97-93B7-9248CC1152DA}" srcOrd="0" destOrd="0" presId="urn:microsoft.com/office/officeart/2008/layout/AscendingPictureAccentProcess"/>
    <dgm:cxn modelId="{87F09831-B2EF-487E-8992-CD19EB879F61}" type="presParOf" srcId="{8221929D-99FC-47D1-971B-02CE2EB09DC7}" destId="{2EC18CFF-96F6-4806-A137-8DDA347C8664}" srcOrd="26" destOrd="0" presId="urn:microsoft.com/office/officeart/2008/layout/AscendingPictureAccentProcess"/>
    <dgm:cxn modelId="{A6D1C6DA-D729-422B-8D7E-7F443BEA8954}" type="presParOf" srcId="{8221929D-99FC-47D1-971B-02CE2EB09DC7}" destId="{7D177120-02FF-4328-B179-921C69F83E89}" srcOrd="27" destOrd="0" presId="urn:microsoft.com/office/officeart/2008/layout/AscendingPictureAccentProcess"/>
    <dgm:cxn modelId="{DCE4227F-69C0-44B8-A838-0DFAF2BAD269}" type="presParOf" srcId="{7D177120-02FF-4328-B179-921C69F83E89}" destId="{559B61AC-3032-46C8-A844-78E16A1B53BB}" srcOrd="0" destOrd="0" presId="urn:microsoft.com/office/officeart/2008/layout/AscendingPictureAccentProcess"/>
    <dgm:cxn modelId="{D52A9CAA-CB65-4223-A344-838FAFBF1CC0}" type="presParOf" srcId="{8221929D-99FC-47D1-971B-02CE2EB09DC7}" destId="{D5F19354-22DF-4CA3-8EAC-5738A4FB3B44}" srcOrd="28" destOrd="0" presId="urn:microsoft.com/office/officeart/2008/layout/AscendingPictureAccentProcess"/>
    <dgm:cxn modelId="{D05F473E-4D52-40EF-A441-413A33B47E6A}" type="presParOf" srcId="{8221929D-99FC-47D1-971B-02CE2EB09DC7}" destId="{98A1CC5F-BAA5-4D01-805B-C6756E6CE407}" srcOrd="29" destOrd="0" presId="urn:microsoft.com/office/officeart/2008/layout/AscendingPictureAccentProcess"/>
    <dgm:cxn modelId="{D37C31DD-0076-47EB-8CBE-3AA2033D9277}" type="presParOf" srcId="{98A1CC5F-BAA5-4D01-805B-C6756E6CE407}" destId="{9AFF1806-1016-48CC-8EEA-E0C6C068493F}" srcOrd="0" destOrd="0" presId="urn:microsoft.com/office/officeart/2008/layout/AscendingPictureAccentProcess"/>
    <dgm:cxn modelId="{34FDADA2-4E74-463D-BA79-240CEF321AA1}" type="presParOf" srcId="{8221929D-99FC-47D1-971B-02CE2EB09DC7}" destId="{2C991875-9157-4B68-BFBE-9A1D542E2E34}" srcOrd="30" destOrd="0" presId="urn:microsoft.com/office/officeart/2008/layout/AscendingPictureAccentProcess"/>
    <dgm:cxn modelId="{9A7839C9-BC51-4D46-845A-D321B6D9702B}" type="presParOf" srcId="{8221929D-99FC-47D1-971B-02CE2EB09DC7}" destId="{DD44739D-AA40-4FDD-A9E8-4B6A17CD6330}" srcOrd="31" destOrd="0" presId="urn:microsoft.com/office/officeart/2008/layout/AscendingPictureAccentProcess"/>
    <dgm:cxn modelId="{2BE812CE-5B64-4368-BCC8-41B2E344D3E8}" type="presParOf" srcId="{DD44739D-AA40-4FDD-A9E8-4B6A17CD6330}" destId="{C6661EF4-D3A6-444F-8DD7-EF505E3AD3E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055E9-4318-48C4-A526-16F8818A8EAE}">
      <dsp:nvSpPr>
        <dsp:cNvPr id="0" name=""/>
        <dsp:cNvSpPr/>
      </dsp:nvSpPr>
      <dsp:spPr>
        <a:xfrm>
          <a:off x="3101100" y="4267373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4359E-F685-4B60-BA7B-6C35347DAE88}">
      <dsp:nvSpPr>
        <dsp:cNvPr id="0" name=""/>
        <dsp:cNvSpPr/>
      </dsp:nvSpPr>
      <dsp:spPr>
        <a:xfrm>
          <a:off x="2984610" y="4319774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F9E00-B4A1-4A0B-B830-74FA06100221}">
      <dsp:nvSpPr>
        <dsp:cNvPr id="0" name=""/>
        <dsp:cNvSpPr/>
      </dsp:nvSpPr>
      <dsp:spPr>
        <a:xfrm>
          <a:off x="2866494" y="4364761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5EF74-AE76-4D7C-8C95-49DD3E1B28FE}">
      <dsp:nvSpPr>
        <dsp:cNvPr id="0" name=""/>
        <dsp:cNvSpPr/>
      </dsp:nvSpPr>
      <dsp:spPr>
        <a:xfrm>
          <a:off x="2747294" y="4402332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C4627-BABA-43E9-A851-CD71E3301F10}">
      <dsp:nvSpPr>
        <dsp:cNvPr id="0" name=""/>
        <dsp:cNvSpPr/>
      </dsp:nvSpPr>
      <dsp:spPr>
        <a:xfrm>
          <a:off x="2627011" y="4432488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32DB8-BF70-4E94-B259-073FCE4A1C49}">
      <dsp:nvSpPr>
        <dsp:cNvPr id="0" name=""/>
        <dsp:cNvSpPr/>
      </dsp:nvSpPr>
      <dsp:spPr>
        <a:xfrm>
          <a:off x="3829301" y="3730006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185D8-CD6F-4291-9E40-5F4045526914}">
      <dsp:nvSpPr>
        <dsp:cNvPr id="0" name=""/>
        <dsp:cNvSpPr/>
      </dsp:nvSpPr>
      <dsp:spPr>
        <a:xfrm>
          <a:off x="3729065" y="3828383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8A646-0547-481E-9ECA-1C4790741B5F}">
      <dsp:nvSpPr>
        <dsp:cNvPr id="0" name=""/>
        <dsp:cNvSpPr/>
      </dsp:nvSpPr>
      <dsp:spPr>
        <a:xfrm>
          <a:off x="4291470" y="3122440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93A6F-9787-47D5-89F7-18E698CA7703}">
      <dsp:nvSpPr>
        <dsp:cNvPr id="0" name=""/>
        <dsp:cNvSpPr/>
      </dsp:nvSpPr>
      <dsp:spPr>
        <a:xfrm>
          <a:off x="4621978" y="2433305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349E4-0D17-4709-8138-0391B054774E}">
      <dsp:nvSpPr>
        <dsp:cNvPr id="0" name=""/>
        <dsp:cNvSpPr/>
      </dsp:nvSpPr>
      <dsp:spPr>
        <a:xfrm>
          <a:off x="4826243" y="1718958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7BB5D8-EFA6-411F-A263-D640F1253334}">
      <dsp:nvSpPr>
        <dsp:cNvPr id="0" name=""/>
        <dsp:cNvSpPr/>
      </dsp:nvSpPr>
      <dsp:spPr>
        <a:xfrm>
          <a:off x="4919977" y="1014993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3778F-52C5-4313-892F-729D1EDB1ABF}">
      <dsp:nvSpPr>
        <dsp:cNvPr id="0" name=""/>
        <dsp:cNvSpPr/>
      </dsp:nvSpPr>
      <dsp:spPr>
        <a:xfrm>
          <a:off x="4780189" y="94498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4BED6-2C21-4E7F-9C40-CBE13030C4D0}">
      <dsp:nvSpPr>
        <dsp:cNvPr id="0" name=""/>
        <dsp:cNvSpPr/>
      </dsp:nvSpPr>
      <dsp:spPr>
        <a:xfrm>
          <a:off x="4863150" y="168207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D9805-9BB8-45F7-8FD1-FB6531DB1D47}">
      <dsp:nvSpPr>
        <dsp:cNvPr id="0" name=""/>
        <dsp:cNvSpPr/>
      </dsp:nvSpPr>
      <dsp:spPr>
        <a:xfrm>
          <a:off x="4961155" y="-43426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785ED-75F3-4A2F-B450-AD4F9FF449FA}">
      <dsp:nvSpPr>
        <dsp:cNvPr id="0" name=""/>
        <dsp:cNvSpPr/>
      </dsp:nvSpPr>
      <dsp:spPr>
        <a:xfrm>
          <a:off x="5066140" y="168207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D473C-3923-41AF-8139-B36FDE8D6F22}">
      <dsp:nvSpPr>
        <dsp:cNvPr id="0" name=""/>
        <dsp:cNvSpPr/>
      </dsp:nvSpPr>
      <dsp:spPr>
        <a:xfrm>
          <a:off x="5141580" y="94498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833B7-46E7-4E02-B225-D3E219E5E829}">
      <dsp:nvSpPr>
        <dsp:cNvPr id="0" name=""/>
        <dsp:cNvSpPr/>
      </dsp:nvSpPr>
      <dsp:spPr>
        <a:xfrm>
          <a:off x="4961155" y="101914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93302-A8E2-4757-ABC8-34585AE47FBA}">
      <dsp:nvSpPr>
        <dsp:cNvPr id="0" name=""/>
        <dsp:cNvSpPr/>
      </dsp:nvSpPr>
      <dsp:spPr>
        <a:xfrm>
          <a:off x="4961155" y="247749"/>
          <a:ext cx="60141" cy="601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F199E-DF5B-46E7-AFBF-9281DB986FF5}">
      <dsp:nvSpPr>
        <dsp:cNvPr id="0" name=""/>
        <dsp:cNvSpPr/>
      </dsp:nvSpPr>
      <dsp:spPr>
        <a:xfrm>
          <a:off x="391374" y="4327199"/>
          <a:ext cx="1512172" cy="5337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Zveřejnění výsledků a smlouvy</a:t>
          </a:r>
        </a:p>
      </dsp:txBody>
      <dsp:txXfrm>
        <a:off x="417431" y="4353256"/>
        <a:ext cx="1460058" cy="481656"/>
      </dsp:txXfrm>
    </dsp:sp>
    <dsp:sp modelId="{0C73CAA9-4F5C-4BF0-A504-F1F116846CC9}">
      <dsp:nvSpPr>
        <dsp:cNvPr id="0" name=""/>
        <dsp:cNvSpPr/>
      </dsp:nvSpPr>
      <dsp:spPr>
        <a:xfrm>
          <a:off x="1934570" y="4207470"/>
          <a:ext cx="601957" cy="6021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19E54-F967-46C0-9E71-680AB8DFA8DC}">
      <dsp:nvSpPr>
        <dsp:cNvPr id="0" name=""/>
        <dsp:cNvSpPr/>
      </dsp:nvSpPr>
      <dsp:spPr>
        <a:xfrm>
          <a:off x="3837646" y="3984203"/>
          <a:ext cx="1685571" cy="58297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Uzavření smlouvy</a:t>
          </a:r>
        </a:p>
      </dsp:txBody>
      <dsp:txXfrm>
        <a:off x="3866105" y="4012662"/>
        <a:ext cx="1628653" cy="526060"/>
      </dsp:txXfrm>
    </dsp:sp>
    <dsp:sp modelId="{19B3B335-1724-4F80-870F-8AE61D2301C7}">
      <dsp:nvSpPr>
        <dsp:cNvPr id="0" name=""/>
        <dsp:cNvSpPr/>
      </dsp:nvSpPr>
      <dsp:spPr>
        <a:xfrm>
          <a:off x="3157449" y="3763043"/>
          <a:ext cx="601957" cy="6021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7CEA0-1982-4B7B-8674-EABFC4A86547}">
      <dsp:nvSpPr>
        <dsp:cNvPr id="0" name=""/>
        <dsp:cNvSpPr/>
      </dsp:nvSpPr>
      <dsp:spPr>
        <a:xfrm>
          <a:off x="4526894" y="3350431"/>
          <a:ext cx="1863982" cy="6023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Výběr dodavatele</a:t>
          </a:r>
        </a:p>
      </dsp:txBody>
      <dsp:txXfrm>
        <a:off x="4556296" y="3379833"/>
        <a:ext cx="1805178" cy="543496"/>
      </dsp:txXfrm>
    </dsp:sp>
    <dsp:sp modelId="{EB3E9990-5EB3-480F-A313-8BD9762ACAAA}">
      <dsp:nvSpPr>
        <dsp:cNvPr id="0" name=""/>
        <dsp:cNvSpPr/>
      </dsp:nvSpPr>
      <dsp:spPr>
        <a:xfrm>
          <a:off x="3760491" y="3156960"/>
          <a:ext cx="601957" cy="602127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C1F46-C047-4748-9DA9-39976F3951EB}">
      <dsp:nvSpPr>
        <dsp:cNvPr id="0" name=""/>
        <dsp:cNvSpPr/>
      </dsp:nvSpPr>
      <dsp:spPr>
        <a:xfrm>
          <a:off x="4802597" y="2730104"/>
          <a:ext cx="1791218" cy="5595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Posouzení a hodnocení nabídek</a:t>
          </a:r>
        </a:p>
      </dsp:txBody>
      <dsp:txXfrm>
        <a:off x="4829912" y="2757419"/>
        <a:ext cx="1736588" cy="504918"/>
      </dsp:txXfrm>
    </dsp:sp>
    <dsp:sp modelId="{D5A8CF85-B916-4D97-93B7-9248CC1152DA}">
      <dsp:nvSpPr>
        <dsp:cNvPr id="0" name=""/>
        <dsp:cNvSpPr/>
      </dsp:nvSpPr>
      <dsp:spPr>
        <a:xfrm>
          <a:off x="4144638" y="2489577"/>
          <a:ext cx="601957" cy="602127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18CFF-96F6-4806-A137-8DDA347C8664}">
      <dsp:nvSpPr>
        <dsp:cNvPr id="0" name=""/>
        <dsp:cNvSpPr/>
      </dsp:nvSpPr>
      <dsp:spPr>
        <a:xfrm>
          <a:off x="5130027" y="2027781"/>
          <a:ext cx="1682261" cy="56016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Příjem a otevírání nabídek</a:t>
          </a:r>
        </a:p>
      </dsp:txBody>
      <dsp:txXfrm>
        <a:off x="5157372" y="2055126"/>
        <a:ext cx="1627571" cy="505478"/>
      </dsp:txXfrm>
    </dsp:sp>
    <dsp:sp modelId="{559B61AC-3032-46C8-A844-78E16A1B53BB}">
      <dsp:nvSpPr>
        <dsp:cNvPr id="0" name=""/>
        <dsp:cNvSpPr/>
      </dsp:nvSpPr>
      <dsp:spPr>
        <a:xfrm>
          <a:off x="4418797" y="1782645"/>
          <a:ext cx="601957" cy="602127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19354-22DF-4CA3-8EAC-5738A4FB3B44}">
      <dsp:nvSpPr>
        <dsp:cNvPr id="0" name=""/>
        <dsp:cNvSpPr/>
      </dsp:nvSpPr>
      <dsp:spPr>
        <a:xfrm>
          <a:off x="5327664" y="1281738"/>
          <a:ext cx="1611613" cy="6212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Uveřejnění ZD</a:t>
          </a:r>
        </a:p>
      </dsp:txBody>
      <dsp:txXfrm>
        <a:off x="5357992" y="1312066"/>
        <a:ext cx="1550957" cy="560608"/>
      </dsp:txXfrm>
    </dsp:sp>
    <dsp:sp modelId="{9AFF1806-1016-48CC-8EEA-E0C6C068493F}">
      <dsp:nvSpPr>
        <dsp:cNvPr id="0" name=""/>
        <dsp:cNvSpPr/>
      </dsp:nvSpPr>
      <dsp:spPr>
        <a:xfrm>
          <a:off x="4574840" y="1080657"/>
          <a:ext cx="601957" cy="602127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991875-9157-4B68-BFBE-9A1D542E2E34}">
      <dsp:nvSpPr>
        <dsp:cNvPr id="0" name=""/>
        <dsp:cNvSpPr/>
      </dsp:nvSpPr>
      <dsp:spPr>
        <a:xfrm>
          <a:off x="5464093" y="662346"/>
          <a:ext cx="1642653" cy="47162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784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>
              <a:latin typeface="Arial" panose="020B0604020202020204" pitchFamily="34" charset="0"/>
              <a:cs typeface="Arial" panose="020B0604020202020204" pitchFamily="34" charset="0"/>
            </a:rPr>
            <a:t>Přípravná fáze</a:t>
          </a:r>
        </a:p>
      </dsp:txBody>
      <dsp:txXfrm>
        <a:off x="5487116" y="685369"/>
        <a:ext cx="1596607" cy="425583"/>
      </dsp:txXfrm>
    </dsp:sp>
    <dsp:sp modelId="{C6661EF4-D3A6-444F-8DD7-EF505E3AD3EA}">
      <dsp:nvSpPr>
        <dsp:cNvPr id="0" name=""/>
        <dsp:cNvSpPr/>
      </dsp:nvSpPr>
      <dsp:spPr>
        <a:xfrm>
          <a:off x="4659905" y="403881"/>
          <a:ext cx="601957" cy="602127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395" y="1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t" anchorCtr="0" compatLnSpc="1">
            <a:prstTxWarp prst="textNoShape">
              <a:avLst/>
            </a:prstTxWarp>
          </a:bodyPr>
          <a:lstStyle>
            <a:lvl1pPr algn="r"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699E3C9-C8B2-4B50-B279-5241CF9CF70A}" type="datetimeFigureOut">
              <a:rPr lang="cs-CZ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5947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b" anchorCtr="0" compatLnSpc="1">
            <a:prstTxWarp prst="textNoShape">
              <a:avLst/>
            </a:prstTxWarp>
          </a:bodyPr>
          <a:lstStyle>
            <a:lvl1pPr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395" y="9445947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b" anchorCtr="0" compatLnSpc="1">
            <a:prstTxWarp prst="textNoShape">
              <a:avLst/>
            </a:prstTxWarp>
          </a:bodyPr>
          <a:lstStyle>
            <a:lvl1pPr algn="r" defTabSz="884238" eaLnBrk="0" hangingPunct="0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91C5C8-DB7C-4C1A-AF0F-DF7DC2B16D8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44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395" y="1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t" anchorCtr="0" compatLnSpc="1">
            <a:prstTxWarp prst="textNoShape">
              <a:avLst/>
            </a:prstTxWarp>
          </a:bodyPr>
          <a:lstStyle>
            <a:lvl1pPr algn="r"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CDBD85A-077C-4037-BDF8-C2D51FF44846}" type="datetimeFigureOut">
              <a:rPr lang="cs-CZ"/>
              <a:pPr>
                <a:defRPr/>
              </a:pPr>
              <a:t>02.03.2022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2183"/>
            <a:ext cx="5444490" cy="447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947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b" anchorCtr="0" compatLnSpc="1">
            <a:prstTxWarp prst="textNoShape">
              <a:avLst/>
            </a:prstTxWarp>
          </a:bodyPr>
          <a:lstStyle>
            <a:lvl1pPr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395" y="9445947"/>
            <a:ext cx="2949629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6" tIns="44248" rIns="88496" bIns="44248" numCol="1" anchor="b" anchorCtr="0" compatLnSpc="1">
            <a:prstTxWarp prst="textNoShape">
              <a:avLst/>
            </a:prstTxWarp>
          </a:bodyPr>
          <a:lstStyle>
            <a:lvl1pPr algn="r" defTabSz="884238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7711E6C-11B5-4024-9BAA-C52C5648B8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950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68875" cy="372745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>
              <a:defRPr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417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DC89-0323-44B5-A255-EA5E06BF55D2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BE66-CE2F-457C-8E6F-20CD2004AF17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4251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u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Clr>
                <a:srgbClr val="A70336"/>
              </a:buClr>
              <a:buFontTx/>
              <a:buNone/>
              <a:defRPr sz="900" b="0" baseline="0">
                <a:solidFill>
                  <a:srgbClr val="141760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lnSpc>
                <a:spcPct val="100000"/>
              </a:lnSpc>
              <a:spcBef>
                <a:spcPts val="300"/>
              </a:spcBef>
              <a:buClr>
                <a:srgbClr val="A70336"/>
              </a:buClr>
              <a:buFont typeface="Wingdings" pitchFamily="2" charset="2"/>
              <a:buChar char="§"/>
              <a:defRPr sz="900" baseline="0">
                <a:solidFill>
                  <a:srgbClr val="141760"/>
                </a:solidFill>
                <a:latin typeface="Arial" pitchFamily="34" charset="0"/>
                <a:cs typeface="Arial" pitchFamily="34" charset="0"/>
              </a:defRPr>
            </a:lvl2pPr>
            <a:lvl3pPr marL="1085850" indent="-171450">
              <a:lnSpc>
                <a:spcPct val="100000"/>
              </a:lnSpc>
              <a:spcBef>
                <a:spcPts val="300"/>
              </a:spcBef>
              <a:buClr>
                <a:srgbClr val="A70336"/>
              </a:buClr>
              <a:buFont typeface="Wingdings" pitchFamily="2" charset="2"/>
              <a:buChar char="ü"/>
              <a:defRPr sz="900" baseline="0">
                <a:solidFill>
                  <a:srgbClr val="141760"/>
                </a:solidFill>
                <a:latin typeface="Arial" pitchFamily="34" charset="0"/>
                <a:cs typeface="Arial" pitchFamily="34" charset="0"/>
              </a:defRPr>
            </a:lvl3pPr>
            <a:lvl4pPr marL="1543050" indent="-171450">
              <a:lnSpc>
                <a:spcPct val="100000"/>
              </a:lnSpc>
              <a:spcBef>
                <a:spcPts val="300"/>
              </a:spcBef>
              <a:buClr>
                <a:srgbClr val="A70336"/>
              </a:buClr>
              <a:buFont typeface="Wingdings" pitchFamily="2" charset="2"/>
              <a:buChar char="ü"/>
              <a:defRPr sz="900" baseline="0">
                <a:solidFill>
                  <a:srgbClr val="141760"/>
                </a:solidFill>
                <a:latin typeface="Arial" pitchFamily="34" charset="0"/>
                <a:cs typeface="Arial" pitchFamily="34" charset="0"/>
              </a:defRPr>
            </a:lvl4pPr>
            <a:lvl5pPr marL="2000250" indent="-171450">
              <a:lnSpc>
                <a:spcPct val="100000"/>
              </a:lnSpc>
              <a:spcBef>
                <a:spcPts val="300"/>
              </a:spcBef>
              <a:buClr>
                <a:srgbClr val="A70336"/>
              </a:buClr>
              <a:buFont typeface="Wingdings" pitchFamily="2" charset="2"/>
              <a:buChar char="ü"/>
              <a:defRPr sz="900" baseline="0">
                <a:solidFill>
                  <a:srgbClr val="14176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635080" cy="364902"/>
          </a:xfrm>
        </p:spPr>
        <p:txBody>
          <a:bodyPr>
            <a:normAutofit/>
          </a:bodyPr>
          <a:lstStyle>
            <a:lvl1pPr algn="l">
              <a:defRPr sz="2000" b="0" baseline="0">
                <a:solidFill>
                  <a:srgbClr val="A703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020D-F28F-4989-A775-9A58ED5B4B5B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591142-52C5-4B8E-A2CE-A70833A3C942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528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ěžn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141760"/>
                </a:solidFill>
              </a:defRPr>
            </a:lvl1pPr>
            <a:lvl2pPr>
              <a:defRPr>
                <a:solidFill>
                  <a:srgbClr val="141760"/>
                </a:solidFill>
              </a:defRPr>
            </a:lvl2pPr>
            <a:lvl3pPr>
              <a:defRPr>
                <a:solidFill>
                  <a:srgbClr val="141760"/>
                </a:solidFill>
              </a:defRPr>
            </a:lvl3pPr>
            <a:lvl4pPr>
              <a:defRPr>
                <a:solidFill>
                  <a:srgbClr val="141760"/>
                </a:solidFill>
              </a:defRPr>
            </a:lvl4pPr>
            <a:lvl5pPr>
              <a:defRPr>
                <a:solidFill>
                  <a:srgbClr val="141760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C940-ACB0-46BB-8CCF-435120EE49D8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754D-CD51-4953-8617-1C5294D9D43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391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ek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087564" y="3573463"/>
            <a:ext cx="180975" cy="1943100"/>
          </a:xfrm>
          <a:prstGeom prst="rect">
            <a:avLst/>
          </a:prstGeom>
          <a:gradFill flip="none" rotWithShape="1">
            <a:gsLst>
              <a:gs pos="100000">
                <a:srgbClr val="A70336"/>
              </a:gs>
              <a:gs pos="2000">
                <a:srgbClr val="1417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3573017"/>
            <a:ext cx="6264696" cy="1944216"/>
          </a:xfrm>
        </p:spPr>
        <p:txBody>
          <a:bodyPr anchor="t"/>
          <a:lstStyle>
            <a:lvl1pPr algn="l">
              <a:defRPr sz="4000" b="1" cap="all"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60B2A-B8F1-4B6E-B6F5-5EEC209BF362}" type="datetime1">
              <a:rPr lang="sk-SK" smtClean="0"/>
              <a:t>2. 3. 2022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51A95-F686-4450-B178-69EB81AF735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36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B224C-D582-4A31-991B-D340EAD57717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3CFD-DB96-477E-8AE3-CA0D4B208F5C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202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692696"/>
            <a:ext cx="3008313" cy="742404"/>
          </a:xfrm>
        </p:spPr>
        <p:txBody>
          <a:bodyPr anchor="b"/>
          <a:lstStyle>
            <a:lvl1pPr algn="l">
              <a:defRPr sz="2000" b="1"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692700"/>
            <a:ext cx="5111750" cy="5433467"/>
          </a:xfrm>
        </p:spPr>
        <p:txBody>
          <a:bodyPr/>
          <a:lstStyle>
            <a:lvl1pPr>
              <a:defRPr sz="3200">
                <a:solidFill>
                  <a:srgbClr val="141760"/>
                </a:solidFill>
              </a:defRPr>
            </a:lvl1pPr>
            <a:lvl2pPr>
              <a:defRPr sz="2800">
                <a:solidFill>
                  <a:srgbClr val="141760"/>
                </a:solidFill>
              </a:defRPr>
            </a:lvl2pPr>
            <a:lvl3pPr>
              <a:defRPr sz="2400">
                <a:solidFill>
                  <a:srgbClr val="141760"/>
                </a:solidFill>
              </a:defRPr>
            </a:lvl3pPr>
            <a:lvl4pPr>
              <a:defRPr sz="2000">
                <a:solidFill>
                  <a:srgbClr val="141760"/>
                </a:solidFill>
              </a:defRPr>
            </a:lvl4pPr>
            <a:lvl5pPr>
              <a:defRPr sz="2000">
                <a:solidFill>
                  <a:srgbClr val="1417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417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5B89-1A98-4020-9A03-D57ECFC8C550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47057-721F-4BA8-BFC1-093F07CC34BF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106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1417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4176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2D98E-EFCE-4F0E-8E38-5384C88A9DB7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F0F4-123A-4D34-8BBD-573C81AA1DE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2001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41760"/>
                </a:solidFill>
              </a:defRPr>
            </a:lvl1pPr>
            <a:lvl2pPr>
              <a:defRPr>
                <a:solidFill>
                  <a:srgbClr val="141760"/>
                </a:solidFill>
              </a:defRPr>
            </a:lvl2pPr>
            <a:lvl3pPr>
              <a:defRPr>
                <a:solidFill>
                  <a:srgbClr val="141760"/>
                </a:solidFill>
              </a:defRPr>
            </a:lvl3pPr>
            <a:lvl4pPr>
              <a:defRPr>
                <a:solidFill>
                  <a:srgbClr val="141760"/>
                </a:solidFill>
              </a:defRPr>
            </a:lvl4pPr>
            <a:lvl5pPr>
              <a:defRPr>
                <a:solidFill>
                  <a:srgbClr val="141760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C977-39D1-4868-835C-BC20C3804B7C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3A0E-E6D3-4948-81AB-F6F25B171AC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432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692700"/>
            <a:ext cx="2057400" cy="5433467"/>
          </a:xfrm>
        </p:spPr>
        <p:txBody>
          <a:bodyPr vert="eaVert"/>
          <a:lstStyle>
            <a:lvl1pPr>
              <a:defRPr>
                <a:solidFill>
                  <a:srgbClr val="A7033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sk-SK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92700"/>
            <a:ext cx="6019800" cy="5433467"/>
          </a:xfrm>
        </p:spPr>
        <p:txBody>
          <a:bodyPr vert="eaVert"/>
          <a:lstStyle>
            <a:lvl1pPr>
              <a:defRPr>
                <a:solidFill>
                  <a:srgbClr val="141760"/>
                </a:solidFill>
              </a:defRPr>
            </a:lvl1pPr>
            <a:lvl2pPr>
              <a:defRPr>
                <a:solidFill>
                  <a:srgbClr val="141760"/>
                </a:solidFill>
              </a:defRPr>
            </a:lvl2pPr>
            <a:lvl3pPr>
              <a:defRPr>
                <a:solidFill>
                  <a:srgbClr val="141760"/>
                </a:solidFill>
              </a:defRPr>
            </a:lvl3pPr>
            <a:lvl4pPr>
              <a:defRPr>
                <a:solidFill>
                  <a:srgbClr val="141760"/>
                </a:solidFill>
              </a:defRPr>
            </a:lvl4pPr>
            <a:lvl5pPr>
              <a:defRPr>
                <a:solidFill>
                  <a:srgbClr val="141760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ACAF-0FC2-4B1E-8DA3-AFAF9685725C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7D02-4407-4949-A550-ECE1E0306C65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65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Upravte</a:t>
            </a:r>
          </a:p>
        </p:txBody>
      </p:sp>
      <p:sp>
        <p:nvSpPr>
          <p:cNvPr id="1028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/>
              <a:t>První úroveň</a:t>
            </a:r>
          </a:p>
          <a:p>
            <a:pPr lvl="1"/>
            <a:r>
              <a:rPr lang="sk-SK" altLang="cs-CZ"/>
              <a:t>Druhá úroveň</a:t>
            </a:r>
          </a:p>
          <a:p>
            <a:pPr lvl="2"/>
            <a:r>
              <a:rPr lang="sk-SK" altLang="cs-CZ"/>
              <a:t>Tretia úroveň</a:t>
            </a:r>
          </a:p>
          <a:p>
            <a:pPr lvl="3"/>
            <a:r>
              <a:rPr lang="sk-SK" altLang="cs-CZ"/>
              <a:t>Štvrtá úroveň</a:t>
            </a:r>
          </a:p>
          <a:p>
            <a:pPr lvl="4"/>
            <a:r>
              <a:rPr lang="sk-SK" altLang="cs-CZ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55255D-F11B-4B37-955E-6CE8EF05F9FC}" type="datetime1">
              <a:rPr lang="sk-SK" smtClean="0"/>
              <a:t>2. 3. 2022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3EEE21-BDC6-4582-999A-441C612124A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9" r:id="rId2"/>
    <p:sldLayoutId id="2147484593" r:id="rId3"/>
    <p:sldLayoutId id="2147484600" r:id="rId4"/>
    <p:sldLayoutId id="2147484594" r:id="rId5"/>
    <p:sldLayoutId id="2147484595" r:id="rId6"/>
    <p:sldLayoutId id="2147484596" r:id="rId7"/>
    <p:sldLayoutId id="2147484597" r:id="rId8"/>
    <p:sldLayoutId id="2147484598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A703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703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703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703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A703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63538" indent="-363538" algn="l" rtl="0" eaLnBrk="1" fontAlgn="base" hangingPunct="1">
        <a:spcBef>
          <a:spcPct val="20000"/>
        </a:spcBef>
        <a:spcAft>
          <a:spcPct val="0"/>
        </a:spcAft>
        <a:buClr>
          <a:srgbClr val="151261"/>
        </a:buClr>
        <a:buFont typeface="Wingdings" pitchFamily="2" charset="2"/>
        <a:buChar char="§"/>
        <a:defRPr sz="2800" kern="1200">
          <a:solidFill>
            <a:srgbClr val="141760"/>
          </a:solidFill>
          <a:latin typeface="Arial" pitchFamily="34" charset="0"/>
          <a:ea typeface="+mn-ea"/>
          <a:cs typeface="Arial" pitchFamily="34" charset="0"/>
        </a:defRPr>
      </a:lvl1pPr>
      <a:lvl2pPr marL="715963" indent="-352425" algn="l" rtl="0" eaLnBrk="1" fontAlgn="base" hangingPunct="1">
        <a:spcBef>
          <a:spcPct val="20000"/>
        </a:spcBef>
        <a:spcAft>
          <a:spcPct val="0"/>
        </a:spcAft>
        <a:buClr>
          <a:srgbClr val="141760"/>
        </a:buClr>
        <a:buFont typeface="Wingdings" pitchFamily="2" charset="2"/>
        <a:buChar char="Ø"/>
        <a:defRPr sz="2400" kern="1200">
          <a:solidFill>
            <a:srgbClr val="141760"/>
          </a:solidFill>
          <a:latin typeface="Arial" pitchFamily="34" charset="0"/>
          <a:ea typeface="+mn-ea"/>
          <a:cs typeface="Arial" pitchFamily="34" charset="0"/>
        </a:defRPr>
      </a:lvl2pPr>
      <a:lvl3pPr marL="981075" indent="-265113" algn="l" rtl="0" eaLnBrk="1" fontAlgn="base" hangingPunct="1">
        <a:spcBef>
          <a:spcPct val="20000"/>
        </a:spcBef>
        <a:spcAft>
          <a:spcPct val="0"/>
        </a:spcAft>
        <a:buClr>
          <a:srgbClr val="151261"/>
        </a:buClr>
        <a:buFont typeface="Arial" charset="0"/>
        <a:buChar char="•"/>
        <a:defRPr sz="2000" kern="1200">
          <a:solidFill>
            <a:srgbClr val="141760"/>
          </a:solidFill>
          <a:latin typeface="Arial" pitchFamily="34" charset="0"/>
          <a:ea typeface="+mn-ea"/>
          <a:cs typeface="Arial" pitchFamily="34" charset="0"/>
        </a:defRPr>
      </a:lvl3pPr>
      <a:lvl4pPr marL="1255713" indent="-274638" algn="l" rtl="0" eaLnBrk="1" fontAlgn="base" hangingPunct="1">
        <a:spcBef>
          <a:spcPct val="20000"/>
        </a:spcBef>
        <a:spcAft>
          <a:spcPct val="0"/>
        </a:spcAft>
        <a:buClr>
          <a:srgbClr val="151261"/>
        </a:buClr>
        <a:buFont typeface="Arial" charset="0"/>
        <a:buChar char="–"/>
        <a:defRPr kern="1200">
          <a:solidFill>
            <a:srgbClr val="141760"/>
          </a:solidFill>
          <a:latin typeface="Arial" pitchFamily="34" charset="0"/>
          <a:ea typeface="+mn-ea"/>
          <a:cs typeface="Arial" pitchFamily="34" charset="0"/>
        </a:defRPr>
      </a:lvl4pPr>
      <a:lvl5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151261"/>
        </a:buClr>
        <a:buFont typeface="Arial" charset="0"/>
        <a:buChar char="»"/>
        <a:defRPr sz="1600" kern="1200">
          <a:solidFill>
            <a:srgbClr val="14176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mailto:maria.kopecka@havelpartners.cz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tus.holubkovic@havelpartners.cz" TargetMode="External"/><Relationship Id="rId4" Type="http://schemas.openxmlformats.org/officeDocument/2006/relationships/hyperlink" Target="mailto:maria.kopecka@havelpartners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-vz.cz/" TargetMode="External"/><Relationship Id="rId2" Type="http://schemas.openxmlformats.org/officeDocument/2006/relationships/hyperlink" Target="http://www.uohs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5" y="2204864"/>
            <a:ext cx="914399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cs-CZ" altLang="cs-CZ" sz="28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28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28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r>
              <a:rPr lang="cs-CZ" sz="4000" b="1" dirty="0">
                <a:solidFill>
                  <a:srgbClr val="000066"/>
                </a:solidFill>
                <a:latin typeface="Arial" charset="0"/>
              </a:rPr>
              <a:t>Zadávací dokumentace </a:t>
            </a:r>
            <a:r>
              <a:rPr lang="pl-PL" sz="4000" b="1" dirty="0">
                <a:solidFill>
                  <a:srgbClr val="000066"/>
                </a:solidFill>
                <a:latin typeface="Arial" charset="0"/>
              </a:rPr>
              <a:t>z </a:t>
            </a:r>
            <a:r>
              <a:rPr lang="cs-CZ" sz="4000" b="1" dirty="0">
                <a:solidFill>
                  <a:srgbClr val="000066"/>
                </a:solidFill>
                <a:latin typeface="Arial" charset="0"/>
              </a:rPr>
              <a:t>pohledu zadavatele</a:t>
            </a:r>
            <a:r>
              <a:rPr lang="pl-PL" sz="4000" b="1" dirty="0">
                <a:solidFill>
                  <a:srgbClr val="000066"/>
                </a:solidFill>
                <a:latin typeface="Arial" charset="0"/>
              </a:rPr>
              <a:t> </a:t>
            </a:r>
            <a:endParaRPr lang="cs-CZ" altLang="cs-CZ" sz="4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cs-CZ" altLang="cs-CZ" sz="2400" b="1" dirty="0">
                <a:solidFill>
                  <a:srgbClr val="A70336"/>
                </a:solidFill>
                <a:latin typeface="Arial" charset="0"/>
              </a:rPr>
              <a:t>Mgr. Mária Kopecká</a:t>
            </a:r>
          </a:p>
          <a:p>
            <a:pPr algn="ctr" eaLnBrk="1" hangingPunct="1">
              <a:lnSpc>
                <a:spcPct val="150000"/>
              </a:lnSpc>
            </a:pPr>
            <a:r>
              <a:rPr lang="cs-CZ" altLang="cs-CZ" sz="2400" b="1" dirty="0">
                <a:solidFill>
                  <a:srgbClr val="A70336"/>
                </a:solidFill>
                <a:latin typeface="Arial" charset="0"/>
              </a:rPr>
              <a:t>Ing. Mgr. Matúš Holubkovič</a:t>
            </a:r>
          </a:p>
          <a:p>
            <a:pPr algn="ctr" eaLnBrk="1" hangingPunct="1"/>
            <a:endParaRPr lang="cs-CZ" altLang="cs-CZ" sz="2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2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/>
            <a:endParaRPr lang="cs-CZ" altLang="cs-CZ" sz="1200" b="1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344990-FCBD-43E1-A44D-03FDD847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3843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Zadávací dokumentace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7D5483-8EDD-4265-B0B8-671E16F17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1" dirty="0"/>
              <a:t>základní dokument zadávacího řízení</a:t>
            </a:r>
          </a:p>
          <a:p>
            <a:pPr algn="just"/>
            <a:r>
              <a:rPr lang="cs-CZ" sz="2000" i="1" dirty="0"/>
              <a:t>Zadávací dokumentací se rozumí veškeré písemné dokumenty obsahující zadávací podmínky, sdělované nebo zpřístupňované účastníkům zadávacího řízení při zahájení zadávacího řízení, včetně formulářů podle § 212 a výzev uvedených v příloze č. 6 k tomuto zákonu </a:t>
            </a:r>
            <a:r>
              <a:rPr lang="cs-CZ" sz="2000" dirty="0"/>
              <a:t>[§ 28 odst. 1 písm. b) ZZVZ].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8" name="Obrázek 7" descr="Obsah obrázku text, patro, interiér&#10;&#10;Popis byl vytvořen automaticky">
            <a:extLst>
              <a:ext uri="{FF2B5EF4-FFF2-40B4-BE49-F238E27FC236}">
                <a16:creationId xmlns:a16="http://schemas.microsoft.com/office/drawing/2014/main" id="{5DD7FB15-43FC-4E86-B0D3-BF37B674A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87" y="3696575"/>
            <a:ext cx="4986633" cy="2598036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F8297A-ECF6-4912-B491-3950AED8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073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FEFDC-BC67-4EBA-A313-0CD332B1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86" y="857225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Předmět veřejné zakázky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98CEF32-B0CE-47CE-B53E-BB20F4072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061044"/>
          </a:xfrm>
        </p:spPr>
        <p:txBody>
          <a:bodyPr/>
          <a:lstStyle/>
          <a:p>
            <a:pPr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2000" b="1" dirty="0"/>
              <a:t>dělení dle druhu VZ </a:t>
            </a:r>
            <a:r>
              <a:rPr lang="cs-CZ" sz="2000" dirty="0"/>
              <a:t>(§ 14)</a:t>
            </a:r>
          </a:p>
          <a:p>
            <a:pPr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2000" b="1" dirty="0"/>
              <a:t>dodávky</a:t>
            </a:r>
            <a:r>
              <a:rPr lang="cs-CZ" sz="2000" dirty="0"/>
              <a:t> </a:t>
            </a:r>
          </a:p>
          <a:p>
            <a:pPr lvl="1"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1600" dirty="0"/>
              <a:t>věci, zvířata nebo ovládatelné přírodní sily, pokud nejsou součástí veřejné zakázky na stavební práce</a:t>
            </a:r>
          </a:p>
          <a:p>
            <a:pPr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2000" b="1" dirty="0"/>
              <a:t>stavební práce</a:t>
            </a:r>
          </a:p>
          <a:p>
            <a:pPr lvl="1"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1600" dirty="0"/>
              <a:t>vybrané činnosti dle slovníku jednotného klasifikačního systému</a:t>
            </a:r>
          </a:p>
          <a:p>
            <a:pPr lvl="1"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1600" dirty="0"/>
              <a:t>zhotovení stavby ve smyslu stavebního zákona</a:t>
            </a:r>
          </a:p>
          <a:p>
            <a:pPr lvl="1"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1600" dirty="0"/>
              <a:t>související projektové činnosti, pokud jsou součástí výše uvedených činností</a:t>
            </a:r>
          </a:p>
          <a:p>
            <a:pPr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2000" b="1" dirty="0"/>
              <a:t>služby</a:t>
            </a:r>
          </a:p>
          <a:p>
            <a:pPr lvl="1" fontAlgn="ctr">
              <a:spcBef>
                <a:spcPts val="400"/>
              </a:spcBef>
              <a:spcAft>
                <a:spcPts val="550"/>
              </a:spcAft>
              <a:tabLst>
                <a:tab pos="450850" algn="l"/>
              </a:tabLst>
              <a:defRPr/>
            </a:pPr>
            <a:r>
              <a:rPr lang="cs-CZ" sz="1600" dirty="0"/>
              <a:t>poskytování jiných činností než v případě veřejné zakázky na stavební práce</a:t>
            </a:r>
          </a:p>
          <a:p>
            <a:pPr marL="363538" lvl="1" indent="0" fontAlgn="ctr">
              <a:spcBef>
                <a:spcPts val="600"/>
              </a:spcBef>
              <a:spcAft>
                <a:spcPts val="600"/>
              </a:spcAft>
              <a:buNone/>
              <a:tabLst>
                <a:tab pos="450850" algn="l"/>
              </a:tabLst>
              <a:defRPr/>
            </a:pP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7EC1214-60B4-4E46-812A-0D499CCC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11</a:t>
            </a:fld>
            <a:endParaRPr lang="sk-SK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BAE2761-97B8-47F9-A9A9-582A558796BE}"/>
              </a:ext>
            </a:extLst>
          </p:cNvPr>
          <p:cNvSpPr txBox="1"/>
          <p:nvPr/>
        </p:nvSpPr>
        <p:spPr>
          <a:xfrm>
            <a:off x="457200" y="5589240"/>
            <a:ext cx="81251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A70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k diskusi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určím druh VZ na dodávku vlaků a zároveň poskytování servisu vozů a jejich úklid? </a:t>
            </a:r>
          </a:p>
        </p:txBody>
      </p:sp>
    </p:spTree>
    <p:extLst>
      <p:ext uri="{BB962C8B-B14F-4D97-AF65-F5344CB8AC3E}">
        <p14:creationId xmlns:p14="http://schemas.microsoft.com/office/powerpoint/2010/main" val="48456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14E1B-00C9-4AC9-8C98-245E8A6B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69" y="874712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Předmět veřejné zakázky</a:t>
            </a:r>
            <a:endParaRPr lang="cs-CZ" sz="28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92A542-10EA-4707-92D0-380253AC9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590" y="1505348"/>
            <a:ext cx="8229600" cy="5308028"/>
          </a:xfrm>
        </p:spPr>
        <p:txBody>
          <a:bodyPr/>
          <a:lstStyle/>
          <a:p>
            <a:pPr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400" b="1" dirty="0"/>
              <a:t>rozdělení veřejné zakázky na části</a:t>
            </a:r>
            <a:r>
              <a:rPr lang="cs-CZ" sz="2400" dirty="0"/>
              <a:t> (§ 101)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000" dirty="0"/>
              <a:t>rozdělení předmětu plnění na části tak, aby se o každou část zakázky mohl ucházet </a:t>
            </a:r>
            <a:r>
              <a:rPr lang="cs-CZ" sz="2000" b="1" dirty="0"/>
              <a:t>maximální počet dodavatelů </a:t>
            </a:r>
            <a:r>
              <a:rPr lang="cs-CZ" sz="2000" dirty="0"/>
              <a:t>a přitom byly dodrženy ostatní zákonné povinnosti</a:t>
            </a:r>
          </a:p>
          <a:p>
            <a:pPr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400" b="1" dirty="0"/>
              <a:t>obecné výjimky z povinnosti postupu dle ZZVZ</a:t>
            </a:r>
            <a:r>
              <a:rPr lang="cs-CZ" sz="2400" dirty="0"/>
              <a:t> (§ 29)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000" dirty="0"/>
              <a:t>např. právní služby při zastupování v soudním, správním řízení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000" dirty="0"/>
              <a:t>reklamní služby zadávané politickou stranou v rámci kampaně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000" dirty="0"/>
              <a:t>nabytí, nájem nebo pacht existujících nemovitých věcí</a:t>
            </a:r>
          </a:p>
          <a:p>
            <a:pPr lvl="1"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000" dirty="0"/>
              <a:t>veřejná přeprava cestujících po železniční dráze a další</a:t>
            </a:r>
          </a:p>
          <a:p>
            <a:pPr fontAlgn="ctr">
              <a:spcBef>
                <a:spcPts val="600"/>
              </a:spcBef>
              <a:spcAft>
                <a:spcPts val="600"/>
              </a:spcAft>
              <a:tabLst>
                <a:tab pos="450850" algn="l"/>
              </a:tabLst>
              <a:defRPr/>
            </a:pPr>
            <a:r>
              <a:rPr lang="cs-CZ" sz="2400" b="1" dirty="0"/>
              <a:t>výjimky pro podlimitní zakázky </a:t>
            </a:r>
            <a:r>
              <a:rPr lang="cs-CZ" sz="2400" dirty="0"/>
              <a:t>(§ 30)</a:t>
            </a:r>
          </a:p>
          <a:p>
            <a:pPr marL="714375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  <a:defRPr/>
            </a:pPr>
            <a:r>
              <a:rPr lang="cs-CZ" sz="2000" dirty="0"/>
              <a:t>dodávky/služby související s návštěvou </a:t>
            </a:r>
            <a:r>
              <a:rPr lang="cs-CZ" sz="2000" dirty="0" err="1"/>
              <a:t>zahr</a:t>
            </a:r>
            <a:r>
              <a:rPr lang="cs-CZ" sz="2000" dirty="0"/>
              <a:t>. ústavních činitelů</a:t>
            </a:r>
          </a:p>
          <a:p>
            <a:pPr marL="714375" fontAlgn="ctr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0850" algn="l"/>
              </a:tabLst>
              <a:defRPr/>
            </a:pPr>
            <a:r>
              <a:rPr lang="cs-CZ" sz="2000" dirty="0"/>
              <a:t>poskytování humanitární pomoci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2D39A7-33BC-4F55-8F69-84396059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31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Technická specifikace (§ 89 a násl.)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2" b="17857"/>
          <a:stretch/>
        </p:blipFill>
        <p:spPr>
          <a:xfrm>
            <a:off x="827584" y="1484784"/>
            <a:ext cx="7506072" cy="4812984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4242FF-F0D4-4150-94A8-E47B1179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4904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2"/>
          <a:stretch/>
        </p:blipFill>
        <p:spPr>
          <a:xfrm>
            <a:off x="211104" y="1124748"/>
            <a:ext cx="2767140" cy="51839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8"/>
          <a:stretch/>
        </p:blipFill>
        <p:spPr>
          <a:xfrm>
            <a:off x="3107614" y="1124748"/>
            <a:ext cx="2371015" cy="51839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0"/>
          <a:stretch/>
        </p:blipFill>
        <p:spPr>
          <a:xfrm>
            <a:off x="5925318" y="1124748"/>
            <a:ext cx="2784813" cy="5377891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ACF743E-96B5-4DE6-AC1F-1D7D3274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295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2"/>
          <a:stretch/>
        </p:blipFill>
        <p:spPr>
          <a:xfrm>
            <a:off x="213168" y="1113111"/>
            <a:ext cx="2767140" cy="51839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8"/>
          <a:stretch/>
        </p:blipFill>
        <p:spPr>
          <a:xfrm>
            <a:off x="3107614" y="1124748"/>
            <a:ext cx="2371015" cy="518399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40"/>
          <a:stretch/>
        </p:blipFill>
        <p:spPr>
          <a:xfrm>
            <a:off x="5925318" y="1124748"/>
            <a:ext cx="2784813" cy="5377891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1027181" y="2632263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1331640" y="4077072"/>
            <a:ext cx="158417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054639" y="4725144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364092" y="1628800"/>
            <a:ext cx="2434825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71604" y="5301208"/>
            <a:ext cx="1672611" cy="99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758024" y="1412776"/>
            <a:ext cx="1889381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862114" y="3789040"/>
            <a:ext cx="129614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9239F5-BDB7-4DC1-B7C6-A50CCBC2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15</a:t>
            </a:fld>
            <a:endParaRPr lang="sk-SK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69722BA9-FF08-436E-9FEC-BFE2644596E6}"/>
              </a:ext>
            </a:extLst>
          </p:cNvPr>
          <p:cNvSpPr/>
          <p:nvPr/>
        </p:nvSpPr>
        <p:spPr>
          <a:xfrm>
            <a:off x="5925318" y="4509120"/>
            <a:ext cx="1599010" cy="365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42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Technická specifikace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700812"/>
            <a:ext cx="3610744" cy="4525963"/>
          </a:xfrm>
        </p:spPr>
        <p:txBody>
          <a:bodyPr/>
          <a:lstStyle/>
          <a:p>
            <a:r>
              <a:rPr lang="cs-CZ" sz="2400" b="1" dirty="0"/>
              <a:t>Na co si dát pozor</a:t>
            </a:r>
            <a:r>
              <a:rPr lang="cs-CZ" sz="2200" b="1" dirty="0"/>
              <a:t>?</a:t>
            </a:r>
          </a:p>
          <a:p>
            <a:pPr lvl="1"/>
            <a:r>
              <a:rPr lang="cs-CZ" sz="2000" dirty="0"/>
              <a:t>odkazy na konkrétní výrobce a výrobky</a:t>
            </a:r>
          </a:p>
          <a:p>
            <a:pPr lvl="1"/>
            <a:r>
              <a:rPr lang="cs-CZ" sz="2000" dirty="0"/>
              <a:t>konkretizace nároků na jednotlivé parametry a funkce</a:t>
            </a:r>
          </a:p>
          <a:p>
            <a:pPr lvl="1"/>
            <a:r>
              <a:rPr lang="cs-CZ" sz="2000" dirty="0"/>
              <a:t>kombinace požadavků</a:t>
            </a:r>
          </a:p>
          <a:p>
            <a:pPr lvl="1"/>
            <a:r>
              <a:rPr lang="cs-CZ" sz="2000" dirty="0"/>
              <a:t>odůvodnitelnost objektivními potřebami zadavatele</a:t>
            </a:r>
          </a:p>
          <a:p>
            <a:pPr lvl="1"/>
            <a:r>
              <a:rPr lang="cs-CZ" sz="2000" dirty="0"/>
              <a:t>základní zásady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16209"/>
            <a:ext cx="4091177" cy="386104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F9A9307-9A87-4111-9D34-DB97B59D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745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Jak moc důležitá je správná specifikace?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27984" y="1779757"/>
            <a:ext cx="3813892" cy="1505228"/>
          </a:xfrm>
        </p:spPr>
        <p:txBody>
          <a:bodyPr/>
          <a:lstStyle/>
          <a:p>
            <a:pPr marL="0" indent="0" algn="ctr">
              <a:buNone/>
            </a:pPr>
            <a:r>
              <a:rPr lang="cs-CZ" sz="1800" b="1" dirty="0"/>
              <a:t>Dopravní společnost ÚK</a:t>
            </a:r>
          </a:p>
          <a:p>
            <a:pPr marL="0" indent="0" algn="ctr">
              <a:buNone/>
            </a:pPr>
            <a:r>
              <a:rPr lang="cs-CZ" sz="1200" b="1" dirty="0"/>
              <a:t>nákup autobusů pro dopravu v Ústeckém kraji</a:t>
            </a:r>
          </a:p>
          <a:p>
            <a:pPr marL="0" indent="0" algn="ctr">
              <a:buNone/>
            </a:pPr>
            <a:endParaRPr lang="cs-CZ" sz="400" dirty="0"/>
          </a:p>
          <a:p>
            <a:r>
              <a:rPr lang="cs-CZ" sz="1200" dirty="0"/>
              <a:t>uložen zákaz plnění smlouvy</a:t>
            </a:r>
          </a:p>
          <a:p>
            <a:r>
              <a:rPr lang="cs-CZ" sz="1200" dirty="0"/>
              <a:t>diskriminační požadavek na objem palivové nádrže (rozporováno cca 15 parametrů)</a:t>
            </a:r>
          </a:p>
          <a:p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55" y="4869164"/>
            <a:ext cx="1919369" cy="19193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/>
          <a:stretch/>
        </p:blipFill>
        <p:spPr>
          <a:xfrm>
            <a:off x="5876835" y="4930289"/>
            <a:ext cx="2611469" cy="1667067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8214" y="1772820"/>
            <a:ext cx="30689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ČEPS a.s.</a:t>
            </a:r>
          </a:p>
          <a:p>
            <a:pPr algn="ctr"/>
            <a:r>
              <a:rPr lang="cs-CZ" sz="12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výroba stožárů pro elektrické vedení 400kV</a:t>
            </a:r>
          </a:p>
          <a:p>
            <a:pPr algn="ctr"/>
            <a:endParaRPr lang="cs-CZ" sz="4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cs-CZ" sz="12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zadávací řízení zrušeno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cs-CZ" sz="12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odkaz na konkrétního výrobce matice</a:t>
            </a:r>
          </a:p>
          <a:p>
            <a:pPr marL="171450" indent="-171450">
              <a:buFont typeface="Wingdings" pitchFamily="2" charset="2"/>
              <a:buChar char="§"/>
            </a:pPr>
            <a:endParaRPr lang="cs-CZ" sz="12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atus.holubkovic\Desktop\stoza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/>
        </p:blipFill>
        <p:spPr bwMode="auto">
          <a:xfrm>
            <a:off x="842154" y="2996956"/>
            <a:ext cx="2232248" cy="177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919874" y="3512561"/>
            <a:ext cx="117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3 mld. Kč</a:t>
            </a:r>
            <a:endParaRPr lang="cs-CZ" sz="9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cs-CZ" sz="12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1560" y="5605706"/>
            <a:ext cx="11781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700 Kč/ks</a:t>
            </a:r>
            <a:endParaRPr lang="cs-CZ" sz="9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cs-CZ" sz="12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atus.holubkovic\Desktop\autobu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279" y="3127037"/>
            <a:ext cx="2725531" cy="164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452320" y="3422529"/>
            <a:ext cx="1178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4,8 mil. Kč/bus</a:t>
            </a:r>
          </a:p>
          <a:p>
            <a:pPr algn="ctr"/>
            <a:r>
              <a:rPr lang="cs-CZ" sz="11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550 mil. Kč celkem</a:t>
            </a:r>
            <a:endParaRPr lang="cs-CZ" sz="9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cs-CZ" sz="12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572000" y="5540680"/>
            <a:ext cx="11781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3.000 Kč/ks</a:t>
            </a:r>
            <a:endParaRPr lang="cs-CZ" sz="9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cs-CZ" sz="1200" dirty="0">
              <a:solidFill>
                <a:srgbClr val="1417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3619FB-6DB8-4A69-8423-3BA92A63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013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DDF7F-5A72-4AD3-A6BF-BDFE0A44B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53" y="1007269"/>
            <a:ext cx="8229600" cy="725488"/>
          </a:xfrm>
        </p:spPr>
        <p:txBody>
          <a:bodyPr/>
          <a:lstStyle/>
          <a:p>
            <a:pPr algn="ctr"/>
            <a:br>
              <a:rPr lang="cs-CZ" altLang="cs-CZ" sz="2600" b="1" dirty="0">
                <a:solidFill>
                  <a:srgbClr val="A50136"/>
                </a:solidFill>
                <a:latin typeface="Arial" charset="0"/>
                <a:cs typeface="Arial" charset="0"/>
              </a:rPr>
            </a:br>
            <a:r>
              <a:rPr lang="cs-CZ" altLang="cs-CZ" sz="2600" b="1" dirty="0">
                <a:solidFill>
                  <a:srgbClr val="A50136"/>
                </a:solidFill>
                <a:latin typeface="Arial" charset="0"/>
                <a:cs typeface="Arial" charset="0"/>
              </a:rPr>
              <a:t>Podmínky účasti v ZŘ (§ 37)</a:t>
            </a:r>
            <a:br>
              <a:rPr lang="cs-CZ" sz="1800" dirty="0">
                <a:solidFill>
                  <a:srgbClr val="A50136"/>
                </a:solidFill>
              </a:rPr>
            </a:br>
            <a:endParaRPr lang="cs-CZ" sz="32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560FD2-3F24-45CB-86FF-4241D4B8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353" y="1727453"/>
            <a:ext cx="8229600" cy="4628901"/>
          </a:xfrm>
        </p:spPr>
        <p:txBody>
          <a:bodyPr/>
          <a:lstStyle/>
          <a:p>
            <a:pPr marL="3429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nutná </a:t>
            </a:r>
            <a:r>
              <a:rPr lang="cs-CZ" sz="2000" u="sng" dirty="0"/>
              <a:t>souvislost s předmětem</a:t>
            </a:r>
            <a:r>
              <a:rPr lang="cs-CZ" sz="2000" dirty="0"/>
              <a:t> VZ</a:t>
            </a:r>
          </a:p>
          <a:p>
            <a:pPr marL="3429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možnost zadavatele stanovit podmínky účasti jako:</a:t>
            </a:r>
          </a:p>
          <a:p>
            <a:pPr marL="608012" lvl="2" indent="-342900" algn="just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podmínky kvalifikace</a:t>
            </a:r>
          </a:p>
          <a:p>
            <a:pPr marL="882650" lvl="3" indent="-3429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definují způsobilého dodavatele</a:t>
            </a:r>
          </a:p>
          <a:p>
            <a:pPr marL="608012" lvl="2" indent="-342900" algn="just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technické podmínky</a:t>
            </a:r>
          </a:p>
          <a:p>
            <a:pPr marL="882650" lvl="3" indent="-3429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definují předmět veřejné zakázky (specifikace)</a:t>
            </a:r>
          </a:p>
          <a:p>
            <a:pPr marL="608012" lvl="2" indent="-342900" algn="just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obchodní a jiné smluvní podmínky</a:t>
            </a:r>
          </a:p>
          <a:p>
            <a:pPr marL="882650" lvl="3" indent="-3429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např. platební podmínky, termíny plnění, sankce apod.</a:t>
            </a:r>
          </a:p>
          <a:p>
            <a:pPr marL="882650" lvl="3" indent="-3429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používání závazného návrhu smlouvy</a:t>
            </a:r>
          </a:p>
          <a:p>
            <a:pPr marL="608012" lvl="2" indent="-342900" algn="just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zvláštní podmínky</a:t>
            </a:r>
          </a:p>
          <a:p>
            <a:pPr marL="882650" lvl="3" indent="-3429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zejm. „sociální a zelené“, inovace</a:t>
            </a:r>
          </a:p>
          <a:p>
            <a:pPr marL="882650" lvl="3" indent="-34290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další podmínky pro uzavření smlouvy (§ 104) – zkoušky, doklady, SPV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5C7808-6C50-4032-B0AB-1F84E46A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95702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F1641-6138-4C52-BBA8-F3E44B271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74712"/>
            <a:ext cx="8229600" cy="725488"/>
          </a:xfrm>
        </p:spPr>
        <p:txBody>
          <a:bodyPr/>
          <a:lstStyle/>
          <a:p>
            <a:pPr lvl="1">
              <a:spcAft>
                <a:spcPts val="300"/>
              </a:spcAft>
              <a:defRPr/>
            </a:pPr>
            <a:r>
              <a:rPr lang="cs-CZ" sz="2600" b="1" dirty="0">
                <a:solidFill>
                  <a:srgbClr val="A50136"/>
                </a:solidFill>
              </a:rPr>
              <a:t>Kvalifikace (§ 73 a násl.)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8E5039-1668-4544-B910-BBD58D31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83960" cy="4853136"/>
          </a:xfrm>
        </p:spPr>
        <p:txBody>
          <a:bodyPr/>
          <a:lstStyle/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způsobilost a schopnost plnit VZ</a:t>
            </a:r>
            <a:endParaRPr lang="cs-CZ" sz="2000" dirty="0"/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v nadlimitním režimu lze požadovat </a:t>
            </a:r>
            <a:r>
              <a:rPr lang="cs-CZ" sz="2000" u="sng" dirty="0"/>
              <a:t>pouze</a:t>
            </a:r>
            <a:r>
              <a:rPr lang="cs-CZ" sz="2000" dirty="0"/>
              <a:t>:</a:t>
            </a: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2000" b="1" dirty="0"/>
              <a:t>povinně:</a:t>
            </a:r>
            <a:endParaRPr lang="cs-CZ" sz="2000" dirty="0"/>
          </a:p>
          <a:p>
            <a:pPr marL="638174" lvl="2" indent="-285750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základní způsobilost </a:t>
            </a:r>
            <a:r>
              <a:rPr lang="cs-CZ" sz="1800" dirty="0"/>
              <a:t>(§ 74) 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bezúhonnost ve vztahu k vybraným TČ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neexistence daňových nedoplatků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neexistence nedoplatků na VZP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neexistence nedoplatků na platbách sociálního zabezpečení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neexistence likvidace, úpadku apod.</a:t>
            </a:r>
          </a:p>
          <a:p>
            <a:pPr marL="638174" lvl="2" indent="-285750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800" b="1" dirty="0"/>
              <a:t>profesní způsobilost </a:t>
            </a:r>
            <a:r>
              <a:rPr lang="cs-CZ" sz="1800" dirty="0"/>
              <a:t>(§ 77)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povinně výpis z OR či obdobné evidence</a:t>
            </a:r>
          </a:p>
          <a:p>
            <a:pPr marL="798512" lvl="3" indent="-171450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600" u="sng" dirty="0"/>
              <a:t>fakultativně</a:t>
            </a:r>
            <a:r>
              <a:rPr lang="cs-CZ" sz="1600" dirty="0"/>
              <a:t> podnikatelské (živnostenské oprávnění), členství v profesních komorách (např. ČAK), odborná způsobilost (např. certifikace ČKAIT)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550B80-4041-4B01-AAA2-7FF7AAE1C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20888"/>
            <a:ext cx="3322712" cy="175629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5BDCDE-B883-4299-92C1-8CA1A686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19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347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směr, scéna, silnice, dálnice&#10;&#10;Popis byl vytvořen automaticky">
            <a:extLst>
              <a:ext uri="{FF2B5EF4-FFF2-40B4-BE49-F238E27FC236}">
                <a16:creationId xmlns:a16="http://schemas.microsoft.com/office/drawing/2014/main" id="{D9A03198-CA35-4AD9-91AF-91B9EC7BB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2" y="1773238"/>
            <a:ext cx="6234536" cy="4352925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5D3EBA8-0D64-43E4-8DA5-4B3BE9425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9256" cy="36490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Jsem veřejná zakázka, těší mě!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A82A107-135B-4071-9E27-09AE7E64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mtClean="0"/>
              <a:pPr>
                <a:defRPr/>
              </a:pPr>
              <a:t>2</a:t>
            </a:fld>
            <a:endParaRPr lang="sk-SK" dirty="0"/>
          </a:p>
        </p:txBody>
      </p:sp>
      <p:pic>
        <p:nvPicPr>
          <p:cNvPr id="8" name="Obrázek 7" descr="Obsah obrázku tráva, obloha, budova, exteriér&#10;&#10;Popis byl vytvořen automaticky">
            <a:extLst>
              <a:ext uri="{FF2B5EF4-FFF2-40B4-BE49-F238E27FC236}">
                <a16:creationId xmlns:a16="http://schemas.microsoft.com/office/drawing/2014/main" id="{8CD5DB7D-33CD-4E1C-B74D-B05133F40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3238"/>
            <a:ext cx="7465497" cy="4391469"/>
          </a:xfrm>
          <a:prstGeom prst="rect">
            <a:avLst/>
          </a:prstGeom>
        </p:spPr>
      </p:pic>
      <p:pic>
        <p:nvPicPr>
          <p:cNvPr id="10" name="Obrázek 9" descr="Obsah obrázku exteriér, auto, obloha, budova&#10;&#10;Popis byl vytvořen automaticky">
            <a:extLst>
              <a:ext uri="{FF2B5EF4-FFF2-40B4-BE49-F238E27FC236}">
                <a16:creationId xmlns:a16="http://schemas.microsoft.com/office/drawing/2014/main" id="{537B84A7-5011-4BC5-B661-2A2137DFF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60393"/>
            <a:ext cx="7865414" cy="442429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39C2C8-E419-44C6-8E9D-5D10F290E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723006"/>
            <a:ext cx="7865414" cy="4514305"/>
          </a:xfrm>
          <a:prstGeom prst="rect">
            <a:avLst/>
          </a:prstGeom>
        </p:spPr>
      </p:pic>
      <p:pic>
        <p:nvPicPr>
          <p:cNvPr id="14" name="Obrázek 13" descr="Obsah obrázku interiér, plast, barevné&#10;&#10;Popis byl vytvořen automaticky">
            <a:extLst>
              <a:ext uri="{FF2B5EF4-FFF2-40B4-BE49-F238E27FC236}">
                <a16:creationId xmlns:a16="http://schemas.microsoft.com/office/drawing/2014/main" id="{7945A440-242B-44C3-8CA8-19B72883F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9" y="1489646"/>
            <a:ext cx="8013091" cy="50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02C29-5DDE-4DC6-8B5A-620539D7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25488"/>
          </a:xfrm>
        </p:spPr>
        <p:txBody>
          <a:bodyPr/>
          <a:lstStyle/>
          <a:p>
            <a:pPr algn="ctr"/>
            <a:br>
              <a:rPr lang="cs-CZ" sz="3200" b="1" dirty="0">
                <a:solidFill>
                  <a:srgbClr val="A50136"/>
                </a:solidFill>
              </a:rPr>
            </a:br>
            <a:r>
              <a:rPr lang="cs-CZ" sz="2600" b="1" dirty="0">
                <a:solidFill>
                  <a:srgbClr val="A50136"/>
                </a:solidFill>
              </a:rPr>
              <a:t>Kvalifikace (§ 73 a násl.)</a:t>
            </a:r>
            <a:br>
              <a:rPr lang="cs-CZ" sz="3200" b="1" dirty="0"/>
            </a:br>
            <a:endParaRPr lang="cs-CZ" sz="32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9F6E19-0A81-4D24-95BC-A5542F421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4145"/>
            <a:ext cx="8229600" cy="4651856"/>
          </a:xfrm>
        </p:spPr>
        <p:txBody>
          <a:bodyPr numCol="2"/>
          <a:lstStyle/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dle okolností - fakultativně</a:t>
            </a:r>
            <a:r>
              <a:rPr lang="cs-CZ" sz="1600" dirty="0"/>
              <a:t>:</a:t>
            </a:r>
          </a:p>
          <a:p>
            <a:pPr marL="550862" lvl="2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600" b="1" dirty="0"/>
              <a:t>ekonomickou kvalifikaci </a:t>
            </a:r>
            <a:r>
              <a:rPr lang="cs-CZ" sz="1600" dirty="0"/>
              <a:t>(§ 78)</a:t>
            </a:r>
          </a:p>
          <a:p>
            <a:pPr marL="825500" lvl="3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pouze </a:t>
            </a:r>
            <a:r>
              <a:rPr lang="cs-CZ" sz="1400" u="sng" dirty="0"/>
              <a:t>obrat</a:t>
            </a:r>
            <a:r>
              <a:rPr lang="cs-CZ" sz="1400" dirty="0"/>
              <a:t>, max. za 3 účetní období (zásadně max. dvojnásobek předpokládané hodnoty)</a:t>
            </a:r>
          </a:p>
          <a:p>
            <a:pPr marL="550862" lvl="2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600" b="1" dirty="0"/>
              <a:t>technickou kvalifikaci </a:t>
            </a:r>
            <a:r>
              <a:rPr lang="cs-CZ" sz="1600" dirty="0"/>
              <a:t>(§ 79)</a:t>
            </a:r>
          </a:p>
          <a:p>
            <a:pPr marL="825500" lvl="3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seznam významných zakázek (referencí)</a:t>
            </a:r>
          </a:p>
          <a:p>
            <a:pPr marL="825500" lvl="3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seznam členů realizačního týmu</a:t>
            </a:r>
          </a:p>
          <a:p>
            <a:pPr marL="825500" lvl="3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vzdělání a odborná kvalifikace</a:t>
            </a:r>
          </a:p>
          <a:p>
            <a:pPr marL="825500" lvl="3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cs-CZ" sz="1400" dirty="0"/>
              <a:t>technické vybavení a další</a:t>
            </a: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v. sektorový a podlimitní režim:</a:t>
            </a:r>
          </a:p>
          <a:p>
            <a:pPr marL="550862" lvl="2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cs-CZ" sz="1600" i="1" dirty="0"/>
              <a:t>„jakákoliv jiná kritéria kvalifikace“</a:t>
            </a:r>
            <a:r>
              <a:rPr lang="cs-CZ" sz="1600" dirty="0"/>
              <a:t>,</a:t>
            </a:r>
            <a:br>
              <a:rPr lang="cs-CZ" sz="1600" dirty="0"/>
            </a:br>
            <a:r>
              <a:rPr lang="cs-CZ" sz="1600" dirty="0"/>
              <a:t>u sektorové VZ </a:t>
            </a:r>
            <a:r>
              <a:rPr lang="cs-CZ" sz="1600" u="sng" dirty="0"/>
              <a:t>i přísnější</a:t>
            </a:r>
          </a:p>
          <a:p>
            <a:pPr marL="285750" lvl="1" indent="-28575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b="1" dirty="0"/>
              <a:t>přiměřenost s ohledem na složitost a rozsah předmětu VZ</a:t>
            </a:r>
          </a:p>
          <a:p>
            <a:pPr marL="3429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cs-CZ" sz="1800" b="1" dirty="0"/>
          </a:p>
          <a:p>
            <a:pPr marL="3429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cs-CZ" sz="1800" b="1" dirty="0"/>
          </a:p>
          <a:p>
            <a:pPr marL="3429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endParaRPr lang="cs-CZ" sz="1800" b="1" dirty="0"/>
          </a:p>
          <a:p>
            <a:endParaRPr lang="cs-CZ" dirty="0"/>
          </a:p>
        </p:txBody>
      </p:sp>
      <p:pic>
        <p:nvPicPr>
          <p:cNvPr id="6" name="Obrázek 5" descr="Obsah obrázku interiér&#10;&#10;Popis byl vytvořen automaticky">
            <a:extLst>
              <a:ext uri="{FF2B5EF4-FFF2-40B4-BE49-F238E27FC236}">
                <a16:creationId xmlns:a16="http://schemas.microsoft.com/office/drawing/2014/main" id="{04B8B255-D8AB-4233-A140-570995374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976" y="1844824"/>
            <a:ext cx="4032448" cy="4032448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E3B385-AA80-45B5-924E-595B1D241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20</a:t>
            </a:fld>
            <a:endParaRPr lang="sk-SK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D0FB2FD-1337-4040-930E-B8C65E5D6FF7}"/>
              </a:ext>
            </a:extLst>
          </p:cNvPr>
          <p:cNvSpPr txBox="1"/>
          <p:nvPr/>
        </p:nvSpPr>
        <p:spPr>
          <a:xfrm>
            <a:off x="474391" y="6048577"/>
            <a:ext cx="81251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A70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k diskusi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konkrétní kvalifikační požadavky byste požadovali u výstavby VMO Brno?</a:t>
            </a:r>
          </a:p>
        </p:txBody>
      </p:sp>
    </p:spTree>
    <p:extLst>
      <p:ext uri="{BB962C8B-B14F-4D97-AF65-F5344CB8AC3E}">
        <p14:creationId xmlns:p14="http://schemas.microsoft.com/office/powerpoint/2010/main" val="1035079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395288" y="1052517"/>
            <a:ext cx="8280400" cy="5042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rgbClr val="A703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cs-CZ" altLang="cs-CZ" sz="2800" b="1" dirty="0">
                <a:latin typeface="Arial" charset="0"/>
                <a:cs typeface="Arial" charset="0"/>
              </a:rPr>
              <a:t>Fakultativní instituty</a:t>
            </a: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457200" y="1700812"/>
            <a:ext cx="8229600" cy="44253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solidFill>
                  <a:srgbClr val="141760"/>
                </a:solidFill>
                <a:latin typeface="Arial" charset="0"/>
                <a:cs typeface="Arial" charset="0"/>
              </a:rPr>
              <a:t>zadávací lhůta </a:t>
            </a:r>
            <a:r>
              <a:rPr lang="cs-CZ" altLang="cs-CZ" sz="1700" dirty="0">
                <a:solidFill>
                  <a:srgbClr val="141760"/>
                </a:solidFill>
                <a:latin typeface="Arial" charset="0"/>
                <a:cs typeface="Arial" charset="0"/>
              </a:rPr>
              <a:t>(§ 40)</a:t>
            </a:r>
            <a:endParaRPr lang="cs-CZ" altLang="cs-CZ" sz="1700" b="1" dirty="0">
              <a:solidFill>
                <a:srgbClr val="141760"/>
              </a:solidFill>
              <a:latin typeface="Arial" charset="0"/>
              <a:cs typeface="Arial" charset="0"/>
            </a:endParaRP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</a:pPr>
            <a:r>
              <a:rPr lang="cs-CZ" altLang="cs-CZ" sz="1500" dirty="0">
                <a:solidFill>
                  <a:srgbClr val="141760"/>
                </a:solidFill>
                <a:latin typeface="Arial" charset="0"/>
                <a:cs typeface="Arial" charset="0"/>
              </a:rPr>
              <a:t>lhůta od konce lhůty pro podání nabídek, po kterou účastníci </a:t>
            </a:r>
            <a:r>
              <a:rPr lang="cs-CZ" altLang="cs-CZ" sz="1500" b="1" dirty="0">
                <a:solidFill>
                  <a:srgbClr val="141760"/>
                </a:solidFill>
                <a:latin typeface="Arial" charset="0"/>
                <a:cs typeface="Arial" charset="0"/>
              </a:rPr>
              <a:t>nesmí odstoupit </a:t>
            </a:r>
            <a:r>
              <a:rPr lang="cs-CZ" altLang="cs-CZ" sz="1500" dirty="0">
                <a:solidFill>
                  <a:srgbClr val="141760"/>
                </a:solidFill>
                <a:latin typeface="Arial" charset="0"/>
                <a:cs typeface="Arial" charset="0"/>
              </a:rPr>
              <a:t>ze ZŘ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</a:pPr>
            <a:r>
              <a:rPr lang="cs-CZ" altLang="cs-CZ" sz="1500" dirty="0">
                <a:solidFill>
                  <a:srgbClr val="141760"/>
                </a:solidFill>
                <a:latin typeface="Arial" charset="0"/>
                <a:cs typeface="Arial" charset="0"/>
              </a:rPr>
              <a:t>přiměřenost s ohledem na druh ZŘ a předmět VZ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</a:pPr>
            <a:r>
              <a:rPr lang="cs-CZ" altLang="cs-CZ" sz="1500" dirty="0">
                <a:solidFill>
                  <a:srgbClr val="141760"/>
                </a:solidFill>
                <a:latin typeface="Arial" charset="0"/>
                <a:cs typeface="Arial" charset="0"/>
              </a:rPr>
              <a:t>povinnost oznámit výběr dodavatele v zadávací lhůtě (jinak ukončení ZŘ a vznik povinnosti zadavatele hradit účastníkům účelně vynaložené náklady)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</a:pPr>
            <a:r>
              <a:rPr lang="cs-CZ" altLang="cs-CZ" sz="1500" dirty="0">
                <a:solidFill>
                  <a:srgbClr val="141760"/>
                </a:solidFill>
                <a:latin typeface="Arial" charset="0"/>
                <a:cs typeface="Arial" charset="0"/>
              </a:rPr>
              <a:t>lze současně požadovat jistotu (není povinnost)</a:t>
            </a:r>
          </a:p>
          <a:p>
            <a:pPr marL="358775" lvl="1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solidFill>
                  <a:srgbClr val="141760"/>
                </a:solidFill>
                <a:latin typeface="Arial" charset="0"/>
                <a:cs typeface="Arial" charset="0"/>
              </a:rPr>
              <a:t>jistota </a:t>
            </a:r>
            <a:r>
              <a:rPr lang="cs-CZ" altLang="cs-CZ" sz="1700" dirty="0">
                <a:solidFill>
                  <a:srgbClr val="141760"/>
                </a:solidFill>
                <a:latin typeface="Arial" charset="0"/>
                <a:cs typeface="Arial" charset="0"/>
              </a:rPr>
              <a:t>(§ 41)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500" u="sng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15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při stanovení zadávací lhůty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maximálně 2 % PH (u elektronické aukce 5 %)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složení na účet / bankovní záruka / pojištění záruky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vrácení po uplynutí zadávací lhůty</a:t>
            </a:r>
          </a:p>
          <a:p>
            <a:pPr marL="758825" lvl="2" indent="-35877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5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plnění z jistoty </a:t>
            </a:r>
          </a:p>
          <a:p>
            <a:pPr marL="1216025" lvl="3" indent="-358775" algn="just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3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neuzavření smlouvy ze strany dodavatele</a:t>
            </a:r>
          </a:p>
          <a:p>
            <a:pPr marL="1216025" lvl="3" indent="-358775" algn="just">
              <a:spcAft>
                <a:spcPts val="300"/>
              </a:spcAft>
              <a:buClr>
                <a:srgbClr val="141760"/>
              </a:buClr>
              <a:buFont typeface="Arial" panose="020B0604020202020204" pitchFamily="34" charset="0"/>
              <a:buChar char="•"/>
              <a:defRPr/>
            </a:pPr>
            <a:r>
              <a:rPr lang="cs-CZ" sz="13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nepředložení dokladů před podpisem smlouvy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41CDA1-6E7E-4B0D-B8E7-732E4002C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CFD-DB96-477E-8AE3-CA0D4B208F5C}" type="slidenum">
              <a:rPr lang="sk-SK" smtClean="0"/>
              <a:pPr>
                <a:defRPr/>
              </a:pPr>
              <a:t>21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35309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725488"/>
          </a:xfrm>
        </p:spPr>
        <p:txBody>
          <a:bodyPr/>
          <a:lstStyle/>
          <a:p>
            <a:pPr algn="ctr"/>
            <a:r>
              <a:rPr lang="cs-CZ" sz="2400" b="1" dirty="0"/>
              <a:t>Závaznost zadávací dokumentace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2006045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dostupnost</a:t>
            </a:r>
            <a:r>
              <a:rPr lang="cs-CZ" sz="2200" dirty="0"/>
              <a:t> (§ 96)</a:t>
            </a:r>
            <a:endParaRPr lang="cs-CZ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 profilu zadavatele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po dobu ZŘ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vysvětlení </a:t>
            </a:r>
            <a:r>
              <a:rPr lang="cs-CZ" sz="2200" dirty="0"/>
              <a:t>(§ 98)</a:t>
            </a:r>
            <a:endParaRPr lang="cs-CZ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 vlastní vůle zadavatele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 dotaz dodavatele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200" b="1" dirty="0"/>
              <a:t>změna nebo doplnění </a:t>
            </a:r>
            <a:r>
              <a:rPr lang="cs-CZ" sz="2200" dirty="0"/>
              <a:t>(§ 99)</a:t>
            </a:r>
            <a:endParaRPr lang="cs-CZ" sz="2200" b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povinnost oznámení stejným způsobem jako původní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prodloužení x přiměřené prodloužení x prodloužení na celou původní délku lhůty pro podání nabídek</a:t>
            </a:r>
          </a:p>
          <a:p>
            <a:endParaRPr lang="cs-CZ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38D74FCC-5859-4B2A-B852-3DDE9C710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90" y="2006045"/>
            <a:ext cx="3384376" cy="1895251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1FCC52-BA66-4E82-82EC-6E508C067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22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5762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4186" y="874716"/>
            <a:ext cx="8229600" cy="725487"/>
          </a:xfrm>
        </p:spPr>
        <p:txBody>
          <a:bodyPr/>
          <a:lstStyle/>
          <a:p>
            <a:pPr algn="ctr"/>
            <a:r>
              <a:rPr lang="cs-CZ" sz="2400" b="1" dirty="0"/>
              <a:t>Povinnost elektronické komunikace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4186" y="1715297"/>
            <a:ext cx="8229600" cy="4525963"/>
          </a:xfrm>
        </p:spPr>
        <p:txBody>
          <a:bodyPr/>
          <a:lstStyle/>
          <a:p>
            <a:r>
              <a:rPr lang="cs-CZ" sz="2200" b="1" dirty="0"/>
              <a:t>nabídky povinně přes elektronický nástroj</a:t>
            </a:r>
          </a:p>
          <a:p>
            <a:pPr lvl="1"/>
            <a:r>
              <a:rPr lang="cs-CZ" sz="1800" dirty="0"/>
              <a:t>NEN, </a:t>
            </a:r>
            <a:r>
              <a:rPr lang="cs-CZ" sz="1800" dirty="0" err="1"/>
              <a:t>Tenderarena</a:t>
            </a:r>
            <a:r>
              <a:rPr lang="cs-CZ" sz="1800" dirty="0"/>
              <a:t>, E-ZAK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endParaRPr lang="cs-CZ" sz="2200" dirty="0"/>
          </a:p>
          <a:p>
            <a:r>
              <a:rPr lang="cs-CZ" sz="2200" b="1" dirty="0"/>
              <a:t>listinné nabídky </a:t>
            </a:r>
            <a:r>
              <a:rPr lang="cs-CZ" sz="2200" dirty="0"/>
              <a:t>(potenciálně u VZMR)</a:t>
            </a:r>
            <a:endParaRPr lang="cs-CZ" sz="2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53"/>
          <a:stretch/>
        </p:blipFill>
        <p:spPr>
          <a:xfrm>
            <a:off x="477441" y="2781417"/>
            <a:ext cx="8054474" cy="216353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1EDB3F-60A4-4884-A59B-0B690CD98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23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7464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95536" y="1052736"/>
            <a:ext cx="8136904" cy="5040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rgbClr val="A703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defRPr/>
            </a:pPr>
            <a:r>
              <a:rPr lang="cs-CZ" sz="2400" b="1" dirty="0">
                <a:latin typeface="Arial" charset="0"/>
                <a:cs typeface="Arial" charset="0"/>
              </a:rPr>
              <a:t>Hodnocení nabídek (§ 114 a násl.)</a:t>
            </a:r>
          </a:p>
        </p:txBody>
      </p:sp>
      <p:sp>
        <p:nvSpPr>
          <p:cNvPr id="3" name="Zástupný symbol pro obsah 1"/>
          <p:cNvSpPr txBox="1">
            <a:spLocks/>
          </p:cNvSpPr>
          <p:nvPr/>
        </p:nvSpPr>
        <p:spPr>
          <a:xfrm>
            <a:off x="457200" y="1556792"/>
            <a:ext cx="8229600" cy="4464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 baseline="0">
                <a:solidFill>
                  <a:srgbClr val="1417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b="1" dirty="0"/>
              <a:t>ekonomická výhodnost</a:t>
            </a:r>
            <a:endParaRPr lang="cs-CZ" sz="1800" i="1" dirty="0"/>
          </a:p>
          <a:p>
            <a:pPr marL="342900" indent="-342900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způsoby hodnocení:</a:t>
            </a:r>
          </a:p>
          <a:p>
            <a:pPr marL="712788" lvl="1" indent="-357188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nejvýhodnější poměr </a:t>
            </a:r>
            <a:r>
              <a:rPr lang="cs-CZ" sz="17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nabídkové </a:t>
            </a:r>
            <a:r>
              <a:rPr lang="cs-CZ" sz="1700" u="sng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ceny / kvality / nákladů životního cyklu</a:t>
            </a:r>
          </a:p>
          <a:p>
            <a:pPr marL="712788" lvl="1" indent="-357188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nejnižší nabídková cena / náklady životního cyklu</a:t>
            </a:r>
          </a:p>
          <a:p>
            <a:pPr marL="712788" lvl="1" indent="-357188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kritéria kvality</a:t>
            </a:r>
          </a:p>
          <a:p>
            <a:pPr marL="1112838" lvl="2" indent="-357188" algn="just">
              <a:spcAft>
                <a:spcPts val="300"/>
              </a:spcAft>
              <a:buClr>
                <a:srgbClr val="141760"/>
              </a:buClr>
              <a:defRPr/>
            </a:pPr>
            <a:r>
              <a:rPr 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technická úroveň</a:t>
            </a:r>
          </a:p>
          <a:p>
            <a:pPr marL="1112838" lvl="2" indent="-357188" algn="just">
              <a:spcAft>
                <a:spcPts val="300"/>
              </a:spcAft>
              <a:buClr>
                <a:srgbClr val="141760"/>
              </a:buClr>
              <a:defRPr/>
            </a:pPr>
            <a:r>
              <a:rPr 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estetické nebo funkční vlastnosti</a:t>
            </a:r>
          </a:p>
          <a:p>
            <a:pPr marL="1112838" lvl="2" indent="-357188" algn="just">
              <a:spcAft>
                <a:spcPts val="300"/>
              </a:spcAft>
              <a:buClr>
                <a:srgbClr val="141760"/>
              </a:buClr>
              <a:defRPr/>
            </a:pPr>
            <a:r>
              <a:rPr 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servisních služeb</a:t>
            </a:r>
          </a:p>
          <a:p>
            <a:pPr marL="1112838" lvl="2" indent="-357188" algn="just">
              <a:spcAft>
                <a:spcPts val="300"/>
              </a:spcAft>
              <a:buClr>
                <a:srgbClr val="141760"/>
              </a:buClr>
              <a:defRPr/>
            </a:pPr>
            <a:r>
              <a:rPr 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 plnění a další</a:t>
            </a:r>
          </a:p>
          <a:p>
            <a:pPr marL="288925" lvl="2" indent="-285750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možnost </a:t>
            </a:r>
            <a:r>
              <a:rPr lang="cs-CZ" sz="18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nejdříve hodnotit, pak posoudit nabídky</a:t>
            </a:r>
          </a:p>
          <a:p>
            <a:pPr marL="714375" lvl="2" indent="-35242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Ø"/>
              <a:defRPr/>
            </a:pPr>
            <a:r>
              <a:rPr lang="cs-CZ" sz="17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nedává smysl v JŘSU / JŘBU (nejdříve předběžná nabídka, jednání)</a:t>
            </a:r>
          </a:p>
          <a:p>
            <a:pPr marL="314325" lvl="1" indent="-352425" algn="just">
              <a:spcAft>
                <a:spcPts val="300"/>
              </a:spcAft>
              <a:buClr>
                <a:srgbClr val="141760"/>
              </a:buClr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pravidla hodnocení: kritéria hodnocení, metoda, váha kritérií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9F17E7A-26A5-42C0-A046-097EEE6A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D3CFD-DB96-477E-8AE3-CA0D4B208F5C}" type="slidenum">
              <a:rPr lang="sk-SK" smtClean="0"/>
              <a:pPr>
                <a:defRPr/>
              </a:pPr>
              <a:t>24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428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865" y="874712"/>
            <a:ext cx="8229600" cy="725488"/>
          </a:xfrm>
        </p:spPr>
        <p:txBody>
          <a:bodyPr/>
          <a:lstStyle/>
          <a:p>
            <a:pPr algn="ctr"/>
            <a:r>
              <a:rPr lang="cs-CZ" sz="2800" b="1" dirty="0"/>
              <a:t>Praktický přístup k hodnocení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>
              <a:spcAft>
                <a:spcPts val="300"/>
              </a:spcAft>
              <a:defRPr/>
            </a:pPr>
            <a:r>
              <a:rPr lang="cs-CZ" sz="2000" dirty="0"/>
              <a:t>dle odborných diskuzí při výběru kritérií klást důraz na:</a:t>
            </a:r>
          </a:p>
          <a:p>
            <a:pPr marL="712788" lvl="1" indent="-357188" algn="just">
              <a:spcAft>
                <a:spcPts val="300"/>
              </a:spcAft>
              <a:defRPr/>
            </a:pPr>
            <a:r>
              <a:rPr lang="cs-CZ" sz="1800" b="1" dirty="0"/>
              <a:t>relevanci</a:t>
            </a:r>
            <a:r>
              <a:rPr lang="cs-CZ" sz="1800" dirty="0"/>
              <a:t> – hodnocený parametr je podstatný pro dosažení cíle</a:t>
            </a:r>
          </a:p>
          <a:p>
            <a:pPr marL="712788" lvl="1" indent="-357188" algn="just">
              <a:spcAft>
                <a:spcPts val="300"/>
              </a:spcAft>
              <a:defRPr/>
            </a:pPr>
            <a:r>
              <a:rPr lang="cs-CZ" sz="1800" b="1" dirty="0"/>
              <a:t>zákonnost – </a:t>
            </a:r>
            <a:r>
              <a:rPr lang="cs-CZ" sz="1800" dirty="0"/>
              <a:t>soulad se zákonem</a:t>
            </a:r>
          </a:p>
          <a:p>
            <a:pPr marL="712788" lvl="1" indent="-357188" algn="just">
              <a:spcAft>
                <a:spcPts val="300"/>
              </a:spcAft>
              <a:defRPr/>
            </a:pPr>
            <a:r>
              <a:rPr lang="cs-CZ" sz="1800" b="1" dirty="0"/>
              <a:t>selektivitu – </a:t>
            </a:r>
            <a:r>
              <a:rPr lang="cs-CZ" sz="1800" dirty="0"/>
              <a:t>kvalitativní odlišení nabídek, nesnadné dosažení maxima (např. záruku 5 let mohou nabídnout všichni)</a:t>
            </a:r>
          </a:p>
          <a:p>
            <a:pPr marL="712788" lvl="1" indent="-357188" algn="just">
              <a:spcAft>
                <a:spcPts val="300"/>
              </a:spcAft>
              <a:defRPr/>
            </a:pPr>
            <a:r>
              <a:rPr lang="cs-CZ" sz="1800" b="1" dirty="0" err="1"/>
              <a:t>vyhodnotitelnost</a:t>
            </a:r>
            <a:r>
              <a:rPr lang="cs-CZ" sz="1800" b="1" dirty="0"/>
              <a:t> – </a:t>
            </a:r>
            <a:r>
              <a:rPr lang="cs-CZ" sz="1800" dirty="0"/>
              <a:t>dobře popsaná metoda hodnocení</a:t>
            </a:r>
          </a:p>
          <a:p>
            <a:pPr marL="712788" lvl="1" indent="-357188" algn="just">
              <a:spcAft>
                <a:spcPts val="300"/>
              </a:spcAft>
              <a:defRPr/>
            </a:pPr>
            <a:r>
              <a:rPr lang="cs-CZ" sz="1800" b="1" dirty="0" err="1"/>
              <a:t>nezneužitelnost</a:t>
            </a:r>
            <a:r>
              <a:rPr lang="cs-CZ" sz="1800" b="1" dirty="0"/>
              <a:t> – </a:t>
            </a:r>
            <a:r>
              <a:rPr lang="cs-CZ" sz="1800" dirty="0"/>
              <a:t>neumožňuje umělou manipulaci s hodnocením, i v kombinaci s ostatními kritérii či smluvními podmínkami (dříve často např. záruka 1 000 let nebo malé smluvní pokuty za nedodržení)</a:t>
            </a:r>
          </a:p>
          <a:p>
            <a:pPr marL="712788" lvl="1" indent="-357188" algn="just">
              <a:spcAft>
                <a:spcPts val="300"/>
              </a:spcAft>
              <a:defRPr/>
            </a:pPr>
            <a:r>
              <a:rPr lang="cs-CZ" sz="1800" b="1" dirty="0"/>
              <a:t>smluvní vymahatelnost – </a:t>
            </a:r>
            <a:r>
              <a:rPr lang="cs-CZ" sz="1800" dirty="0"/>
              <a:t>nezbytné zohlednit ve smlouvě, plnění pod sankcemi – nesmí se vyplatit nabídnout s cílem nedodržet</a:t>
            </a:r>
            <a:endParaRPr lang="cs-CZ" sz="1800" b="1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56AF871-5028-4A06-A871-3FD5B64E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25</a:t>
            </a:fld>
            <a:endParaRPr lang="sk-SK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EF1C82-D21D-4D20-811C-492672C27D4B}"/>
              </a:ext>
            </a:extLst>
          </p:cNvPr>
          <p:cNvSpPr txBox="1"/>
          <p:nvPr/>
        </p:nvSpPr>
        <p:spPr>
          <a:xfrm>
            <a:off x="459024" y="5625707"/>
            <a:ext cx="828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A70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k diskusi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konkrétně byste hodnotili u výstavby VMO Brno, abyste vybrali kvalitního dodavatele?</a:t>
            </a:r>
          </a:p>
        </p:txBody>
      </p:sp>
    </p:spTree>
    <p:extLst>
      <p:ext uri="{BB962C8B-B14F-4D97-AF65-F5344CB8AC3E}">
        <p14:creationId xmlns:p14="http://schemas.microsoft.com/office/powerpoint/2010/main" val="662991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A4D02-EFE7-469A-8DAE-F1F9192B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7700"/>
            <a:ext cx="8229600" cy="725488"/>
          </a:xfrm>
        </p:spPr>
        <p:txBody>
          <a:bodyPr/>
          <a:lstStyle/>
          <a:p>
            <a:pPr algn="ctr"/>
            <a:r>
              <a:rPr lang="cs-CZ" sz="3200" b="1" dirty="0"/>
              <a:t>Úkol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DE1CAB-547C-4851-8E67-7F97A4149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787208" cy="2188839"/>
          </a:xfrm>
        </p:spPr>
        <p:txBody>
          <a:bodyPr/>
          <a:lstStyle/>
          <a:p>
            <a:pPr marL="358775" lvl="1" indent="-358775" algn="just" eaLnBrk="0" hangingPunct="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připravit zadávací dokumentaci</a:t>
            </a:r>
          </a:p>
          <a:p>
            <a:pPr marL="358775" lvl="1" indent="-358775" algn="just" eaLnBrk="0" hangingPunct="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důraz na vymezení předmětu, nastavení kvalifikačních předpokladů a kritérií hodnocení (případně dalších podmínek časti)</a:t>
            </a:r>
          </a:p>
          <a:p>
            <a:pPr marL="358775" lvl="1" indent="-358775" algn="just" eaLnBrk="0" hangingPunct="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termín: 11. 3. 2022</a:t>
            </a:r>
          </a:p>
          <a:p>
            <a:pPr marL="357188" lvl="1" indent="-357188" algn="just" eaLnBrk="0" hangingPunct="0">
              <a:spcAft>
                <a:spcPts val="300"/>
              </a:spcAft>
              <a:buFont typeface="Wingdings" panose="05000000000000000000" pitchFamily="2" charset="2"/>
              <a:buChar char="§"/>
              <a:defRPr/>
            </a:pPr>
            <a:r>
              <a:rPr 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maria.kopecka@havelpartners.cz</a:t>
            </a:r>
            <a:endParaRPr lang="cs-CZ" sz="18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A4AF6D-7544-43CC-B627-AB0AEC5A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26</a:t>
            </a:fld>
            <a:endParaRPr lang="sk-SK" dirty="0"/>
          </a:p>
        </p:txBody>
      </p:sp>
      <p:pic>
        <p:nvPicPr>
          <p:cNvPr id="6" name="Obrázek 5" descr="Obsah obrázku dokument&#10;&#10;Popis byl vytvořen automaticky">
            <a:extLst>
              <a:ext uri="{FF2B5EF4-FFF2-40B4-BE49-F238E27FC236}">
                <a16:creationId xmlns:a16="http://schemas.microsoft.com/office/drawing/2014/main" id="{203D4FB7-8502-4663-B188-61A04655D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429000"/>
            <a:ext cx="3623320" cy="286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44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65933" y="2313310"/>
            <a:ext cx="5012134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77800" indent="-1778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b="1" dirty="0">
                <a:solidFill>
                  <a:srgbClr val="A70336"/>
                </a:solidFill>
                <a:latin typeface="Arial" charset="0"/>
              </a:rPr>
              <a:t>Mgr. Mária Kopecká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1600" dirty="0">
                <a:solidFill>
                  <a:srgbClr val="141760"/>
                </a:solidFill>
                <a:latin typeface="Arial" charset="0"/>
                <a:hlinkClick r:id="rId4"/>
              </a:rPr>
              <a:t>maria.kopecka@havelpartners.cz</a:t>
            </a:r>
            <a:endParaRPr lang="cs-CZ" altLang="cs-CZ" sz="1600" b="1" dirty="0">
              <a:solidFill>
                <a:srgbClr val="A70336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b="1" dirty="0">
                <a:solidFill>
                  <a:srgbClr val="A70336"/>
                </a:solidFill>
                <a:latin typeface="Arial" charset="0"/>
              </a:rPr>
              <a:t>Ing. Mgr. Matúš </a:t>
            </a:r>
            <a:r>
              <a:rPr lang="cs-CZ" altLang="cs-CZ" b="1" dirty="0" err="1">
                <a:solidFill>
                  <a:srgbClr val="A70336"/>
                </a:solidFill>
                <a:latin typeface="Arial" charset="0"/>
              </a:rPr>
              <a:t>Holubkovič</a:t>
            </a:r>
            <a:endParaRPr lang="cs-CZ" altLang="cs-CZ" b="1" dirty="0">
              <a:solidFill>
                <a:srgbClr val="A70336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cs-CZ" altLang="cs-CZ" sz="1600" dirty="0">
                <a:solidFill>
                  <a:srgbClr val="141760"/>
                </a:solidFill>
                <a:latin typeface="Arial" charset="0"/>
                <a:hlinkClick r:id="rId5"/>
              </a:rPr>
              <a:t>matus.holubkovic@havelpartners.cz</a:t>
            </a:r>
            <a:endParaRPr lang="cs-CZ" altLang="cs-CZ" sz="1600" dirty="0">
              <a:solidFill>
                <a:srgbClr val="141760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cs-CZ" altLang="cs-CZ" sz="1600" b="1" dirty="0">
              <a:solidFill>
                <a:srgbClr val="A70336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cs-CZ" altLang="cs-CZ" sz="1600" dirty="0">
              <a:solidFill>
                <a:srgbClr val="141760"/>
              </a:solidFill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907704" y="1052740"/>
            <a:ext cx="568813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marL="354013" indent="-35401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altLang="cs-CZ" sz="2400" b="1" dirty="0">
                <a:solidFill>
                  <a:srgbClr val="141760"/>
                </a:solidFill>
                <a:latin typeface="Arial" charset="0"/>
              </a:rPr>
              <a:t>Let‘s Make Procurement Great Again!</a:t>
            </a:r>
          </a:p>
        </p:txBody>
      </p:sp>
    </p:spTree>
    <p:extLst>
      <p:ext uri="{BB962C8B-B14F-4D97-AF65-F5344CB8AC3E}">
        <p14:creationId xmlns:p14="http://schemas.microsoft.com/office/powerpoint/2010/main" val="1281076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1"/>
          <p:cNvSpPr>
            <a:spLocks noGrp="1"/>
          </p:cNvSpPr>
          <p:nvPr>
            <p:ph idx="1"/>
          </p:nvPr>
        </p:nvSpPr>
        <p:spPr>
          <a:xfrm>
            <a:off x="323532" y="1700812"/>
            <a:ext cx="4104451" cy="4352925"/>
          </a:xfrm>
        </p:spPr>
        <p:txBody>
          <a:bodyPr>
            <a:normAutofit/>
          </a:bodyPr>
          <a:lstStyle/>
          <a:p>
            <a:pPr algn="ctr">
              <a:spcAft>
                <a:spcPts val="300"/>
              </a:spcAft>
            </a:pPr>
            <a:r>
              <a:rPr lang="cs-CZ" sz="1600" dirty="0"/>
              <a:t>Vynakládání </a:t>
            </a:r>
            <a:r>
              <a:rPr lang="cs-CZ" sz="1600" b="1" dirty="0"/>
              <a:t>veřejných prostředků</a:t>
            </a:r>
          </a:p>
          <a:p>
            <a:pPr algn="just">
              <a:spcAft>
                <a:spcPts val="300"/>
              </a:spcAft>
            </a:pPr>
            <a:r>
              <a:rPr lang="cs-CZ" sz="1600" i="1" dirty="0"/>
              <a:t>Zadáním veřejné zakázky se rozumí uzavření </a:t>
            </a:r>
            <a:r>
              <a:rPr lang="cs-CZ" sz="1600" i="1" u="sng" dirty="0"/>
              <a:t>úplatné</a:t>
            </a:r>
            <a:r>
              <a:rPr lang="cs-CZ" sz="1600" i="1" dirty="0"/>
              <a:t> smlouvy mezi zadavatelem a dodavatelem, z níž vyplývá povinnost dodavatele poskytnout dodávky, služby nebo stavební práce… </a:t>
            </a:r>
            <a:r>
              <a:rPr lang="cs-CZ" sz="1600" dirty="0"/>
              <a:t>(§ 2 ZZVZ).</a:t>
            </a:r>
            <a:endParaRPr lang="cs-CZ" sz="1600" b="1" dirty="0"/>
          </a:p>
          <a:p>
            <a:pPr marL="285750" indent="-285750" algn="just">
              <a:spcAft>
                <a:spcPts val="300"/>
              </a:spcAft>
              <a:buClrTx/>
              <a:buFont typeface="Wingdings" panose="05000000000000000000" pitchFamily="2" charset="2"/>
              <a:buChar char="§"/>
            </a:pPr>
            <a:r>
              <a:rPr lang="cs-CZ" sz="1600" dirty="0"/>
              <a:t>prvek </a:t>
            </a:r>
            <a:r>
              <a:rPr lang="cs-CZ" sz="1600" b="1" dirty="0"/>
              <a:t>úplatnosti</a:t>
            </a:r>
            <a:r>
              <a:rPr lang="cs-CZ" sz="1600" dirty="0"/>
              <a:t> může být i </a:t>
            </a:r>
            <a:r>
              <a:rPr lang="cs-CZ" sz="1600" u="sng" dirty="0"/>
              <a:t>skrytý</a:t>
            </a:r>
            <a:r>
              <a:rPr lang="cs-CZ" sz="1600" dirty="0"/>
              <a:t> (např. nájem prostor s protiplněním – rekonstrukce, směna pozemků apod.)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cs-CZ" sz="2000" dirty="0"/>
          </a:p>
          <a:p>
            <a:pPr algn="just"/>
            <a:endParaRPr lang="cs-CZ" sz="2000" dirty="0"/>
          </a:p>
          <a:p>
            <a:pPr marL="457200" lvl="1" indent="0" algn="just">
              <a:buNone/>
            </a:pPr>
            <a:endParaRPr lang="cs-CZ" sz="2000" dirty="0"/>
          </a:p>
          <a:p>
            <a:pPr algn="just" eaLnBrk="1" hangingPunct="1"/>
            <a:endParaRPr lang="cs-CZ" altLang="cs-CZ" dirty="0">
              <a:latin typeface="Arial" charset="0"/>
              <a:cs typeface="Arial" charset="0"/>
            </a:endParaRPr>
          </a:p>
          <a:p>
            <a:pPr eaLnBrk="1" hangingPunct="1"/>
            <a:endParaRPr lang="cs-CZ" altLang="cs-CZ" dirty="0">
              <a:latin typeface="Arial" charset="0"/>
              <a:cs typeface="Arial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8317" y="1124748"/>
            <a:ext cx="8397527" cy="3635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200" b="1" dirty="0">
                <a:solidFill>
                  <a:srgbClr val="A50136"/>
                </a:solidFill>
              </a:rPr>
              <a:t>Základní pojmy veřejného zadávání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88261" y="1711609"/>
            <a:ext cx="4248472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Osoba</a:t>
            </a:r>
            <a:r>
              <a:rPr lang="cs-CZ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 zadavatele </a:t>
            </a:r>
            <a:r>
              <a:rPr lang="cs-CZ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(§ 4 ZZVZ)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§"/>
            </a:pPr>
            <a:r>
              <a:rPr lang="cs-CZ" sz="14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veřejný zadavatel</a:t>
            </a:r>
          </a:p>
          <a:p>
            <a:pPr marL="914400" lvl="1" indent="-342900" algn="just" fontAlgn="auto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Česká republika a organizační složky státu </a:t>
            </a:r>
          </a:p>
          <a:p>
            <a:pPr marL="914400" lvl="1" indent="-342900" algn="just" fontAlgn="auto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státní příspěvkové organizace</a:t>
            </a:r>
          </a:p>
          <a:p>
            <a:pPr marL="914400" lvl="1" indent="-342900" algn="just" fontAlgn="auto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územní samosprávný celek nebo jím zřizovaná, příspěvková organizace </a:t>
            </a:r>
          </a:p>
          <a:p>
            <a:pPr marL="914400" lvl="1" indent="-342900" algn="just" fontAlgn="auto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jiná právnická osoba</a:t>
            </a:r>
          </a:p>
          <a:p>
            <a:pPr marL="171450" indent="-171450" algn="just" fontAlgn="auto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s-CZ" sz="14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„dotovaný“ zadavatel </a:t>
            </a: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– právnická, nebo fyzická osoba zadávající zakázku hrazenou z více jak 50% z veřejných zdrojů</a:t>
            </a:r>
          </a:p>
          <a:p>
            <a:pPr marL="171450" indent="-171450" algn="just" fontAlgn="auto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cs-CZ" sz="14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„sektorový“ zadavatel</a:t>
            </a: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 – vykonávající tzv. </a:t>
            </a:r>
            <a:r>
              <a:rPr lang="cs-CZ" sz="1400" i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relevantní činnost </a:t>
            </a:r>
            <a:r>
              <a:rPr lang="cs-CZ" sz="140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(§ 151 a násl.)</a:t>
            </a:r>
          </a:p>
          <a:p>
            <a:pPr>
              <a:spcAft>
                <a:spcPts val="1200"/>
              </a:spcAft>
            </a:pPr>
            <a:r>
              <a:rPr lang="cs-CZ" sz="1050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92141"/>
            <a:ext cx="3456383" cy="197412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E7B3AB-0868-405D-8E3C-652326BB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z="1000" smtClean="0"/>
              <a:pPr>
                <a:defRPr/>
              </a:pPr>
              <a:t>3</a:t>
            </a:fld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2978704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1"/>
          <p:cNvSpPr>
            <a:spLocks noGrp="1"/>
          </p:cNvSpPr>
          <p:nvPr>
            <p:ph idx="1"/>
          </p:nvPr>
        </p:nvSpPr>
        <p:spPr>
          <a:xfrm>
            <a:off x="637354" y="4741175"/>
            <a:ext cx="2278462" cy="1719667"/>
          </a:xfrm>
        </p:spPr>
        <p:txBody>
          <a:bodyPr>
            <a:normAutofit/>
          </a:bodyPr>
          <a:lstStyle/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účastník </a:t>
            </a:r>
          </a:p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vybraný dodavatel</a:t>
            </a:r>
          </a:p>
          <a:p>
            <a:pPr marL="355600" lvl="1" indent="-355600" algn="just"/>
            <a:endParaRPr lang="cs-CZ" sz="2000" dirty="0"/>
          </a:p>
          <a:p>
            <a:pPr marL="0" lvl="1" indent="0" algn="just">
              <a:buNone/>
            </a:pP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19673" y="1440736"/>
            <a:ext cx="17281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Dodavatel</a:t>
            </a:r>
            <a:r>
              <a:rPr lang="cs-CZ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cs-CZ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§ 5 ZZVZ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59832" y="1440740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Úřad pro ochranu hospodářské soutěže</a:t>
            </a:r>
          </a:p>
        </p:txBody>
      </p:sp>
      <p:sp>
        <p:nvSpPr>
          <p:cNvPr id="5" name="Obdélník 4"/>
          <p:cNvSpPr/>
          <p:nvPr/>
        </p:nvSpPr>
        <p:spPr>
          <a:xfrm>
            <a:off x="6156177" y="1440381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rgbClr val="141760"/>
                </a:solidFill>
                <a:latin typeface="Arial" pitchFamily="34" charset="0"/>
                <a:cs typeface="Arial" pitchFamily="34" charset="0"/>
              </a:rPr>
              <a:t>Ministerstvo pro místní rozvoj</a:t>
            </a:r>
          </a:p>
        </p:txBody>
      </p:sp>
      <p:sp>
        <p:nvSpPr>
          <p:cNvPr id="9" name="Zástupný symbol pro obsah 1"/>
          <p:cNvSpPr txBox="1">
            <a:spLocks/>
          </p:cNvSpPr>
          <p:nvPr/>
        </p:nvSpPr>
        <p:spPr bwMode="auto">
          <a:xfrm>
            <a:off x="3486708" y="4741175"/>
            <a:ext cx="2093404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Tx/>
              <a:buNone/>
              <a:defRPr sz="900" b="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§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58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ü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30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ü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ü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dohledový orgán</a:t>
            </a:r>
          </a:p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sbírky rozhodnutí</a:t>
            </a:r>
          </a:p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hlinkClick r:id="rId2"/>
              </a:rPr>
              <a:t>www.uohs.cz</a:t>
            </a:r>
            <a:endParaRPr lang="cs-CZ" sz="1600" dirty="0"/>
          </a:p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endParaRPr lang="cs-CZ" sz="1600" dirty="0"/>
          </a:p>
        </p:txBody>
      </p:sp>
      <p:sp>
        <p:nvSpPr>
          <p:cNvPr id="10" name="Zástupný symbol pro obsah 1"/>
          <p:cNvSpPr txBox="1">
            <a:spLocks/>
          </p:cNvSpPr>
          <p:nvPr/>
        </p:nvSpPr>
        <p:spPr bwMode="auto">
          <a:xfrm>
            <a:off x="6151004" y="4745990"/>
            <a:ext cx="2340327" cy="171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Tx/>
              <a:buNone/>
              <a:defRPr sz="900" b="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§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858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ü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430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ü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00250" indent="-17145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70336"/>
              </a:buClr>
              <a:buFont typeface="Wingdings" pitchFamily="2" charset="2"/>
              <a:buChar char="ü"/>
              <a:defRPr sz="900" kern="1200" baseline="0">
                <a:solidFill>
                  <a:srgbClr val="14176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věcný gestor ZZVZ</a:t>
            </a:r>
          </a:p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/>
              <a:t>výkladová stanoviska</a:t>
            </a:r>
          </a:p>
          <a:p>
            <a:pPr marL="171450" indent="-171450" algn="just">
              <a:spcAft>
                <a:spcPts val="300"/>
              </a:spcAft>
              <a:buClr>
                <a:srgbClr val="141760"/>
              </a:buClr>
              <a:buFont typeface="Wingdings" pitchFamily="2" charset="2"/>
              <a:buChar char="§"/>
              <a:defRPr/>
            </a:pPr>
            <a:r>
              <a:rPr lang="cs-CZ" sz="1600" dirty="0">
                <a:hlinkClick r:id="rId3"/>
              </a:rPr>
              <a:t>http://www.portal-vz.cz/</a:t>
            </a:r>
            <a:endParaRPr lang="cs-CZ" sz="1600" dirty="0"/>
          </a:p>
          <a:p>
            <a:pPr algn="just">
              <a:spcAft>
                <a:spcPts val="300"/>
              </a:spcAft>
              <a:buClr>
                <a:srgbClr val="141760"/>
              </a:buClr>
              <a:defRPr/>
            </a:pPr>
            <a:endParaRPr lang="cs-CZ" sz="1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6" y="2069788"/>
            <a:ext cx="2482364" cy="248236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87071"/>
            <a:ext cx="3081472" cy="245022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74" y="2564908"/>
            <a:ext cx="3298845" cy="160244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C8FE19-261F-4E44-AF73-00F99D57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91142-52C5-4B8E-A2CE-A70833A3C942}" type="slidenum">
              <a:rPr lang="sk-SK" sz="1000" smtClean="0"/>
              <a:pPr>
                <a:defRPr/>
              </a:pPr>
              <a:t>4</a:t>
            </a:fld>
            <a:endParaRPr lang="sk-SK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25488"/>
          </a:xfrm>
        </p:spPr>
        <p:txBody>
          <a:bodyPr/>
          <a:lstStyle/>
          <a:p>
            <a:pPr algn="ctr"/>
            <a:r>
              <a:rPr lang="cs-CZ" sz="2400" b="1" dirty="0"/>
              <a:t>Právní úprava veřejných zakázek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5698976" cy="4525963"/>
          </a:xfrm>
        </p:spPr>
        <p:txBody>
          <a:bodyPr/>
          <a:lstStyle/>
          <a:p>
            <a:pPr marL="0" indent="0">
              <a:buNone/>
            </a:pPr>
            <a:endParaRPr lang="cs-CZ" sz="1800" b="1" dirty="0"/>
          </a:p>
          <a:p>
            <a:r>
              <a:rPr lang="cs-CZ" sz="1800" dirty="0"/>
              <a:t>Směrnice Evropského parlamentu a Rady 2014/24/EU ze dne 26. února 2014 o zadávání veřejných zakázek</a:t>
            </a:r>
          </a:p>
          <a:p>
            <a:endParaRPr lang="cs-CZ" sz="1800" b="1" dirty="0"/>
          </a:p>
          <a:p>
            <a:r>
              <a:rPr lang="cs-CZ" sz="1800" b="1" dirty="0"/>
              <a:t>Zákon č. 134/2016 Sb., o zadávání veřejných zakázek (ZZVZ)</a:t>
            </a:r>
          </a:p>
          <a:p>
            <a:pPr marL="0" indent="0">
              <a:buNone/>
            </a:pPr>
            <a:r>
              <a:rPr lang="cs-CZ" sz="1800" b="1" dirty="0"/>
              <a:t>			x</a:t>
            </a:r>
          </a:p>
          <a:p>
            <a:pPr marL="0" indent="0">
              <a:buNone/>
            </a:pPr>
            <a:endParaRPr lang="cs-CZ" sz="1800" b="1" dirty="0"/>
          </a:p>
          <a:p>
            <a:r>
              <a:rPr lang="cs-CZ" sz="1800" dirty="0">
                <a:solidFill>
                  <a:srgbClr val="A50136"/>
                </a:solidFill>
              </a:rPr>
              <a:t>Zákon č. 137/2006 Sb., </a:t>
            </a:r>
            <a:r>
              <a:rPr lang="cs-CZ" sz="1800" i="1" dirty="0">
                <a:solidFill>
                  <a:srgbClr val="A50136"/>
                </a:solidFill>
              </a:rPr>
              <a:t>o veřejných zakázkách</a:t>
            </a:r>
            <a:endParaRPr lang="cs-CZ" sz="1800" dirty="0">
              <a:solidFill>
                <a:srgbClr val="A50136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232" y="2132856"/>
            <a:ext cx="2281390" cy="3384376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51AA24-6BD7-4808-8918-E89286E3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529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194" y="1017315"/>
            <a:ext cx="8229600" cy="725488"/>
          </a:xfrm>
        </p:spPr>
        <p:txBody>
          <a:bodyPr/>
          <a:lstStyle/>
          <a:p>
            <a:r>
              <a:rPr lang="cs-CZ" sz="2600" b="1" dirty="0">
                <a:solidFill>
                  <a:srgbClr val="A50136"/>
                </a:solidFill>
              </a:rPr>
              <a:t>Základní zásady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4207" y="1742803"/>
            <a:ext cx="4061715" cy="3894683"/>
          </a:xfrm>
        </p:spPr>
        <p:txBody>
          <a:bodyPr/>
          <a:lstStyle/>
          <a:p>
            <a:pPr>
              <a:spcBef>
                <a:spcPts val="750"/>
              </a:spcBef>
            </a:pPr>
            <a:r>
              <a:rPr lang="cs-CZ" sz="2000" dirty="0"/>
              <a:t>transparentnost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cs-CZ" sz="2000" dirty="0"/>
              <a:t>přiměřenost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cs-CZ" sz="2000" dirty="0"/>
              <a:t>rovné zacházení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cs-CZ" sz="2000" dirty="0"/>
              <a:t>zákaz diskriminace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cs-CZ" sz="2000" dirty="0"/>
              <a:t>odpovědné veřejné zadávání (od 1/2021)</a:t>
            </a:r>
          </a:p>
          <a:p>
            <a:pPr lvl="1">
              <a:spcBef>
                <a:spcPts val="750"/>
              </a:spcBef>
              <a:spcAft>
                <a:spcPts val="0"/>
              </a:spcAft>
            </a:pPr>
            <a:r>
              <a:rPr lang="cs-CZ" sz="1800" dirty="0"/>
              <a:t>sociální</a:t>
            </a:r>
          </a:p>
          <a:p>
            <a:pPr lvl="1">
              <a:spcBef>
                <a:spcPts val="750"/>
              </a:spcBef>
              <a:spcAft>
                <a:spcPts val="0"/>
              </a:spcAft>
            </a:pPr>
            <a:r>
              <a:rPr lang="cs-CZ" sz="1800" dirty="0"/>
              <a:t>environmentální</a:t>
            </a:r>
          </a:p>
          <a:p>
            <a:pPr lvl="1">
              <a:spcBef>
                <a:spcPts val="750"/>
              </a:spcBef>
              <a:spcAft>
                <a:spcPts val="0"/>
              </a:spcAft>
            </a:pPr>
            <a:r>
              <a:rPr lang="cs-CZ" sz="1800" dirty="0"/>
              <a:t>inovativní</a:t>
            </a:r>
          </a:p>
          <a:p>
            <a:pPr>
              <a:spcAft>
                <a:spcPts val="0"/>
              </a:spcAft>
            </a:pPr>
            <a:endParaRPr lang="cs-CZ" sz="500" dirty="0"/>
          </a:p>
          <a:p>
            <a:pPr marL="0" indent="0">
              <a:spcAft>
                <a:spcPts val="0"/>
              </a:spcAft>
              <a:buNone/>
            </a:pP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20514"/>
            <a:ext cx="3888432" cy="29163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0B6524-ACEF-4CD4-9416-530A1F863A53}"/>
              </a:ext>
            </a:extLst>
          </p:cNvPr>
          <p:cNvSpPr txBox="1"/>
          <p:nvPr/>
        </p:nvSpPr>
        <p:spPr>
          <a:xfrm>
            <a:off x="4455922" y="4136839"/>
            <a:ext cx="388843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A501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Principy 3E</a:t>
            </a:r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efektivnost</a:t>
            </a:r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hospodárnost</a:t>
            </a:r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účelnost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E09E05-556B-46F1-9A6C-4E3F3BC6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6</a:t>
            </a:fld>
            <a:endParaRPr lang="sk-SK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A8B966-BDB1-45C8-B5C7-E2BE30423634}"/>
              </a:ext>
            </a:extLst>
          </p:cNvPr>
          <p:cNvSpPr txBox="1"/>
          <p:nvPr/>
        </p:nvSpPr>
        <p:spPr>
          <a:xfrm>
            <a:off x="457200" y="5584809"/>
            <a:ext cx="8125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A70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k diskusi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se může v průběhu ZŘ projevovat porušení zásady diskriminace?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byste při nastavení ZŘ zohlednili principy 3E?</a:t>
            </a:r>
          </a:p>
        </p:txBody>
      </p:sp>
    </p:spTree>
    <p:extLst>
      <p:ext uri="{BB962C8B-B14F-4D97-AF65-F5344CB8AC3E}">
        <p14:creationId xmlns:p14="http://schemas.microsoft.com/office/powerpoint/2010/main" val="72837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5488"/>
          </a:xfrm>
        </p:spPr>
        <p:txBody>
          <a:bodyPr/>
          <a:lstStyle/>
          <a:p>
            <a:pPr algn="ctr"/>
            <a:r>
              <a:rPr lang="cs-CZ" sz="2600" b="1" dirty="0"/>
              <a:t>Proces zadávání veřejných zakázek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A96111-0F4B-48A9-A245-228A8E8A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7</a:t>
            </a:fld>
            <a:endParaRPr lang="sk-SK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725F2D-EEB2-42AE-BD49-1159A6D7D31B}"/>
              </a:ext>
            </a:extLst>
          </p:cNvPr>
          <p:cNvGraphicFramePr/>
          <p:nvPr/>
        </p:nvGraphicFramePr>
        <p:xfrm>
          <a:off x="446856" y="1634208"/>
          <a:ext cx="8424936" cy="49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54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4BAAE-7F6C-4769-A251-947C6D1D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7269"/>
            <a:ext cx="8229600" cy="725488"/>
          </a:xfrm>
        </p:spPr>
        <p:txBody>
          <a:bodyPr/>
          <a:lstStyle/>
          <a:p>
            <a:pPr algn="ctr"/>
            <a:br>
              <a:rPr lang="cs-CZ" sz="2800" b="1" dirty="0">
                <a:solidFill>
                  <a:srgbClr val="A50136"/>
                </a:solidFill>
              </a:rPr>
            </a:br>
            <a:r>
              <a:rPr lang="cs-CZ" sz="2600" b="1" dirty="0">
                <a:solidFill>
                  <a:srgbClr val="A50136"/>
                </a:solidFill>
              </a:rPr>
              <a:t>Předpokládaná hodnota veřejné zakázky</a:t>
            </a:r>
            <a:br>
              <a:rPr lang="cs-CZ" b="1" dirty="0">
                <a:solidFill>
                  <a:srgbClr val="A50136"/>
                </a:solidFill>
              </a:rPr>
            </a:br>
            <a:endParaRPr lang="cs-CZ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F9D9D6-7198-43D7-9B23-BB0C3F5B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507" y="1544967"/>
            <a:ext cx="8229600" cy="4525963"/>
          </a:xfrm>
        </p:spPr>
        <p:txBody>
          <a:bodyPr/>
          <a:lstStyle/>
          <a:p>
            <a:pPr marL="358775" indent="-358775" algn="just">
              <a:spcAft>
                <a:spcPts val="300"/>
              </a:spcAft>
            </a:pPr>
            <a:r>
              <a:rPr lang="cs-CZ" altLang="cs-CZ" sz="2000" b="1" dirty="0"/>
              <a:t>určení režimu veřejné zakázky</a:t>
            </a:r>
          </a:p>
          <a:p>
            <a:pPr marL="711200" lvl="1" indent="-358775" algn="just">
              <a:spcAft>
                <a:spcPts val="300"/>
              </a:spcAft>
            </a:pPr>
            <a:r>
              <a:rPr lang="cs-CZ" altLang="cs-CZ" sz="1600" b="1" dirty="0"/>
              <a:t>nadlimitní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dirty="0"/>
              <a:t>limit dle nařízení vlády č. 172/2016 Sb.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dirty="0"/>
              <a:t>nejpřísnější režim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u="sng" dirty="0"/>
              <a:t>povinnost</a:t>
            </a:r>
            <a:r>
              <a:rPr lang="cs-CZ" altLang="cs-CZ" sz="1200" dirty="0"/>
              <a:t> postupovat v zadávacím řízení dle ZZVZ (otevřené řízení, užší řízení, JŘSU, JŘBU, řízení se soutěžním dialogem, řízení o inovačním partnerství, koncesní řízení, zjednodušený režim)</a:t>
            </a:r>
            <a:endParaRPr lang="cs-CZ" altLang="cs-CZ" sz="1000" dirty="0"/>
          </a:p>
          <a:p>
            <a:pPr marL="711200" lvl="1" indent="-358775" algn="just">
              <a:spcAft>
                <a:spcPts val="300"/>
              </a:spcAft>
            </a:pPr>
            <a:r>
              <a:rPr lang="cs-CZ" altLang="cs-CZ" sz="1600" b="1" dirty="0"/>
              <a:t>podlimitní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dirty="0"/>
              <a:t>limit dle nařízení vlády č. 172/2016 Sb. 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u="sng" dirty="0"/>
              <a:t>povinnost</a:t>
            </a:r>
            <a:r>
              <a:rPr lang="cs-CZ" altLang="cs-CZ" sz="1200" dirty="0"/>
              <a:t> postupovat v zadávacím řízení dle ZZVZ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u="sng" dirty="0"/>
              <a:t>možnost</a:t>
            </a:r>
            <a:r>
              <a:rPr lang="cs-CZ" altLang="cs-CZ" sz="1200" dirty="0"/>
              <a:t> postupovat ve zjednodušeném podlimitním řízení</a:t>
            </a:r>
          </a:p>
          <a:p>
            <a:pPr marL="711200" lvl="1" indent="-358775" algn="just">
              <a:spcAft>
                <a:spcPts val="300"/>
              </a:spcAft>
            </a:pPr>
            <a:r>
              <a:rPr lang="cs-CZ" altLang="cs-CZ" sz="1600" b="1" dirty="0"/>
              <a:t>veřejná zakázka malého rozsahu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dirty="0"/>
              <a:t>dodávky a služby ≤ 2 mil. Kč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dirty="0"/>
              <a:t>stavební práce ≤ 6 mil. Kč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u="sng" dirty="0"/>
              <a:t>výjimka</a:t>
            </a:r>
            <a:r>
              <a:rPr lang="cs-CZ" altLang="cs-CZ" sz="1200" dirty="0"/>
              <a:t> z povinnosti postupovat v režimu ZZVZ</a:t>
            </a:r>
          </a:p>
          <a:p>
            <a:pPr marL="976312" lvl="2" indent="-358775" algn="just">
              <a:spcAft>
                <a:spcPts val="300"/>
              </a:spcAft>
            </a:pPr>
            <a:r>
              <a:rPr lang="cs-CZ" altLang="cs-CZ" sz="1200" u="sng" dirty="0"/>
              <a:t>povinnost</a:t>
            </a:r>
            <a:r>
              <a:rPr lang="cs-CZ" altLang="cs-CZ" sz="1200" dirty="0"/>
              <a:t> dodržet základní zásady</a:t>
            </a:r>
          </a:p>
        </p:txBody>
      </p:sp>
      <p:pic>
        <p:nvPicPr>
          <p:cNvPr id="6" name="Obrázek 5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FBAF8876-00DC-4932-B226-B9365B3C5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04" y="3573016"/>
            <a:ext cx="3175249" cy="2160240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10D626-8254-4B33-A286-FECA6847F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8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883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8A6F2-3F33-4F43-85A7-A49898CA5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0114"/>
            <a:ext cx="8229600" cy="705324"/>
          </a:xfrm>
        </p:spPr>
        <p:txBody>
          <a:bodyPr/>
          <a:lstStyle/>
          <a:p>
            <a:pPr algn="ctr"/>
            <a:r>
              <a:rPr lang="cs-CZ" sz="2600" b="1" dirty="0">
                <a:solidFill>
                  <a:srgbClr val="A50136"/>
                </a:solidFill>
              </a:rPr>
              <a:t>Předpokládaná hodnota veřejné zakázky</a:t>
            </a:r>
            <a:endParaRPr lang="cs-CZ" sz="26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B8439E7-44AB-4C78-B7F5-A60657D6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39106"/>
            <a:ext cx="8229600" cy="4182182"/>
          </a:xfrm>
        </p:spPr>
        <p:txBody>
          <a:bodyPr/>
          <a:lstStyle/>
          <a:p>
            <a:pPr marL="358775" indent="-358775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cs-CZ" altLang="cs-CZ" sz="2000" b="1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stanovení PH </a:t>
            </a:r>
            <a:r>
              <a:rPr lang="cs-CZ" altLang="cs-CZ" sz="20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(§ 18 – 23)</a:t>
            </a:r>
          </a:p>
          <a:p>
            <a:pPr marL="715963" lvl="1" indent="-357188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údajů a informací o zakázkách stejného či podobného předmětu plnění, popř.</a:t>
            </a:r>
          </a:p>
          <a:p>
            <a:pPr marL="715963" lvl="1" indent="-357188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dobu trvání smlouvy, popř. za 48 měsíců (dodávky a služby)</a:t>
            </a:r>
          </a:p>
          <a:p>
            <a:pPr marL="715963" lvl="1" indent="-357188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podle informací získaných:</a:t>
            </a:r>
          </a:p>
          <a:p>
            <a:pPr marL="1074738" lvl="2" indent="-358775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alt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průzkumem trhu, </a:t>
            </a:r>
          </a:p>
          <a:p>
            <a:pPr marL="1074738" lvl="2" indent="-358775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alt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předběžnými tržními konzultacemi</a:t>
            </a:r>
          </a:p>
          <a:p>
            <a:pPr marL="1074738" lvl="2" indent="-358775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cs-CZ" altLang="cs-CZ" sz="1600" dirty="0">
                <a:solidFill>
                  <a:srgbClr val="1417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jiným vhodným způsobem</a:t>
            </a:r>
          </a:p>
          <a:p>
            <a:pPr fontAlgn="ctr">
              <a:spcBef>
                <a:spcPts val="200"/>
              </a:spcBef>
              <a:spcAft>
                <a:spcPts val="200"/>
              </a:spcAft>
              <a:tabLst>
                <a:tab pos="450850" algn="l"/>
              </a:tabLst>
              <a:defRPr/>
            </a:pPr>
            <a:r>
              <a:rPr lang="cs-CZ" sz="1950" dirty="0"/>
              <a:t>povinnost </a:t>
            </a:r>
            <a:r>
              <a:rPr lang="cs-CZ" sz="1950" b="1" dirty="0"/>
              <a:t>sčítat předpokládané hodnoty </a:t>
            </a:r>
            <a:r>
              <a:rPr lang="cs-CZ" sz="1950" dirty="0"/>
              <a:t>souvisejícího plnění (§ 18)</a:t>
            </a:r>
          </a:p>
          <a:p>
            <a:pPr lvl="1" fontAlgn="ctr">
              <a:spcBef>
                <a:spcPts val="200"/>
              </a:spcBef>
              <a:spcAft>
                <a:spcPts val="200"/>
              </a:spcAft>
              <a:tabLst>
                <a:tab pos="450850" algn="l"/>
              </a:tabLst>
              <a:defRPr/>
            </a:pPr>
            <a:r>
              <a:rPr lang="cs-CZ" sz="1800" dirty="0"/>
              <a:t>časová souvislost</a:t>
            </a:r>
          </a:p>
          <a:p>
            <a:pPr lvl="1" fontAlgn="ctr">
              <a:spcBef>
                <a:spcPts val="200"/>
              </a:spcBef>
              <a:spcAft>
                <a:spcPts val="200"/>
              </a:spcAft>
              <a:tabLst>
                <a:tab pos="450850" algn="l"/>
              </a:tabLst>
              <a:defRPr/>
            </a:pPr>
            <a:r>
              <a:rPr lang="cs-CZ" sz="1800" dirty="0"/>
              <a:t>plnění tvořící funkční celek</a:t>
            </a:r>
          </a:p>
          <a:p>
            <a:pPr lvl="2" fontAlgn="ctr">
              <a:spcBef>
                <a:spcPts val="200"/>
              </a:spcBef>
              <a:spcAft>
                <a:spcPts val="200"/>
              </a:spcAft>
              <a:tabLst>
                <a:tab pos="450850" algn="l"/>
              </a:tabLst>
              <a:defRPr/>
            </a:pPr>
            <a:r>
              <a:rPr lang="cs-CZ" sz="1600" dirty="0"/>
              <a:t>místní souvislost</a:t>
            </a:r>
          </a:p>
          <a:p>
            <a:pPr lvl="2" fontAlgn="ctr">
              <a:spcBef>
                <a:spcPts val="200"/>
              </a:spcBef>
              <a:spcAft>
                <a:spcPts val="200"/>
              </a:spcAft>
              <a:tabLst>
                <a:tab pos="450850" algn="l"/>
              </a:tabLst>
              <a:defRPr/>
            </a:pPr>
            <a:r>
              <a:rPr lang="cs-CZ" sz="1600" dirty="0"/>
              <a:t>další typu urbanistická, věcná apod</a:t>
            </a:r>
            <a:r>
              <a:rPr lang="cs-CZ" sz="1400" dirty="0"/>
              <a:t>.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9E3FF6-046C-41A4-AE95-2185EEB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E754D-CD51-4953-8617-1C5294D9D434}" type="slidenum">
              <a:rPr lang="sk-SK" smtClean="0"/>
              <a:pPr>
                <a:defRPr/>
              </a:pPr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7628598"/>
      </p:ext>
    </p:extLst>
  </p:cSld>
  <p:clrMapOvr>
    <a:masterClrMapping/>
  </p:clrMapOvr>
</p:sld>
</file>

<file path=ppt/theme/theme1.xml><?xml version="1.0" encoding="utf-8"?>
<a:theme xmlns:a="http://schemas.openxmlformats.org/drawingml/2006/main" name="H&amp;P_Akademie_Prezentace_CZ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1571</Words>
  <Application>Microsoft Office PowerPoint</Application>
  <PresentationFormat>Předvádění na obrazovce (4:3)</PresentationFormat>
  <Paragraphs>287</Paragraphs>
  <Slides>27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H&amp;P_Akademie_Prezentace_CZ</vt:lpstr>
      <vt:lpstr>Prezentace aplikace PowerPoint</vt:lpstr>
      <vt:lpstr>Jsem veřejná zakázka, těší mě!</vt:lpstr>
      <vt:lpstr>Základní pojmy veřejného zadávání</vt:lpstr>
      <vt:lpstr>Prezentace aplikace PowerPoint</vt:lpstr>
      <vt:lpstr>Právní úprava veřejných zakázek</vt:lpstr>
      <vt:lpstr>Základní zásady </vt:lpstr>
      <vt:lpstr>Proces zadávání veřejných zakázek</vt:lpstr>
      <vt:lpstr> Předpokládaná hodnota veřejné zakázky </vt:lpstr>
      <vt:lpstr>Předpokládaná hodnota veřejné zakázky</vt:lpstr>
      <vt:lpstr>Zadávací dokumentace</vt:lpstr>
      <vt:lpstr>Předmět veřejné zakázky</vt:lpstr>
      <vt:lpstr>Předmět veřejné zakázky</vt:lpstr>
      <vt:lpstr>Technická specifikace (§ 89 a násl.)</vt:lpstr>
      <vt:lpstr>Prezentace aplikace PowerPoint</vt:lpstr>
      <vt:lpstr>Prezentace aplikace PowerPoint</vt:lpstr>
      <vt:lpstr>Technická specifikace</vt:lpstr>
      <vt:lpstr>Jak moc důležitá je správná specifikace?</vt:lpstr>
      <vt:lpstr> Podmínky účasti v ZŘ (§ 37) </vt:lpstr>
      <vt:lpstr>Kvalifikace (§ 73 a násl.)</vt:lpstr>
      <vt:lpstr> Kvalifikace (§ 73 a násl.) </vt:lpstr>
      <vt:lpstr>Prezentace aplikace PowerPoint</vt:lpstr>
      <vt:lpstr>Závaznost zadávací dokumentace</vt:lpstr>
      <vt:lpstr>Povinnost elektronické komunikace</vt:lpstr>
      <vt:lpstr>Prezentace aplikace PowerPoint</vt:lpstr>
      <vt:lpstr>Praktický přístup k hodnocení</vt:lpstr>
      <vt:lpstr>Úkol</vt:lpstr>
      <vt:lpstr>Prezentace aplikace PowerPoint</vt:lpstr>
    </vt:vector>
  </TitlesOfParts>
  <Company>Havel, Holásek &amp;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Preradovic Michal</dc:creator>
  <cp:lastModifiedBy>H&amp;P</cp:lastModifiedBy>
  <cp:revision>307</cp:revision>
  <cp:lastPrinted>2018-04-09T16:27:40Z</cp:lastPrinted>
  <dcterms:created xsi:type="dcterms:W3CDTF">2018-04-06T06:58:26Z</dcterms:created>
  <dcterms:modified xsi:type="dcterms:W3CDTF">2022-03-02T16:46:48Z</dcterms:modified>
</cp:coreProperties>
</file>