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2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63" r:id="rId2"/>
  </p:sldMasterIdLst>
  <p:notesMasterIdLst>
    <p:notesMasterId r:id="rId26"/>
  </p:notesMasterIdLst>
  <p:handoutMasterIdLst>
    <p:handoutMasterId r:id="rId27"/>
  </p:handoutMasterIdLst>
  <p:sldIdLst>
    <p:sldId id="444" r:id="rId3"/>
    <p:sldId id="400" r:id="rId4"/>
    <p:sldId id="496" r:id="rId5"/>
    <p:sldId id="547" r:id="rId6"/>
    <p:sldId id="537" r:id="rId7"/>
    <p:sldId id="477" r:id="rId8"/>
    <p:sldId id="491" r:id="rId9"/>
    <p:sldId id="498" r:id="rId10"/>
    <p:sldId id="425" r:id="rId11"/>
    <p:sldId id="503" r:id="rId12"/>
    <p:sldId id="539" r:id="rId13"/>
    <p:sldId id="504" r:id="rId14"/>
    <p:sldId id="540" r:id="rId15"/>
    <p:sldId id="542" r:id="rId16"/>
    <p:sldId id="541" r:id="rId17"/>
    <p:sldId id="505" r:id="rId18"/>
    <p:sldId id="543" r:id="rId19"/>
    <p:sldId id="506" r:id="rId20"/>
    <p:sldId id="545" r:id="rId21"/>
    <p:sldId id="448" r:id="rId22"/>
    <p:sldId id="489" r:id="rId23"/>
    <p:sldId id="494" r:id="rId24"/>
    <p:sldId id="473" r:id="rId25"/>
  </p:sldIdLst>
  <p:sldSz cx="9144000" cy="6858000" type="screen4x3"/>
  <p:notesSz cx="6797675" cy="9928225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226" userDrawn="1">
          <p15:clr>
            <a:srgbClr val="A4A3A4"/>
          </p15:clr>
        </p15:guide>
        <p15:guide id="12" pos="5511" userDrawn="1">
          <p15:clr>
            <a:srgbClr val="A4A3A4"/>
          </p15:clr>
        </p15:guide>
        <p15:guide id="13" orient="horz" pos="1071" userDrawn="1">
          <p15:clr>
            <a:srgbClr val="A4A3A4"/>
          </p15:clr>
        </p15:guide>
        <p15:guide id="14" orient="horz" pos="4020" userDrawn="1">
          <p15:clr>
            <a:srgbClr val="A4A3A4"/>
          </p15:clr>
        </p15:guide>
        <p15:guide id="15" orient="horz" pos="187" userDrawn="1">
          <p15:clr>
            <a:srgbClr val="A4A3A4"/>
          </p15:clr>
        </p15:guide>
        <p15:guide id="16" orient="horz" pos="890" userDrawn="1">
          <p15:clr>
            <a:srgbClr val="A4A3A4"/>
          </p15:clr>
        </p15:guide>
        <p15:guide id="17" pos="2857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6" userDrawn="1">
          <p15:clr>
            <a:srgbClr val="A4A3A4"/>
          </p15:clr>
        </p15:guide>
        <p15:guide id="2" pos="2274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DL" initials="MK" lastIdx="1" clrIdx="0">
    <p:extLst>
      <p:ext uri="{19B8F6BF-5375-455C-9EA6-DF929625EA0E}">
        <p15:presenceInfo xmlns:p15="http://schemas.microsoft.com/office/powerpoint/2012/main" userId="ADD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A2E"/>
    <a:srgbClr val="000000"/>
    <a:srgbClr val="FFCD00"/>
    <a:srgbClr val="ED8B00"/>
    <a:srgbClr val="DB291C"/>
    <a:srgbClr val="FF9900"/>
    <a:srgbClr val="C00000"/>
    <a:srgbClr val="DCDCDC"/>
    <a:srgbClr val="B4B4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77" autoAdjust="0"/>
    <p:restoredTop sz="94984" autoAdjust="0"/>
  </p:normalViewPr>
  <p:slideViewPr>
    <p:cSldViewPr snapToGrid="0" showGuides="1">
      <p:cViewPr varScale="1">
        <p:scale>
          <a:sx n="99" d="100"/>
          <a:sy n="99" d="100"/>
        </p:scale>
        <p:origin x="3252" y="72"/>
      </p:cViewPr>
      <p:guideLst>
        <p:guide pos="226"/>
        <p:guide pos="5511"/>
        <p:guide orient="horz" pos="1071"/>
        <p:guide orient="horz" pos="4020"/>
        <p:guide orient="horz" pos="187"/>
        <p:guide orient="horz" pos="890"/>
        <p:guide pos="2857"/>
        <p:guide orient="horz" pos="2160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1" d="100"/>
          <a:sy n="51" d="100"/>
        </p:scale>
        <p:origin x="2976" y="102"/>
      </p:cViewPr>
      <p:guideLst>
        <p:guide orient="horz" pos="2996"/>
        <p:guide pos="2274"/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3" y="3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11/2/2022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30816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3" y="9430816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11/2/2022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395" tIns="48696" rIns="97395" bIns="486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7395" tIns="48696" rIns="97395" bIns="4869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 b="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499"/>
            <a:ext cx="840200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8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979185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7999" y="1665288"/>
            <a:ext cx="3979763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3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3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5999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6236" y="1700213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76236" y="2899875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76236" y="4099537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76236" y="5299199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319454" y="2896827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319454" y="1695641"/>
            <a:ext cx="6428546" cy="1084572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319454" y="4096489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2319454" y="5296151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0211585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long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/>
          </p:nvPr>
        </p:nvSpPr>
        <p:spPr>
          <a:xfrm>
            <a:off x="376236" y="1827213"/>
            <a:ext cx="1620000" cy="9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4972090" y="1827213"/>
            <a:ext cx="1620000" cy="9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663600" y="1827213"/>
            <a:ext cx="2084400" cy="9694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072964" y="1827213"/>
            <a:ext cx="2085569" cy="97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76236" y="2957885"/>
            <a:ext cx="3782297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4972090" y="2957885"/>
            <a:ext cx="3775910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7800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97209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2958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3341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object 2"/>
          <p:cNvSpPr/>
          <p:nvPr userDrawn="1"/>
        </p:nvSpPr>
        <p:spPr>
          <a:xfrm>
            <a:off x="376238" y="343311"/>
            <a:ext cx="1632204" cy="755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2160104" y="2372140"/>
            <a:ext cx="6590196" cy="40096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5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770300" y="384350"/>
            <a:ext cx="1980000" cy="1855267"/>
          </a:xfrm>
        </p:spPr>
        <p:txBody>
          <a:bodyPr/>
          <a:lstStyle>
            <a:lvl1pPr>
              <a:spcAft>
                <a:spcPts val="0"/>
              </a:spcAft>
              <a:defRPr sz="700"/>
            </a:lvl1pPr>
            <a:lvl2pPr>
              <a:spcAft>
                <a:spcPts val="0"/>
              </a:spcAft>
              <a:defRPr sz="700"/>
            </a:lvl2pPr>
            <a:lvl3pPr>
              <a:spcAft>
                <a:spcPts val="0"/>
              </a:spcAft>
              <a:defRPr sz="700"/>
            </a:lvl3pPr>
            <a:lvl4pPr>
              <a:spcAft>
                <a:spcPts val="0"/>
              </a:spcAft>
              <a:defRPr sz="700"/>
            </a:lvl4pPr>
            <a:lvl5pPr>
              <a:spcAft>
                <a:spcPts val="0"/>
              </a:spcAft>
              <a:defRPr sz="7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377991" y="2372140"/>
            <a:ext cx="1620000" cy="400961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4055015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2197768" y="1665288"/>
            <a:ext cx="6552531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99872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5"/>
          </p:nvPr>
        </p:nvSpPr>
        <p:spPr>
          <a:xfrm>
            <a:off x="2197768" y="1665288"/>
            <a:ext cx="1440000" cy="86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197768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3734858" y="1665631"/>
            <a:ext cx="1522910" cy="86365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</a:defRPr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688000" y="1659782"/>
            <a:ext cx="1440000" cy="86950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7225760" y="1659782"/>
            <a:ext cx="1522239" cy="869506"/>
          </a:xfrm>
        </p:spPr>
        <p:txBody>
          <a:bodyPr/>
          <a:lstStyle>
            <a:lvl1pPr>
              <a:defRPr sz="10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88000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9874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1" t="30945" r="12286" b="30614"/>
          <a:stretch/>
        </p:blipFill>
        <p:spPr>
          <a:xfrm>
            <a:off x="370800" y="3124800"/>
            <a:ext cx="1805130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830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3E2828-9C0B-495B-894F-E81B4199F10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02.11.2022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8FACA8-0D71-4F67-ACD0-E4BA8155183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14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 b="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97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42968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0198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506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045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16280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02830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76082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9574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670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77756061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7449152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1147658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499"/>
            <a:ext cx="840200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title</a:t>
            </a:r>
            <a:endParaRPr lang="cs-CZ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8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3228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title</a:t>
            </a:r>
            <a:endParaRPr lang="cs-CZ" noProof="0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979185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7999" y="1665288"/>
            <a:ext cx="3979763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34347439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title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9735675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334099"/>
          </a:xfrm>
        </p:spPr>
        <p:txBody>
          <a:bodyPr/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3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3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5999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17709283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6236" y="1700213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76236" y="2899875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76236" y="4099537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76236" y="5299199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319454" y="2896827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319454" y="1695641"/>
            <a:ext cx="6428546" cy="1084572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319454" y="4096489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2319454" y="5296151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7569440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long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/>
          </p:nvPr>
        </p:nvSpPr>
        <p:spPr>
          <a:xfrm>
            <a:off x="376236" y="1827213"/>
            <a:ext cx="1620000" cy="972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4972090" y="1827213"/>
            <a:ext cx="1620000" cy="972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663600" y="1827213"/>
            <a:ext cx="2084400" cy="9694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072964" y="1827213"/>
            <a:ext cx="2085569" cy="97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76236" y="2957885"/>
            <a:ext cx="3782297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4972090" y="2957885"/>
            <a:ext cx="3775910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7800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97209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13411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334100"/>
          </a:xfrm>
        </p:spPr>
        <p:txBody>
          <a:bodyPr/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26696527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2160104" y="2372140"/>
            <a:ext cx="6590196" cy="40096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5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770300" y="384350"/>
            <a:ext cx="1980000" cy="1855267"/>
          </a:xfrm>
        </p:spPr>
        <p:txBody>
          <a:bodyPr/>
          <a:lstStyle>
            <a:lvl1pPr>
              <a:spcAft>
                <a:spcPts val="0"/>
              </a:spcAft>
              <a:defRPr sz="700"/>
            </a:lvl1pPr>
            <a:lvl2pPr>
              <a:spcAft>
                <a:spcPts val="0"/>
              </a:spcAft>
              <a:defRPr sz="700"/>
            </a:lvl2pPr>
            <a:lvl3pPr>
              <a:spcAft>
                <a:spcPts val="0"/>
              </a:spcAft>
              <a:defRPr sz="700"/>
            </a:lvl3pPr>
            <a:lvl4pPr>
              <a:spcAft>
                <a:spcPts val="0"/>
              </a:spcAft>
              <a:defRPr sz="700"/>
            </a:lvl4pPr>
            <a:lvl5pPr>
              <a:spcAft>
                <a:spcPts val="0"/>
              </a:spcAft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377991" y="2372140"/>
            <a:ext cx="1620000" cy="400961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174033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2197768" y="1665288"/>
            <a:ext cx="6552531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873281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5"/>
          </p:nvPr>
        </p:nvSpPr>
        <p:spPr>
          <a:xfrm>
            <a:off x="2197768" y="1665288"/>
            <a:ext cx="1440000" cy="864000"/>
          </a:xfrm>
        </p:spPr>
        <p:txBody>
          <a:bodyPr/>
          <a:lstStyle/>
          <a:p>
            <a:endParaRPr lang="cs-CZ" noProof="0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197768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3734858" y="1665631"/>
            <a:ext cx="1522910" cy="86365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</a:defRPr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688000" y="1659782"/>
            <a:ext cx="1440000" cy="869506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7225760" y="1659782"/>
            <a:ext cx="1522239" cy="869506"/>
          </a:xfrm>
        </p:spPr>
        <p:txBody>
          <a:bodyPr/>
          <a:lstStyle>
            <a:lvl1pPr>
              <a:defRPr sz="10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88000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67173196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2" t="30281" r="12017" b="29289"/>
          <a:stretch/>
        </p:blipFill>
        <p:spPr>
          <a:xfrm>
            <a:off x="370800" y="3123758"/>
            <a:ext cx="1722770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299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1" t="30945" r="12286" b="30614"/>
          <a:stretch/>
        </p:blipFill>
        <p:spPr>
          <a:xfrm>
            <a:off x="370800" y="3124800"/>
            <a:ext cx="1805130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37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tags" Target="../tags/tag3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Relationship Id="rId27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751388" y="6476999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 err="1">
                <a:solidFill>
                  <a:schemeClr val="tx1"/>
                </a:solidFill>
              </a:rPr>
              <a:t>Akvizice</a:t>
            </a:r>
            <a:r>
              <a:rPr lang="en-US" sz="650" noProof="0" dirty="0">
                <a:solidFill>
                  <a:schemeClr val="tx1"/>
                </a:solidFill>
              </a:rPr>
              <a:t> </a:t>
            </a:r>
            <a:r>
              <a:rPr lang="en-US" sz="650" noProof="0" dirty="0" err="1">
                <a:solidFill>
                  <a:schemeClr val="tx1"/>
                </a:solidFill>
              </a:rPr>
              <a:t>společností</a:t>
            </a:r>
            <a:endParaRPr lang="en-US" sz="650" noProof="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7" y="6477000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© 201</a:t>
            </a:r>
            <a:r>
              <a:rPr lang="cs-CZ" sz="650" noProof="0" dirty="0">
                <a:solidFill>
                  <a:schemeClr val="tx1"/>
                </a:solidFill>
              </a:rPr>
              <a:t>9</a:t>
            </a:r>
            <a:r>
              <a:rPr lang="en-US" sz="650" noProof="0" dirty="0">
                <a:solidFill>
                  <a:schemeClr val="tx1"/>
                </a:solidFill>
              </a:rPr>
              <a:t> Deloitte Legal s.r.o., </a:t>
            </a:r>
            <a:r>
              <a:rPr lang="en-US" sz="650" noProof="0" dirty="0" err="1">
                <a:solidFill>
                  <a:schemeClr val="tx1"/>
                </a:solidFill>
              </a:rPr>
              <a:t>advokátní</a:t>
            </a:r>
            <a:r>
              <a:rPr lang="en-US" sz="650" noProof="0" dirty="0">
                <a:solidFill>
                  <a:schemeClr val="tx1"/>
                </a:solidFill>
              </a:rPr>
              <a:t> </a:t>
            </a:r>
            <a:r>
              <a:rPr lang="en-US" sz="650" noProof="0" dirty="0" err="1">
                <a:solidFill>
                  <a:schemeClr val="tx1"/>
                </a:solidFill>
              </a:rPr>
              <a:t>kancelář</a:t>
            </a:r>
            <a:r>
              <a:rPr lang="en-US" sz="650" noProof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7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5" r:id="rId3"/>
    <p:sldLayoutId id="2147483703" r:id="rId4"/>
    <p:sldLayoutId id="2147483705" r:id="rId5"/>
    <p:sldLayoutId id="2147483707" r:id="rId6"/>
    <p:sldLayoutId id="2147483713" r:id="rId7"/>
    <p:sldLayoutId id="2147483754" r:id="rId8"/>
    <p:sldLayoutId id="2147483753" r:id="rId9"/>
    <p:sldLayoutId id="2147483678" r:id="rId10"/>
    <p:sldLayoutId id="2147483681" r:id="rId11"/>
    <p:sldLayoutId id="2147483735" r:id="rId12"/>
    <p:sldLayoutId id="2147483697" r:id="rId13"/>
    <p:sldLayoutId id="2147483715" r:id="rId14"/>
    <p:sldLayoutId id="2147483695" r:id="rId15"/>
    <p:sldLayoutId id="2147483725" r:id="rId16"/>
    <p:sldLayoutId id="2147483760" r:id="rId17"/>
    <p:sldLayoutId id="2147483762" r:id="rId18"/>
    <p:sldLayoutId id="2147483721" r:id="rId19"/>
    <p:sldLayoutId id="2147483758" r:id="rId20"/>
    <p:sldLayoutId id="2147483759" r:id="rId21"/>
    <p:sldLayoutId id="2147483761" r:id="rId22"/>
    <p:sldLayoutId id="2147483757" r:id="rId23"/>
    <p:sldLayoutId id="2147483788" r:id="rId24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691200" indent="-1728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40470002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751388" y="6476999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Presentation title</a:t>
            </a:r>
            <a:br>
              <a:rPr lang="en-US" sz="650" noProof="0" dirty="0">
                <a:solidFill>
                  <a:schemeClr val="tx1"/>
                </a:solidFill>
              </a:rPr>
            </a:br>
            <a:r>
              <a:rPr lang="en-US" sz="650" noProof="0" dirty="0">
                <a:solidFill>
                  <a:schemeClr val="tx1"/>
                </a:solidFill>
              </a:rPr>
              <a:t>[To edit, click View &gt; Slide Master &gt; Slide Master]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7" y="6477000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© 201</a:t>
            </a:r>
            <a:r>
              <a:rPr lang="cs-CZ" sz="650" noProof="0" dirty="0">
                <a:solidFill>
                  <a:schemeClr val="tx1"/>
                </a:solidFill>
              </a:rPr>
              <a:t>8</a:t>
            </a:r>
            <a:r>
              <a:rPr lang="en-US" sz="650" noProof="0" dirty="0">
                <a:solidFill>
                  <a:schemeClr val="tx1"/>
                </a:solidFill>
              </a:rPr>
              <a:t> Deloitte </a:t>
            </a:r>
            <a:r>
              <a:rPr lang="cs-CZ" sz="650" noProof="0" dirty="0">
                <a:solidFill>
                  <a:schemeClr val="tx1"/>
                </a:solidFill>
              </a:rPr>
              <a:t>Česká</a:t>
            </a:r>
            <a:r>
              <a:rPr lang="cs-CZ" sz="650" baseline="0" noProof="0" dirty="0">
                <a:solidFill>
                  <a:schemeClr val="tx1"/>
                </a:solidFill>
              </a:rPr>
              <a:t> republika</a:t>
            </a:r>
            <a:endParaRPr lang="en-US" sz="650" noProof="0" dirty="0">
              <a:solidFill>
                <a:schemeClr val="tx1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7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3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  <p:sldLayoutId id="2147483781" r:id="rId18"/>
    <p:sldLayoutId id="2147483782" r:id="rId19"/>
    <p:sldLayoutId id="2147483783" r:id="rId20"/>
    <p:sldLayoutId id="2147483784" r:id="rId21"/>
    <p:sldLayoutId id="2147483785" r:id="rId22"/>
    <p:sldLayoutId id="2147483786" r:id="rId23"/>
    <p:sldLayoutId id="2147483787" r:id="rId24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691200" indent="-1728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van@telecky.legal" TargetMode="External"/><Relationship Id="rId2" Type="http://schemas.openxmlformats.org/officeDocument/2006/relationships/hyperlink" Target="mailto:psuchy@deloitteCE.com" TargetMode="Externa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AA4043E-8583-583D-08A3-50F859EA00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Seminář 3 (</a:t>
            </a:r>
            <a:r>
              <a:rPr lang="cs-CZ" dirty="0" err="1"/>
              <a:t>Due</a:t>
            </a:r>
            <a:r>
              <a:rPr lang="cs-CZ" dirty="0"/>
              <a:t> diligence – 2. část)</a:t>
            </a:r>
          </a:p>
          <a:p>
            <a:r>
              <a:rPr lang="cs-CZ" dirty="0"/>
              <a:t>2.11.2022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070063-3098-81CD-2036-326C003B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Fúze a akvizice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31EF70-BA73-4DE5-FEE5-6FFFEC9E65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38" y="1519707"/>
            <a:ext cx="7094231" cy="472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58000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Závazkové vztahy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76236" y="1466082"/>
          <a:ext cx="8371764" cy="2447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761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ZÁVAZKOVÉ VZTAHY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Všeobecné obchodní podmínky, vzorové smlouvy a typizovaná smluvní ujednání či jiné dokumenty (např. výpovědi, zápisy, jiná oznámení, atd.) užívané v obchodních vztazích s odběrateli či dodavateli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s odběrateli či dodavateli obsahující odchylná ujednání od všeobecných obchodních podmínek 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Soupis / či jiná evidence obchodních smluv s odběrateli či dodavateli s uvedením hodnoty plnění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Smlouvy nespadající do běžného obchodní, např. pořízení či dispozice s dlouhodobým majetkem, zprostředkovatelské smlouvy, smlouvy o obchodním zastoupení, mandátní či komisionářské smlouvy, </a:t>
                      </a:r>
                      <a:r>
                        <a:rPr lang="cs-CZ" sz="1100" dirty="0" err="1">
                          <a:effectLst/>
                        </a:rPr>
                        <a:t>franšízingové</a:t>
                      </a:r>
                      <a:r>
                        <a:rPr lang="cs-CZ" sz="1100" dirty="0">
                          <a:effectLst/>
                        </a:rPr>
                        <a:t> smlouvy, smlouvy o skladování, smlouvy o přepravě, apod.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obsahující ustanovení o změně efektivního vedení („change of control clause“) – které bude účinné, pokud se změní vedení nebo společníci Společnosti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Informace o případném prodlení či jiném porušení závazků ze strany Společnosti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o sdružení, společném podnikání (“joint-venture”), smlouvy o tichém spoleenství, dohody o mlčenlivosti a další podobná nerutinní ujednání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53171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Závazkové vztahy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/>
              <a:t>Rámcová kupní smlouva</a:t>
            </a:r>
          </a:p>
          <a:p>
            <a:pPr marL="285750" indent="-285750">
              <a:buFontTx/>
              <a:buChar char="-"/>
            </a:pPr>
            <a:r>
              <a:rPr lang="cs-CZ" dirty="0"/>
              <a:t>Smlouva o poskytování poradenských služeb</a:t>
            </a:r>
          </a:p>
        </p:txBody>
      </p:sp>
    </p:spTree>
    <p:extLst>
      <p:ext uri="{BB962C8B-B14F-4D97-AF65-F5344CB8AC3E}">
        <p14:creationId xmlns:p14="http://schemas.microsoft.com/office/powerpoint/2010/main" val="253197978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Finanční vztahy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76238" y="1408855"/>
          <a:ext cx="8371762" cy="224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930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FINANČNÍ OBLAST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Smlouvy o výpůjčce, smlouvy o úvěru a obdobné instrumenty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Listiny a informace o zajištění závazků Společnosti nebo o zajištění závazků jiných osob Společností nebo jejím majetkem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a listiny vztahující se k finančním instrumentům nebi obchodům Společnosti na kapitálových trzích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Listiny a informace o dalších finančních ujednáních nebo nástrojích, zejm. akreditivech, vlastních avalovaných či indosovaných směnkách, dluhopisech, hedgingových smlouvách, bankovních zárukách, ujednáních o derivátech, apod.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s bankami či jinými bankovními institucemi vč. běžných účtů, platebních karet a šeků, jiných bankovních produktů, a informace o dispozičních právech k nim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Pojistné smlouvy k majetku Společnosti či pojistným rizikům souvisejícím s její činností (zejm. odpovědnost za škodu, pojištění motorových vozidel, apod.)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22066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Finanční oblast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err="1"/>
              <a:t>Loan</a:t>
            </a:r>
            <a:r>
              <a:rPr lang="cs-CZ" dirty="0"/>
              <a:t> </a:t>
            </a:r>
            <a:r>
              <a:rPr lang="cs-CZ" dirty="0" err="1"/>
              <a:t>Agreement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42225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Pracovněprávní oblast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</a:t>
            </a:r>
            <a:r>
              <a:rPr lang="cs-CZ" dirty="0" err="1"/>
              <a:t>checklist</a:t>
            </a:r>
            <a:endParaRPr lang="cs-CZ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2568" y="2128129"/>
          <a:ext cx="6229350" cy="2380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810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PRACOVNĚPRÁVNÍ OBLAST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Vzorové pracovní smlouvy, dohody o pracovní činnosti, dohody o provedení práce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13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Jiné vzorové pracovněprávní dokumenty (mzdový výměr, dohoda o změně pracovního poměru, dohoda o rozvázání pracovního poměru, výpověď, apod.)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13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Jednotlivé pracovní smlouvy s vrcholovými manažery Společnosti (vedoucími zaměstnanci přímo podřízenými statutárnímu orgánu Společnosti)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81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Vnitřní předpisy, řády a směrnice pro zaměstnance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13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Kolektivní smlouva, informace a dokumenty o působení zástupců zaměstnanců (odborová organizace, rada zaměstnanců nebo zástupce pro oblast bezpečnosti a ochrany zdraví při práci)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81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Evidence pracovní doby a práce přesčas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14059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Pracovněprávní oblast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Pracovní smlouva</a:t>
            </a:r>
          </a:p>
        </p:txBody>
      </p:sp>
    </p:spTree>
    <p:extLst>
      <p:ext uri="{BB962C8B-B14F-4D97-AF65-F5344CB8AC3E}">
        <p14:creationId xmlns:p14="http://schemas.microsoft.com/office/powerpoint/2010/main" val="399663559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Sporná 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76238" y="1408855"/>
          <a:ext cx="8371761" cy="1055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2698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SPORNÁ AGENDA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Seznam vedených a hrozících soudních nebo rozhodčích sporů s uvedení podstaty věci a její hodnoty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Dokumentace k vedeným či hrozícím soudním a rozhodčím řízením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Informace o případném insolvenčním a exekučním řízení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69159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Sporná agenda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Přehled sporné agendy</a:t>
            </a:r>
          </a:p>
        </p:txBody>
      </p:sp>
    </p:spTree>
    <p:extLst>
      <p:ext uri="{BB962C8B-B14F-4D97-AF65-F5344CB8AC3E}">
        <p14:creationId xmlns:p14="http://schemas.microsoft.com/office/powerpoint/2010/main" val="306288841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Správní oblast a správní řízení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76238" y="1385127"/>
          <a:ext cx="8371761" cy="2069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836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SPRÁVNÍ OBLAST A SPRÁVNÍ ŘÍZENÍ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Živnostenská nebo jiná oprávnění k vykonávání činnosti včetně seznamu provozoven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Veškerá ostatní povolení, registrace, oprávnění, souhlasy nebo licence Společnosti nebo potřebné pro její činnost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Dokumentace o vedených správních řízeních i) neskončených, ii) skončených a nevykonaných, zejm. v oblastech životního prostředí, hospodářské soutěže, ochrany spotřebitele, ochrany osobních údajů, atd., vyjma řízení před správcem daně, správou sociálního zabezpečení a zdravotními pojišťovnami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Seznam skončených správních řízení včetně uvedení výsledku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Veřejnoprávní smlouvy (vztahujících se k plnění veřejnoprávních povinností a/nebo uzavřené se subjektem veřejného práva)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Informace a přepisy Společnosti týkající se nakládání s osobními údaji a zajištění jejich ochrany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Informace a dokumenty k přijaté veřejné podpoře, zejm. grantům, pobídkám, dotacím, apod.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95548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Disclosure Letter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Přehled </a:t>
            </a:r>
            <a:r>
              <a:rPr lang="en-US" dirty="0" err="1"/>
              <a:t>dodate</a:t>
            </a:r>
            <a:r>
              <a:rPr lang="cs-CZ" dirty="0" err="1"/>
              <a:t>čných</a:t>
            </a:r>
            <a:r>
              <a:rPr lang="cs-CZ" dirty="0"/>
              <a:t> informací</a:t>
            </a:r>
          </a:p>
        </p:txBody>
      </p:sp>
    </p:spTree>
    <p:extLst>
      <p:ext uri="{BB962C8B-B14F-4D97-AF65-F5344CB8AC3E}">
        <p14:creationId xmlns:p14="http://schemas.microsoft.com/office/powerpoint/2010/main" val="26982611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O</a:t>
            </a:r>
            <a:r>
              <a:rPr lang="cs-CZ" sz="2400" b="1" dirty="0" err="1"/>
              <a:t>snova</a:t>
            </a:r>
            <a:r>
              <a:rPr lang="cs-CZ" sz="2400" b="1" dirty="0"/>
              <a:t> semináře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indent="-228600">
              <a:buFont typeface="+mj-lt"/>
              <a:buAutoNum type="arabicPeriod"/>
            </a:pPr>
            <a:r>
              <a:rPr lang="cs-CZ" sz="1600" b="1" dirty="0"/>
              <a:t>Shrnutí </a:t>
            </a:r>
            <a:r>
              <a:rPr lang="en-US" sz="1600" b="1" dirty="0"/>
              <a:t>p</a:t>
            </a:r>
            <a:r>
              <a:rPr lang="cs-CZ" sz="1600" b="1" dirty="0" err="1"/>
              <a:t>ředchozího</a:t>
            </a:r>
            <a:r>
              <a:rPr lang="cs-CZ" sz="1600" b="1" dirty="0"/>
              <a:t> semináře</a:t>
            </a:r>
          </a:p>
          <a:p>
            <a:pPr marL="228600" lvl="1" indent="-228600">
              <a:buFont typeface="+mj-lt"/>
              <a:buAutoNum type="arabicPeriod"/>
            </a:pPr>
            <a:r>
              <a:rPr lang="cs-CZ" sz="1600" b="1"/>
              <a:t>Due</a:t>
            </a:r>
            <a:r>
              <a:rPr lang="cs-CZ" sz="1600" b="1" dirty="0"/>
              <a:t> Diligence (2. část)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Vysvětlení jednotlivých položek </a:t>
            </a:r>
            <a:r>
              <a:rPr lang="cs-CZ" sz="1600" dirty="0" err="1"/>
              <a:t>checklistu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Cvičení pro studenty v jednotlivých kategoriích DD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Zadání samostatné práce</a:t>
            </a:r>
          </a:p>
        </p:txBody>
      </p:sp>
    </p:spTree>
    <p:extLst>
      <p:ext uri="{BB962C8B-B14F-4D97-AF65-F5344CB8AC3E}">
        <p14:creationId xmlns:p14="http://schemas.microsoft.com/office/powerpoint/2010/main" val="130579424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523552-93F2-F0CB-04A3-BCA5DD87EA8C}"/>
              </a:ext>
            </a:extLst>
          </p:cNvPr>
          <p:cNvSpPr txBox="1">
            <a:spLocks/>
          </p:cNvSpPr>
          <p:nvPr/>
        </p:nvSpPr>
        <p:spPr bwMode="gray">
          <a:xfrm>
            <a:off x="528638" y="1858069"/>
            <a:ext cx="7905750" cy="1592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850" b="1" kern="12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/>
              <a:t>Zadání samostatné domácí 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09442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Zadání samostatné práce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indent="-285750"/>
            <a:r>
              <a:rPr lang="cs-CZ" sz="1600" dirty="0"/>
              <a:t>úkol: </a:t>
            </a:r>
          </a:p>
          <a:p>
            <a:pPr marL="285750" lvl="1" indent="-285750"/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Připravte koncept non-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solicitation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klauzule (viz prezentace 2) pro NDA. Formálně jej připravte včetně záhlaví smlouvy (označení smlouvy, stran, popř. uvozující pasáž atd.) a zápatí smlouvy (podpisová pasáž), mezi něž právě vložíte ujednání o závazku non-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solicitation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Pracujte s definováním vícekrát užitých pojmů pro účely smlouvy a následně užitím jen zkráceného výrazu dle definice.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1" indent="-285750"/>
            <a:r>
              <a:rPr lang="cs-CZ" sz="1600" dirty="0"/>
              <a:t>rozsah: cca 2 normostrany</a:t>
            </a:r>
          </a:p>
          <a:p>
            <a:pPr marL="357188" lvl="1" indent="-357188"/>
            <a:r>
              <a:rPr lang="cs-CZ" sz="1600" dirty="0"/>
              <a:t>termín odevzdání: nejpozději </a:t>
            </a:r>
            <a:r>
              <a:rPr lang="cs-CZ" sz="1600" b="1" u="sng" dirty="0"/>
              <a:t>v pátek večer před následujícím seminářem</a:t>
            </a:r>
            <a:r>
              <a:rPr lang="cs-CZ" sz="1600" b="1" dirty="0">
                <a:solidFill>
                  <a:srgbClr val="86BC25"/>
                </a:solidFill>
              </a:rPr>
              <a:t> (11.11.2022) </a:t>
            </a:r>
            <a:r>
              <a:rPr lang="cs-CZ" sz="1600" dirty="0"/>
              <a:t>zaslat vypracovaný úkol emailem </a:t>
            </a:r>
            <a:r>
              <a:rPr lang="cs-CZ" sz="1800" dirty="0"/>
              <a:t>(</a:t>
            </a:r>
            <a:r>
              <a:rPr lang="cs-CZ" sz="1600" dirty="0"/>
              <a:t>PŘEDMĚT emailu: Volitelný předmět Fúze a akvizice, TO: </a:t>
            </a:r>
            <a:r>
              <a:rPr lang="cs-CZ" sz="1600" dirty="0">
                <a:hlinkClick r:id="rId2"/>
              </a:rPr>
              <a:t>psuchy@deloitteCE.com</a:t>
            </a:r>
            <a:r>
              <a:rPr lang="cs-CZ" sz="1600" dirty="0"/>
              <a:t>; </a:t>
            </a:r>
            <a:r>
              <a:rPr lang="cs-CZ" sz="1600" dirty="0" err="1">
                <a:hlinkClick r:id="rId3"/>
              </a:rPr>
              <a:t>ivan@telecky.legal</a:t>
            </a:r>
            <a:r>
              <a:rPr lang="cs-CZ" sz="1800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74286-9D9E-4105-93C3-4FB4A8D0D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46843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Dohoda o mlčenlivosti / </a:t>
            </a:r>
            <a:r>
              <a:rPr lang="en-US" dirty="0"/>
              <a:t>N</a:t>
            </a:r>
            <a:r>
              <a:rPr lang="en-GB" dirty="0"/>
              <a:t>on-Disclosure Agreement </a:t>
            </a:r>
            <a:r>
              <a:rPr lang="cs-CZ" dirty="0"/>
              <a:t>(NDA)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/>
              <a:t>Před-transakční smlouvy v akvizičních transakcích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/>
              <a:t>Obsah NDA (III)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Non-</a:t>
            </a:r>
            <a:r>
              <a:rPr lang="cs-CZ" sz="1400" dirty="0" err="1"/>
              <a:t>solicitation</a:t>
            </a:r>
            <a:r>
              <a:rPr lang="cs-CZ" sz="1400" dirty="0"/>
              <a:t> klauzule – zákaz kontaktovat personál a obchodní partnery:</a:t>
            </a:r>
          </a:p>
          <a:p>
            <a:pPr marL="465750" lvl="1" indent="-285750"/>
            <a:r>
              <a:rPr lang="cs-CZ" sz="1400" dirty="0"/>
              <a:t>s cílem získat informace, nebo</a:t>
            </a:r>
          </a:p>
          <a:p>
            <a:pPr marL="465750" lvl="1" indent="-285750"/>
            <a:r>
              <a:rPr lang="cs-CZ" sz="1400" dirty="0"/>
              <a:t>s nabídkou spolupráce, nebo</a:t>
            </a:r>
          </a:p>
          <a:p>
            <a:pPr marL="465750" lvl="1" indent="-285750"/>
            <a:r>
              <a:rPr lang="cs-CZ" sz="1400" dirty="0"/>
              <a:t>s pobídkou pro ukončení vztahu k poskytující straně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Náhrada škody z porušení NDA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Smluvní pokuta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Nezávaznost jednání o transakci a vyloučení předsmluvní odpovědnosti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Trvání NDA</a:t>
            </a:r>
          </a:p>
        </p:txBody>
      </p:sp>
    </p:spTree>
    <p:extLst>
      <p:ext uri="{BB962C8B-B14F-4D97-AF65-F5344CB8AC3E}">
        <p14:creationId xmlns:p14="http://schemas.microsoft.com/office/powerpoint/2010/main" val="419674764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1705669"/>
            <a:ext cx="7905750" cy="2054733"/>
          </a:xfrm>
        </p:spPr>
        <p:txBody>
          <a:bodyPr/>
          <a:lstStyle/>
          <a:p>
            <a:pPr algn="ctr"/>
            <a:r>
              <a:rPr lang="cs-CZ" sz="4800" dirty="0"/>
              <a:t>Děkujeme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25556756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Korporátní oblast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76238" y="1222866"/>
          <a:ext cx="8246513" cy="4969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5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162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800" kern="0" dirty="0">
                          <a:effectLst/>
                        </a:rPr>
                        <a:t> </a:t>
                      </a:r>
                      <a:endParaRPr lang="cs-CZ" sz="7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kern="0">
                          <a:effectLst/>
                        </a:rPr>
                        <a:t>KORPORÁTNÍ OBLAST</a:t>
                      </a:r>
                      <a:endParaRPr lang="cs-CZ" sz="7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kern="0">
                          <a:effectLst/>
                        </a:rPr>
                        <a:t> </a:t>
                      </a:r>
                      <a:endParaRPr lang="cs-CZ" sz="7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Aktuální výpis z obchodního rejstříku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</a:tabLst>
                      </a:pPr>
                      <a:r>
                        <a:rPr lang="cs-CZ" sz="800" dirty="0">
                          <a:effectLst/>
                        </a:rPr>
                        <a:t>Společenská smlouva (zakladatelská listina) o založení Společnosti a její pozdější změny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Aktuální úplné znění společenské smlouvy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Stanovy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Aktuální seznam společníků/akcionářů popř. výpis z evidence cenných papírů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Zápisy z řádných a mimořádných valných hromad od vzniku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Zápisy z jednání orgánů Společnosti (jednatelů, představenstva, dozorčí rady, atd.)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Jednací a hlasovací řády orgánů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Smlouvy s orgány/členy orgánů Společnosti (např. smlouvy o výkonu funkce)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Informace a dokumenty k vedeným neskončeným rejstříkovým řízením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Podání do sbírky listin obchodního rejstříku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Platné plné moci k zastupování Společnosti včetně případné prokury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Informace o propojených osobách, včetně schéma koncernu, a zprávy o vztazích mezi nimi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981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Smlouvy mezi Společností a i) jejími společníky, ii) propojenými/koncernovými osobami, zejména ovládací smlouva, smlouva o převodu zisku, smlouvy o převodech majetku, smlouvy o půjčce/úvěru, zajištění závazků, apod.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9863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Smlouvy mezi společníky Společnosti navzájem ohledně jejich obchodních podílů/účasti ve Společnosti či výkonu souvisejících práv (např. dohody o výkonu hlasovacích práv)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39636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Veškeré dokumenty o dispozicích s obchodními podíly ve Společnosti – rozdělení, převody, zastavení obchodních podílů Společnosti či zřízení jakýchkoliv práv k nim (souhlasy s rozdělením a převody obchodních podílů, pokud se vyžadují; smlouvy o převodech obchodních podílů; potvrzení o doručení smluv Společnosti); dědění obchodních podílů (veškerá dokumentace k dědění obchodního podílu, pravomocná rozhodnutí příslušného soudu o nabytí dědictví k obchodnímu podílu, apod.).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Informace o případných organizačních složkách/odštěpných závodech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4734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Korporátní oblast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/>
              <a:t>Case study</a:t>
            </a:r>
            <a:endParaRPr lang="cs-CZ" sz="19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563" y="101494"/>
            <a:ext cx="5606473" cy="639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481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Korporátní oblast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/>
              <a:t>Case study</a:t>
            </a:r>
            <a:endParaRPr lang="cs-CZ" sz="19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58" t="752" r="-158" b="37746"/>
          <a:stretch/>
        </p:blipFill>
        <p:spPr>
          <a:xfrm>
            <a:off x="1884219" y="985701"/>
            <a:ext cx="6863781" cy="535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1471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7" y="1705669"/>
            <a:ext cx="8372475" cy="1592403"/>
          </a:xfrm>
        </p:spPr>
        <p:txBody>
          <a:bodyPr/>
          <a:lstStyle/>
          <a:p>
            <a:pPr algn="ctr"/>
            <a:r>
              <a:rPr lang="cs-CZ" sz="4800" dirty="0" err="1"/>
              <a:t>Due</a:t>
            </a:r>
            <a:r>
              <a:rPr lang="cs-CZ" sz="4800" dirty="0"/>
              <a:t> Diligence (2. část)</a:t>
            </a:r>
          </a:p>
        </p:txBody>
      </p:sp>
    </p:spTree>
    <p:extLst>
      <p:ext uri="{BB962C8B-B14F-4D97-AF65-F5344CB8AC3E}">
        <p14:creationId xmlns:p14="http://schemas.microsoft.com/office/powerpoint/2010/main" val="15318982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Celkový přehled právní 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sz="1600" b="1" dirty="0"/>
              <a:t>Korporátní oblast</a:t>
            </a:r>
          </a:p>
          <a:p>
            <a:pPr marL="285750" indent="-285750">
              <a:buFontTx/>
              <a:buChar char="-"/>
            </a:pPr>
            <a:r>
              <a:rPr lang="cs-CZ" sz="1600" b="1" dirty="0"/>
              <a:t>Majetek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Závazkové vztahy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Finanční oblast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Pracovněprávní oblast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Sporná agenda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Správní oblast a správní řízení</a:t>
            </a:r>
          </a:p>
          <a:p>
            <a:endParaRPr lang="en-US" dirty="0"/>
          </a:p>
        </p:txBody>
      </p:sp>
      <p:pic>
        <p:nvPicPr>
          <p:cNvPr id="33794" name="Picture 2" descr="Image result for check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630" y="1531937"/>
            <a:ext cx="4158620" cy="356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9371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76239" y="1408855"/>
          <a:ext cx="8371761" cy="3114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6588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MAJETEK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Dokumenty prokazující nabývací tituly (např. kupní, darovací a jiné nabývací smlouvy) Společnosti k jejímu majetku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Výpisy z veřejných majetkových registrů (katastr nemovitostí, evidence cenných papírů, další)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Nájemní, leasingové a obdobné smlouvy k majetku užívanému Společností, včetně dokumentů prokazujících vlastnické právo pronajímatele / vlastníka odlišného od Společnosti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Stavební/územní rozhodnutí, kolaudační rozhodnutí k provozovnám a jiným objektům užívaným Společností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Informace a dokumenty k zástavním právům, věcným břemenům nebo jiným právům třetích osob váznoucím na majetku Společnosti, anebo takovým právům k majetku třetích osob smluveným ve prospěch Společnosti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Osvědčení, výpis z rejstříku, a jiné dokumenty osvědčující práva Společnosti k předmětům duševního a průmyslového vlastnictví (ochranné známky, patenty, průmyslové vzory, apod.)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Licenční a obdobné smlouvy k předmětům duševního a průmyslového vlastnictví (vč. software) potřebného pro podnikání Společnosti, nebo jejichž je Společnost stranou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Certifikáty a další dokumentace k internetovým doménám užívaným Společností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Dokumenty k vedeným řízením v oblasti duševního a průmyslového vlastnictví (zejm. přihlášky ochranných známek, spory, apod.)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89766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/>
              <a:t>Nájemní smlouva</a:t>
            </a:r>
          </a:p>
          <a:p>
            <a:pPr marL="285750" indent="-285750">
              <a:buFontTx/>
              <a:buChar char="-"/>
            </a:pPr>
            <a:r>
              <a:rPr lang="cs-CZ" dirty="0"/>
              <a:t>Výpis z KN</a:t>
            </a:r>
          </a:p>
          <a:p>
            <a:pPr marL="285750" indent="-285750">
              <a:buFontTx/>
              <a:buChar char="-"/>
            </a:pPr>
            <a:r>
              <a:rPr lang="cs-CZ" dirty="0"/>
              <a:t>Licenční smlouva</a:t>
            </a:r>
          </a:p>
        </p:txBody>
      </p:sp>
    </p:spTree>
    <p:extLst>
      <p:ext uri="{BB962C8B-B14F-4D97-AF65-F5344CB8AC3E}">
        <p14:creationId xmlns:p14="http://schemas.microsoft.com/office/powerpoint/2010/main" val="30851120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Presentation Template 2016 ENG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normal.potx" id="{2518FCE8-AAC3-4647-95F1-416E894B50E7}" vid="{0AA4BC62-99D9-41A7-83C6-C1E85292AB3B}"/>
    </a:ext>
  </a:extLst>
</a:theme>
</file>

<file path=ppt/theme/theme2.xml><?xml version="1.0" encoding="utf-8"?>
<a:theme xmlns:a="http://schemas.openxmlformats.org/drawingml/2006/main" name="Deloitte Presentation Template 2016 CZE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normal.potx" id="{2518FCE8-AAC3-4647-95F1-416E894B50E7}" vid="{5C7CFA47-F22C-4205-8B3D-DE0FD253233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5440</TotalTime>
  <Words>1496</Words>
  <Application>Microsoft Office PowerPoint</Application>
  <PresentationFormat>Předvádění na obrazovce (4:3)</PresentationFormat>
  <Paragraphs>262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Helvetica 45 Light</vt:lpstr>
      <vt:lpstr>Verdana</vt:lpstr>
      <vt:lpstr>Deloitte Presentation Template 2016 ENG</vt:lpstr>
      <vt:lpstr>Deloitte Presentation Template 2016 CZE</vt:lpstr>
      <vt:lpstr>think-cell Slide</vt:lpstr>
      <vt:lpstr>Fúze a akvizice </vt:lpstr>
      <vt:lpstr>Osnova semináře</vt:lpstr>
      <vt:lpstr>Due Diligence Checklist</vt:lpstr>
      <vt:lpstr>Case study</vt:lpstr>
      <vt:lpstr>Case study</vt:lpstr>
      <vt:lpstr>Due Diligence (2. část)</vt:lpstr>
      <vt:lpstr>Due Diligence Checklist</vt:lpstr>
      <vt:lpstr>Due Diligence Checklist</vt:lpstr>
      <vt:lpstr>Due Diligence </vt:lpstr>
      <vt:lpstr>Due Diligence Checklist</vt:lpstr>
      <vt:lpstr>Due Diligence</vt:lpstr>
      <vt:lpstr>Due Diligence Checklist</vt:lpstr>
      <vt:lpstr>Due diligence</vt:lpstr>
      <vt:lpstr>DD checklist</vt:lpstr>
      <vt:lpstr>Due Diligence </vt:lpstr>
      <vt:lpstr>Due Diligence Checklist</vt:lpstr>
      <vt:lpstr>Due Diligence</vt:lpstr>
      <vt:lpstr>Due Diligence Checklist</vt:lpstr>
      <vt:lpstr>Due Diligence</vt:lpstr>
      <vt:lpstr>Prezentace aplikace PowerPoint</vt:lpstr>
      <vt:lpstr>Zadání samostatné práce</vt:lpstr>
      <vt:lpstr>Před-transakční smlouvy v akvizičních transakcích</vt:lpstr>
      <vt:lpstr>Děkujeme za pozornost.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Cajkova, Barbora (CZ - Prague)</dc:creator>
  <cp:lastModifiedBy>Ivan Telecky</cp:lastModifiedBy>
  <cp:revision>112</cp:revision>
  <cp:lastPrinted>2022-10-19T07:29:57Z</cp:lastPrinted>
  <dcterms:created xsi:type="dcterms:W3CDTF">2016-09-26T14:53:58Z</dcterms:created>
  <dcterms:modified xsi:type="dcterms:W3CDTF">2022-11-02T11:18:38Z</dcterms:modified>
</cp:coreProperties>
</file>