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88" r:id="rId4"/>
    <p:sldMasterId id="2147483813" r:id="rId5"/>
    <p:sldMasterId id="2147483838" r:id="rId6"/>
  </p:sldMasterIdLst>
  <p:notesMasterIdLst>
    <p:notesMasterId r:id="rId29"/>
  </p:notesMasterIdLst>
  <p:handoutMasterIdLst>
    <p:handoutMasterId r:id="rId30"/>
  </p:handoutMasterIdLst>
  <p:sldIdLst>
    <p:sldId id="480" r:id="rId7"/>
    <p:sldId id="490" r:id="rId8"/>
    <p:sldId id="477" r:id="rId9"/>
    <p:sldId id="491" r:id="rId10"/>
    <p:sldId id="531" r:id="rId11"/>
    <p:sldId id="519" r:id="rId12"/>
    <p:sldId id="520" r:id="rId13"/>
    <p:sldId id="521" r:id="rId14"/>
    <p:sldId id="522" r:id="rId15"/>
    <p:sldId id="523" r:id="rId16"/>
    <p:sldId id="524" r:id="rId17"/>
    <p:sldId id="518" r:id="rId18"/>
    <p:sldId id="503" r:id="rId19"/>
    <p:sldId id="530" r:id="rId20"/>
    <p:sldId id="540" r:id="rId21"/>
    <p:sldId id="541" r:id="rId22"/>
    <p:sldId id="542" r:id="rId23"/>
    <p:sldId id="529" r:id="rId24"/>
    <p:sldId id="532" r:id="rId25"/>
    <p:sldId id="538" r:id="rId26"/>
    <p:sldId id="539" r:id="rId27"/>
    <p:sldId id="473" r:id="rId28"/>
  </p:sldIdLst>
  <p:sldSz cx="9144000" cy="6858000" type="screen4x3"/>
  <p:notesSz cx="6797675" cy="9926638"/>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226" userDrawn="1">
          <p15:clr>
            <a:srgbClr val="A4A3A4"/>
          </p15:clr>
        </p15:guide>
        <p15:guide id="12" pos="5511" userDrawn="1">
          <p15:clr>
            <a:srgbClr val="A4A3A4"/>
          </p15:clr>
        </p15:guide>
        <p15:guide id="13" orient="horz" pos="1049" userDrawn="1">
          <p15:clr>
            <a:srgbClr val="A4A3A4"/>
          </p15:clr>
        </p15:guide>
        <p15:guide id="14" orient="horz" pos="4020" userDrawn="1">
          <p15:clr>
            <a:srgbClr val="A4A3A4"/>
          </p15:clr>
        </p15:guide>
        <p15:guide id="15" orient="horz" pos="187" userDrawn="1">
          <p15:clr>
            <a:srgbClr val="A4A3A4"/>
          </p15:clr>
        </p15:guide>
        <p15:guide id="16" orient="horz" pos="8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y, Petr (CZ - Prague)" initials="SP(-P" lastIdx="8" clrIdx="0">
    <p:extLst>
      <p:ext uri="{19B8F6BF-5375-455C-9EA6-DF929625EA0E}">
        <p15:presenceInfo xmlns:p15="http://schemas.microsoft.com/office/powerpoint/2012/main" userId="S-1-5-21-2094927150-201071529-617630493-78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323"/>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7" autoAdjust="0"/>
    <p:restoredTop sz="95000" autoAdjust="0"/>
  </p:normalViewPr>
  <p:slideViewPr>
    <p:cSldViewPr snapToGrid="0" showGuides="1">
      <p:cViewPr varScale="1">
        <p:scale>
          <a:sx n="101" d="100"/>
          <a:sy n="101" d="100"/>
        </p:scale>
        <p:origin x="1686" y="114"/>
      </p:cViewPr>
      <p:guideLst>
        <p:guide pos="226"/>
        <p:guide pos="5511"/>
        <p:guide orient="horz" pos="1049"/>
        <p:guide orient="horz" pos="4020"/>
        <p:guide orient="horz" pos="187"/>
        <p:guide orient="horz" pos="867"/>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862" cy="495793"/>
          </a:xfrm>
          <a:prstGeom prst="rect">
            <a:avLst/>
          </a:prstGeom>
        </p:spPr>
        <p:txBody>
          <a:bodyPr vert="horz" lIns="90922" tIns="45461" rIns="90922" bIns="45461"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0293" y="2"/>
            <a:ext cx="2945862" cy="495793"/>
          </a:xfrm>
          <a:prstGeom prst="rect">
            <a:avLst/>
          </a:prstGeom>
        </p:spPr>
        <p:txBody>
          <a:bodyPr vert="horz" lIns="90922" tIns="45461" rIns="90922" bIns="45461" rtlCol="0"/>
          <a:lstStyle>
            <a:lvl1pPr algn="r">
              <a:defRPr sz="1100"/>
            </a:lvl1pPr>
          </a:lstStyle>
          <a:p>
            <a:fld id="{B4AD245C-091B-44E2-BFB0-BD94217887F7}" type="datetimeFigureOut">
              <a:rPr lang="en-US" smtClean="0">
                <a:latin typeface="Arial" panose="020B0604020202020204" pitchFamily="34" charset="0"/>
              </a:rPr>
              <a:t>10/2/2022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429308"/>
            <a:ext cx="2945862" cy="495793"/>
          </a:xfrm>
          <a:prstGeom prst="rect">
            <a:avLst/>
          </a:prstGeom>
        </p:spPr>
        <p:txBody>
          <a:bodyPr vert="horz" lIns="90922" tIns="45461" rIns="90922" bIns="45461"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0293" y="9429308"/>
            <a:ext cx="2945862" cy="495793"/>
          </a:xfrm>
          <a:prstGeom prst="rect">
            <a:avLst/>
          </a:prstGeom>
        </p:spPr>
        <p:txBody>
          <a:bodyPr vert="horz" lIns="90922" tIns="45461" rIns="90922" bIns="45461"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5659" cy="496332"/>
          </a:xfrm>
          <a:prstGeom prst="rect">
            <a:avLst/>
          </a:prstGeom>
        </p:spPr>
        <p:txBody>
          <a:bodyPr vert="horz" lIns="98488" tIns="49243" rIns="98488" bIns="49243"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6" y="3"/>
            <a:ext cx="2945659" cy="496332"/>
          </a:xfrm>
          <a:prstGeom prst="rect">
            <a:avLst/>
          </a:prstGeom>
        </p:spPr>
        <p:txBody>
          <a:bodyPr vert="horz" lIns="98488" tIns="49243" rIns="98488" bIns="49243" rtlCol="0"/>
          <a:lstStyle>
            <a:lvl1pPr algn="r">
              <a:defRPr sz="1200">
                <a:latin typeface="Arial" panose="020B0604020202020204" pitchFamily="34" charset="0"/>
              </a:defRPr>
            </a:lvl1pPr>
          </a:lstStyle>
          <a:p>
            <a:fld id="{0BA5BBE4-AEA3-489A-A28E-0C2FAF2506E3}" type="datetimeFigureOut">
              <a:rPr lang="en-US" smtClean="0"/>
              <a:pPr/>
              <a:t>10/2/2022</a:t>
            </a:fld>
            <a:endParaRPr lang="en-US" dirty="0"/>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8488" tIns="49243" rIns="98488" bIns="49243" rtlCol="0" anchor="ctr"/>
          <a:lstStyle/>
          <a:p>
            <a:endParaRPr lang="en-GB" dirty="0"/>
          </a:p>
        </p:txBody>
      </p:sp>
      <p:sp>
        <p:nvSpPr>
          <p:cNvPr id="5" name="Notes Placeholder 4"/>
          <p:cNvSpPr>
            <a:spLocks noGrp="1"/>
          </p:cNvSpPr>
          <p:nvPr>
            <p:ph type="body" sz="quarter" idx="3"/>
          </p:nvPr>
        </p:nvSpPr>
        <p:spPr>
          <a:xfrm>
            <a:off x="679768" y="4715156"/>
            <a:ext cx="5438140" cy="4466988"/>
          </a:xfrm>
          <a:prstGeom prst="rect">
            <a:avLst/>
          </a:prstGeom>
        </p:spPr>
        <p:txBody>
          <a:bodyPr vert="horz" lIns="98488" tIns="49243" rIns="98488" bIns="4924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28585"/>
            <a:ext cx="2945659" cy="496332"/>
          </a:xfrm>
          <a:prstGeom prst="rect">
            <a:avLst/>
          </a:prstGeom>
        </p:spPr>
        <p:txBody>
          <a:bodyPr vert="horz" lIns="98488" tIns="49243" rIns="98488" bIns="49243"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6" y="9428585"/>
            <a:ext cx="2945659" cy="496332"/>
          </a:xfrm>
          <a:prstGeom prst="rect">
            <a:avLst/>
          </a:prstGeom>
        </p:spPr>
        <p:txBody>
          <a:bodyPr vert="horz" lIns="98488" tIns="49243" rIns="98488" bIns="49243"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124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090413317"/>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816281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0945682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Tree>
    <p:extLst>
      <p:ext uri="{BB962C8B-B14F-4D97-AF65-F5344CB8AC3E}">
        <p14:creationId xmlns:p14="http://schemas.microsoft.com/office/powerpoint/2010/main" val="33205358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8059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500573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25" name="TextBox 2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26" name="TextBox 2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Deloitte Czech Republic</a:t>
            </a:r>
          </a:p>
        </p:txBody>
      </p:sp>
    </p:spTree>
    <p:extLst>
      <p:ext uri="{BB962C8B-B14F-4D97-AF65-F5344CB8AC3E}">
        <p14:creationId xmlns:p14="http://schemas.microsoft.com/office/powerpoint/2010/main" val="29784809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
        <p:nvSpPr>
          <p:cNvPr id="26" name="TextBox 25"/>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27" name="TextBox 2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Deloitte Czech Republic</a:t>
            </a:r>
          </a:p>
        </p:txBody>
      </p:sp>
    </p:spTree>
    <p:extLst>
      <p:ext uri="{BB962C8B-B14F-4D97-AF65-F5344CB8AC3E}">
        <p14:creationId xmlns:p14="http://schemas.microsoft.com/office/powerpoint/2010/main" val="2990321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TextBox 1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8" name="TextBox 1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Deloitte Czech Republic</a:t>
            </a:r>
          </a:p>
        </p:txBody>
      </p:sp>
    </p:spTree>
    <p:extLst>
      <p:ext uri="{BB962C8B-B14F-4D97-AF65-F5344CB8AC3E}">
        <p14:creationId xmlns:p14="http://schemas.microsoft.com/office/powerpoint/2010/main" val="16814516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6" name="TextBox 1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Deloitte Czech Republic</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5299240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
        <p:nvSpPr>
          <p:cNvPr id="4" name="object 2"/>
          <p:cNvSpPr/>
          <p:nvPr userDrawn="1"/>
        </p:nvSpPr>
        <p:spPr>
          <a:xfrm>
            <a:off x="376239" y="2018187"/>
            <a:ext cx="1632204" cy="755903"/>
          </a:xfrm>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342484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0233611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318086939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364323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742179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664574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918367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6442996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5E58715-D9E3-496D-A9DD-196B92D95BE9}"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3824262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530FBB61-A025-4BD4-82C1-D5258D1319B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788226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F37FC4CC-C1F0-46F7-A2B8-89123006AD73}"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3705428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F6B69B0-99E6-45DD-96E0-DDBE529001D0}"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966331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33273164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6" name="TextBox 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AB07749-9DCC-43C0-BF04-BD894389FA42}"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006793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41264275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12208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4524878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cs-CZ"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7535959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cs-CZ"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41593813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cs-CZ" noProof="0" dirty="0"/>
          </a:p>
        </p:txBody>
      </p:sp>
    </p:spTree>
    <p:extLst>
      <p:ext uri="{BB962C8B-B14F-4D97-AF65-F5344CB8AC3E}">
        <p14:creationId xmlns:p14="http://schemas.microsoft.com/office/powerpoint/2010/main" val="7962431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66F802C-6AD7-460E-9A1D-F6CA0ED45534}"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41459447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8547274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CA73565-3E9F-424E-A170-1490924916D5}"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066951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6" name="TextBox 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6633034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9" name="TextBox 18"/>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EA9870E-37B4-4C56-9679-41857420FC11}"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45655400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B5233C9A-67D7-4E39-BED9-7B6977CB528C}"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dirty="0"/>
              <a:t>Click to 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Tree>
    <p:extLst>
      <p:ext uri="{BB962C8B-B14F-4D97-AF65-F5344CB8AC3E}">
        <p14:creationId xmlns:p14="http://schemas.microsoft.com/office/powerpoint/2010/main" val="211892452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0" name="TextBox 9"/>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D28D66E-E672-4A08-B157-E854CEA7EB48}"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012010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6" name="TextBox 1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B253530-60DA-4BBA-9AF7-92273194C34E}"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endParaRPr lang="cs-CZ" noProof="0" dirty="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endParaRPr lang="cs-CZ" noProof="0" dirty="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48261792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31242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Click to edit Master text styles</a:t>
            </a:r>
          </a:p>
        </p:txBody>
      </p:sp>
    </p:spTree>
    <p:extLst>
      <p:ext uri="{BB962C8B-B14F-4D97-AF65-F5344CB8AC3E}">
        <p14:creationId xmlns:p14="http://schemas.microsoft.com/office/powerpoint/2010/main" val="2995994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31242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84305743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0853171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429886584"/>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6001743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Fúze</a:t>
            </a:r>
            <a:r>
              <a:rPr lang="en-US" sz="650" dirty="0">
                <a:solidFill>
                  <a:schemeClr val="bg1"/>
                </a:solidFill>
                <a:latin typeface="+mn-lt"/>
              </a:rPr>
              <a:t> a </a:t>
            </a:r>
            <a:r>
              <a:rPr lang="en-US" sz="650" dirty="0" err="1">
                <a:solidFill>
                  <a:schemeClr val="bg1"/>
                </a:solidFill>
                <a:latin typeface="+mn-lt"/>
              </a:rPr>
              <a:t>akvizice</a:t>
            </a:r>
            <a:endParaRPr lang="en-US" sz="650" dirty="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2080708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3114132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Fúze</a:t>
            </a:r>
            <a:r>
              <a:rPr lang="en-US" sz="650" dirty="0">
                <a:solidFill>
                  <a:schemeClr val="bg1"/>
                </a:solidFill>
                <a:latin typeface="+mn-lt"/>
              </a:rPr>
              <a:t> a </a:t>
            </a:r>
            <a:r>
              <a:rPr lang="en-US" sz="650" dirty="0" err="1">
                <a:solidFill>
                  <a:schemeClr val="bg1"/>
                </a:solidFill>
                <a:latin typeface="+mn-lt"/>
              </a:rPr>
              <a:t>akvizice</a:t>
            </a:r>
            <a:endParaRPr lang="en-US" sz="650" dirty="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5258419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Fúze</a:t>
            </a:r>
            <a:r>
              <a:rPr lang="en-US" sz="650" dirty="0">
                <a:solidFill>
                  <a:schemeClr val="bg1"/>
                </a:solidFill>
                <a:latin typeface="+mn-lt"/>
              </a:rPr>
              <a:t> a </a:t>
            </a:r>
            <a:r>
              <a:rPr lang="en-US" sz="650" dirty="0" err="1">
                <a:solidFill>
                  <a:schemeClr val="bg1"/>
                </a:solidFill>
                <a:latin typeface="+mn-lt"/>
              </a:rPr>
              <a:t>akvizice</a:t>
            </a:r>
            <a:endParaRPr lang="en-US" sz="650" dirty="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EDBD2319-F4B2-4189-A449-4EF0403C7B27}"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297574454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426EE9F-C07A-4365-885C-EC11BE0B5723}"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2017 Pro více informací kontaktujte Deloitte Česká republika.</a:t>
            </a:r>
          </a:p>
        </p:txBody>
      </p:sp>
    </p:spTree>
    <p:extLst>
      <p:ext uri="{BB962C8B-B14F-4D97-AF65-F5344CB8AC3E}">
        <p14:creationId xmlns:p14="http://schemas.microsoft.com/office/powerpoint/2010/main" val="4543660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Fúze</a:t>
            </a:r>
            <a:r>
              <a:rPr lang="en-US" sz="650" dirty="0">
                <a:solidFill>
                  <a:schemeClr val="bg1"/>
                </a:solidFill>
                <a:latin typeface="+mn-lt"/>
              </a:rPr>
              <a:t> a </a:t>
            </a:r>
            <a:r>
              <a:rPr lang="en-US" sz="650" dirty="0" err="1">
                <a:solidFill>
                  <a:schemeClr val="bg1"/>
                </a:solidFill>
                <a:latin typeface="+mn-lt"/>
              </a:rPr>
              <a:t>akvizice</a:t>
            </a:r>
            <a:endParaRPr lang="en-US" sz="650" dirty="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402523495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2017 Pro více informací kontaktujte Deloitte Česká republika.</a:t>
            </a:r>
          </a:p>
        </p:txBody>
      </p:sp>
    </p:spTree>
    <p:extLst>
      <p:ext uri="{BB962C8B-B14F-4D97-AF65-F5344CB8AC3E}">
        <p14:creationId xmlns:p14="http://schemas.microsoft.com/office/powerpoint/2010/main" val="1772328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48246129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872941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58789502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2517268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961076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977806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43317105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5" name="Rectangle 14"/>
          <p:cNvSpPr/>
          <p:nvPr/>
        </p:nvSpPr>
        <p:spPr>
          <a:xfrm>
            <a:off x="3240088" y="170656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7" name="Rectangle 16"/>
          <p:cNvSpPr/>
          <p:nvPr/>
        </p:nvSpPr>
        <p:spPr>
          <a:xfrm>
            <a:off x="6086475" y="170656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8" name="TextBox 1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24353051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92559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9" name="Rectangle 18"/>
          <p:cNvSpPr/>
          <p:nvPr userDrawn="1"/>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dirty="0"/>
              <a:t>Click icon to add picture</a:t>
            </a:r>
            <a:endParaRPr lang="cs-CZ" noProof="0" dirty="0"/>
          </a:p>
        </p:txBody>
      </p:sp>
      <p:sp>
        <p:nvSpPr>
          <p:cNvPr id="5" name="Text Placeholder 4"/>
          <p:cNvSpPr>
            <a:spLocks noGrp="1"/>
          </p:cNvSpPr>
          <p:nvPr>
            <p:ph type="body" sz="quarter" idx="18"/>
          </p:nvPr>
        </p:nvSpPr>
        <p:spPr>
          <a:xfrm>
            <a:off x="6624000" y="1827213"/>
            <a:ext cx="2124000" cy="969448"/>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34533" y="1827213"/>
            <a:ext cx="2124000" cy="972000"/>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sz="1000"/>
            </a:lvl1pPr>
            <a:lvl2pPr>
              <a:spcAft>
                <a:spcPts val="0"/>
              </a:spcAft>
              <a:defRPr sz="1000"/>
            </a:lvl2pPr>
            <a:lvl3pPr>
              <a:spcAft>
                <a:spcPts val="0"/>
              </a:spcAft>
              <a:defRPr sz="1000"/>
            </a:lvl3pPr>
          </a:lstStyle>
          <a:p>
            <a:pPr lvl="0"/>
            <a:r>
              <a:rPr lang="en-US" dirty="0"/>
              <a:t>Edit Master text styles</a:t>
            </a:r>
          </a:p>
          <a:p>
            <a:pPr lvl="1"/>
            <a:r>
              <a:rPr lang="en-US" dirty="0"/>
              <a:t>Second level</a:t>
            </a:r>
          </a:p>
          <a:p>
            <a:pPr lvl="2"/>
            <a:r>
              <a:rPr lang="en-US" dirty="0"/>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sz="1000"/>
            </a:lvl1pPr>
            <a:lvl2pPr>
              <a:spcAft>
                <a:spcPts val="0"/>
              </a:spcAft>
              <a:defRPr sz="1000"/>
            </a:lvl2pPr>
            <a:lvl3pPr>
              <a:spcAft>
                <a:spcPts val="0"/>
              </a:spcAft>
              <a:defRPr sz="1000"/>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720883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_1_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12" name="Text Placeholder 11"/>
          <p:cNvSpPr>
            <a:spLocks noGrp="1"/>
          </p:cNvSpPr>
          <p:nvPr>
            <p:ph type="body" sz="quarter" idx="19"/>
          </p:nvPr>
        </p:nvSpPr>
        <p:spPr>
          <a:xfrm>
            <a:off x="2034533" y="1827213"/>
            <a:ext cx="2124000" cy="972000"/>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sz="1000"/>
            </a:lvl1pPr>
            <a:lvl2pPr>
              <a:spcAft>
                <a:spcPts val="0"/>
              </a:spcAft>
              <a:defRPr sz="1000"/>
            </a:lvl2pPr>
            <a:lvl3pPr>
              <a:spcAft>
                <a:spcPts val="0"/>
              </a:spcAft>
              <a:defRPr sz="1000"/>
            </a:lvl3pPr>
          </a:lstStyle>
          <a:p>
            <a:pPr lvl="0"/>
            <a:r>
              <a:rPr lang="en-US"/>
              <a:t>Edit Master text styles</a:t>
            </a:r>
          </a:p>
          <a:p>
            <a:pPr lvl="1"/>
            <a:r>
              <a:rPr lang="en-US"/>
              <a:t>Second level</a:t>
            </a:r>
          </a:p>
          <a:p>
            <a:pPr lvl="2"/>
            <a:r>
              <a:rPr lang="en-US"/>
              <a:t>Third level</a:t>
            </a:r>
          </a:p>
        </p:txBody>
      </p:sp>
      <p:sp>
        <p:nvSpPr>
          <p:cNvPr id="20" name="TextBox 19"/>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406852078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3" name="Rectangle 22"/>
          <p:cNvSpPr/>
          <p:nvPr/>
        </p:nvSpPr>
        <p:spPr>
          <a:xfrm>
            <a:off x="377825" y="4065588"/>
            <a:ext cx="3780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4" name="Rectangle 23"/>
          <p:cNvSpPr/>
          <p:nvPr/>
        </p:nvSpPr>
        <p:spPr>
          <a:xfrm>
            <a:off x="4971888" y="4028809"/>
            <a:ext cx="3780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13" name="Text Placeholder 12"/>
          <p:cNvSpPr>
            <a:spLocks noGrp="1"/>
          </p:cNvSpPr>
          <p:nvPr>
            <p:ph type="body" sz="quarter" idx="32"/>
          </p:nvPr>
        </p:nvSpPr>
        <p:spPr>
          <a:xfrm>
            <a:off x="2034000" y="1827213"/>
            <a:ext cx="2145051"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624000" y="1827213"/>
            <a:ext cx="2145600"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29704" y="4256213"/>
            <a:ext cx="2145051"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628764" y="4256213"/>
            <a:ext cx="2145600"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25" name="TextBox 24"/>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
        <p:nvSpPr>
          <p:cNvPr id="26" name="Rectangle 25"/>
          <p:cNvSpPr/>
          <p:nvPr userDrawn="1"/>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30"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31"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dirty="0"/>
          </a:p>
        </p:txBody>
      </p:sp>
      <p:sp>
        <p:nvSpPr>
          <p:cNvPr id="32" name="Picture Placeholder 2"/>
          <p:cNvSpPr>
            <a:spLocks noGrp="1" noChangeAspect="1"/>
          </p:cNvSpPr>
          <p:nvPr>
            <p:ph type="pic" sz="quarter" idx="36"/>
          </p:nvPr>
        </p:nvSpPr>
        <p:spPr>
          <a:xfrm>
            <a:off x="376236" y="4256213"/>
            <a:ext cx="1620000" cy="972000"/>
          </a:xfrm>
        </p:spPr>
        <p:txBody>
          <a:bodyPr rtlCol="0">
            <a:noAutofit/>
          </a:bodyPr>
          <a:lstStyle/>
          <a:p>
            <a:pPr lvl="0"/>
            <a:r>
              <a:rPr lang="en-US" noProof="0"/>
              <a:t>Click icon to add picture</a:t>
            </a:r>
            <a:endParaRPr lang="cs-CZ" noProof="0" dirty="0"/>
          </a:p>
        </p:txBody>
      </p:sp>
      <p:sp>
        <p:nvSpPr>
          <p:cNvPr id="33" name="Picture Placeholder 2"/>
          <p:cNvSpPr>
            <a:spLocks noGrp="1" noChangeAspect="1"/>
          </p:cNvSpPr>
          <p:nvPr>
            <p:ph type="pic" sz="quarter" idx="37"/>
          </p:nvPr>
        </p:nvSpPr>
        <p:spPr>
          <a:xfrm>
            <a:off x="4972090" y="4256213"/>
            <a:ext cx="1620000" cy="972000"/>
          </a:xfrm>
        </p:spPr>
        <p:txBody>
          <a:bodyPr rtlCol="0">
            <a:noAutofit/>
          </a:bodyPr>
          <a:lstStyle/>
          <a:p>
            <a:pPr lvl="0"/>
            <a:r>
              <a:rPr lang="en-US" noProof="0"/>
              <a:t>Click icon to add picture</a:t>
            </a:r>
            <a:endParaRPr lang="cs-CZ" noProof="0" dirty="0"/>
          </a:p>
        </p:txBody>
      </p:sp>
      <p:sp>
        <p:nvSpPr>
          <p:cNvPr id="34" name="Rectangle 33"/>
          <p:cNvSpPr/>
          <p:nvPr userDrawn="1"/>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Tree>
    <p:extLst>
      <p:ext uri="{BB962C8B-B14F-4D97-AF65-F5344CB8AC3E}">
        <p14:creationId xmlns:p14="http://schemas.microsoft.com/office/powerpoint/2010/main" val="168666812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
        <p:nvSpPr>
          <p:cNvPr id="23" name="TextBox 2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1030603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53964645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21" name="TextBox 20"/>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63406392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29337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Tree>
    <p:extLst>
      <p:ext uri="{BB962C8B-B14F-4D97-AF65-F5344CB8AC3E}">
        <p14:creationId xmlns:p14="http://schemas.microsoft.com/office/powerpoint/2010/main" val="24208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1889986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290368472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5156496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290424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ags" Target="../tags/tag10.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oleObject" Target="../embeddings/oleObject9.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1.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oleObject" Target="../embeddings/oleObject18.bin"/><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1026"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dirty="0"/>
              <a:t>Edit Master text styles</a:t>
            </a:r>
          </a:p>
          <a:p>
            <a:pPr lvl="1"/>
            <a:r>
              <a:rPr lang="en-US" altLang="cs-CZ" dirty="0"/>
              <a:t>Second level</a:t>
            </a:r>
          </a:p>
          <a:p>
            <a:pPr lvl="2"/>
            <a:r>
              <a:rPr lang="en-US" altLang="cs-CZ" dirty="0"/>
              <a:t>Third level</a:t>
            </a:r>
          </a:p>
          <a:p>
            <a:pPr lvl="3"/>
            <a:r>
              <a:rPr lang="en-US" altLang="cs-CZ" dirty="0"/>
              <a:t>Fourth level</a:t>
            </a:r>
          </a:p>
          <a:p>
            <a:pPr lvl="4"/>
            <a:r>
              <a:rPr lang="en-US" altLang="cs-CZ" dirty="0"/>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Tree>
    <p:extLst>
      <p:ext uri="{BB962C8B-B14F-4D97-AF65-F5344CB8AC3E}">
        <p14:creationId xmlns:p14="http://schemas.microsoft.com/office/powerpoint/2010/main" val="1021819445"/>
      </p:ext>
    </p:extLst>
  </p:cSld>
  <p:clrMap bg1="lt1" tx1="dk1" bg2="lt2" tx2="dk2" accent1="accent1" accent2="accent2" accent3="accent3" accent4="accent4" accent5="accent5" accent6="accent6" hlink="hlink" folHlink="folHlink"/>
  <p:sldLayoutIdLst>
    <p:sldLayoutId id="2147483790" r:id="rId1"/>
    <p:sldLayoutId id="2147483793" r:id="rId2"/>
    <p:sldLayoutId id="2147483796" r:id="rId3"/>
    <p:sldLayoutId id="2147483797" r:id="rId4"/>
    <p:sldLayoutId id="2147483798" r:id="rId5"/>
    <p:sldLayoutId id="2147483864"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65" r:id="rId21"/>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3" hidden="1"/>
          <p:cNvGraphicFramePr>
            <a:graphicFrameLocks noChangeAspect="1"/>
          </p:cNvGraphicFramePr>
          <p:nvPr>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60" imgH="360" progId="TCLayout.ActiveDocument.1">
                  <p:embed/>
                </p:oleObj>
              </mc:Choice>
              <mc:Fallback>
                <p:oleObj name="think-cell Slide" r:id="rId27" imgW="360" imgH="360" progId="TCLayout.ActiveDocument.1">
                  <p:embed/>
                  <p:pic>
                    <p:nvPicPr>
                      <p:cNvPr id="2050" name="Object 3"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Click to edit Master title style</a:t>
            </a:r>
          </a:p>
        </p:txBody>
      </p:sp>
      <p:sp>
        <p:nvSpPr>
          <p:cNvPr id="2054"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dirty="0" err="1"/>
              <a:t>Click</a:t>
            </a:r>
            <a:r>
              <a:rPr lang="cs-CZ" altLang="cs-CZ" dirty="0"/>
              <a:t> to </a:t>
            </a:r>
            <a:r>
              <a:rPr lang="cs-CZ" altLang="cs-CZ" dirty="0" err="1"/>
              <a:t>edit</a:t>
            </a:r>
            <a:r>
              <a:rPr lang="cs-CZ" altLang="cs-CZ" dirty="0"/>
              <a:t> Master text </a:t>
            </a:r>
            <a:r>
              <a:rPr lang="cs-CZ" altLang="cs-CZ" dirty="0" err="1"/>
              <a:t>styles</a:t>
            </a:r>
            <a:endParaRPr lang="cs-CZ" altLang="cs-CZ" dirty="0"/>
          </a:p>
          <a:p>
            <a:pPr lvl="1"/>
            <a:r>
              <a:rPr lang="cs-CZ" altLang="cs-CZ" dirty="0"/>
              <a:t>Second </a:t>
            </a:r>
            <a:r>
              <a:rPr lang="cs-CZ" altLang="cs-CZ" dirty="0" err="1"/>
              <a:t>level</a:t>
            </a:r>
            <a:endParaRPr lang="cs-CZ" altLang="cs-CZ" dirty="0"/>
          </a:p>
          <a:p>
            <a:pPr lvl="2"/>
            <a:r>
              <a:rPr lang="cs-CZ" altLang="cs-CZ" dirty="0" err="1"/>
              <a:t>Third</a:t>
            </a:r>
            <a:r>
              <a:rPr lang="cs-CZ" altLang="cs-CZ" dirty="0"/>
              <a:t> </a:t>
            </a:r>
            <a:r>
              <a:rPr lang="cs-CZ" altLang="cs-CZ" dirty="0" err="1"/>
              <a:t>level</a:t>
            </a:r>
            <a:endParaRPr lang="cs-CZ" altLang="cs-CZ" dirty="0"/>
          </a:p>
          <a:p>
            <a:pPr lvl="3"/>
            <a:r>
              <a:rPr lang="cs-CZ" altLang="cs-CZ" dirty="0" err="1"/>
              <a:t>Fourth</a:t>
            </a:r>
            <a:r>
              <a:rPr lang="cs-CZ" altLang="cs-CZ" dirty="0"/>
              <a:t> </a:t>
            </a:r>
            <a:r>
              <a:rPr lang="cs-CZ" altLang="cs-CZ" dirty="0" err="1"/>
              <a:t>level</a:t>
            </a:r>
            <a:endParaRPr lang="cs-CZ" altLang="cs-CZ" dirty="0"/>
          </a:p>
          <a:p>
            <a:pPr lvl="4"/>
            <a:r>
              <a:rPr lang="cs-CZ" altLang="cs-CZ" dirty="0" err="1"/>
              <a:t>Fifth</a:t>
            </a:r>
            <a:r>
              <a:rPr lang="cs-CZ" altLang="cs-CZ" dirty="0"/>
              <a:t> </a:t>
            </a:r>
            <a:r>
              <a:rPr lang="cs-CZ" altLang="cs-CZ" dirty="0" err="1"/>
              <a:t>level</a:t>
            </a:r>
            <a:endParaRPr lang="cs-CZ" altLang="cs-CZ" dirty="0"/>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57F65DA-840F-4037-A34E-8CB3E2C9A8DF}"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Tree>
    <p:extLst>
      <p:ext uri="{BB962C8B-B14F-4D97-AF65-F5344CB8AC3E}">
        <p14:creationId xmlns:p14="http://schemas.microsoft.com/office/powerpoint/2010/main" val="146998084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Lst>
  <p:transition>
    <p:fade/>
  </p:transition>
  <p:hf hdr="0" dt="0"/>
  <p:txStyles>
    <p:titleStyle>
      <a:lvl1pPr algn="l" rtl="0" fontAlgn="base">
        <a:spcBef>
          <a:spcPct val="0"/>
        </a:spcBef>
        <a:spcAft>
          <a:spcPct val="0"/>
        </a:spcAft>
        <a:defRPr sz="2000" kern="1200">
          <a:solidFill>
            <a:schemeClr val="tx1"/>
          </a:solidFill>
          <a:latin typeface="+mj-lt"/>
          <a:ea typeface="+mj-ea"/>
          <a:cs typeface="+mj-cs"/>
        </a:defRPr>
      </a:lvl1pPr>
      <a:lvl2pPr algn="l" rtl="0" fontAlgn="base">
        <a:spcBef>
          <a:spcPct val="0"/>
        </a:spcBef>
        <a:spcAft>
          <a:spcPct val="0"/>
        </a:spcAft>
        <a:defRPr sz="2000">
          <a:solidFill>
            <a:schemeClr val="tx1"/>
          </a:solidFill>
          <a:latin typeface="Verdana" panose="020B0604030504040204" pitchFamily="34" charset="0"/>
        </a:defRPr>
      </a:lvl2pPr>
      <a:lvl3pPr algn="l" rtl="0" fontAlgn="base">
        <a:spcBef>
          <a:spcPct val="0"/>
        </a:spcBef>
        <a:spcAft>
          <a:spcPct val="0"/>
        </a:spcAft>
        <a:defRPr sz="2000">
          <a:solidFill>
            <a:schemeClr val="tx1"/>
          </a:solidFill>
          <a:latin typeface="Verdana" panose="020B0604030504040204" pitchFamily="34" charset="0"/>
        </a:defRPr>
      </a:lvl3pPr>
      <a:lvl4pPr algn="l" rtl="0" fontAlgn="base">
        <a:spcBef>
          <a:spcPct val="0"/>
        </a:spcBef>
        <a:spcAft>
          <a:spcPct val="0"/>
        </a:spcAft>
        <a:defRPr sz="2000">
          <a:solidFill>
            <a:schemeClr val="tx1"/>
          </a:solidFill>
          <a:latin typeface="Verdana" panose="020B0604030504040204" pitchFamily="34" charset="0"/>
        </a:defRPr>
      </a:lvl4pPr>
      <a:lvl5pPr algn="l" rtl="0" fontAlgn="base">
        <a:spcBef>
          <a:spcPct val="0"/>
        </a:spcBef>
        <a:spcAft>
          <a:spcPct val="0"/>
        </a:spcAft>
        <a:defRPr sz="2000">
          <a:solidFill>
            <a:schemeClr val="tx1"/>
          </a:solidFill>
          <a:latin typeface="Verdana" panose="020B0604030504040204" pitchFamily="34" charset="0"/>
        </a:defRPr>
      </a:lvl5pPr>
      <a:lvl6pPr marL="457200" algn="l" rtl="0" fontAlgn="base">
        <a:spcBef>
          <a:spcPct val="0"/>
        </a:spcBef>
        <a:spcAft>
          <a:spcPct val="0"/>
        </a:spcAft>
        <a:defRPr sz="2000">
          <a:solidFill>
            <a:schemeClr val="tx1"/>
          </a:solidFill>
          <a:latin typeface="Verdana" panose="020B0604030504040204" pitchFamily="34" charset="0"/>
        </a:defRPr>
      </a:lvl6pPr>
      <a:lvl7pPr marL="914400" algn="l" rtl="0" fontAlgn="base">
        <a:spcBef>
          <a:spcPct val="0"/>
        </a:spcBef>
        <a:spcAft>
          <a:spcPct val="0"/>
        </a:spcAft>
        <a:defRPr sz="2000">
          <a:solidFill>
            <a:schemeClr val="tx1"/>
          </a:solidFill>
          <a:latin typeface="Verdana" panose="020B0604030504040204" pitchFamily="34" charset="0"/>
        </a:defRPr>
      </a:lvl7pPr>
      <a:lvl8pPr marL="1371600" algn="l" rtl="0" fontAlgn="base">
        <a:spcBef>
          <a:spcPct val="0"/>
        </a:spcBef>
        <a:spcAft>
          <a:spcPct val="0"/>
        </a:spcAft>
        <a:defRPr sz="2000">
          <a:solidFill>
            <a:schemeClr val="tx1"/>
          </a:solidFill>
          <a:latin typeface="Verdana" panose="020B0604030504040204" pitchFamily="34" charset="0"/>
        </a:defRPr>
      </a:lvl8pPr>
      <a:lvl9pPr marL="1828800" algn="l" rtl="0" fontAlgn="base">
        <a:spcBef>
          <a:spcPct val="0"/>
        </a:spcBef>
        <a:spcAft>
          <a:spcPct val="0"/>
        </a:spcAft>
        <a:defRPr sz="2000">
          <a:solidFill>
            <a:schemeClr val="tx1"/>
          </a:solidFill>
          <a:latin typeface="Verdana" panose="020B0604030504040204" pitchFamily="34" charset="0"/>
        </a:defRPr>
      </a:lvl9pPr>
    </p:titleStyle>
    <p:bodyStyle>
      <a:lvl1pPr algn="l" rtl="0" fontAlgn="base">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fontAlgn="base">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360" imgH="360" progId="TCLayout.ActiveDocument.1">
                  <p:embed/>
                </p:oleObj>
              </mc:Choice>
              <mc:Fallback>
                <p:oleObj name="think-cell Slide" r:id="rId28" imgW="360" imgH="360" progId="TCLayout.ActiveDocument.1">
                  <p:embed/>
                  <p:pic>
                    <p:nvPicPr>
                      <p:cNvPr id="1026" name="Object 3"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2020 Pro více informací kontaktujte Deloitte Česká republika.</a:t>
            </a:r>
          </a:p>
        </p:txBody>
      </p:sp>
    </p:spTree>
    <p:extLst>
      <p:ext uri="{BB962C8B-B14F-4D97-AF65-F5344CB8AC3E}">
        <p14:creationId xmlns:p14="http://schemas.microsoft.com/office/powerpoint/2010/main" val="214019910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71450" indent="-17145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7145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8775" y="5731243"/>
            <a:ext cx="4178299" cy="585852"/>
          </a:xfrm>
        </p:spPr>
        <p:txBody>
          <a:bodyPr/>
          <a:lstStyle/>
          <a:p>
            <a:r>
              <a:rPr lang="cs-CZ" sz="2800" dirty="0"/>
              <a:t>Fúze a akvizice (7)</a:t>
            </a:r>
          </a:p>
          <a:p>
            <a:r>
              <a:rPr lang="cs-CZ" sz="1600" b="0" dirty="0"/>
              <a:t>JUDr. Ivan </a:t>
            </a:r>
            <a:r>
              <a:rPr lang="cs-CZ" sz="1600" b="0" dirty="0" err="1"/>
              <a:t>Telecký</a:t>
            </a:r>
            <a:r>
              <a:rPr lang="cs-CZ" sz="1600" b="0" dirty="0"/>
              <a:t>, Ph.D. </a:t>
            </a:r>
          </a:p>
          <a:p>
            <a:r>
              <a:rPr lang="cs-CZ" sz="1600" b="0" dirty="0"/>
              <a:t>Mgr. Petr Suchý</a:t>
            </a:r>
          </a:p>
        </p:txBody>
      </p:sp>
      <p:sp>
        <p:nvSpPr>
          <p:cNvPr id="5" name="Text Placeholder 4"/>
          <p:cNvSpPr>
            <a:spLocks noGrp="1"/>
          </p:cNvSpPr>
          <p:nvPr>
            <p:ph type="body" sz="quarter" idx="10"/>
          </p:nvPr>
        </p:nvSpPr>
        <p:spPr>
          <a:xfrm>
            <a:off x="358775" y="6381750"/>
            <a:ext cx="4195762" cy="298450"/>
          </a:xfrm>
        </p:spPr>
        <p:txBody>
          <a:bodyPr/>
          <a:lstStyle/>
          <a:p>
            <a:endParaRPr lang="en-US" dirty="0"/>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58908" y="795214"/>
            <a:ext cx="4626179" cy="4406817"/>
          </a:xfrm>
          <a:prstGeom prst="rect">
            <a:avLst/>
          </a:prstGeom>
        </p:spPr>
      </p:pic>
    </p:spTree>
    <p:extLst>
      <p:ext uri="{BB962C8B-B14F-4D97-AF65-F5344CB8AC3E}">
        <p14:creationId xmlns:p14="http://schemas.microsoft.com/office/powerpoint/2010/main" val="40826611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Closing Accounts</a:t>
            </a:r>
          </a:p>
        </p:txBody>
      </p:sp>
      <p:sp>
        <p:nvSpPr>
          <p:cNvPr id="2" name="Title 1"/>
          <p:cNvSpPr>
            <a:spLocks noGrp="1"/>
          </p:cNvSpPr>
          <p:nvPr>
            <p:ph type="title"/>
          </p:nvPr>
        </p:nvSpPr>
        <p:spPr/>
        <p:txBody>
          <a:bodyPr/>
          <a:lstStyle/>
          <a:p>
            <a:r>
              <a:rPr lang="cs-CZ" sz="2200" b="1" dirty="0"/>
              <a:t>SPA – Principy sjednání kupní ceny</a:t>
            </a:r>
            <a:endParaRPr lang="cs-CZ" b="1" dirty="0"/>
          </a:p>
        </p:txBody>
      </p:sp>
      <p:sp>
        <p:nvSpPr>
          <p:cNvPr id="7" name="Content Placeholder 3"/>
          <p:cNvSpPr txBox="1">
            <a:spLocks/>
          </p:cNvSpPr>
          <p:nvPr/>
        </p:nvSpPr>
        <p:spPr>
          <a:xfrm>
            <a:off x="376238" y="1665288"/>
            <a:ext cx="8374062" cy="471391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171450" indent="-17145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345600" indent="-172800" algn="l" defTabSz="914400" rtl="0" eaLnBrk="1" latinLnBrk="0" hangingPunct="1">
              <a:spcBef>
                <a:spcPts val="0"/>
              </a:spcBef>
              <a:spcAft>
                <a:spcPts val="1000"/>
              </a:spcAft>
              <a:buClrTx/>
              <a:buSzPct val="100000"/>
              <a:buFont typeface="Verdana" panose="020B0604030504040204" pitchFamily="34" charset="0"/>
              <a:buChar char="−"/>
              <a:defRPr lang="en-US" sz="1200" kern="1200" dirty="0" smtClean="0">
                <a:solidFill>
                  <a:schemeClr val="tx1"/>
                </a:solidFill>
                <a:latin typeface="+mn-lt"/>
                <a:ea typeface="+mn-ea"/>
                <a:cs typeface="+mn-cs"/>
              </a:defRPr>
            </a:lvl3pPr>
            <a:lvl4pPr marL="518400" indent="-1728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691200" indent="-1728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buNone/>
            </a:pPr>
            <a:r>
              <a:rPr lang="cs-CZ" sz="1600" b="1" dirty="0"/>
              <a:t>Revize poslední závěrky </a:t>
            </a:r>
            <a:r>
              <a:rPr lang="cs-CZ" sz="1600" b="1" dirty="0" err="1"/>
              <a:t>Targetu</a:t>
            </a:r>
            <a:r>
              <a:rPr lang="cs-CZ" sz="1600" b="1" dirty="0"/>
              <a:t> </a:t>
            </a:r>
            <a:r>
              <a:rPr lang="cs-CZ" sz="1600" dirty="0"/>
              <a:t>se zaměřením na položky, které budou následně vstupovat do úpravy kupní ceny</a:t>
            </a:r>
          </a:p>
          <a:p>
            <a:pPr marL="0" lvl="2" indent="0">
              <a:buNone/>
            </a:pPr>
            <a:r>
              <a:rPr lang="en-US" sz="1600" b="1" dirty="0"/>
              <a:t>Closing Accounts</a:t>
            </a:r>
            <a:r>
              <a:rPr lang="cs-CZ" sz="1600" b="1" dirty="0"/>
              <a:t> princip prospívá kupujícímu </a:t>
            </a:r>
            <a:r>
              <a:rPr lang="cs-CZ" sz="1600" dirty="0"/>
              <a:t>(kupující má i zpravidla kontrolu nad jejich sestavením – kontrolní mechanizmy pro prodávajícího a řešení sporů)</a:t>
            </a:r>
          </a:p>
          <a:p>
            <a:pPr marL="0" lvl="2" indent="0">
              <a:buNone/>
            </a:pPr>
            <a:r>
              <a:rPr lang="cs-CZ" sz="1600" b="1" dirty="0"/>
              <a:t>Úprava principů sestavení </a:t>
            </a:r>
            <a:r>
              <a:rPr lang="en-US" sz="1600" b="1" dirty="0"/>
              <a:t>Closing Accounts:</a:t>
            </a:r>
          </a:p>
          <a:p>
            <a:pPr lvl="1"/>
            <a:r>
              <a:rPr lang="cs-CZ" sz="1600" dirty="0">
                <a:solidFill>
                  <a:prstClr val="black"/>
                </a:solidFill>
              </a:rPr>
              <a:t>Ke dni vypořádání nebo co nejblíže (dříve prospívá prodávajícímu, později kupujícímu), zpravidla však lze jen ke konci kalendářního měsíce</a:t>
            </a:r>
          </a:p>
          <a:p>
            <a:pPr lvl="1"/>
            <a:r>
              <a:rPr lang="cs-CZ" sz="1600" dirty="0"/>
              <a:t>Účetní postupy pro sestavení </a:t>
            </a:r>
            <a:r>
              <a:rPr lang="en-US" sz="1600" dirty="0"/>
              <a:t>Closing Accounts</a:t>
            </a:r>
            <a:r>
              <a:rPr lang="cs-CZ" sz="1600" dirty="0"/>
              <a:t> (sestupně dle priority):</a:t>
            </a:r>
          </a:p>
          <a:p>
            <a:pPr marL="515700" lvl="2" indent="-342900">
              <a:buFont typeface="+mj-lt"/>
              <a:buAutoNum type="arabicPeriod"/>
            </a:pPr>
            <a:r>
              <a:rPr lang="cs-CZ" sz="1600" dirty="0"/>
              <a:t>Specifické účetní postupy sjednané v SPA (často dle požadavků kupujícího)</a:t>
            </a:r>
          </a:p>
          <a:p>
            <a:pPr marL="515700" lvl="2" indent="-342900">
              <a:buFont typeface="+mj-lt"/>
              <a:buAutoNum type="arabicPeriod"/>
            </a:pPr>
            <a:r>
              <a:rPr lang="cs-CZ" sz="1600" dirty="0"/>
              <a:t>Předchozí praxe </a:t>
            </a:r>
            <a:r>
              <a:rPr lang="cs-CZ" sz="1600" dirty="0" err="1"/>
              <a:t>Targetu</a:t>
            </a:r>
            <a:endParaRPr lang="cs-CZ" sz="1600" dirty="0"/>
          </a:p>
          <a:p>
            <a:pPr marL="515700" lvl="2" indent="-342900">
              <a:buFont typeface="+mj-lt"/>
              <a:buAutoNum type="arabicPeriod"/>
            </a:pPr>
            <a:r>
              <a:rPr lang="cs-CZ" sz="1600" dirty="0"/>
              <a:t>Účetní předpisy</a:t>
            </a:r>
          </a:p>
          <a:p>
            <a:pPr lvl="2"/>
            <a:endParaRPr lang="cs-CZ" sz="1600" dirty="0"/>
          </a:p>
          <a:p>
            <a:pPr lvl="1"/>
            <a:endParaRPr lang="cs-CZ" sz="1600" dirty="0"/>
          </a:p>
          <a:p>
            <a:pPr marL="285750" lvl="2" indent="-285750"/>
            <a:endParaRPr lang="cs-CZ" sz="1600" b="1" dirty="0"/>
          </a:p>
        </p:txBody>
      </p:sp>
    </p:spTree>
    <p:extLst>
      <p:ext uri="{BB962C8B-B14F-4D97-AF65-F5344CB8AC3E}">
        <p14:creationId xmlns:p14="http://schemas.microsoft.com/office/powerpoint/2010/main" val="37717031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Zádržné (Hold-</a:t>
            </a:r>
            <a:r>
              <a:rPr lang="cs-CZ" dirty="0" err="1"/>
              <a:t>Back</a:t>
            </a:r>
            <a:r>
              <a:rPr lang="cs-CZ" dirty="0"/>
              <a:t>) a </a:t>
            </a:r>
            <a:r>
              <a:rPr lang="cs-CZ" dirty="0" err="1"/>
              <a:t>Earn-Out</a:t>
            </a:r>
            <a:endParaRPr lang="en-US" dirty="0"/>
          </a:p>
        </p:txBody>
      </p:sp>
      <p:sp>
        <p:nvSpPr>
          <p:cNvPr id="2" name="Title 1"/>
          <p:cNvSpPr>
            <a:spLocks noGrp="1"/>
          </p:cNvSpPr>
          <p:nvPr>
            <p:ph type="title"/>
          </p:nvPr>
        </p:nvSpPr>
        <p:spPr/>
        <p:txBody>
          <a:bodyPr/>
          <a:lstStyle/>
          <a:p>
            <a:r>
              <a:rPr lang="cs-CZ" sz="2200" b="1" dirty="0"/>
              <a:t>SPA – Principy sjednání kupní ceny</a:t>
            </a:r>
            <a:endParaRPr lang="cs-CZ" b="1" dirty="0"/>
          </a:p>
        </p:txBody>
      </p:sp>
      <p:sp>
        <p:nvSpPr>
          <p:cNvPr id="5" name="Content Placeholder 3"/>
          <p:cNvSpPr txBox="1">
            <a:spLocks/>
          </p:cNvSpPr>
          <p:nvPr/>
        </p:nvSpPr>
        <p:spPr>
          <a:xfrm>
            <a:off x="376238" y="1665288"/>
            <a:ext cx="8374062" cy="471391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171450" indent="-17145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345600" indent="-172800" algn="l" defTabSz="914400" rtl="0" eaLnBrk="1" latinLnBrk="0" hangingPunct="1">
              <a:spcBef>
                <a:spcPts val="0"/>
              </a:spcBef>
              <a:spcAft>
                <a:spcPts val="1000"/>
              </a:spcAft>
              <a:buClrTx/>
              <a:buSzPct val="100000"/>
              <a:buFont typeface="Verdana" panose="020B0604030504040204" pitchFamily="34" charset="0"/>
              <a:buChar char="−"/>
              <a:defRPr lang="en-US" sz="1200" kern="1200" dirty="0" smtClean="0">
                <a:solidFill>
                  <a:schemeClr val="tx1"/>
                </a:solidFill>
                <a:latin typeface="+mn-lt"/>
                <a:ea typeface="+mn-ea"/>
                <a:cs typeface="+mn-cs"/>
              </a:defRPr>
            </a:lvl3pPr>
            <a:lvl4pPr marL="518400" indent="-1728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691200" indent="-1728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buNone/>
            </a:pPr>
            <a:r>
              <a:rPr lang="cs-CZ" sz="1600" b="1" dirty="0"/>
              <a:t>Hold-</a:t>
            </a:r>
            <a:r>
              <a:rPr lang="cs-CZ" sz="1600" b="1" dirty="0" err="1"/>
              <a:t>Back</a:t>
            </a:r>
            <a:r>
              <a:rPr lang="cs-CZ" sz="1600" b="1" dirty="0"/>
              <a:t> </a:t>
            </a:r>
            <a:endParaRPr lang="cs-CZ" sz="1600" dirty="0"/>
          </a:p>
          <a:p>
            <a:pPr lvl="1"/>
            <a:r>
              <a:rPr lang="cs-CZ" sz="1600" dirty="0">
                <a:solidFill>
                  <a:prstClr val="black"/>
                </a:solidFill>
              </a:rPr>
              <a:t>Určitá pevně stanovená část kupní ceny, zpravidla ve vazbě na konkrétní rizika </a:t>
            </a:r>
            <a:r>
              <a:rPr lang="cs-CZ" sz="1600" dirty="0" err="1">
                <a:solidFill>
                  <a:prstClr val="black"/>
                </a:solidFill>
              </a:rPr>
              <a:t>Targetu</a:t>
            </a:r>
            <a:r>
              <a:rPr lang="cs-CZ" sz="1600" dirty="0">
                <a:solidFill>
                  <a:prstClr val="black"/>
                </a:solidFill>
              </a:rPr>
              <a:t>, která jsou vysoce pravděpodobná a jsou přesně finančně kvantifikovatelná</a:t>
            </a:r>
          </a:p>
          <a:p>
            <a:pPr lvl="1"/>
            <a:r>
              <a:rPr lang="cs-CZ" sz="1600" dirty="0">
                <a:solidFill>
                  <a:prstClr val="black"/>
                </a:solidFill>
              </a:rPr>
              <a:t>Možnost prodávajícího odvrátit rizika + kontrolovat zda nastala</a:t>
            </a:r>
          </a:p>
          <a:p>
            <a:pPr lvl="1"/>
            <a:r>
              <a:rPr lang="cs-CZ" sz="1600" dirty="0">
                <a:solidFill>
                  <a:prstClr val="black"/>
                </a:solidFill>
              </a:rPr>
              <a:t>Nárok na výplatu až v případě zániku rizik bez dopadu na Target</a:t>
            </a:r>
          </a:p>
          <a:p>
            <a:pPr lvl="1"/>
            <a:r>
              <a:rPr lang="cs-CZ" sz="1600" dirty="0">
                <a:solidFill>
                  <a:prstClr val="black"/>
                </a:solidFill>
              </a:rPr>
              <a:t>Přesná definice podmínek výplaty (zejm. pokud je zadržen na </a:t>
            </a:r>
            <a:r>
              <a:rPr lang="cs-CZ" sz="1600" dirty="0" err="1">
                <a:solidFill>
                  <a:prstClr val="black"/>
                </a:solidFill>
              </a:rPr>
              <a:t>Escrow</a:t>
            </a:r>
            <a:r>
              <a:rPr lang="cs-CZ" sz="1600" dirty="0">
                <a:solidFill>
                  <a:prstClr val="black"/>
                </a:solidFill>
              </a:rPr>
              <a:t>) – podmínky jsou často negativní (něco nenastane) – obtížné prokázání</a:t>
            </a:r>
          </a:p>
          <a:p>
            <a:pPr marL="0" lvl="1" indent="0">
              <a:buNone/>
            </a:pPr>
            <a:r>
              <a:rPr lang="cs-CZ" sz="1600" b="1" dirty="0" err="1">
                <a:solidFill>
                  <a:prstClr val="black"/>
                </a:solidFill>
              </a:rPr>
              <a:t>Earn-Out</a:t>
            </a:r>
            <a:endParaRPr lang="cs-CZ" sz="1600" b="1" dirty="0">
              <a:solidFill>
                <a:prstClr val="black"/>
              </a:solidFill>
            </a:endParaRPr>
          </a:p>
          <a:p>
            <a:pPr lvl="1"/>
            <a:r>
              <a:rPr lang="cs-CZ" sz="1600" dirty="0">
                <a:solidFill>
                  <a:prstClr val="black"/>
                </a:solidFill>
              </a:rPr>
              <a:t>Dodatečné zvýšení kupní ceny závislé na budoucích událostech (často budoucí hospodářské výsledky </a:t>
            </a:r>
            <a:r>
              <a:rPr lang="cs-CZ" sz="1600" dirty="0" err="1">
                <a:solidFill>
                  <a:prstClr val="black"/>
                </a:solidFill>
              </a:rPr>
              <a:t>Targetu</a:t>
            </a:r>
            <a:r>
              <a:rPr lang="cs-CZ" sz="1600" dirty="0">
                <a:solidFill>
                  <a:prstClr val="black"/>
                </a:solidFill>
              </a:rPr>
              <a:t> nebo naplnění určitých </a:t>
            </a:r>
            <a:r>
              <a:rPr lang="cs-CZ" sz="1600" dirty="0"/>
              <a:t>příležitostí či plánů </a:t>
            </a:r>
            <a:r>
              <a:rPr lang="cs-CZ" sz="1600" dirty="0" err="1"/>
              <a:t>Targetu</a:t>
            </a:r>
            <a:r>
              <a:rPr lang="cs-CZ" sz="1600" dirty="0">
                <a:solidFill>
                  <a:prstClr val="black"/>
                </a:solidFill>
              </a:rPr>
              <a:t>)</a:t>
            </a:r>
          </a:p>
          <a:p>
            <a:pPr lvl="1"/>
            <a:r>
              <a:rPr lang="cs-CZ" sz="1600" dirty="0">
                <a:solidFill>
                  <a:prstClr val="black"/>
                </a:solidFill>
              </a:rPr>
              <a:t>Možnost prodávajícího ovlivnit splnění podmínek + kontrolovat zda byly splněny</a:t>
            </a:r>
          </a:p>
          <a:p>
            <a:pPr lvl="1"/>
            <a:r>
              <a:rPr lang="cs-CZ" sz="1600" dirty="0"/>
              <a:t>Podmínky zpravidla pozitivní (něco nastane)</a:t>
            </a:r>
          </a:p>
        </p:txBody>
      </p:sp>
    </p:spTree>
    <p:extLst>
      <p:ext uri="{BB962C8B-B14F-4D97-AF65-F5344CB8AC3E}">
        <p14:creationId xmlns:p14="http://schemas.microsoft.com/office/powerpoint/2010/main" val="15811824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dirty="0"/>
              <a:t>Kupní smlouva (SPA)</a:t>
            </a:r>
          </a:p>
        </p:txBody>
      </p:sp>
      <p:sp>
        <p:nvSpPr>
          <p:cNvPr id="7" name="Text Placeholder 2"/>
          <p:cNvSpPr>
            <a:spLocks noGrp="1"/>
          </p:cNvSpPr>
          <p:nvPr>
            <p:ph type="body" idx="1"/>
          </p:nvPr>
        </p:nvSpPr>
        <p:spPr>
          <a:xfrm>
            <a:off x="376238" y="3429000"/>
            <a:ext cx="7905750" cy="1566532"/>
          </a:xfrm>
        </p:spPr>
        <p:txBody>
          <a:bodyPr/>
          <a:lstStyle/>
          <a:p>
            <a:r>
              <a:rPr lang="cs-CZ" sz="3200" dirty="0"/>
              <a:t>Odpovědnost prodávajícího a její omezení (1. část)</a:t>
            </a:r>
          </a:p>
        </p:txBody>
      </p:sp>
    </p:spTree>
    <p:extLst>
      <p:ext uri="{BB962C8B-B14F-4D97-AF65-F5344CB8AC3E}">
        <p14:creationId xmlns:p14="http://schemas.microsoft.com/office/powerpoint/2010/main" val="13728732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Odpovědnost z SPA</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b="1" dirty="0"/>
              <a:t>Standardní koncepce odpovědnosti z SPA:</a:t>
            </a:r>
          </a:p>
          <a:p>
            <a:pPr marL="465750" lvl="1" indent="-285750"/>
            <a:r>
              <a:rPr lang="cs-CZ" sz="1400" dirty="0"/>
              <a:t>Prohlášení a záruky prodávajícího („</a:t>
            </a:r>
            <a:r>
              <a:rPr lang="cs-CZ" sz="1400" dirty="0" err="1"/>
              <a:t>Representations</a:t>
            </a:r>
            <a:r>
              <a:rPr lang="cs-CZ" sz="1400" dirty="0"/>
              <a:t> („</a:t>
            </a:r>
            <a:r>
              <a:rPr lang="cs-CZ" sz="1400" dirty="0" err="1"/>
              <a:t>Reps</a:t>
            </a:r>
            <a:r>
              <a:rPr lang="cs-CZ" sz="1400" dirty="0"/>
              <a:t>.“) &amp; </a:t>
            </a:r>
            <a:r>
              <a:rPr lang="cs-CZ" sz="1400" dirty="0" err="1"/>
              <a:t>Warranties</a:t>
            </a:r>
            <a:r>
              <a:rPr lang="cs-CZ" sz="1400" dirty="0"/>
              <a:t>“ / „R&amp;W“):</a:t>
            </a:r>
          </a:p>
          <a:p>
            <a:pPr marL="630238" lvl="2" indent="-285750"/>
            <a:r>
              <a:rPr lang="cs-CZ" sz="1400" dirty="0"/>
              <a:t>Ohledně kvalit (vlastností) prodávajícího, podílu/akcií a </a:t>
            </a:r>
            <a:r>
              <a:rPr lang="cs-CZ" sz="1400" dirty="0" err="1"/>
              <a:t>Targetu</a:t>
            </a:r>
            <a:r>
              <a:rPr lang="cs-CZ" sz="1400" dirty="0"/>
              <a:t> samotného </a:t>
            </a:r>
          </a:p>
          <a:p>
            <a:pPr marL="630238" lvl="2" indent="-285750"/>
            <a:r>
              <a:rPr lang="cs-CZ" sz="1400" dirty="0"/>
              <a:t>Odpovědnost za vady nebo za škodu (z porušení R&amp;W)</a:t>
            </a:r>
          </a:p>
          <a:p>
            <a:pPr marL="630238" lvl="2" indent="-285750"/>
            <a:r>
              <a:rPr lang="cs-CZ" sz="1400" dirty="0"/>
              <a:t>Omezení odpovědnosti</a:t>
            </a:r>
          </a:p>
          <a:p>
            <a:pPr marL="285750" indent="-285750">
              <a:buFont typeface="Arial" panose="020B0604020202020204" pitchFamily="34" charset="0"/>
              <a:buChar char="•"/>
            </a:pPr>
            <a:r>
              <a:rPr lang="cs-CZ" sz="1400" b="1" dirty="0"/>
              <a:t>Specifická odškodnění (</a:t>
            </a:r>
            <a:r>
              <a:rPr lang="cs-CZ" sz="1400" b="1" dirty="0" err="1"/>
              <a:t>indemnities</a:t>
            </a:r>
            <a:r>
              <a:rPr lang="cs-CZ" sz="1400" b="1" dirty="0"/>
              <a:t>)</a:t>
            </a:r>
          </a:p>
          <a:p>
            <a:pPr marL="285750" indent="-285750">
              <a:buFont typeface="Arial" panose="020B0604020202020204" pitchFamily="34" charset="0"/>
              <a:buChar char="•"/>
            </a:pPr>
            <a:r>
              <a:rPr lang="cs-CZ" sz="1400" b="1" dirty="0"/>
              <a:t>Jiná porušení SPA a odpovědnost (obecnější)</a:t>
            </a:r>
          </a:p>
          <a:p>
            <a:pPr marL="285750" indent="-285750">
              <a:buFont typeface="Arial" panose="020B0604020202020204" pitchFamily="34" charset="0"/>
              <a:buChar char="•"/>
            </a:pPr>
            <a:r>
              <a:rPr lang="cs-CZ" sz="1400" b="1" dirty="0"/>
              <a:t>Obvykle rovněž prohlášení a záruky kupujícího:</a:t>
            </a:r>
          </a:p>
          <a:p>
            <a:pPr marL="630238" lvl="2" indent="-285750"/>
            <a:r>
              <a:rPr lang="cs-CZ" sz="1400" dirty="0"/>
              <a:t>Ohledně jeho právního a finančního postavení ve vztahu k plnění SPA</a:t>
            </a:r>
          </a:p>
          <a:p>
            <a:pPr marL="630238" lvl="2" indent="-285750"/>
            <a:r>
              <a:rPr lang="cs-CZ" sz="1400" dirty="0"/>
              <a:t>Povinnost uvést skutečnost (a prodávajícího) do stavu v souladu s R&amp;W kupujícího, jinak odpovědnost za škodu</a:t>
            </a:r>
          </a:p>
          <a:p>
            <a:pPr marL="285750" indent="-285750">
              <a:buFont typeface="Arial" panose="020B0604020202020204" pitchFamily="34" charset="0"/>
              <a:buChar char="•"/>
            </a:pPr>
            <a:endParaRPr lang="cs-CZ" sz="1400" dirty="0"/>
          </a:p>
        </p:txBody>
      </p:sp>
    </p:spTree>
    <p:extLst>
      <p:ext uri="{BB962C8B-B14F-4D97-AF65-F5344CB8AC3E}">
        <p14:creationId xmlns:p14="http://schemas.microsoft.com/office/powerpoint/2010/main" val="22468248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Zákonný rámec – občanský zákoník </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a:xfrm>
            <a:off x="376238" y="1655763"/>
            <a:ext cx="8374062" cy="4713911"/>
          </a:xfrm>
        </p:spPr>
        <p:txBody>
          <a:bodyPr/>
          <a:lstStyle/>
          <a:p>
            <a:r>
              <a:rPr lang="cs-CZ" b="1" dirty="0"/>
              <a:t>§ 1914 (2)</a:t>
            </a:r>
            <a:r>
              <a:rPr lang="cs-CZ" dirty="0"/>
              <a:t> Je-li splněno vadně, má příjemce práva z vadného plnění.</a:t>
            </a:r>
          </a:p>
          <a:p>
            <a:r>
              <a:rPr lang="cs-CZ" b="1" dirty="0"/>
              <a:t>§ 1916</a:t>
            </a:r>
          </a:p>
          <a:p>
            <a:r>
              <a:rPr lang="cs-CZ" b="1" dirty="0"/>
              <a:t>(1)</a:t>
            </a:r>
            <a:r>
              <a:rPr lang="cs-CZ" dirty="0"/>
              <a:t> Dlužník plní vadně, zejména</a:t>
            </a:r>
          </a:p>
          <a:p>
            <a:r>
              <a:rPr lang="cs-CZ" b="1" dirty="0"/>
              <a:t>a)</a:t>
            </a:r>
            <a:r>
              <a:rPr lang="cs-CZ" dirty="0"/>
              <a:t> poskytne-li předmět plnění, který nemá stanovené nebo ujednané vlastnosti,</a:t>
            </a:r>
          </a:p>
          <a:p>
            <a:r>
              <a:rPr lang="cs-CZ" b="1" dirty="0"/>
              <a:t>b)</a:t>
            </a:r>
            <a:r>
              <a:rPr lang="cs-CZ" dirty="0"/>
              <a:t> neupozorní-li na vady, které předmět plnění má, ač se při takovém předmětu obvykle nevyskytují,</a:t>
            </a:r>
          </a:p>
          <a:p>
            <a:r>
              <a:rPr lang="cs-CZ" b="1" dirty="0"/>
              <a:t>c)</a:t>
            </a:r>
            <a:r>
              <a:rPr lang="cs-CZ" dirty="0"/>
              <a:t> ujistí-li věřitele v rozporu se skutečností, že předmět plnění nemá žádné vady, anebo že se věc hodí k určitému užívání, nebo</a:t>
            </a:r>
          </a:p>
          <a:p>
            <a:r>
              <a:rPr lang="cs-CZ" b="1" dirty="0"/>
              <a:t>d)</a:t>
            </a:r>
            <a:r>
              <a:rPr lang="cs-CZ" dirty="0"/>
              <a:t> zcizí-li cizí věc neoprávněně jako svoji.</a:t>
            </a:r>
          </a:p>
          <a:p>
            <a:r>
              <a:rPr lang="cs-CZ" b="1" dirty="0"/>
              <a:t>(2)</a:t>
            </a:r>
            <a:r>
              <a:rPr lang="cs-CZ" dirty="0"/>
              <a:t> K projevu vůle, kterým zcizitel předem omezí zákonný rozsah svých povinností z vadného plnění, se nepřihlíží. Vzdá-li se nabyvatel předem svého práva z vadného plnění, vyžaduje projev jeho vůle písemnou formu.</a:t>
            </a:r>
          </a:p>
          <a:p>
            <a:r>
              <a:rPr lang="cs-CZ" b="1" dirty="0"/>
              <a:t>§ 1917</a:t>
            </a:r>
          </a:p>
          <a:p>
            <a:r>
              <a:rPr lang="cs-CZ" dirty="0"/>
              <a:t>Je-li vada nápadná a zřejmá již při uzavírání smlouvy nebo lze-li vadu zjistit z veřejného seznamu, jde k tíži nabyvatele. To neplatí, pokud zcizitel vadu lstivě zastřel nebo pokud nabyvatele výslovně ujistil, že věc takovou vadu nemá nebo že je vůbec bez vad.</a:t>
            </a:r>
          </a:p>
          <a:p>
            <a:r>
              <a:rPr lang="cs-CZ" b="1" dirty="0"/>
              <a:t>§ 1918</a:t>
            </a:r>
          </a:p>
          <a:p>
            <a:r>
              <a:rPr lang="cs-CZ" dirty="0"/>
              <a:t>Přenechá-li se věc jak stojí a leží (</a:t>
            </a:r>
            <a:r>
              <a:rPr lang="cs-CZ" dirty="0" err="1"/>
              <a:t>úhrnkem</a:t>
            </a:r>
            <a:r>
              <a:rPr lang="cs-CZ" dirty="0"/>
              <a:t>), jdou její vady k tíži nabyvatele. To neplatí, nemá-li věc vlastnost, o níž zcizitel prohlásil, že ji má, nebo již si nabyvatel vymínil.</a:t>
            </a:r>
          </a:p>
          <a:p>
            <a:endParaRPr lang="cs-CZ" dirty="0"/>
          </a:p>
          <a:p>
            <a:endParaRPr lang="cs-CZ" dirty="0"/>
          </a:p>
          <a:p>
            <a:endParaRPr lang="cs-CZ" sz="1400" dirty="0"/>
          </a:p>
        </p:txBody>
      </p:sp>
    </p:spTree>
    <p:extLst>
      <p:ext uri="{BB962C8B-B14F-4D97-AF65-F5344CB8AC3E}">
        <p14:creationId xmlns:p14="http://schemas.microsoft.com/office/powerpoint/2010/main" val="33435868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Zákonný rámec – občanský zákoník </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a:xfrm>
            <a:off x="376238" y="1655763"/>
            <a:ext cx="8374062" cy="4713911"/>
          </a:xfrm>
        </p:spPr>
        <p:txBody>
          <a:bodyPr/>
          <a:lstStyle/>
          <a:p>
            <a:r>
              <a:rPr lang="cs-CZ" b="1" dirty="0"/>
              <a:t>§ 1920</a:t>
            </a:r>
          </a:p>
          <a:p>
            <a:r>
              <a:rPr lang="cs-CZ" b="1" dirty="0"/>
              <a:t>(1)</a:t>
            </a:r>
            <a:r>
              <a:rPr lang="cs-CZ" dirty="0"/>
              <a:t> Předmět plnění má právní vadu, pokud k němu uplatňuje právo třetí osoba, ledaže o takovém omezení nabyvatel věděl nebo musel vědět. V takovém případě to nabyvatel oznámí bez zbytečného odkladu zciziteli.</a:t>
            </a:r>
          </a:p>
          <a:p>
            <a:r>
              <a:rPr lang="cs-CZ" b="1" dirty="0"/>
              <a:t>(2)</a:t>
            </a:r>
            <a:r>
              <a:rPr lang="cs-CZ" dirty="0"/>
              <a:t> Kdo na sebe převedl právo k předmětu, o kterém ví, že zciziteli nepatří nebo že zcizitel není oprávněn takové právo zřídit, nemá právo z této vady.</a:t>
            </a:r>
          </a:p>
          <a:p>
            <a:r>
              <a:rPr lang="cs-CZ" b="1" dirty="0"/>
              <a:t>§ 1921</a:t>
            </a:r>
          </a:p>
          <a:p>
            <a:r>
              <a:rPr lang="cs-CZ" b="1" dirty="0"/>
              <a:t>(1)</a:t>
            </a:r>
            <a:r>
              <a:rPr lang="cs-CZ" dirty="0"/>
              <a:t> Nabyvatel může právo z vadného plnění uplatnit u soudu, vytkl-li vadu zciziteli bez zbytečného odkladu poté, kdy měl možnost věc prohlédnout a vadu zjistit, a to buď označením vady nebo oznámením, jak se projevuje. Vadu lze vytknout do šesti měsíců od převzetí předmětu plnění.</a:t>
            </a:r>
          </a:p>
          <a:p>
            <a:r>
              <a:rPr lang="cs-CZ" b="1" dirty="0"/>
              <a:t>(2)</a:t>
            </a:r>
            <a:r>
              <a:rPr lang="cs-CZ" dirty="0"/>
              <a:t> Vadu krytou zárukou musí nabyvatel vytknout zciziteli bez zbytečného odkladu poté, kdy měl možnost předmět plnění prohlédnout a vadu zjistit, nejpozději však v reklamační lhůtě určené délkou záruční doby. Tím není dotčen odstavec 1.</a:t>
            </a:r>
          </a:p>
          <a:p>
            <a:r>
              <a:rPr lang="cs-CZ" b="1" dirty="0"/>
              <a:t>(3)</a:t>
            </a:r>
            <a:r>
              <a:rPr lang="cs-CZ" dirty="0"/>
              <a:t> Nevytkl-li nabyvatel vadu včas a namítne-li zcizitel opožděné vytknutí, soud nabyvateli právo nepřizná. To neplatí, pokud je vada důsledkem skutečnosti, o které zcizitel při předání věděl nebo musel vědět.</a:t>
            </a:r>
          </a:p>
          <a:p>
            <a:endParaRPr lang="cs-CZ" sz="1400" dirty="0"/>
          </a:p>
        </p:txBody>
      </p:sp>
    </p:spTree>
    <p:extLst>
      <p:ext uri="{BB962C8B-B14F-4D97-AF65-F5344CB8AC3E}">
        <p14:creationId xmlns:p14="http://schemas.microsoft.com/office/powerpoint/2010/main" val="10408433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Zákonný rámec – občanský zákoník </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a:xfrm>
            <a:off x="376238" y="1655763"/>
            <a:ext cx="8374062" cy="4713911"/>
          </a:xfrm>
        </p:spPr>
        <p:txBody>
          <a:bodyPr/>
          <a:lstStyle/>
          <a:p>
            <a:r>
              <a:rPr lang="cs-CZ" b="1" dirty="0"/>
              <a:t>§ 1922</a:t>
            </a:r>
          </a:p>
          <a:p>
            <a:r>
              <a:rPr lang="cs-CZ" b="1" dirty="0"/>
              <a:t>(1)</a:t>
            </a:r>
            <a:r>
              <a:rPr lang="cs-CZ" dirty="0"/>
              <a:t> Jakmile nabyvatel zjistí vadu, oznámí to bez zbytečného odkladu zciziteli a předmět plnění zciziteli předá, nebo jej podle jeho pokynů uschová nebo s ním jinak vhodně naloží tak, aby vada mohla být přezkoumána. Jedná-li se o předmět podléhající rychlé zkáze, může jej nabyvatel po upozornění zcizitele bez prodlení prodat.</a:t>
            </a:r>
          </a:p>
          <a:p>
            <a:r>
              <a:rPr lang="cs-CZ" b="1" dirty="0"/>
              <a:t>(2)</a:t>
            </a:r>
            <a:r>
              <a:rPr lang="cs-CZ" dirty="0"/>
              <a:t> Vytkl-li nabyvatel zciziteli vadu oprávněně, neběží lhůta pro uplatnění práv z vadného plnění ani záruční doba po dobu, po kterou nabyvatel nemůže vadný předmět užívat.</a:t>
            </a:r>
          </a:p>
          <a:p>
            <a:r>
              <a:rPr lang="cs-CZ" b="1" dirty="0"/>
              <a:t>§ 1923</a:t>
            </a:r>
          </a:p>
          <a:p>
            <a:r>
              <a:rPr lang="cs-CZ" dirty="0"/>
              <a:t>Je-li vada odstranitelná, může se nabyvatel domáhat buď opravy nebo doplnění toho, co chybí, anebo přiměřené slevy z ceny. Nelze-li vadu odstranit a nelze-li pro ni předmět řádně užívat, může nabyvatel buď odstoupit od smlouvy, anebo se domáhat přiměřené slevy z ceny.</a:t>
            </a:r>
          </a:p>
          <a:p>
            <a:r>
              <a:rPr lang="cs-CZ" b="1" dirty="0"/>
              <a:t>§ 1924</a:t>
            </a:r>
          </a:p>
          <a:p>
            <a:r>
              <a:rPr lang="cs-CZ" dirty="0"/>
              <a:t>Kdo má právo podle § 1923, náleží mu i náhrada nákladů účelně vynaložených při uplatnění tohoto práva. Neuplatní-li však právo na náhradu do jednoho měsíce po uplynutí lhůty, ve které je třeba vytknout vadu, soud právo nepřizná, pokud zcizitel namítne, že právo na náhradu nebylo uplatněno včas.</a:t>
            </a:r>
          </a:p>
          <a:p>
            <a:r>
              <a:rPr lang="cs-CZ" b="1" dirty="0"/>
              <a:t>§ 1925</a:t>
            </a:r>
          </a:p>
          <a:p>
            <a:r>
              <a:rPr lang="cs-CZ" dirty="0"/>
              <a:t>Právo z vadného plnění nevylučuje právo na náhradu škody; čeho však lze dosáhnout uplatněním práva z vadného plnění, toho se nelze domáhat z jiného právního důvodu.</a:t>
            </a:r>
          </a:p>
          <a:p>
            <a:endParaRPr lang="cs-CZ" sz="1400" dirty="0"/>
          </a:p>
        </p:txBody>
      </p:sp>
    </p:spTree>
    <p:extLst>
      <p:ext uri="{BB962C8B-B14F-4D97-AF65-F5344CB8AC3E}">
        <p14:creationId xmlns:p14="http://schemas.microsoft.com/office/powerpoint/2010/main" val="20592172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Zákonný rámec – občanský zákoník </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a:xfrm>
            <a:off x="376238" y="1655763"/>
            <a:ext cx="8374062" cy="4713911"/>
          </a:xfrm>
        </p:spPr>
        <p:txBody>
          <a:bodyPr/>
          <a:lstStyle/>
          <a:p>
            <a:r>
              <a:rPr lang="cs-CZ" sz="1400" b="1" dirty="0"/>
              <a:t>Kupní smlouva – práva z vadného plnění</a:t>
            </a:r>
          </a:p>
          <a:p>
            <a:r>
              <a:rPr lang="cs-CZ" b="1" dirty="0"/>
              <a:t>§ 2099</a:t>
            </a:r>
          </a:p>
          <a:p>
            <a:r>
              <a:rPr lang="cs-CZ" b="1" dirty="0"/>
              <a:t>(1)</a:t>
            </a:r>
            <a:r>
              <a:rPr lang="cs-CZ" dirty="0"/>
              <a:t> Věc je vadná, nemá-li vlastnosti stanovené v § 2095 a 2096. Za vadu se považuje i plnění jiné věci. Za vadu se považují i vady v dokladech nutných pro užívání věci.</a:t>
            </a:r>
          </a:p>
          <a:p>
            <a:r>
              <a:rPr lang="cs-CZ" b="1" dirty="0"/>
              <a:t>§ 2103</a:t>
            </a:r>
          </a:p>
          <a:p>
            <a:r>
              <a:rPr lang="cs-CZ" dirty="0"/>
              <a:t>Kupující nemá práva z vadného plnění, jedná-li se o vadu, kterou musel s vynaložením obvyklé pozornosti poznat již při uzavření smlouvy. To neplatí, ujistil-li ho prodávající výslovně, že věc je bez vad, anebo zastřel-li vadu lstivě.</a:t>
            </a:r>
          </a:p>
          <a:p>
            <a:r>
              <a:rPr lang="cs-CZ" b="1" dirty="0"/>
              <a:t>§ 2106</a:t>
            </a:r>
          </a:p>
          <a:p>
            <a:r>
              <a:rPr lang="cs-CZ" b="1" dirty="0"/>
              <a:t>(1)</a:t>
            </a:r>
            <a:r>
              <a:rPr lang="cs-CZ" dirty="0"/>
              <a:t> Je-li vadné plnění podstatným porušením smlouvy, má kupující právo</a:t>
            </a:r>
          </a:p>
          <a:p>
            <a:r>
              <a:rPr lang="cs-CZ" b="1" dirty="0"/>
              <a:t>a)</a:t>
            </a:r>
            <a:r>
              <a:rPr lang="cs-CZ" dirty="0"/>
              <a:t> na odstranění vady dodáním nové věci bez vady nebo dodáním chybějící věci,</a:t>
            </a:r>
          </a:p>
          <a:p>
            <a:r>
              <a:rPr lang="cs-CZ" b="1" dirty="0"/>
              <a:t>b)</a:t>
            </a:r>
            <a:r>
              <a:rPr lang="cs-CZ" dirty="0"/>
              <a:t> na odstranění vady opravou věci,</a:t>
            </a:r>
          </a:p>
          <a:p>
            <a:r>
              <a:rPr lang="cs-CZ" b="1" dirty="0"/>
              <a:t>c)</a:t>
            </a:r>
            <a:r>
              <a:rPr lang="cs-CZ" dirty="0"/>
              <a:t> na přiměřenou slevu z kupní ceny, nebo</a:t>
            </a:r>
          </a:p>
          <a:p>
            <a:r>
              <a:rPr lang="cs-CZ" b="1" dirty="0"/>
              <a:t>d)</a:t>
            </a:r>
            <a:r>
              <a:rPr lang="cs-CZ" dirty="0"/>
              <a:t> odstoupit od smlouvy.</a:t>
            </a:r>
          </a:p>
          <a:p>
            <a:r>
              <a:rPr lang="cs-CZ" b="1" dirty="0"/>
              <a:t>§ 2107</a:t>
            </a:r>
          </a:p>
          <a:p>
            <a:r>
              <a:rPr lang="cs-CZ" b="1" dirty="0"/>
              <a:t>(1)</a:t>
            </a:r>
            <a:r>
              <a:rPr lang="cs-CZ" dirty="0"/>
              <a:t> Je-li vadné plnění nepodstatným porušením smlouvy, má kupující právo na odstranění vady, anebo na přiměřenou slevu z kupní ceny.</a:t>
            </a:r>
          </a:p>
          <a:p>
            <a:endParaRPr lang="cs-CZ" dirty="0"/>
          </a:p>
          <a:p>
            <a:endParaRPr lang="cs-CZ" dirty="0"/>
          </a:p>
          <a:p>
            <a:endParaRPr lang="cs-CZ" sz="1400" dirty="0"/>
          </a:p>
        </p:txBody>
      </p:sp>
    </p:spTree>
    <p:extLst>
      <p:ext uri="{BB962C8B-B14F-4D97-AF65-F5344CB8AC3E}">
        <p14:creationId xmlns:p14="http://schemas.microsoft.com/office/powerpoint/2010/main" val="37283869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Judikatura</a:t>
            </a:r>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6" name="Content Placeholder 5"/>
          <p:cNvSpPr>
            <a:spLocks noGrp="1"/>
          </p:cNvSpPr>
          <p:nvPr>
            <p:ph idx="1"/>
          </p:nvPr>
        </p:nvSpPr>
        <p:spPr/>
        <p:txBody>
          <a:bodyPr/>
          <a:lstStyle/>
          <a:p>
            <a:r>
              <a:rPr lang="cs-CZ" b="1" dirty="0"/>
              <a:t>NS ČR, 29 </a:t>
            </a:r>
            <a:r>
              <a:rPr lang="cs-CZ" b="1" dirty="0" err="1"/>
              <a:t>Cdo</a:t>
            </a:r>
            <a:r>
              <a:rPr lang="cs-CZ" b="1" dirty="0"/>
              <a:t> 938/2012: </a:t>
            </a:r>
            <a:r>
              <a:rPr lang="cs-CZ" i="1" dirty="0"/>
              <a:t>Převádí-li prodávající akcii obsahující všechny zákonem (a případně stanovami) stanovené náležitosti a bez právních vad, je třeba jeho plnění považovat zásadně za řádné, není-li stranami ujednáno něco jiného. </a:t>
            </a:r>
            <a:r>
              <a:rPr lang="cs-CZ" b="1" i="1" u="sng" dirty="0"/>
              <a:t>Lze si tak např. sjednat jako „vlastnost“ akcie i určité „vlastnosti“ podniku společnosti (emitenta akcie)</a:t>
            </a:r>
            <a:r>
              <a:rPr lang="cs-CZ" i="1" dirty="0"/>
              <a:t>; předpokladem pro to, aby takové vlastnosti podniku společnosti bylo možné považovat za sjednané (vymíněné) vlastnosti akcie, je však právě odpovídající ujednání stran (srov. obdobně usnesení Nejvyššího soudu ze dne 26. října 2010, </a:t>
            </a:r>
            <a:r>
              <a:rPr lang="cs-CZ" i="1" dirty="0" err="1"/>
              <a:t>sp</a:t>
            </a:r>
            <a:r>
              <a:rPr lang="cs-CZ" i="1" dirty="0"/>
              <a:t>. zn. 29 </a:t>
            </a:r>
            <a:r>
              <a:rPr lang="cs-CZ" i="1" dirty="0" err="1"/>
              <a:t>Cdo</a:t>
            </a:r>
            <a:r>
              <a:rPr lang="cs-CZ" i="1" dirty="0"/>
              <a:t> 5452/2008, uveřejněné v časopise Soudní judikatura číslo 2, ročník 2012, pod číslem 20). </a:t>
            </a:r>
          </a:p>
          <a:p>
            <a:r>
              <a:rPr lang="cs-CZ" b="1" dirty="0"/>
              <a:t>NS ČR, 29 </a:t>
            </a:r>
            <a:r>
              <a:rPr lang="cs-CZ" b="1" dirty="0" err="1"/>
              <a:t>Cdo</a:t>
            </a:r>
            <a:r>
              <a:rPr lang="cs-CZ" b="1" dirty="0"/>
              <a:t> 1365/2013: </a:t>
            </a:r>
            <a:r>
              <a:rPr lang="cs-CZ" dirty="0"/>
              <a:t>… </a:t>
            </a:r>
            <a:r>
              <a:rPr lang="cs-CZ" i="1" dirty="0"/>
              <a:t>pokud ve smlouvě žalobce učinil prohlášení týkající se majetkových a právních poměrů společnosti, zavázal se tím nabyvateli převést na něj akcie, které budou těmto prohlášením odpovídat. Jestliže smluvní strany pro případ, že se některá z prohlášení ukážou být nepravdivá, sjednaly smluvní pokutu a jestliže žalobce porušil svoji povinnost a na žalovaného převedl akcie společnosti, aniž by měly tvrzené „vlastnosti“, vznikla žalobci povinnost smluvní pokutu zaplatit.</a:t>
            </a:r>
          </a:p>
          <a:p>
            <a:r>
              <a:rPr lang="cs-CZ" b="1" dirty="0"/>
              <a:t>NS ČR, 29 </a:t>
            </a:r>
            <a:r>
              <a:rPr lang="cs-CZ" b="1" dirty="0" err="1"/>
              <a:t>Cdo</a:t>
            </a:r>
            <a:r>
              <a:rPr lang="cs-CZ" b="1" dirty="0"/>
              <a:t> 4851/2016: </a:t>
            </a:r>
            <a:r>
              <a:rPr lang="cs-CZ" i="1" dirty="0"/>
              <a:t>Uvede-li totiž ve smlouvě jedna ze smluvních stran nepravdivé prohlášení, které je s to přivodit omyl druhé smluvní strany ohledně skutečnosti, jež je pro uskutečnění právního úkonu (uzavření smlouvy) rozhodující, je zpravidla třeba mít za to, že jedná-li druhá smluvní strana důvěřujíc takovému prohlášení, vyvinula obvyklou míru opatrnosti, aby se omylu vyhnula (ledaže by bylo již při uzavírání smlouvy s ohledem na okolnosti konkrétního případu zjevné, že takové prohlášení není pravdivé).</a:t>
            </a:r>
            <a:br>
              <a:rPr lang="cs-CZ" i="1" dirty="0"/>
            </a:br>
            <a:r>
              <a:rPr lang="cs-CZ" i="1" dirty="0"/>
              <a:t>Ve světle shora uvedeného je zřejmé, že závěr odvolacího soudu, podle něhož </a:t>
            </a:r>
            <a:r>
              <a:rPr lang="cs-CZ" i="1" dirty="0" err="1"/>
              <a:t>dovolatelka</a:t>
            </a:r>
            <a:r>
              <a:rPr lang="cs-CZ" i="1" dirty="0"/>
              <a:t> nepostupovala s obvyklou opatrností, a tak nešlo o omluvitelný omyl (a proto nebylo třeba zkoumat, zda šlo o omyl podstatný), není – v poměrech projednávané věci – správný.</a:t>
            </a:r>
          </a:p>
          <a:p>
            <a:endParaRPr lang="cs-CZ" i="1" dirty="0"/>
          </a:p>
        </p:txBody>
      </p:sp>
    </p:spTree>
    <p:extLst>
      <p:ext uri="{BB962C8B-B14F-4D97-AF65-F5344CB8AC3E}">
        <p14:creationId xmlns:p14="http://schemas.microsoft.com/office/powerpoint/2010/main" val="5362409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Prohlášení a záruky v SPA</a:t>
            </a:r>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5" name="Content Placeholder 3"/>
          <p:cNvSpPr>
            <a:spLocks noGrp="1"/>
          </p:cNvSpPr>
          <p:nvPr>
            <p:ph idx="1"/>
          </p:nvPr>
        </p:nvSpPr>
        <p:spPr>
          <a:xfrm>
            <a:off x="376238" y="1665288"/>
            <a:ext cx="8374062" cy="1780277"/>
          </a:xfrm>
        </p:spPr>
        <p:txBody>
          <a:bodyPr/>
          <a:lstStyle/>
          <a:p>
            <a:pPr lvl="1"/>
            <a:r>
              <a:rPr lang="cs-CZ" sz="1600" dirty="0"/>
              <a:t>Prohlášení (ne zcela dle § 1917 OZ) ohledně:</a:t>
            </a:r>
          </a:p>
          <a:p>
            <a:pPr lvl="2"/>
            <a:r>
              <a:rPr lang="cs-CZ" sz="1600" dirty="0"/>
              <a:t>Právního a finančního postavení prodávajícího (obecně i ve vztahu k </a:t>
            </a:r>
            <a:r>
              <a:rPr lang="cs-CZ" sz="1600" dirty="0" err="1"/>
              <a:t>SPA</a:t>
            </a:r>
            <a:r>
              <a:rPr lang="cs-CZ" sz="1600" dirty="0"/>
              <a:t>)</a:t>
            </a:r>
          </a:p>
          <a:p>
            <a:pPr lvl="2"/>
            <a:r>
              <a:rPr lang="cs-CZ" sz="1600" dirty="0"/>
              <a:t>Titulu k podílu / akciím </a:t>
            </a:r>
            <a:r>
              <a:rPr lang="cs-CZ" sz="1600" dirty="0" err="1"/>
              <a:t>Targetu</a:t>
            </a:r>
            <a:r>
              <a:rPr lang="cs-CZ" sz="1600" dirty="0"/>
              <a:t> a absence vad („</a:t>
            </a:r>
            <a:r>
              <a:rPr lang="cs-CZ" sz="1600" dirty="0" err="1"/>
              <a:t>Title</a:t>
            </a:r>
            <a:r>
              <a:rPr lang="cs-CZ" sz="1600" dirty="0"/>
              <a:t> </a:t>
            </a:r>
            <a:r>
              <a:rPr lang="cs-CZ" sz="1600" dirty="0" err="1"/>
              <a:t>warranties</a:t>
            </a:r>
            <a:r>
              <a:rPr lang="cs-CZ" sz="1600" dirty="0"/>
              <a:t>“ – užíváno i pro </a:t>
            </a:r>
            <a:r>
              <a:rPr lang="cs-CZ" sz="1600" dirty="0" err="1"/>
              <a:t>R&amp;W</a:t>
            </a:r>
            <a:r>
              <a:rPr lang="cs-CZ" sz="1600" dirty="0"/>
              <a:t> ohledně klíčových aktiv </a:t>
            </a:r>
            <a:r>
              <a:rPr lang="cs-CZ" sz="1600" dirty="0" err="1"/>
              <a:t>Targetu</a:t>
            </a:r>
            <a:r>
              <a:rPr lang="cs-CZ" sz="1600" dirty="0"/>
              <a:t>)</a:t>
            </a:r>
          </a:p>
          <a:p>
            <a:pPr lvl="2"/>
            <a:r>
              <a:rPr lang="cs-CZ" sz="1600" dirty="0" err="1"/>
              <a:t>Targetu</a:t>
            </a:r>
            <a:r>
              <a:rPr lang="cs-CZ" sz="1600" dirty="0"/>
              <a:t> (obecně i ve vztahu k </a:t>
            </a:r>
            <a:r>
              <a:rPr lang="cs-CZ" sz="1600" dirty="0" err="1"/>
              <a:t>SPA</a:t>
            </a:r>
            <a:r>
              <a:rPr lang="cs-CZ" sz="1600" dirty="0"/>
              <a:t>):</a:t>
            </a:r>
          </a:p>
        </p:txBody>
      </p:sp>
      <p:sp>
        <p:nvSpPr>
          <p:cNvPr id="7" name="TextBox 6"/>
          <p:cNvSpPr txBox="1"/>
          <p:nvPr/>
        </p:nvSpPr>
        <p:spPr>
          <a:xfrm>
            <a:off x="376238" y="3392556"/>
            <a:ext cx="8371762" cy="3524042"/>
          </a:xfrm>
          <a:prstGeom prst="rect">
            <a:avLst/>
          </a:prstGeom>
          <a:noFill/>
        </p:spPr>
        <p:txBody>
          <a:bodyPr wrap="square" lIns="0" tIns="0" rIns="0" bIns="0" numCol="2" rtlCol="0">
            <a:spAutoFit/>
          </a:bodyPr>
          <a:lstStyle/>
          <a:p>
            <a:pPr marL="742950" lvl="4" indent="-285750">
              <a:buFont typeface="Arial" panose="020B0604020202020204" pitchFamily="34" charset="0"/>
              <a:buChar char="•"/>
            </a:pPr>
            <a:r>
              <a:rPr lang="cs-CZ" sz="1400" i="1" dirty="0"/>
              <a:t>Právního a finančního postavení (obecně i ve vztahu k </a:t>
            </a:r>
            <a:r>
              <a:rPr lang="cs-CZ" sz="1400" i="1" dirty="0" err="1"/>
              <a:t>SPA</a:t>
            </a:r>
            <a:r>
              <a:rPr lang="cs-CZ" sz="1400" i="1" dirty="0"/>
              <a:t>)</a:t>
            </a:r>
          </a:p>
          <a:p>
            <a:pPr marL="742950" lvl="4" indent="-285750">
              <a:buFont typeface="Arial" panose="020B0604020202020204" pitchFamily="34" charset="0"/>
              <a:buChar char="•"/>
            </a:pPr>
            <a:r>
              <a:rPr lang="cs-CZ" sz="1400" i="1" dirty="0"/>
              <a:t>Majetek, majetková práva (vč. IP), stav majetku</a:t>
            </a:r>
          </a:p>
          <a:p>
            <a:pPr marL="742950" lvl="4" indent="-285750">
              <a:buFont typeface="Arial" panose="020B0604020202020204" pitchFamily="34" charset="0"/>
              <a:buChar char="•"/>
            </a:pPr>
            <a:r>
              <a:rPr lang="cs-CZ" sz="1400" i="1" dirty="0"/>
              <a:t>Dceřiné společnosti, kapitálové a obdobné účasti, </a:t>
            </a:r>
            <a:r>
              <a:rPr lang="cs-CZ" sz="1400" i="1" dirty="0" err="1"/>
              <a:t>org</a:t>
            </a:r>
            <a:r>
              <a:rPr lang="cs-CZ" sz="1400" i="1" dirty="0"/>
              <a:t>. složky</a:t>
            </a:r>
          </a:p>
          <a:p>
            <a:pPr marL="742950" lvl="4" indent="-285750">
              <a:buFont typeface="Arial" panose="020B0604020202020204" pitchFamily="34" charset="0"/>
              <a:buChar char="•"/>
            </a:pPr>
            <a:r>
              <a:rPr lang="cs-CZ" sz="1400" i="1" dirty="0"/>
              <a:t>Pohledávky a závazky</a:t>
            </a:r>
          </a:p>
          <a:p>
            <a:pPr marL="742950" lvl="4" indent="-285750">
              <a:buFont typeface="Arial" panose="020B0604020202020204" pitchFamily="34" charset="0"/>
              <a:buChar char="•"/>
            </a:pPr>
            <a:r>
              <a:rPr lang="cs-CZ" sz="1400" i="1" dirty="0"/>
              <a:t>Smluvní aj. závazkové vztahy (zejm. absence „</a:t>
            </a:r>
            <a:r>
              <a:rPr lang="cs-CZ" sz="1400" i="1" dirty="0" err="1"/>
              <a:t>acceleration</a:t>
            </a:r>
            <a:r>
              <a:rPr lang="cs-CZ" sz="1400" i="1" dirty="0"/>
              <a:t>“ a „</a:t>
            </a:r>
            <a:r>
              <a:rPr lang="cs-CZ" sz="1400" i="1" dirty="0" err="1"/>
              <a:t>change</a:t>
            </a:r>
            <a:r>
              <a:rPr lang="cs-CZ" sz="1400" i="1" dirty="0"/>
              <a:t> </a:t>
            </a:r>
            <a:r>
              <a:rPr lang="cs-CZ" sz="1400" i="1" dirty="0" err="1"/>
              <a:t>of</a:t>
            </a:r>
            <a:r>
              <a:rPr lang="cs-CZ" sz="1400" i="1" dirty="0"/>
              <a:t> </a:t>
            </a:r>
            <a:r>
              <a:rPr lang="cs-CZ" sz="1400" i="1" dirty="0" err="1"/>
              <a:t>control</a:t>
            </a:r>
            <a:r>
              <a:rPr lang="cs-CZ" sz="1400" i="1" dirty="0"/>
              <a:t>, záruky, odškodnění)</a:t>
            </a:r>
          </a:p>
          <a:p>
            <a:pPr marL="742950" lvl="4" indent="-285750">
              <a:buFont typeface="Arial" panose="020B0604020202020204" pitchFamily="34" charset="0"/>
              <a:buChar char="•"/>
            </a:pPr>
            <a:r>
              <a:rPr lang="cs-CZ" sz="1400" i="1" dirty="0"/>
              <a:t>Koncernové operace a transakce</a:t>
            </a:r>
          </a:p>
          <a:p>
            <a:pPr marL="742950" lvl="4" indent="-285750">
              <a:buFont typeface="Arial" panose="020B0604020202020204" pitchFamily="34" charset="0"/>
              <a:buChar char="•"/>
            </a:pPr>
            <a:r>
              <a:rPr lang="cs-CZ" sz="1400" i="1" dirty="0"/>
              <a:t>Neexistence MAC (od skončení </a:t>
            </a:r>
            <a:r>
              <a:rPr lang="cs-CZ" sz="1400" i="1" dirty="0" err="1"/>
              <a:t>due</a:t>
            </a:r>
            <a:r>
              <a:rPr lang="cs-CZ" sz="1400" i="1" dirty="0"/>
              <a:t> diligence)</a:t>
            </a:r>
          </a:p>
          <a:p>
            <a:pPr marL="742950" lvl="4" indent="-285750">
              <a:buFont typeface="Arial" panose="020B0604020202020204" pitchFamily="34" charset="0"/>
              <a:buChar char="•"/>
            </a:pPr>
            <a:endParaRPr lang="cs-CZ" sz="1400" i="1" dirty="0"/>
          </a:p>
          <a:p>
            <a:pPr marL="742950" lvl="4" indent="-285750">
              <a:buFont typeface="Arial" panose="020B0604020202020204" pitchFamily="34" charset="0"/>
              <a:buChar char="•"/>
            </a:pPr>
            <a:endParaRPr lang="cs-CZ" sz="1400" i="1" dirty="0"/>
          </a:p>
          <a:p>
            <a:pPr marL="742950" lvl="4" indent="-285750">
              <a:buFont typeface="Arial" panose="020B0604020202020204" pitchFamily="34" charset="0"/>
              <a:buChar char="•"/>
            </a:pPr>
            <a:endParaRPr lang="cs-CZ" sz="1400" i="1" dirty="0"/>
          </a:p>
          <a:p>
            <a:pPr marL="742950" lvl="4" indent="-285750">
              <a:buFont typeface="Arial" panose="020B0604020202020204" pitchFamily="34" charset="0"/>
              <a:buChar char="•"/>
            </a:pPr>
            <a:r>
              <a:rPr lang="cs-CZ" sz="1400" i="1" dirty="0"/>
              <a:t>Právní a regulatorní </a:t>
            </a:r>
            <a:r>
              <a:rPr lang="cs-CZ" sz="1400" i="1" dirty="0" err="1"/>
              <a:t>compliance</a:t>
            </a:r>
            <a:r>
              <a:rPr lang="cs-CZ" sz="1400" i="1" dirty="0"/>
              <a:t>, oprávnění k podnikání</a:t>
            </a:r>
          </a:p>
          <a:p>
            <a:pPr marL="742950" lvl="4" indent="-285750">
              <a:buFont typeface="Arial" panose="020B0604020202020204" pitchFamily="34" charset="0"/>
              <a:buChar char="•"/>
            </a:pPr>
            <a:r>
              <a:rPr lang="cs-CZ" sz="1400" i="1" dirty="0"/>
              <a:t>Soudní spory, správní řízení a šetření</a:t>
            </a:r>
          </a:p>
          <a:p>
            <a:pPr marL="742950" lvl="4" indent="-285750">
              <a:buFont typeface="Arial" panose="020B0604020202020204" pitchFamily="34" charset="0"/>
              <a:buChar char="•"/>
            </a:pPr>
            <a:r>
              <a:rPr lang="cs-CZ" sz="1400" i="1" dirty="0"/>
              <a:t>Trestní odpovědnost právnických osob</a:t>
            </a:r>
          </a:p>
          <a:p>
            <a:pPr marL="742950" lvl="4" indent="-285750">
              <a:buFont typeface="Arial" panose="020B0604020202020204" pitchFamily="34" charset="0"/>
              <a:buChar char="•"/>
            </a:pPr>
            <a:r>
              <a:rPr lang="cs-CZ" sz="1400" i="1" dirty="0"/>
              <a:t>Životní prostředí</a:t>
            </a:r>
          </a:p>
          <a:p>
            <a:pPr marL="742950" lvl="4" indent="-285750">
              <a:buFont typeface="Arial" panose="020B0604020202020204" pitchFamily="34" charset="0"/>
              <a:buChar char="•"/>
            </a:pPr>
            <a:r>
              <a:rPr lang="cs-CZ" sz="1400" i="1" dirty="0"/>
              <a:t>Účetnictví a účetní závěrky</a:t>
            </a:r>
          </a:p>
          <a:p>
            <a:pPr marL="742950" lvl="4" indent="-285750">
              <a:buFont typeface="Arial" panose="020B0604020202020204" pitchFamily="34" charset="0"/>
              <a:buChar char="•"/>
            </a:pPr>
            <a:r>
              <a:rPr lang="cs-CZ" sz="1400" i="1" dirty="0"/>
              <a:t>Daně</a:t>
            </a:r>
          </a:p>
          <a:p>
            <a:pPr marL="742950" lvl="4" indent="-285750">
              <a:buFont typeface="Arial" panose="020B0604020202020204" pitchFamily="34" charset="0"/>
              <a:buChar char="•"/>
            </a:pPr>
            <a:r>
              <a:rPr lang="cs-CZ" sz="1400" i="1" dirty="0"/>
              <a:t>Finanční záležitosti, pojištění, granty a pobídky</a:t>
            </a:r>
          </a:p>
          <a:p>
            <a:pPr marL="742950" lvl="4" indent="-285750">
              <a:buFont typeface="Arial" panose="020B0604020202020204" pitchFamily="34" charset="0"/>
              <a:buChar char="•"/>
            </a:pPr>
            <a:r>
              <a:rPr lang="cs-CZ" sz="1400" i="1" dirty="0"/>
              <a:t>Zaměstnanci a členové orgánů</a:t>
            </a:r>
          </a:p>
          <a:p>
            <a:pPr marL="742950" lvl="4" indent="-285750">
              <a:buFont typeface="Arial" panose="020B0604020202020204" pitchFamily="34" charset="0"/>
              <a:buChar char="•"/>
            </a:pPr>
            <a:r>
              <a:rPr lang="cs-CZ" sz="1400" i="1" dirty="0"/>
              <a:t>Pravdivost informací poskytnutých kupujícímu</a:t>
            </a:r>
          </a:p>
          <a:p>
            <a:pPr marL="742950" lvl="4" indent="-285750">
              <a:buFont typeface="Arial" panose="020B0604020202020204" pitchFamily="34" charset="0"/>
              <a:buChar char="•"/>
            </a:pPr>
            <a:r>
              <a:rPr lang="cs-CZ" sz="1400" i="1" dirty="0"/>
              <a:t>Transakční náklady</a:t>
            </a:r>
          </a:p>
          <a:p>
            <a:pPr marL="742950" lvl="4" indent="-285750">
              <a:buFont typeface="Arial" panose="020B0604020202020204" pitchFamily="34" charset="0"/>
              <a:buChar char="•"/>
            </a:pPr>
            <a:endParaRPr lang="cs-CZ" sz="1400" i="1" dirty="0">
              <a:solidFill>
                <a:srgbClr val="FF0000"/>
              </a:solidFill>
            </a:endParaRPr>
          </a:p>
        </p:txBody>
      </p:sp>
    </p:spTree>
    <p:extLst>
      <p:ext uri="{BB962C8B-B14F-4D97-AF65-F5344CB8AC3E}">
        <p14:creationId xmlns:p14="http://schemas.microsoft.com/office/powerpoint/2010/main" val="20738422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cs-CZ" dirty="0"/>
          </a:p>
        </p:txBody>
      </p:sp>
      <p:sp>
        <p:nvSpPr>
          <p:cNvPr id="2" name="Title 1"/>
          <p:cNvSpPr>
            <a:spLocks noGrp="1"/>
          </p:cNvSpPr>
          <p:nvPr>
            <p:ph type="title"/>
          </p:nvPr>
        </p:nvSpPr>
        <p:spPr/>
        <p:txBody>
          <a:bodyPr/>
          <a:lstStyle/>
          <a:p>
            <a:r>
              <a:rPr lang="en-US" sz="2400" b="1" dirty="0"/>
              <a:t>O</a:t>
            </a:r>
            <a:r>
              <a:rPr lang="cs-CZ" sz="2400" b="1" dirty="0" err="1"/>
              <a:t>snova</a:t>
            </a:r>
            <a:r>
              <a:rPr lang="cs-CZ" sz="2400" b="1" dirty="0"/>
              <a:t> semináře</a:t>
            </a:r>
            <a:endParaRPr lang="cs-CZ" b="1" dirty="0"/>
          </a:p>
        </p:txBody>
      </p:sp>
      <p:sp>
        <p:nvSpPr>
          <p:cNvPr id="3" name="Content Placeholder 2"/>
          <p:cNvSpPr>
            <a:spLocks noGrp="1"/>
          </p:cNvSpPr>
          <p:nvPr>
            <p:ph idx="1"/>
          </p:nvPr>
        </p:nvSpPr>
        <p:spPr/>
        <p:txBody>
          <a:bodyPr/>
          <a:lstStyle/>
          <a:p>
            <a:pPr marL="0" lvl="1" indent="0">
              <a:buNone/>
            </a:pPr>
            <a:r>
              <a:rPr lang="cs-CZ" sz="1800" b="1" dirty="0"/>
              <a:t>Kupní smlouva při akvizičních transakcích (SPA):</a:t>
            </a:r>
          </a:p>
          <a:p>
            <a:pPr marL="342900" lvl="1" indent="-342900">
              <a:buFont typeface="+mj-lt"/>
              <a:buAutoNum type="arabicPeriod"/>
            </a:pPr>
            <a:r>
              <a:rPr lang="cs-CZ" sz="1800" b="1" dirty="0"/>
              <a:t>Principy sjednání kupní ceny</a:t>
            </a:r>
          </a:p>
          <a:p>
            <a:pPr marL="361950" lvl="1" indent="-361950">
              <a:buFont typeface="+mj-lt"/>
              <a:buAutoNum type="arabicPeriod"/>
            </a:pPr>
            <a:r>
              <a:rPr lang="cs-CZ" sz="1800" b="1" dirty="0"/>
              <a:t>Odpovědnost prodávajícího a její omezení (1. část)</a:t>
            </a:r>
          </a:p>
          <a:p>
            <a:pPr marL="361950" lvl="1" indent="-361950">
              <a:buFont typeface="+mj-lt"/>
              <a:buAutoNum type="arabicPeriod"/>
            </a:pPr>
            <a:endParaRPr lang="cs-CZ" sz="1800" b="1" dirty="0"/>
          </a:p>
        </p:txBody>
      </p:sp>
    </p:spTree>
    <p:extLst>
      <p:ext uri="{BB962C8B-B14F-4D97-AF65-F5344CB8AC3E}">
        <p14:creationId xmlns:p14="http://schemas.microsoft.com/office/powerpoint/2010/main" val="123657833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Prohlášení a záruky v SPA</a:t>
            </a:r>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6" name="Content Placeholder 3"/>
          <p:cNvSpPr>
            <a:spLocks noGrp="1"/>
          </p:cNvSpPr>
          <p:nvPr>
            <p:ph idx="1"/>
          </p:nvPr>
        </p:nvSpPr>
        <p:spPr>
          <a:xfrm>
            <a:off x="376238" y="1665288"/>
            <a:ext cx="8374062" cy="4713911"/>
          </a:xfrm>
        </p:spPr>
        <p:txBody>
          <a:bodyPr/>
          <a:lstStyle/>
          <a:p>
            <a:pPr lvl="1"/>
            <a:r>
              <a:rPr lang="cs-CZ" sz="1600" b="1" dirty="0"/>
              <a:t>Prohlášení se činí:</a:t>
            </a:r>
          </a:p>
          <a:p>
            <a:pPr marL="688500" lvl="3" indent="-342900">
              <a:buFont typeface="+mj-lt"/>
              <a:buAutoNum type="arabicPeriod"/>
            </a:pPr>
            <a:r>
              <a:rPr lang="cs-CZ" sz="1600" dirty="0"/>
              <a:t>Ke dni podpisu </a:t>
            </a:r>
            <a:r>
              <a:rPr lang="cs-CZ" sz="1600" dirty="0" err="1"/>
              <a:t>SPA</a:t>
            </a:r>
            <a:r>
              <a:rPr lang="cs-CZ" sz="1600" dirty="0"/>
              <a:t>, a</a:t>
            </a:r>
          </a:p>
          <a:p>
            <a:pPr marL="688500" lvl="3" indent="-342900">
              <a:buFont typeface="+mj-lt"/>
              <a:buAutoNum type="arabicPeriod"/>
            </a:pPr>
            <a:r>
              <a:rPr lang="cs-CZ" sz="1600" dirty="0"/>
              <a:t>Ke dni vypořádání transakce </a:t>
            </a:r>
          </a:p>
          <a:p>
            <a:pPr marL="172800" lvl="2" indent="0">
              <a:buNone/>
            </a:pPr>
            <a:r>
              <a:rPr lang="cs-CZ" sz="1600" dirty="0"/>
              <a:t>  (V mezidobí buď mají platit trvale, nebo ne)</a:t>
            </a:r>
          </a:p>
          <a:p>
            <a:pPr lvl="1"/>
            <a:r>
              <a:rPr lang="cs-CZ" sz="1600" b="1" dirty="0"/>
              <a:t>Nejde o „záruku za jakost“</a:t>
            </a:r>
            <a:r>
              <a:rPr lang="cs-CZ" sz="1600" dirty="0"/>
              <a:t> – změna stavu po vypořádání nemá následky</a:t>
            </a:r>
          </a:p>
          <a:p>
            <a:pPr lvl="1"/>
            <a:r>
              <a:rPr lang="cs-CZ" sz="1600" dirty="0"/>
              <a:t>Proč „prohlášení a záruky“? Původ v anglickém právním systému:</a:t>
            </a:r>
          </a:p>
          <a:p>
            <a:pPr lvl="2"/>
            <a:r>
              <a:rPr lang="cs-CZ" sz="1600" dirty="0"/>
              <a:t>Nepravdivá prohlášení = deliktní odpovědnost </a:t>
            </a:r>
          </a:p>
          <a:p>
            <a:pPr lvl="2"/>
            <a:r>
              <a:rPr lang="cs-CZ" sz="1600" dirty="0"/>
              <a:t>Porušení záruk = odpovědnost za porušení smlouvy / závazku (vadné plnění)</a:t>
            </a:r>
          </a:p>
          <a:p>
            <a:pPr lvl="1"/>
            <a:r>
              <a:rPr lang="cs-CZ" sz="1600" dirty="0"/>
              <a:t>V kontinentálním systému jde o </a:t>
            </a:r>
            <a:r>
              <a:rPr lang="cs-CZ" sz="1600" b="1" dirty="0"/>
              <a:t>určení kvalit (vlastností) předmětu plnění prodávajícího dle </a:t>
            </a:r>
            <a:r>
              <a:rPr lang="cs-CZ" sz="1600" b="1" dirty="0" err="1"/>
              <a:t>SPA</a:t>
            </a:r>
            <a:r>
              <a:rPr lang="cs-CZ" sz="1600" dirty="0"/>
              <a:t> – tj. nejpozději k okamžiku převodu (vypořádání)</a:t>
            </a:r>
          </a:p>
          <a:p>
            <a:pPr lvl="1"/>
            <a:r>
              <a:rPr lang="cs-CZ" sz="1600" dirty="0"/>
              <a:t>Prohlášení jsou zpravidla dána objektivně (bez ohledu na subjektivní znalost prodávajícího), ale řada bývá dána i subjektivně – „dle vědomí prodávajícího“ (tzv. „</a:t>
            </a:r>
            <a:r>
              <a:rPr lang="en-US" sz="1600" dirty="0"/>
              <a:t>knowledge qualifier</a:t>
            </a:r>
            <a:r>
              <a:rPr lang="cs-CZ" sz="1600" dirty="0"/>
              <a:t>“) – různé stupně</a:t>
            </a:r>
          </a:p>
          <a:p>
            <a:pPr lvl="1"/>
            <a:r>
              <a:rPr lang="cs-CZ" sz="1600" dirty="0"/>
              <a:t>Výklad prohlášení jednotlivě (nezávisle), vyloučení jiných ujištění než dle </a:t>
            </a:r>
            <a:r>
              <a:rPr lang="cs-CZ" sz="1600" dirty="0" err="1"/>
              <a:t>SPA</a:t>
            </a:r>
            <a:endParaRPr lang="cs-CZ" sz="1600" dirty="0"/>
          </a:p>
        </p:txBody>
      </p:sp>
    </p:spTree>
    <p:extLst>
      <p:ext uri="{BB962C8B-B14F-4D97-AF65-F5344CB8AC3E}">
        <p14:creationId xmlns:p14="http://schemas.microsoft.com/office/powerpoint/2010/main" val="19362894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Prohlášení a záruky v SPA</a:t>
            </a:r>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8" name="Content Placeholder 3"/>
          <p:cNvSpPr>
            <a:spLocks noGrp="1"/>
          </p:cNvSpPr>
          <p:nvPr>
            <p:ph idx="1"/>
          </p:nvPr>
        </p:nvSpPr>
        <p:spPr>
          <a:xfrm>
            <a:off x="376238" y="1665288"/>
            <a:ext cx="8374062" cy="4713911"/>
          </a:xfrm>
        </p:spPr>
        <p:txBody>
          <a:bodyPr/>
          <a:lstStyle/>
          <a:p>
            <a:pPr marL="342900" lvl="1" indent="-342900">
              <a:buFont typeface="+mj-lt"/>
              <a:buAutoNum type="arabicPeriod"/>
            </a:pPr>
            <a:r>
              <a:rPr lang="cs-CZ" sz="1600" b="1" dirty="0"/>
              <a:t>Povinnost zjednat nápravu</a:t>
            </a:r>
            <a:r>
              <a:rPr lang="cs-CZ" sz="1600" dirty="0"/>
              <a:t> uvedením </a:t>
            </a:r>
            <a:r>
              <a:rPr lang="cs-CZ" sz="1600" dirty="0" err="1"/>
              <a:t>Targetu</a:t>
            </a:r>
            <a:r>
              <a:rPr lang="cs-CZ" sz="1600" dirty="0"/>
              <a:t> a/nebo kupujícího do postavení jako kdyby k porušení nedošlo</a:t>
            </a:r>
          </a:p>
          <a:p>
            <a:pPr marL="342900" lvl="1" indent="-342900">
              <a:buFont typeface="+mj-lt"/>
              <a:buAutoNum type="arabicPeriod"/>
            </a:pPr>
            <a:r>
              <a:rPr lang="cs-CZ" sz="1600" b="1" dirty="0"/>
              <a:t>Finanční kompenzace:</a:t>
            </a:r>
          </a:p>
          <a:p>
            <a:pPr lvl="3"/>
            <a:r>
              <a:rPr lang="cs-CZ" sz="1600" u="sng" dirty="0"/>
              <a:t>Koncepce 1: Sleva z kupní ceny pro vady</a:t>
            </a:r>
            <a:r>
              <a:rPr lang="cs-CZ" sz="1600" dirty="0"/>
              <a:t> (konzistentní s psaným právem)</a:t>
            </a:r>
          </a:p>
          <a:p>
            <a:pPr marL="172800" lvl="2" indent="0">
              <a:buNone/>
            </a:pPr>
            <a:r>
              <a:rPr lang="cs-CZ" sz="1600" dirty="0"/>
              <a:t>	nebo</a:t>
            </a:r>
          </a:p>
          <a:p>
            <a:pPr lvl="3"/>
            <a:r>
              <a:rPr lang="cs-CZ" sz="1600" u="sng" dirty="0"/>
              <a:t>Koncepce 2: Náhrada škody</a:t>
            </a:r>
            <a:r>
              <a:rPr lang="cs-CZ" sz="1600" dirty="0"/>
              <a:t> (spíše pro indemnitu, zpravidla jen přímá)</a:t>
            </a:r>
          </a:p>
          <a:p>
            <a:pPr lvl="3"/>
            <a:r>
              <a:rPr lang="cs-CZ" sz="1600" dirty="0"/>
              <a:t>Výpočet jako snížení hodnoty aktiv nebo zvýšení hodnoty pasiv </a:t>
            </a:r>
            <a:r>
              <a:rPr lang="cs-CZ" sz="1600" dirty="0" err="1"/>
              <a:t>Targetu</a:t>
            </a:r>
            <a:r>
              <a:rPr lang="cs-CZ" sz="1600" dirty="0"/>
              <a:t>, případně snížení hodnoty investice kupujícího</a:t>
            </a:r>
          </a:p>
          <a:p>
            <a:pPr lvl="3"/>
            <a:r>
              <a:rPr lang="cs-CZ" sz="1600" dirty="0"/>
              <a:t>V obou případech řešit otázku vůči čemu skutečnost (odporující </a:t>
            </a:r>
            <a:r>
              <a:rPr lang="cs-CZ" sz="1600" dirty="0" err="1"/>
              <a:t>R&amp;W</a:t>
            </a:r>
            <a:r>
              <a:rPr lang="cs-CZ" sz="1600" dirty="0"/>
              <a:t>) porovnávám? A) hypotetický stav kdyby k porušení </a:t>
            </a:r>
            <a:r>
              <a:rPr lang="cs-CZ" sz="1600" dirty="0" err="1"/>
              <a:t>R&amp;W</a:t>
            </a:r>
            <a:r>
              <a:rPr lang="cs-CZ" sz="1600" dirty="0"/>
              <a:t> nedošlo, nebo B) stanovím skutečnou hodnotu akvizice a porovnám s kupní cenou?</a:t>
            </a:r>
          </a:p>
          <a:p>
            <a:pPr marL="342900" lvl="1" indent="-342900">
              <a:buFont typeface="+mj-lt"/>
              <a:buAutoNum type="arabicPeriod"/>
            </a:pPr>
            <a:r>
              <a:rPr lang="cs-CZ" sz="1600" b="1" dirty="0"/>
              <a:t>Odstoupení od SPA</a:t>
            </a:r>
            <a:r>
              <a:rPr lang="cs-CZ" sz="1600" dirty="0"/>
              <a:t> (výjimečné – pokud vůbec, tak jen pro nezhojitelné absolutní vady „</a:t>
            </a:r>
            <a:r>
              <a:rPr lang="cs-CZ" sz="1600" dirty="0" err="1"/>
              <a:t>Title</a:t>
            </a:r>
            <a:r>
              <a:rPr lang="cs-CZ" sz="1600" dirty="0"/>
              <a:t> </a:t>
            </a:r>
            <a:r>
              <a:rPr lang="cs-CZ" sz="1600" dirty="0" err="1"/>
              <a:t>warranties</a:t>
            </a:r>
            <a:r>
              <a:rPr lang="cs-CZ" sz="1600" dirty="0"/>
              <a:t>“ výjimečně i další zásadní a jen po krátkou dobu po </a:t>
            </a:r>
            <a:r>
              <a:rPr lang="cs-CZ" sz="1600"/>
              <a:t>vypořádání) </a:t>
            </a:r>
            <a:endParaRPr lang="cs-CZ" sz="1600" dirty="0"/>
          </a:p>
          <a:p>
            <a:pPr marL="0" lvl="1" indent="0">
              <a:buNone/>
            </a:pPr>
            <a:r>
              <a:rPr lang="cs-CZ" sz="1600" b="1" dirty="0" err="1"/>
              <a:t>SPA</a:t>
            </a:r>
            <a:r>
              <a:rPr lang="cs-CZ" sz="1600" b="1" dirty="0"/>
              <a:t> obvykle vylučuje veškeré ostatní nároky (tj. z obecného práva)</a:t>
            </a:r>
          </a:p>
        </p:txBody>
      </p:sp>
    </p:spTree>
    <p:extLst>
      <p:ext uri="{BB962C8B-B14F-4D97-AF65-F5344CB8AC3E}">
        <p14:creationId xmlns:p14="http://schemas.microsoft.com/office/powerpoint/2010/main" val="20071710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8" y="1705669"/>
            <a:ext cx="7905750" cy="1592403"/>
          </a:xfrm>
        </p:spPr>
        <p:txBody>
          <a:bodyPr/>
          <a:lstStyle/>
          <a:p>
            <a:r>
              <a:rPr lang="cs-CZ" dirty="0"/>
              <a:t>Děkujeme</a:t>
            </a:r>
            <a:r>
              <a:rPr lang="en-US" dirty="0"/>
              <a:t> </a:t>
            </a:r>
            <a:r>
              <a:rPr lang="en-US" dirty="0" err="1"/>
              <a:t>za</a:t>
            </a:r>
            <a:r>
              <a:rPr lang="en-US" dirty="0"/>
              <a:t> </a:t>
            </a:r>
            <a:r>
              <a:rPr lang="en-US" dirty="0" err="1"/>
              <a:t>pozornost</a:t>
            </a:r>
            <a:r>
              <a:rPr lang="cs-CZ" dirty="0"/>
              <a:t>.</a:t>
            </a:r>
          </a:p>
        </p:txBody>
      </p:sp>
    </p:spTree>
    <p:extLst>
      <p:ext uri="{BB962C8B-B14F-4D97-AF65-F5344CB8AC3E}">
        <p14:creationId xmlns:p14="http://schemas.microsoft.com/office/powerpoint/2010/main" val="22555675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dirty="0"/>
              <a:t>Kupní smlouva (SPA)</a:t>
            </a:r>
          </a:p>
        </p:txBody>
      </p:sp>
      <p:sp>
        <p:nvSpPr>
          <p:cNvPr id="7" name="Text Placeholder 2"/>
          <p:cNvSpPr>
            <a:spLocks noGrp="1"/>
          </p:cNvSpPr>
          <p:nvPr>
            <p:ph type="body" idx="1"/>
          </p:nvPr>
        </p:nvSpPr>
        <p:spPr>
          <a:xfrm>
            <a:off x="376238" y="3429000"/>
            <a:ext cx="7905750" cy="1566532"/>
          </a:xfrm>
        </p:spPr>
        <p:txBody>
          <a:bodyPr/>
          <a:lstStyle/>
          <a:p>
            <a:r>
              <a:rPr lang="cs-CZ" sz="3200" dirty="0"/>
              <a:t>Principy sjednání kupní ceny</a:t>
            </a:r>
          </a:p>
        </p:txBody>
      </p:sp>
    </p:spTree>
    <p:extLst>
      <p:ext uri="{BB962C8B-B14F-4D97-AF65-F5344CB8AC3E}">
        <p14:creationId xmlns:p14="http://schemas.microsoft.com/office/powerpoint/2010/main" val="15318982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Kupní cena a tzv. </a:t>
            </a:r>
            <a:r>
              <a:rPr lang="cs-CZ" dirty="0" err="1"/>
              <a:t>Enterprise</a:t>
            </a:r>
            <a:r>
              <a:rPr lang="cs-CZ" dirty="0"/>
              <a:t> </a:t>
            </a:r>
            <a:r>
              <a:rPr lang="cs-CZ" dirty="0" err="1"/>
              <a:t>Value</a:t>
            </a:r>
            <a:r>
              <a:rPr lang="cs-CZ" dirty="0"/>
              <a:t> („</a:t>
            </a:r>
            <a:r>
              <a:rPr lang="cs-CZ" b="1" dirty="0"/>
              <a:t>EV</a:t>
            </a:r>
            <a:r>
              <a:rPr lang="cs-CZ" dirty="0"/>
              <a:t>“)</a:t>
            </a:r>
          </a:p>
        </p:txBody>
      </p:sp>
      <p:sp>
        <p:nvSpPr>
          <p:cNvPr id="2" name="Title 1"/>
          <p:cNvSpPr>
            <a:spLocks noGrp="1"/>
          </p:cNvSpPr>
          <p:nvPr>
            <p:ph type="title"/>
          </p:nvPr>
        </p:nvSpPr>
        <p:spPr/>
        <p:txBody>
          <a:bodyPr/>
          <a:lstStyle/>
          <a:p>
            <a:r>
              <a:rPr lang="cs-CZ" sz="2200" b="1" dirty="0"/>
              <a:t>SPA – Principy sjednání kupní ceny</a:t>
            </a:r>
            <a:endParaRPr lang="cs-CZ" b="1"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dirty="0" err="1"/>
              <a:t>Enterprise</a:t>
            </a:r>
            <a:r>
              <a:rPr lang="cs-CZ" sz="1400" dirty="0"/>
              <a:t> </a:t>
            </a:r>
            <a:r>
              <a:rPr lang="cs-CZ" sz="1400" dirty="0" err="1"/>
              <a:t>Value</a:t>
            </a:r>
            <a:r>
              <a:rPr lang="cs-CZ" sz="1400" dirty="0"/>
              <a:t> = hodnota závodu (zpravidla na výnosové nebo srovnávací bázi, např. tzv. EBITDA násobek)</a:t>
            </a:r>
          </a:p>
          <a:p>
            <a:pPr marL="465750" lvl="1" indent="-285750"/>
            <a:r>
              <a:rPr lang="cs-CZ" sz="1400" dirty="0"/>
              <a:t>Dvě srovnatelné společnosti A </a:t>
            </a:r>
            <a:r>
              <a:rPr lang="cs-CZ" sz="1400" dirty="0" err="1"/>
              <a:t>a</a:t>
            </a:r>
            <a:r>
              <a:rPr lang="cs-CZ" sz="1400" dirty="0"/>
              <a:t> B (B je předmětem transakce)</a:t>
            </a:r>
          </a:p>
          <a:p>
            <a:pPr marL="465750" lvl="1" indent="-285750"/>
            <a:r>
              <a:rPr lang="cs-CZ" sz="1400" b="1" dirty="0"/>
              <a:t>Společnost A</a:t>
            </a:r>
          </a:p>
          <a:p>
            <a:pPr marL="630238" lvl="2" indent="-285750"/>
            <a:r>
              <a:rPr lang="cs-CZ" sz="1400" dirty="0"/>
              <a:t>kótovaná, zveřejňuje účetní závěrky, cena akcií je známa z burzovních obchodů</a:t>
            </a:r>
          </a:p>
          <a:p>
            <a:pPr marL="630238" lvl="2" indent="-285750"/>
            <a:r>
              <a:rPr lang="cs-CZ" sz="1400" dirty="0"/>
              <a:t>Cena 100% akcií (A) / EBITDA z poslední závěrky (A) = EBITDA Násobek (A)</a:t>
            </a:r>
          </a:p>
          <a:p>
            <a:pPr lvl="2" indent="0">
              <a:buNone/>
            </a:pPr>
            <a:r>
              <a:rPr lang="cs-CZ" sz="1400" dirty="0"/>
              <a:t>	</a:t>
            </a:r>
            <a:r>
              <a:rPr lang="cs-CZ" sz="1400" b="1" i="1" dirty="0"/>
              <a:t>např. 100 mil. Kč / 10 mil. Kč = 10 (násobek)</a:t>
            </a:r>
          </a:p>
          <a:p>
            <a:pPr marL="465750" lvl="1" indent="-285750"/>
            <a:r>
              <a:rPr lang="cs-CZ" sz="1400" b="1" dirty="0"/>
              <a:t>Společnost B (srovnatelná s A)</a:t>
            </a:r>
          </a:p>
          <a:p>
            <a:pPr marL="630238" lvl="2" indent="-285750"/>
            <a:r>
              <a:rPr lang="cs-CZ" sz="1400" dirty="0"/>
              <a:t>Cenu neznáme</a:t>
            </a:r>
          </a:p>
          <a:p>
            <a:pPr marL="630238" lvl="2" indent="-285750"/>
            <a:r>
              <a:rPr lang="cs-CZ" sz="1400" dirty="0"/>
              <a:t>Prodávající předloží poslední závěrku, kupující prověří správnost v DD</a:t>
            </a:r>
          </a:p>
          <a:p>
            <a:pPr marL="630238" lvl="2" indent="-285750"/>
            <a:r>
              <a:rPr lang="cs-CZ" sz="1400" dirty="0"/>
              <a:t>EBITDA z poslední závěrky (B) X EBITDA Násobek (A) = </a:t>
            </a:r>
            <a:r>
              <a:rPr lang="en-GB" sz="1400" dirty="0"/>
              <a:t>Enterprise Value</a:t>
            </a:r>
            <a:r>
              <a:rPr lang="cs-CZ" sz="1400" dirty="0"/>
              <a:t> / EV</a:t>
            </a:r>
            <a:r>
              <a:rPr lang="en-GB" sz="1400" dirty="0"/>
              <a:t> </a:t>
            </a:r>
            <a:r>
              <a:rPr lang="cs-CZ" sz="1400" dirty="0"/>
              <a:t>(B)</a:t>
            </a:r>
          </a:p>
          <a:p>
            <a:pPr lvl="2" indent="0">
              <a:buNone/>
            </a:pPr>
            <a:r>
              <a:rPr lang="cs-CZ" sz="1400" dirty="0"/>
              <a:t>	</a:t>
            </a:r>
            <a:r>
              <a:rPr lang="cs-CZ" sz="1400" b="1" i="1" dirty="0"/>
              <a:t>tj. např. 5 mil. Kč x 10 (násobek) = 50 mil. Kč</a:t>
            </a:r>
          </a:p>
          <a:p>
            <a:pPr marL="630238" lvl="2" indent="-285750"/>
            <a:r>
              <a:rPr lang="cs-CZ" sz="1400" dirty="0"/>
              <a:t>EV upravím o rozdíl skutečného pracovního kapitálu a normálního pracovního kapitálu</a:t>
            </a:r>
          </a:p>
          <a:p>
            <a:pPr marL="630238" lvl="2" indent="-285750"/>
            <a:r>
              <a:rPr lang="cs-CZ" sz="1400" dirty="0"/>
              <a:t>EV upravím odečtením čistého dluhu (úvěrové závazky snížené o přebytečné peníze)</a:t>
            </a:r>
          </a:p>
          <a:p>
            <a:pPr marL="630238" lvl="2" indent="-285750"/>
            <a:r>
              <a:rPr lang="cs-CZ" sz="1400" dirty="0"/>
              <a:t>Takto upravená EV = kupní cena 100% podílu/akcií B (</a:t>
            </a:r>
            <a:r>
              <a:rPr lang="en-GB" sz="1400" dirty="0"/>
              <a:t>Equity value</a:t>
            </a:r>
            <a:r>
              <a:rPr lang="cs-CZ" sz="1400" dirty="0"/>
              <a:t>)</a:t>
            </a:r>
          </a:p>
          <a:p>
            <a:pPr marL="630238" lvl="2" indent="-285750"/>
            <a:endParaRPr lang="cs-CZ" sz="1400" dirty="0"/>
          </a:p>
          <a:p>
            <a:pPr marL="630238" lvl="2" indent="-285750"/>
            <a:endParaRPr lang="cs-CZ" sz="1400" dirty="0"/>
          </a:p>
          <a:p>
            <a:pPr marL="630238" lvl="2" indent="-285750"/>
            <a:endParaRPr lang="cs-CZ" sz="1400" dirty="0"/>
          </a:p>
          <a:p>
            <a:pPr marL="630238" lvl="2" indent="-285750"/>
            <a:endParaRPr lang="cs-CZ" sz="1400" dirty="0"/>
          </a:p>
          <a:p>
            <a:pPr marL="285750" indent="-285750">
              <a:buFont typeface="Arial" panose="020B0604020202020204" pitchFamily="34" charset="0"/>
              <a:buChar char="•"/>
            </a:pPr>
            <a:endParaRPr lang="cs-CZ" sz="1400" dirty="0"/>
          </a:p>
        </p:txBody>
      </p:sp>
      <p:cxnSp>
        <p:nvCxnSpPr>
          <p:cNvPr id="6" name="Straight Arrow Connector 5"/>
          <p:cNvCxnSpPr/>
          <p:nvPr/>
        </p:nvCxnSpPr>
        <p:spPr>
          <a:xfrm flipH="1">
            <a:off x="3547872" y="3849624"/>
            <a:ext cx="1060704" cy="1481328"/>
          </a:xfrm>
          <a:prstGeom prst="straightConnector1">
            <a:avLst/>
          </a:prstGeom>
          <a:ln w="38100">
            <a:solidFill>
              <a:srgbClr val="DA291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4189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Dva základní přístupy</a:t>
            </a:r>
          </a:p>
        </p:txBody>
      </p:sp>
      <p:sp>
        <p:nvSpPr>
          <p:cNvPr id="2" name="Title 1"/>
          <p:cNvSpPr>
            <a:spLocks noGrp="1"/>
          </p:cNvSpPr>
          <p:nvPr>
            <p:ph type="title"/>
          </p:nvPr>
        </p:nvSpPr>
        <p:spPr/>
        <p:txBody>
          <a:bodyPr/>
          <a:lstStyle/>
          <a:p>
            <a:r>
              <a:rPr lang="cs-CZ" sz="2200" b="1" dirty="0"/>
              <a:t>SPA – Principy sjednání kupní ceny</a:t>
            </a:r>
            <a:endParaRPr lang="cs-CZ" b="1"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b="1" dirty="0"/>
              <a:t>Dva alternativní principy: </a:t>
            </a:r>
          </a:p>
          <a:p>
            <a:pPr marL="465750" lvl="1" indent="-285750"/>
            <a:r>
              <a:rPr lang="cs-CZ" sz="1400" dirty="0" err="1"/>
              <a:t>Locked</a:t>
            </a:r>
            <a:r>
              <a:rPr lang="cs-CZ" sz="1400" dirty="0"/>
              <a:t>-Box </a:t>
            </a:r>
          </a:p>
          <a:p>
            <a:pPr lvl="1" indent="0">
              <a:buNone/>
            </a:pPr>
            <a:r>
              <a:rPr lang="cs-CZ" sz="1400" dirty="0"/>
              <a:t>nebo </a:t>
            </a:r>
          </a:p>
          <a:p>
            <a:pPr marL="465750" lvl="1" indent="-285750"/>
            <a:r>
              <a:rPr lang="cs-CZ" sz="1400" dirty="0" err="1"/>
              <a:t>Closing</a:t>
            </a:r>
            <a:r>
              <a:rPr lang="cs-CZ" sz="1400" dirty="0"/>
              <a:t> </a:t>
            </a:r>
            <a:r>
              <a:rPr lang="cs-CZ" sz="1400" dirty="0" err="1"/>
              <a:t>Accounts</a:t>
            </a:r>
            <a:r>
              <a:rPr lang="cs-CZ" sz="1400" dirty="0"/>
              <a:t> </a:t>
            </a:r>
          </a:p>
          <a:p>
            <a:pPr lvl="1" indent="0">
              <a:buNone/>
            </a:pPr>
            <a:r>
              <a:rPr lang="cs-CZ" sz="1400" dirty="0"/>
              <a:t>(popř. i kombinace)</a:t>
            </a:r>
          </a:p>
          <a:p>
            <a:pPr marL="285750" indent="-285750">
              <a:buFont typeface="Arial" panose="020B0604020202020204" pitchFamily="34" charset="0"/>
              <a:buChar char="•"/>
            </a:pPr>
            <a:endParaRPr lang="cs-CZ" sz="1400" b="1" dirty="0"/>
          </a:p>
          <a:p>
            <a:pPr marL="285750" indent="-285750">
              <a:buFont typeface="Arial" panose="020B0604020202020204" pitchFamily="34" charset="0"/>
              <a:buChar char="•"/>
            </a:pPr>
            <a:r>
              <a:rPr lang="cs-CZ" sz="1400" b="1" dirty="0"/>
              <a:t>Mechanizmus výplaty ceny: </a:t>
            </a:r>
          </a:p>
          <a:p>
            <a:pPr marL="465750" lvl="1" indent="-285750"/>
            <a:r>
              <a:rPr lang="cs-CZ" sz="1400" dirty="0"/>
              <a:t>Úschova („</a:t>
            </a:r>
            <a:r>
              <a:rPr lang="cs-CZ" sz="1400" dirty="0" err="1"/>
              <a:t>Escrow</a:t>
            </a:r>
            <a:r>
              <a:rPr lang="cs-CZ" sz="1400" dirty="0"/>
              <a:t>“)</a:t>
            </a:r>
          </a:p>
          <a:p>
            <a:pPr marL="465750" lvl="1" indent="-285750"/>
            <a:r>
              <a:rPr lang="cs-CZ" sz="1400" dirty="0"/>
              <a:t>Zaplacení proti předání („</a:t>
            </a:r>
            <a:r>
              <a:rPr lang="cs-CZ" sz="1400" dirty="0" err="1"/>
              <a:t>Delivery</a:t>
            </a:r>
            <a:r>
              <a:rPr lang="cs-CZ" sz="1400" dirty="0"/>
              <a:t> vs. </a:t>
            </a:r>
            <a:r>
              <a:rPr lang="cs-CZ" sz="1400" dirty="0" err="1"/>
              <a:t>Payment</a:t>
            </a:r>
            <a:r>
              <a:rPr lang="cs-CZ" sz="1400" dirty="0"/>
              <a:t>“)</a:t>
            </a:r>
          </a:p>
          <a:p>
            <a:pPr marL="465750" lvl="1" indent="-285750"/>
            <a:r>
              <a:rPr lang="cs-CZ" sz="1400" dirty="0"/>
              <a:t>Zádržné („Hold-</a:t>
            </a:r>
            <a:r>
              <a:rPr lang="cs-CZ" sz="1400" dirty="0" err="1"/>
              <a:t>Back</a:t>
            </a:r>
            <a:r>
              <a:rPr lang="cs-CZ" sz="1400" dirty="0"/>
              <a:t>“) nezajištěné nebo přes </a:t>
            </a:r>
            <a:r>
              <a:rPr lang="cs-CZ" sz="1400" dirty="0" err="1"/>
              <a:t>Escrow</a:t>
            </a:r>
            <a:endParaRPr lang="cs-CZ" sz="1400" dirty="0"/>
          </a:p>
          <a:p>
            <a:endParaRPr lang="cs-CZ" sz="1400" b="1" dirty="0"/>
          </a:p>
          <a:p>
            <a:pPr marL="285750" indent="-285750">
              <a:buFont typeface="Arial" panose="020B0604020202020204" pitchFamily="34" charset="0"/>
              <a:buChar char="•"/>
            </a:pPr>
            <a:r>
              <a:rPr lang="cs-CZ" sz="1400" b="1" dirty="0" err="1"/>
              <a:t>Earn-Out</a:t>
            </a:r>
            <a:r>
              <a:rPr lang="cs-CZ" sz="1400" b="1" dirty="0"/>
              <a:t>:</a:t>
            </a:r>
            <a:r>
              <a:rPr lang="cs-CZ" sz="1400" dirty="0"/>
              <a:t> Dodatečné zvýšení ceny v závislosti na výsledcích společnosti po vypořádání transakce nebo na splnění jiných podmínek</a:t>
            </a:r>
          </a:p>
        </p:txBody>
      </p:sp>
    </p:spTree>
    <p:extLst>
      <p:ext uri="{BB962C8B-B14F-4D97-AF65-F5344CB8AC3E}">
        <p14:creationId xmlns:p14="http://schemas.microsoft.com/office/powerpoint/2010/main" val="14730674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err="1"/>
              <a:t>Locked</a:t>
            </a:r>
            <a:r>
              <a:rPr lang="cs-CZ" dirty="0"/>
              <a:t>-Box</a:t>
            </a:r>
          </a:p>
        </p:txBody>
      </p:sp>
      <p:sp>
        <p:nvSpPr>
          <p:cNvPr id="2" name="Title 1"/>
          <p:cNvSpPr>
            <a:spLocks noGrp="1"/>
          </p:cNvSpPr>
          <p:nvPr>
            <p:ph type="title"/>
          </p:nvPr>
        </p:nvSpPr>
        <p:spPr/>
        <p:txBody>
          <a:bodyPr/>
          <a:lstStyle/>
          <a:p>
            <a:r>
              <a:rPr lang="cs-CZ" sz="2200" b="1" dirty="0"/>
              <a:t>SPA – Principy sjednání kupní ceny</a:t>
            </a:r>
            <a:endParaRPr lang="cs-CZ" b="1" dirty="0"/>
          </a:p>
        </p:txBody>
      </p:sp>
      <p:sp>
        <p:nvSpPr>
          <p:cNvPr id="6" name="Content Placeholder 3"/>
          <p:cNvSpPr txBox="1">
            <a:spLocks/>
          </p:cNvSpPr>
          <p:nvPr/>
        </p:nvSpPr>
        <p:spPr>
          <a:xfrm>
            <a:off x="376238" y="1665288"/>
            <a:ext cx="8374062" cy="471391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171450" indent="-17145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345600" indent="-172800" algn="l" defTabSz="914400" rtl="0" eaLnBrk="1" latinLnBrk="0" hangingPunct="1">
              <a:spcBef>
                <a:spcPts val="0"/>
              </a:spcBef>
              <a:spcAft>
                <a:spcPts val="1000"/>
              </a:spcAft>
              <a:buClrTx/>
              <a:buSzPct val="100000"/>
              <a:buFont typeface="Verdana" panose="020B0604030504040204" pitchFamily="34" charset="0"/>
              <a:buChar char="−"/>
              <a:defRPr lang="en-US" sz="1200" kern="1200" dirty="0" smtClean="0">
                <a:solidFill>
                  <a:schemeClr val="tx1"/>
                </a:solidFill>
                <a:latin typeface="+mn-lt"/>
                <a:ea typeface="+mn-ea"/>
                <a:cs typeface="+mn-cs"/>
              </a:defRPr>
            </a:lvl3pPr>
            <a:lvl4pPr marL="518400" indent="-1728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691200" indent="-1728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buNone/>
            </a:pPr>
            <a:r>
              <a:rPr lang="en-US" sz="1600" b="1" dirty="0"/>
              <a:t>Locked-Box</a:t>
            </a:r>
            <a:r>
              <a:rPr lang="cs-CZ" sz="1600" b="1" dirty="0"/>
              <a:t>: </a:t>
            </a:r>
            <a:r>
              <a:rPr lang="cs-CZ" sz="1600" dirty="0"/>
              <a:t>Cena je stanovena pevně dle ocenění/dohody k určitému datu (</a:t>
            </a:r>
            <a:r>
              <a:rPr lang="cs-CZ" sz="1600" dirty="0" err="1"/>
              <a:t>DD</a:t>
            </a:r>
            <a:r>
              <a:rPr lang="cs-CZ" sz="1600" dirty="0"/>
              <a:t>), k pohybům v mezidobí se nepřihlíží, ale prodávající se nesmí dopustit „</a:t>
            </a:r>
            <a:r>
              <a:rPr lang="en-US" sz="1600" dirty="0"/>
              <a:t>leakage</a:t>
            </a:r>
            <a:r>
              <a:rPr lang="cs-CZ" sz="1600" dirty="0"/>
              <a:t>“ (dividendy, mimořádné operace, atd. – jinak porušení </a:t>
            </a:r>
            <a:br>
              <a:rPr lang="cs-CZ" sz="1600" dirty="0"/>
            </a:br>
            <a:r>
              <a:rPr lang="cs-CZ" sz="1600" dirty="0"/>
              <a:t>a kompenzace)</a:t>
            </a:r>
          </a:p>
        </p:txBody>
      </p:sp>
      <p:sp>
        <p:nvSpPr>
          <p:cNvPr id="7" name="Right Arrow 6"/>
          <p:cNvSpPr/>
          <p:nvPr/>
        </p:nvSpPr>
        <p:spPr bwMode="gray">
          <a:xfrm>
            <a:off x="376238" y="3220277"/>
            <a:ext cx="8371762" cy="962767"/>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cxnSp>
        <p:nvCxnSpPr>
          <p:cNvPr id="8" name="Straight Connector 7"/>
          <p:cNvCxnSpPr/>
          <p:nvPr/>
        </p:nvCxnSpPr>
        <p:spPr>
          <a:xfrm>
            <a:off x="1466954" y="3922644"/>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3317" y="4439478"/>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Locked-Box Accounts</a:t>
            </a:r>
          </a:p>
        </p:txBody>
      </p:sp>
      <p:sp>
        <p:nvSpPr>
          <p:cNvPr id="10" name="Right Brace 9"/>
          <p:cNvSpPr/>
          <p:nvPr/>
        </p:nvSpPr>
        <p:spPr>
          <a:xfrm rot="16200000">
            <a:off x="3547760" y="898494"/>
            <a:ext cx="483702" cy="4647536"/>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p:cNvSpPr txBox="1"/>
          <p:nvPr/>
        </p:nvSpPr>
        <p:spPr>
          <a:xfrm>
            <a:off x="2228954" y="4433045"/>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Due Diligence</a:t>
            </a:r>
          </a:p>
        </p:txBody>
      </p:sp>
      <p:cxnSp>
        <p:nvCxnSpPr>
          <p:cNvPr id="12" name="Straight Connector 11"/>
          <p:cNvCxnSpPr/>
          <p:nvPr/>
        </p:nvCxnSpPr>
        <p:spPr>
          <a:xfrm>
            <a:off x="4224913" y="3916211"/>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11276" y="4433045"/>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SPA  Signing </a:t>
            </a:r>
          </a:p>
        </p:txBody>
      </p:sp>
      <p:cxnSp>
        <p:nvCxnSpPr>
          <p:cNvPr id="14" name="Straight Connector 13"/>
          <p:cNvCxnSpPr/>
          <p:nvPr/>
        </p:nvCxnSpPr>
        <p:spPr>
          <a:xfrm>
            <a:off x="6113377" y="3935896"/>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99740" y="4452730"/>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SPA  Closing</a:t>
            </a:r>
          </a:p>
        </p:txBody>
      </p:sp>
      <p:sp>
        <p:nvSpPr>
          <p:cNvPr id="16" name="Right Brace 15"/>
          <p:cNvSpPr/>
          <p:nvPr/>
        </p:nvSpPr>
        <p:spPr>
          <a:xfrm rot="5400000">
            <a:off x="2600740" y="3298464"/>
            <a:ext cx="483702" cy="1749287"/>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TextBox 16"/>
          <p:cNvSpPr txBox="1"/>
          <p:nvPr/>
        </p:nvSpPr>
        <p:spPr>
          <a:xfrm>
            <a:off x="3175972" y="2537602"/>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Locked-Box Period</a:t>
            </a:r>
          </a:p>
        </p:txBody>
      </p:sp>
      <p:sp>
        <p:nvSpPr>
          <p:cNvPr id="18" name="TextBox 17"/>
          <p:cNvSpPr txBox="1"/>
          <p:nvPr/>
        </p:nvSpPr>
        <p:spPr>
          <a:xfrm>
            <a:off x="6652305" y="5367513"/>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Leakage</a:t>
            </a:r>
            <a:r>
              <a:rPr lang="cs-CZ" sz="1400" b="1" dirty="0">
                <a:solidFill>
                  <a:srgbClr val="313131"/>
                </a:solidFill>
              </a:rPr>
              <a:t> </a:t>
            </a:r>
            <a:r>
              <a:rPr lang="en-US" sz="1400" b="1" dirty="0">
                <a:solidFill>
                  <a:srgbClr val="313131"/>
                </a:solidFill>
              </a:rPr>
              <a:t>Claims</a:t>
            </a:r>
          </a:p>
        </p:txBody>
      </p:sp>
      <p:cxnSp>
        <p:nvCxnSpPr>
          <p:cNvPr id="19" name="Straight Connector 18"/>
          <p:cNvCxnSpPr/>
          <p:nvPr/>
        </p:nvCxnSpPr>
        <p:spPr>
          <a:xfrm>
            <a:off x="4224913" y="4863932"/>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11276" y="5380766"/>
            <a:ext cx="1227275" cy="646331"/>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US" sz="1400" b="1" dirty="0">
                <a:solidFill>
                  <a:srgbClr val="313131"/>
                </a:solidFill>
              </a:rPr>
              <a:t>Final Purchase Price</a:t>
            </a:r>
          </a:p>
        </p:txBody>
      </p:sp>
      <p:sp>
        <p:nvSpPr>
          <p:cNvPr id="21" name="Right Brace 20"/>
          <p:cNvSpPr/>
          <p:nvPr/>
        </p:nvSpPr>
        <p:spPr>
          <a:xfrm rot="5400000">
            <a:off x="6885657" y="3164805"/>
            <a:ext cx="483702" cy="2028262"/>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2" name="Straight Connector 21"/>
          <p:cNvCxnSpPr/>
          <p:nvPr/>
        </p:nvCxnSpPr>
        <p:spPr>
          <a:xfrm flipH="1">
            <a:off x="7120171" y="4420787"/>
            <a:ext cx="1052" cy="946726"/>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838551" y="5611167"/>
            <a:ext cx="1813754" cy="1"/>
          </a:xfrm>
          <a:prstGeom prst="straightConnector1">
            <a:avLst/>
          </a:prstGeom>
          <a:ln w="381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1377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err="1"/>
              <a:t>Locked</a:t>
            </a:r>
            <a:r>
              <a:rPr lang="cs-CZ" dirty="0"/>
              <a:t>-Box</a:t>
            </a:r>
          </a:p>
        </p:txBody>
      </p:sp>
      <p:sp>
        <p:nvSpPr>
          <p:cNvPr id="2" name="Title 1"/>
          <p:cNvSpPr>
            <a:spLocks noGrp="1"/>
          </p:cNvSpPr>
          <p:nvPr>
            <p:ph type="title"/>
          </p:nvPr>
        </p:nvSpPr>
        <p:spPr/>
        <p:txBody>
          <a:bodyPr/>
          <a:lstStyle/>
          <a:p>
            <a:r>
              <a:rPr lang="cs-CZ" sz="2200" b="1" dirty="0"/>
              <a:t>SPA – Principy sjednání kupní ceny</a:t>
            </a:r>
            <a:endParaRPr lang="cs-CZ" b="1" dirty="0"/>
          </a:p>
        </p:txBody>
      </p:sp>
      <p:sp>
        <p:nvSpPr>
          <p:cNvPr id="3" name="Content Placeholder 2"/>
          <p:cNvSpPr>
            <a:spLocks noGrp="1"/>
          </p:cNvSpPr>
          <p:nvPr>
            <p:ph idx="1"/>
          </p:nvPr>
        </p:nvSpPr>
        <p:spPr/>
        <p:txBody>
          <a:bodyPr/>
          <a:lstStyle/>
          <a:p>
            <a:pPr marL="0" lvl="2" indent="0">
              <a:buNone/>
            </a:pPr>
            <a:r>
              <a:rPr lang="cs-CZ" sz="1600" b="1" dirty="0"/>
              <a:t>Zásadní je důkladná revize </a:t>
            </a:r>
            <a:r>
              <a:rPr lang="en-US" sz="1600" b="1" dirty="0"/>
              <a:t>Locked-Box Accounts</a:t>
            </a:r>
            <a:endParaRPr lang="cs-CZ" sz="1600" b="1" dirty="0"/>
          </a:p>
          <a:p>
            <a:pPr marL="0" lvl="2" indent="0">
              <a:buNone/>
            </a:pPr>
            <a:r>
              <a:rPr lang="en-US" sz="1600" b="1" dirty="0"/>
              <a:t>Locked-Box</a:t>
            </a:r>
            <a:r>
              <a:rPr lang="cs-CZ" sz="1600" b="1" dirty="0"/>
              <a:t> princip prospívá </a:t>
            </a:r>
            <a:r>
              <a:rPr lang="cs-CZ" sz="1600" b="1" u="sng" dirty="0"/>
              <a:t>spíše</a:t>
            </a:r>
            <a:r>
              <a:rPr lang="cs-CZ" sz="1600" b="1" dirty="0"/>
              <a:t> prodávajícímu, podnikatelské riziko ale i ekonomické vlastnictví přechází před podpisem SPA</a:t>
            </a:r>
            <a:endParaRPr lang="en-US" sz="1600" b="1" dirty="0"/>
          </a:p>
          <a:p>
            <a:pPr marL="0" lvl="2" indent="0">
              <a:buNone/>
            </a:pPr>
            <a:r>
              <a:rPr lang="en-US" sz="1600" b="1" dirty="0"/>
              <a:t>Leakage:</a:t>
            </a:r>
          </a:p>
          <a:p>
            <a:pPr lvl="1"/>
            <a:r>
              <a:rPr lang="cs-CZ" sz="1600" dirty="0">
                <a:solidFill>
                  <a:prstClr val="black"/>
                </a:solidFill>
              </a:rPr>
              <a:t>Obecně transakce mimo běžný provoz firmy jak probíhal dosud</a:t>
            </a:r>
          </a:p>
          <a:p>
            <a:pPr lvl="1"/>
            <a:r>
              <a:rPr lang="cs-CZ" sz="1600" dirty="0">
                <a:solidFill>
                  <a:prstClr val="black"/>
                </a:solidFill>
              </a:rPr>
              <a:t>Výplata podílu na zisku (i např. tichému společníku) a </a:t>
            </a:r>
            <a:r>
              <a:rPr lang="cs-CZ" sz="1600" dirty="0"/>
              <a:t>jiných vlastních zdrojů</a:t>
            </a:r>
            <a:endParaRPr lang="cs-CZ" sz="1600" dirty="0">
              <a:solidFill>
                <a:prstClr val="black"/>
              </a:solidFill>
            </a:endParaRPr>
          </a:p>
          <a:p>
            <a:pPr lvl="1"/>
            <a:r>
              <a:rPr lang="cs-CZ" sz="1600" dirty="0"/>
              <a:t>Náklady samotné transakce</a:t>
            </a:r>
          </a:p>
          <a:p>
            <a:pPr lvl="1"/>
            <a:r>
              <a:rPr lang="cs-CZ" sz="1600" dirty="0"/>
              <a:t>Převody majetku či platby (nebo akceptace závazku, zejm. odškodnění) vůči společníkům či propojeným osobám</a:t>
            </a:r>
          </a:p>
          <a:p>
            <a:pPr lvl="1"/>
            <a:r>
              <a:rPr lang="cs-CZ" sz="1600" dirty="0"/>
              <a:t>Vzdání se práva, prominutí dluhu (zejména vůči společníkům či propojeným osobám)</a:t>
            </a:r>
          </a:p>
          <a:p>
            <a:pPr lvl="1"/>
            <a:r>
              <a:rPr lang="cs-CZ" sz="1600" dirty="0"/>
              <a:t>Mimořádné mzdové a obdobné náklady</a:t>
            </a:r>
          </a:p>
          <a:p>
            <a:pPr marL="0" lvl="1" indent="0">
              <a:buNone/>
            </a:pPr>
            <a:r>
              <a:rPr lang="en-US" sz="1600" b="1" dirty="0"/>
              <a:t>Permitted Leakage </a:t>
            </a:r>
            <a:r>
              <a:rPr lang="en-US" sz="1600" dirty="0"/>
              <a:t>– </a:t>
            </a:r>
            <a:r>
              <a:rPr lang="cs-CZ" sz="1600" dirty="0"/>
              <a:t>konkrétní sjednané výjimky (povolené operace)</a:t>
            </a:r>
          </a:p>
        </p:txBody>
      </p:sp>
    </p:spTree>
    <p:extLst>
      <p:ext uri="{BB962C8B-B14F-4D97-AF65-F5344CB8AC3E}">
        <p14:creationId xmlns:p14="http://schemas.microsoft.com/office/powerpoint/2010/main" val="3015919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Closing Accounts</a:t>
            </a:r>
          </a:p>
        </p:txBody>
      </p:sp>
      <p:sp>
        <p:nvSpPr>
          <p:cNvPr id="2" name="Title 1"/>
          <p:cNvSpPr>
            <a:spLocks noGrp="1"/>
          </p:cNvSpPr>
          <p:nvPr>
            <p:ph type="title"/>
          </p:nvPr>
        </p:nvSpPr>
        <p:spPr/>
        <p:txBody>
          <a:bodyPr/>
          <a:lstStyle/>
          <a:p>
            <a:r>
              <a:rPr lang="cs-CZ" sz="2200" b="1" dirty="0"/>
              <a:t>SPA – Principy sjednání kupní ceny</a:t>
            </a:r>
            <a:endParaRPr lang="cs-CZ" b="1" dirty="0"/>
          </a:p>
        </p:txBody>
      </p:sp>
      <p:sp>
        <p:nvSpPr>
          <p:cNvPr id="24" name="Content Placeholder 3"/>
          <p:cNvSpPr>
            <a:spLocks noGrp="1"/>
          </p:cNvSpPr>
          <p:nvPr>
            <p:ph idx="1"/>
          </p:nvPr>
        </p:nvSpPr>
        <p:spPr>
          <a:xfrm>
            <a:off x="376238" y="1665288"/>
            <a:ext cx="8374062" cy="4713911"/>
          </a:xfrm>
        </p:spPr>
        <p:txBody>
          <a:bodyPr/>
          <a:lstStyle/>
          <a:p>
            <a:pPr marL="0" lvl="2" indent="0">
              <a:buNone/>
            </a:pPr>
            <a:r>
              <a:rPr lang="en-US" sz="1600" b="1" dirty="0"/>
              <a:t>Closing Accounts</a:t>
            </a:r>
            <a:r>
              <a:rPr lang="cs-CZ" sz="1600" b="1" dirty="0"/>
              <a:t>: </a:t>
            </a:r>
            <a:r>
              <a:rPr lang="cs-CZ" sz="1600" dirty="0"/>
              <a:t>Cena je stanovena dle ocenění/dohody k určitému datu (</a:t>
            </a:r>
            <a:r>
              <a:rPr lang="cs-CZ" sz="1600" dirty="0" err="1"/>
              <a:t>DD</a:t>
            </a:r>
            <a:r>
              <a:rPr lang="cs-CZ" sz="1600" dirty="0"/>
              <a:t>) s následnou úpravou dle pohybů v mezidobí („</a:t>
            </a:r>
            <a:r>
              <a:rPr lang="en-US" sz="1600" dirty="0"/>
              <a:t>Adjustment</a:t>
            </a:r>
            <a:r>
              <a:rPr lang="cs-CZ" sz="1600" dirty="0"/>
              <a:t>“) stanovené dle </a:t>
            </a:r>
            <a:r>
              <a:rPr lang="en-US" sz="1600" dirty="0"/>
              <a:t>Closing</a:t>
            </a:r>
            <a:r>
              <a:rPr lang="cs-CZ" sz="1600" dirty="0"/>
              <a:t> </a:t>
            </a:r>
            <a:r>
              <a:rPr lang="en-US" sz="1600" dirty="0"/>
              <a:t>Accounts</a:t>
            </a:r>
            <a:r>
              <a:rPr lang="cs-CZ" sz="1600" dirty="0"/>
              <a:t> (závěrka při vypořádání) např. dle pohybu pracovního kapitálu, </a:t>
            </a:r>
            <a:r>
              <a:rPr lang="en-US" sz="1600" dirty="0"/>
              <a:t>cash/debt</a:t>
            </a:r>
            <a:r>
              <a:rPr lang="cs-CZ" sz="1600" dirty="0"/>
              <a:t> změn, apod.</a:t>
            </a:r>
          </a:p>
          <a:p>
            <a:pPr marL="0" lvl="2" indent="0">
              <a:buNone/>
            </a:pPr>
            <a:endParaRPr lang="en-US" sz="1600" dirty="0"/>
          </a:p>
        </p:txBody>
      </p:sp>
      <p:sp>
        <p:nvSpPr>
          <p:cNvPr id="25" name="Right Arrow 24"/>
          <p:cNvSpPr/>
          <p:nvPr/>
        </p:nvSpPr>
        <p:spPr bwMode="gray">
          <a:xfrm>
            <a:off x="376238" y="3220277"/>
            <a:ext cx="8371762" cy="962767"/>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cxnSp>
        <p:nvCxnSpPr>
          <p:cNvPr id="26" name="Straight Connector 25"/>
          <p:cNvCxnSpPr/>
          <p:nvPr/>
        </p:nvCxnSpPr>
        <p:spPr>
          <a:xfrm>
            <a:off x="1466954" y="3922644"/>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3317" y="4439478"/>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Last Accounts</a:t>
            </a:r>
          </a:p>
        </p:txBody>
      </p:sp>
      <p:sp>
        <p:nvSpPr>
          <p:cNvPr id="28" name="TextBox 27"/>
          <p:cNvSpPr txBox="1"/>
          <p:nvPr/>
        </p:nvSpPr>
        <p:spPr>
          <a:xfrm>
            <a:off x="2228954" y="4433045"/>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Due Diligence</a:t>
            </a:r>
          </a:p>
        </p:txBody>
      </p:sp>
      <p:cxnSp>
        <p:nvCxnSpPr>
          <p:cNvPr id="29" name="Straight Connector 28"/>
          <p:cNvCxnSpPr/>
          <p:nvPr/>
        </p:nvCxnSpPr>
        <p:spPr>
          <a:xfrm>
            <a:off x="4224913" y="3916211"/>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11276" y="4433045"/>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SPA  Signing </a:t>
            </a:r>
          </a:p>
        </p:txBody>
      </p:sp>
      <p:cxnSp>
        <p:nvCxnSpPr>
          <p:cNvPr id="31" name="Straight Connector 30"/>
          <p:cNvCxnSpPr/>
          <p:nvPr/>
        </p:nvCxnSpPr>
        <p:spPr>
          <a:xfrm>
            <a:off x="6113377" y="3935896"/>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99740" y="4452730"/>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SPA  Closing</a:t>
            </a:r>
          </a:p>
        </p:txBody>
      </p:sp>
      <p:sp>
        <p:nvSpPr>
          <p:cNvPr id="33" name="Right Brace 32"/>
          <p:cNvSpPr/>
          <p:nvPr/>
        </p:nvSpPr>
        <p:spPr>
          <a:xfrm rot="5400000">
            <a:off x="2600740" y="3298464"/>
            <a:ext cx="483702" cy="1749287"/>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TextBox 33"/>
          <p:cNvSpPr txBox="1"/>
          <p:nvPr/>
        </p:nvSpPr>
        <p:spPr>
          <a:xfrm>
            <a:off x="7017125" y="4452729"/>
            <a:ext cx="1227275" cy="430887"/>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Closing Accounts</a:t>
            </a:r>
          </a:p>
        </p:txBody>
      </p:sp>
      <p:cxnSp>
        <p:nvCxnSpPr>
          <p:cNvPr id="35" name="Straight Connector 34"/>
          <p:cNvCxnSpPr/>
          <p:nvPr/>
        </p:nvCxnSpPr>
        <p:spPr>
          <a:xfrm>
            <a:off x="4224913" y="4863932"/>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11276" y="5380766"/>
            <a:ext cx="1227275" cy="646331"/>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US" sz="1400" b="1" dirty="0">
                <a:solidFill>
                  <a:srgbClr val="FF0000"/>
                </a:solidFill>
              </a:rPr>
              <a:t>Preliminary </a:t>
            </a:r>
            <a:r>
              <a:rPr lang="en-US" sz="1400" b="1" dirty="0"/>
              <a:t>Purchase Price</a:t>
            </a:r>
          </a:p>
        </p:txBody>
      </p:sp>
      <p:sp>
        <p:nvSpPr>
          <p:cNvPr id="37" name="Right Brace 36"/>
          <p:cNvSpPr/>
          <p:nvPr/>
        </p:nvSpPr>
        <p:spPr>
          <a:xfrm rot="5400000">
            <a:off x="6885657" y="3164805"/>
            <a:ext cx="483702" cy="2028262"/>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38" name="Straight Arrow Connector 37"/>
          <p:cNvCxnSpPr>
            <a:endCxn id="40" idx="1"/>
          </p:cNvCxnSpPr>
          <p:nvPr/>
        </p:nvCxnSpPr>
        <p:spPr>
          <a:xfrm flipV="1">
            <a:off x="4838551" y="5699700"/>
            <a:ext cx="2178574" cy="5501"/>
          </a:xfrm>
          <a:prstGeom prst="straightConnector1">
            <a:avLst/>
          </a:prstGeom>
          <a:ln w="381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41639" y="4870766"/>
            <a:ext cx="4038" cy="5035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017125" y="5376534"/>
            <a:ext cx="1227275" cy="646331"/>
          </a:xfrm>
          <a:prstGeom prst="rect">
            <a:avLst/>
          </a:prstGeom>
          <a:noFill/>
          <a:ln w="28575">
            <a:solidFill>
              <a:schemeClr val="tx2"/>
            </a:solidFill>
          </a:ln>
        </p:spPr>
        <p:txBody>
          <a:bodyPr wrap="square" lIns="0" tIns="0" rIns="0" bIns="0" rtlCol="0">
            <a:spAutoFit/>
          </a:bodyPr>
          <a:lstStyle/>
          <a:p>
            <a:pPr algn="ctr">
              <a:spcBef>
                <a:spcPts val="600"/>
              </a:spcBef>
              <a:buSzPct val="100000"/>
            </a:pPr>
            <a:r>
              <a:rPr lang="en-GB" sz="1400" b="1" dirty="0">
                <a:solidFill>
                  <a:srgbClr val="313131"/>
                </a:solidFill>
              </a:rPr>
              <a:t>Purchase Price Adjustment</a:t>
            </a:r>
          </a:p>
        </p:txBody>
      </p:sp>
    </p:spTree>
    <p:extLst>
      <p:ext uri="{BB962C8B-B14F-4D97-AF65-F5344CB8AC3E}">
        <p14:creationId xmlns:p14="http://schemas.microsoft.com/office/powerpoint/2010/main" val="34752922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Closing Accounts</a:t>
            </a:r>
          </a:p>
        </p:txBody>
      </p:sp>
      <p:sp>
        <p:nvSpPr>
          <p:cNvPr id="2" name="Title 1"/>
          <p:cNvSpPr>
            <a:spLocks noGrp="1"/>
          </p:cNvSpPr>
          <p:nvPr>
            <p:ph type="title"/>
          </p:nvPr>
        </p:nvSpPr>
        <p:spPr/>
        <p:txBody>
          <a:bodyPr/>
          <a:lstStyle/>
          <a:p>
            <a:r>
              <a:rPr lang="cs-CZ" sz="2200" b="1" dirty="0"/>
              <a:t>SPA – Principy sjednání kupní ceny</a:t>
            </a:r>
            <a:endParaRPr lang="cs-CZ" b="1" dirty="0"/>
          </a:p>
        </p:txBody>
      </p:sp>
      <p:sp>
        <p:nvSpPr>
          <p:cNvPr id="22" name="Content Placeholder 3"/>
          <p:cNvSpPr>
            <a:spLocks noGrp="1"/>
          </p:cNvSpPr>
          <p:nvPr>
            <p:ph sz="quarter" idx="4294967295"/>
          </p:nvPr>
        </p:nvSpPr>
        <p:spPr>
          <a:xfrm>
            <a:off x="376238" y="1665288"/>
            <a:ext cx="3979184" cy="4716461"/>
          </a:xfrm>
          <a:prstGeom prst="rect">
            <a:avLst/>
          </a:prstGeom>
        </p:spPr>
        <p:txBody>
          <a:bodyPr/>
          <a:lstStyle/>
          <a:p>
            <a:r>
              <a:rPr lang="cs-CZ" sz="1400" b="1" dirty="0"/>
              <a:t>Net cash/</a:t>
            </a:r>
            <a:r>
              <a:rPr lang="cs-CZ" sz="1400" b="1" dirty="0" err="1"/>
              <a:t>debt</a:t>
            </a:r>
            <a:r>
              <a:rPr lang="cs-CZ" sz="1400" b="1" dirty="0"/>
              <a:t> (položky rozvahy)</a:t>
            </a:r>
          </a:p>
          <a:p>
            <a:r>
              <a:rPr lang="cs-CZ" sz="1400" b="1" u="sng" dirty="0"/>
              <a:t>AKTIVA:</a:t>
            </a:r>
          </a:p>
          <a:p>
            <a:pPr marL="171450" indent="-171450">
              <a:buFont typeface="Arial" panose="020B0604020202020204" pitchFamily="34" charset="0"/>
              <a:buChar char="•"/>
            </a:pPr>
            <a:r>
              <a:rPr lang="cs-CZ" sz="1400" dirty="0"/>
              <a:t>Účty v bankách</a:t>
            </a:r>
          </a:p>
          <a:p>
            <a:pPr marL="171450" indent="-171450">
              <a:buFont typeface="Arial" panose="020B0604020202020204" pitchFamily="34" charset="0"/>
              <a:buChar char="•"/>
            </a:pPr>
            <a:r>
              <a:rPr lang="cs-CZ" sz="1400" dirty="0"/>
              <a:t>Krátkodobé cenné papíry a podíly	</a:t>
            </a:r>
          </a:p>
          <a:p>
            <a:pPr marL="171450" indent="-171450">
              <a:buFont typeface="Arial" panose="020B0604020202020204" pitchFamily="34" charset="0"/>
              <a:buChar char="•"/>
            </a:pPr>
            <a:r>
              <a:rPr lang="cs-CZ" sz="1400" dirty="0"/>
              <a:t>Pořizovaný krátkodobý </a:t>
            </a:r>
            <a:br>
              <a:rPr lang="cs-CZ" sz="1400" dirty="0"/>
            </a:br>
            <a:r>
              <a:rPr lang="cs-CZ" sz="1400" dirty="0"/>
              <a:t>finanční majetek</a:t>
            </a:r>
          </a:p>
          <a:p>
            <a:endParaRPr lang="cs-CZ" sz="1400" dirty="0"/>
          </a:p>
          <a:p>
            <a:endParaRPr lang="cs-CZ" sz="1400" dirty="0"/>
          </a:p>
          <a:p>
            <a:endParaRPr lang="cs-CZ" sz="1400" b="1" u="sng" dirty="0"/>
          </a:p>
          <a:p>
            <a:endParaRPr lang="cs-CZ" sz="1400" b="1" u="sng" dirty="0"/>
          </a:p>
          <a:p>
            <a:r>
              <a:rPr lang="cs-CZ" sz="1400" b="1" u="sng" dirty="0"/>
              <a:t>PASIVA:</a:t>
            </a:r>
          </a:p>
          <a:p>
            <a:pPr marL="171450" indent="-171450">
              <a:buFont typeface="Arial" panose="020B0604020202020204" pitchFamily="34" charset="0"/>
              <a:buChar char="•"/>
            </a:pPr>
            <a:r>
              <a:rPr lang="cs-CZ" sz="1400" dirty="0"/>
              <a:t>Dlouhodobé závazky (ne odložený daňový závazek)</a:t>
            </a:r>
          </a:p>
          <a:p>
            <a:pPr marL="171450" indent="-171450">
              <a:buFont typeface="Arial" panose="020B0604020202020204" pitchFamily="34" charset="0"/>
              <a:buChar char="•"/>
            </a:pPr>
            <a:r>
              <a:rPr lang="cs-CZ" sz="1400" dirty="0"/>
              <a:t>Bankovní úvěry a výpomoci</a:t>
            </a:r>
          </a:p>
          <a:p>
            <a:endParaRPr lang="cs-CZ" sz="1400" dirty="0"/>
          </a:p>
          <a:p>
            <a:endParaRPr lang="cs-CZ" sz="1400" dirty="0"/>
          </a:p>
        </p:txBody>
      </p:sp>
      <p:sp>
        <p:nvSpPr>
          <p:cNvPr id="23" name="Content Placeholder 4"/>
          <p:cNvSpPr>
            <a:spLocks noGrp="1"/>
          </p:cNvSpPr>
          <p:nvPr>
            <p:ph sz="quarter" idx="4294967295"/>
          </p:nvPr>
        </p:nvSpPr>
        <p:spPr>
          <a:xfrm>
            <a:off x="4786154" y="1665288"/>
            <a:ext cx="3992086" cy="4716461"/>
          </a:xfrm>
          <a:prstGeom prst="rect">
            <a:avLst/>
          </a:prstGeom>
        </p:spPr>
        <p:txBody>
          <a:bodyPr/>
          <a:lstStyle/>
          <a:p>
            <a:r>
              <a:rPr lang="cs-CZ" sz="1400" b="1" dirty="0"/>
              <a:t>Pracovní kapitál (položky rozvahy)</a:t>
            </a:r>
          </a:p>
          <a:p>
            <a:r>
              <a:rPr lang="cs-CZ" sz="1400" b="1" u="sng" dirty="0"/>
              <a:t>AKTIVA:</a:t>
            </a:r>
          </a:p>
          <a:p>
            <a:pPr marL="171450" indent="-171450">
              <a:buFont typeface="Arial" panose="020B0604020202020204" pitchFamily="34" charset="0"/>
              <a:buChar char="•"/>
            </a:pPr>
            <a:r>
              <a:rPr lang="cs-CZ" sz="1400" dirty="0"/>
              <a:t>Zásoby</a:t>
            </a:r>
          </a:p>
          <a:p>
            <a:pPr marL="171450" indent="-171450">
              <a:buFont typeface="Arial" panose="020B0604020202020204" pitchFamily="34" charset="0"/>
              <a:buChar char="•"/>
            </a:pPr>
            <a:r>
              <a:rPr lang="cs-CZ" sz="1400" dirty="0"/>
              <a:t>Dlouhodobé pohledávky – splatnost delší než 1 rok (ne dlouhodobé poskytnuté zálohy, odložená daňová pohledávka)</a:t>
            </a:r>
          </a:p>
          <a:p>
            <a:pPr marL="171450" indent="-171450">
              <a:buFont typeface="Arial" panose="020B0604020202020204" pitchFamily="34" charset="0"/>
              <a:buChar char="•"/>
            </a:pPr>
            <a:r>
              <a:rPr lang="cs-CZ" sz="1400" dirty="0"/>
              <a:t>Krátkodobé pohledávky – splatnost max. 1 rok</a:t>
            </a:r>
          </a:p>
          <a:p>
            <a:pPr marL="171450" indent="-171450">
              <a:buFont typeface="Arial" panose="020B0604020202020204" pitchFamily="34" charset="0"/>
              <a:buChar char="•"/>
            </a:pPr>
            <a:r>
              <a:rPr lang="cs-CZ" sz="1400" dirty="0"/>
              <a:t>Peníze (hotovost)</a:t>
            </a:r>
          </a:p>
          <a:p>
            <a:pPr marL="171450" indent="-171450">
              <a:buFont typeface="Arial" panose="020B0604020202020204" pitchFamily="34" charset="0"/>
              <a:buChar char="•"/>
            </a:pPr>
            <a:r>
              <a:rPr lang="cs-CZ" sz="1400" dirty="0"/>
              <a:t>Příjmy příštích období	</a:t>
            </a:r>
          </a:p>
          <a:p>
            <a:r>
              <a:rPr lang="cs-CZ" sz="1400" b="1" u="sng" dirty="0"/>
              <a:t>PASIVA:</a:t>
            </a:r>
          </a:p>
          <a:p>
            <a:pPr marL="171450" indent="-171450">
              <a:buFont typeface="Arial" panose="020B0604020202020204" pitchFamily="34" charset="0"/>
              <a:buChar char="•"/>
            </a:pPr>
            <a:r>
              <a:rPr lang="cs-CZ" sz="1400" dirty="0"/>
              <a:t>Krátkodobé závazky</a:t>
            </a:r>
          </a:p>
          <a:p>
            <a:pPr marL="171450" indent="-171450">
              <a:buFont typeface="Arial" panose="020B0604020202020204" pitchFamily="34" charset="0"/>
              <a:buChar char="•"/>
            </a:pPr>
            <a:r>
              <a:rPr lang="cs-CZ" sz="1400" dirty="0"/>
              <a:t>Časové rozlišení (výdaje a výnosy příštích období)</a:t>
            </a:r>
          </a:p>
          <a:p>
            <a:endParaRPr lang="cs-CZ" sz="1400" dirty="0"/>
          </a:p>
          <a:p>
            <a:endParaRPr lang="cs-CZ" sz="1400" dirty="0"/>
          </a:p>
        </p:txBody>
      </p:sp>
      <p:sp>
        <p:nvSpPr>
          <p:cNvPr id="41" name="Left-Right Arrow 40"/>
          <p:cNvSpPr/>
          <p:nvPr/>
        </p:nvSpPr>
        <p:spPr bwMode="gray">
          <a:xfrm>
            <a:off x="3471704" y="3751263"/>
            <a:ext cx="1314450" cy="838200"/>
          </a:xfrm>
          <a:prstGeom prst="lef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cs-CZ" sz="1400" b="1" dirty="0">
              <a:solidFill>
                <a:schemeClr val="bg1"/>
              </a:solidFill>
            </a:endParaRPr>
          </a:p>
        </p:txBody>
      </p:sp>
    </p:spTree>
    <p:extLst>
      <p:ext uri="{BB962C8B-B14F-4D97-AF65-F5344CB8AC3E}">
        <p14:creationId xmlns:p14="http://schemas.microsoft.com/office/powerpoint/2010/main" val="347744405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BB210AEC-30C4-4D33-A9D7-92281B8595B6}"/>
    </a:ext>
  </a:extLst>
</a:theme>
</file>

<file path=ppt/theme/theme2.xml><?xml version="1.0" encoding="utf-8"?>
<a:theme xmlns:a="http://schemas.openxmlformats.org/drawingml/2006/main" name="1_Deloitte Presentation Template 2016 CZ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7E8ADBEA-8125-4DC2-8F4A-7EC1901D8510}"/>
    </a:ext>
  </a:extLst>
</a:theme>
</file>

<file path=ppt/theme/theme3.xml><?xml version="1.0" encoding="utf-8"?>
<a:theme xmlns:a="http://schemas.openxmlformats.org/drawingml/2006/main" name="2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AA466677-0B70-4394-B835-6CA7B7CDD7F2}" vid="{26659DEE-6644-4940-8E86-154061B6F5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2.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3.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839E2485F14849BF17EAC021F2B0AB" ma:contentTypeVersion="9" ma:contentTypeDescription="Create a new document." ma:contentTypeScope="" ma:versionID="b13d3d8e0865196c6e5f8615a6f6817e">
  <xsd:schema xmlns:xsd="http://www.w3.org/2001/XMLSchema" xmlns:xs="http://www.w3.org/2001/XMLSchema" xmlns:p="http://schemas.microsoft.com/office/2006/metadata/properties" xmlns:ns2="773eaad9-340a-4574-907e-8d7109ca9488" xmlns:ns3="abcf9ee2-6e93-4c65-873a-c2359e6dbfb2" targetNamespace="http://schemas.microsoft.com/office/2006/metadata/properties" ma:root="true" ma:fieldsID="ce39ee399f4f89ce4e3f855741260029" ns2:_="" ns3:_="">
    <xsd:import namespace="773eaad9-340a-4574-907e-8d7109ca9488"/>
    <xsd:import namespace="abcf9ee2-6e93-4c65-873a-c2359e6dbf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eaad9-340a-4574-907e-8d7109ca9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cf9ee2-6e93-4c65-873a-c2359e6dbf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5F749A-0D62-44A0-B92C-5788FBC8301B}">
  <ds:schemaRefs>
    <ds:schemaRef ds:uri="http://schemas.microsoft.com/sharepoint/v3/contenttype/forms"/>
  </ds:schemaRefs>
</ds:datastoreItem>
</file>

<file path=customXml/itemProps2.xml><?xml version="1.0" encoding="utf-8"?>
<ds:datastoreItem xmlns:ds="http://schemas.openxmlformats.org/officeDocument/2006/customXml" ds:itemID="{7E8BABDD-D204-43E5-ABE2-92F7DE3017EF}">
  <ds:schemaRefs>
    <ds:schemaRef ds:uri="773eaad9-340a-4574-907e-8d7109ca9488"/>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EEC5617-5386-4354-A747-40F17056EF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eaad9-340a-4574-907e-8d7109ca9488"/>
    <ds:schemaRef ds:uri="abcf9ee2-6e93-4c65-873a-c2359e6db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6175</TotalTime>
  <Words>2761</Words>
  <Application>Microsoft Office PowerPoint</Application>
  <PresentationFormat>On-screen Show (4:3)</PresentationFormat>
  <Paragraphs>242</Paragraphs>
  <Slides>22</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9" baseType="lpstr">
      <vt:lpstr>Arial</vt:lpstr>
      <vt:lpstr>Verdana</vt:lpstr>
      <vt:lpstr>Wingdings 2</vt:lpstr>
      <vt:lpstr>1_Deloitte Presentation Template 2016 ENG</vt:lpstr>
      <vt:lpstr>1_Deloitte Presentation Template 2016 CZE</vt:lpstr>
      <vt:lpstr>2_Deloitte Presentation Template 2016 ENG</vt:lpstr>
      <vt:lpstr>think-cell Slide</vt:lpstr>
      <vt:lpstr>PowerPoint Presentation</vt:lpstr>
      <vt:lpstr>Osnova semináře</vt:lpstr>
      <vt:lpstr>Kupní smlouva (SPA)</vt:lpstr>
      <vt:lpstr>SPA – Principy sjednání kupní ceny</vt:lpstr>
      <vt:lpstr>SPA – Principy sjednání kupní ceny</vt:lpstr>
      <vt:lpstr>SPA – Principy sjednání kupní ceny</vt:lpstr>
      <vt:lpstr>SPA – Principy sjednání kupní ceny</vt:lpstr>
      <vt:lpstr>SPA – Principy sjednání kupní ceny</vt:lpstr>
      <vt:lpstr>SPA – Principy sjednání kupní ceny</vt:lpstr>
      <vt:lpstr>SPA – Principy sjednání kupní ceny</vt:lpstr>
      <vt:lpstr>SPA – Principy sjednání kupní ceny</vt:lpstr>
      <vt:lpstr>Kupní smlouva (SPA)</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Děkujeme za pozornost.</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Suchy, Petr (CZ - Prague)</dc:creator>
  <cp:lastModifiedBy>Suchy, Petr</cp:lastModifiedBy>
  <cp:revision>261</cp:revision>
  <cp:lastPrinted>2020-02-18T10:42:39Z</cp:lastPrinted>
  <dcterms:created xsi:type="dcterms:W3CDTF">2018-03-10T11:01:20Z</dcterms:created>
  <dcterms:modified xsi:type="dcterms:W3CDTF">2022-10-02T16:44:50Z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0x010100C3839E2485F14849BF17EAC021F2B0AB</vt:lpwstr>
  </property>
  <property fmtid="{D5CDD505-2E9C-101B-9397-08002B2CF9AE}" pid="3" name="MSIP_Label_ea60d57e-af5b-4752-ac57-3e4f28ca11dc_Enabled">
    <vt:lpwstr>true</vt:lpwstr>
  </property>
  <property fmtid="{D5CDD505-2E9C-101B-9397-08002B2CF9AE}" pid="4" name="MSIP_Label_ea60d57e-af5b-4752-ac57-3e4f28ca11dc_SetDate">
    <vt:lpwstr>2022-02-20T15:20:30Z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c68e67c4-dd73-46de-a398-f0f428c8b860</vt:lpwstr>
  </property>
  <property fmtid="{D5CDD505-2E9C-101B-9397-08002B2CF9AE}" pid="9" name="MSIP_Label_ea60d57e-af5b-4752-ac57-3e4f28ca11dc_ContentBits">
    <vt:lpwstr>0</vt:lpwstr>
  </property>
</Properties>
</file>