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4" r:id="rId3"/>
    <p:sldId id="275" r:id="rId4"/>
    <p:sldId id="276" r:id="rId5"/>
    <p:sldId id="259" r:id="rId6"/>
    <p:sldId id="258" r:id="rId7"/>
    <p:sldId id="260" r:id="rId8"/>
    <p:sldId id="261" r:id="rId9"/>
    <p:sldId id="277" r:id="rId10"/>
    <p:sldId id="263" r:id="rId11"/>
    <p:sldId id="262" r:id="rId12"/>
    <p:sldId id="265" r:id="rId13"/>
    <p:sldId id="267" r:id="rId14"/>
    <p:sldId id="268" r:id="rId15"/>
    <p:sldId id="269" r:id="rId16"/>
    <p:sldId id="278" r:id="rId17"/>
    <p:sldId id="271" r:id="rId18"/>
    <p:sldId id="272" r:id="rId19"/>
    <p:sldId id="270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55"/>
  </p:normalViewPr>
  <p:slideViewPr>
    <p:cSldViewPr snapToGrid="0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7CEA03-3CD0-68B8-A3EC-29F885B89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F0EC39A-A31A-0140-D543-E55B29052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417A8A-C604-2017-177B-4D1EC8E0E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D2FC2E-06ED-7D23-AFBF-60730843E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7A13CC-F121-7328-9315-DC13D750B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736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3152F-EF6A-7885-D773-E6E1B9759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D5C6CC-9A5B-4E75-FE8E-CB93C23F47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15D104-7741-9A27-FE25-936C30E46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910118-1057-F18D-09D8-9EF307ED6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525678-DF77-B47E-D208-32DB6C84F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69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A3DFB3E-61F2-D6BA-AB15-367C52A095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C5D07CB-341D-EB6E-338E-13C222CC2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75EA4C-A7E8-90E3-C76C-797EDF681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DB9A17E-D239-61C0-0B63-78948848E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CA0E5B-2AA9-A020-7E63-523A476C0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2205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CC5CFD-084E-FD79-0E23-EA558DAB7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1B2B09-946A-13D3-0A88-A02B8751A3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8972CB-378B-E75B-CAAC-47280345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41C1E8-A3DA-D08A-9CC8-856EB40A4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FF1F2F-9170-897E-B43E-6E9A9C386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3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A30FE-78B4-8C5E-57B4-BA35F9AE8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637537-379F-8625-3A8E-29D32051A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1DE8C7-E3E4-1106-C34D-D485ED2E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E2DEF4-A35D-5176-F341-42981F947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E2E490-11D6-455C-B603-EFDE2010A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36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00C51-22A7-7B17-7C04-B7BEDF823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D6E3F7-B3BB-CD6E-674C-7F544F8B6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F482F5-443A-955B-4E32-EACDBF236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C67373-6D9B-CBC7-5FAE-79CBDE8BC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00B99ED-665A-B7A9-B2F4-3A0290F60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45316E7-DC35-F2C0-9B0E-EF42978FB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751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9FB18-C075-1D08-4E7A-E8D1C8DEF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DD5872-5B82-97F6-12FE-46F4AF40D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A75C32-8BA0-7785-1CD8-B26BCFAEC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97876B1-5EA1-0D8B-9FB2-F83CFF015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0D41760-FB5D-FAA7-460F-870EC894CA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7A219DD-9E71-A93C-9BC5-2368E181B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47C72FF-AF2E-3BF6-0D4E-AF5EAEEAB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CD7539F-88F8-6B4D-4CD2-18F9875F6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232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1EC003-F437-0456-A342-4ECF95489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F2DDE6C-A17B-A13A-5484-48B85D64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CBF1D1-3A2D-A3B3-D8D7-0F047B3B9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D609EE-6F95-7C52-5747-E8669297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8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365A86-09DF-1D47-A87F-C6B9646C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6B432E6-994A-AE9F-0082-D7DB3FDCF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0908F0-6D09-3B74-9084-200B3281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52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29B489-A490-A9F0-08C9-AD37E6E0D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506601-0659-27E2-066C-F4BDD3E55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98E3CE-CCE0-70F0-8BB4-AAF180B16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479C5C-BF3B-7F33-EA04-A41F88AED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B9FDAA-DFA9-FEE1-E7AC-04115D0E3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609004-E4F4-69C9-A852-48E6298EA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47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6BB26-D478-474C-2CC8-B5883F0EEF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CF33CF-3C72-5786-1135-2F8B84F189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3B896E-4E9A-DBC2-B765-DEE6F9CE55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02CBF35-55C2-91EA-5E74-A29C876F9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A35565-F455-BE81-2CC9-B80439127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76BDA0-F8BC-6B89-CAEF-7CBF23199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672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004B89D-A7F1-8C51-A52D-E43366B2C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A02E84-6A5A-7647-56FC-3A91991C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92A62-969C-189B-B91C-2DB7B0B7AD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94395-94EA-1F41-9A2E-DED469EB6333}" type="datetimeFigureOut">
              <a:rPr lang="cs-CZ" smtClean="0"/>
              <a:t>27.10.2022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84F3E8-A84F-93B2-6F84-A7450B0CE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929A37-5165-2741-1722-CD40EA10AC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F1EB9-D2B4-BF49-81D0-4D311284D3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215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apl.cnb.cz/apljerrsdad/JERRS.WEB14.POVOLENE_CINNOSTI?p_lang=cz&amp;p_TYP_SUBJEKTU=P&amp;p_SEQ_ID=3865&amp;p_VER_ID=1007&amp;p_SVR_SEQ_ID=5054&amp;p_SVR_VER_ID=1002&amp;p_ROL_KOD=6&amp;p_DATUM=02.12.2020&amp;p_CZE_ID=CZ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CS/TXT/?qid=1491306466202&amp;uri=CELEX:32014R0600" TargetMode="External"/><Relationship Id="rId2" Type="http://schemas.openxmlformats.org/officeDocument/2006/relationships/hyperlink" Target="http://eur-lex.europa.eu/legal-content/CS/TXT/?qid=1486375115550&amp;uri=CELEX:32014L006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dohled-financni-trh/legislativni-zakladna/obchodnici-s-cennymi-papiry-investicni-zprostredkovatel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37370"/>
            <a:ext cx="9144000" cy="2358230"/>
          </a:xfrm>
        </p:spPr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investiční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6"/>
            <a:ext cx="9144000" cy="1614855"/>
          </a:xfrm>
        </p:spPr>
        <p:txBody>
          <a:bodyPr>
            <a:normAutofit/>
          </a:bodyPr>
          <a:lstStyle/>
          <a:p>
            <a:r>
              <a:rPr lang="cs-CZ" dirty="0"/>
              <a:t>S využitím materiálů JUDr. Lumíra Schejbala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89695"/>
          </a:xfrm>
        </p:spPr>
        <p:txBody>
          <a:bodyPr>
            <a:normAutofit/>
          </a:bodyPr>
          <a:lstStyle/>
          <a:p>
            <a:r>
              <a:rPr lang="cs-CZ" dirty="0"/>
              <a:t>Průhledná struktura ovládajících osob (schválení)</a:t>
            </a:r>
          </a:p>
          <a:p>
            <a:r>
              <a:rPr lang="cs-CZ" dirty="0"/>
              <a:t>Transparentní vedoucí osoby, 1. bezúhonnost, 2. odborná praxe,     3. manažerská praxe (schválení) – jak se dokládá</a:t>
            </a:r>
          </a:p>
          <a:p>
            <a:r>
              <a:rPr lang="cs-CZ" dirty="0"/>
              <a:t>Pracovníci front </a:t>
            </a:r>
            <a:r>
              <a:rPr lang="cs-CZ" dirty="0" err="1"/>
              <a:t>office</a:t>
            </a:r>
            <a:r>
              <a:rPr lang="cs-CZ" dirty="0"/>
              <a:t>             makléřská zkouška x znalosti a zkušenosti</a:t>
            </a:r>
          </a:p>
          <a:p>
            <a:r>
              <a:rPr lang="cs-CZ" dirty="0"/>
              <a:t>Pracovníci </a:t>
            </a:r>
            <a:r>
              <a:rPr lang="cs-CZ" dirty="0" err="1"/>
              <a:t>compliance</a:t>
            </a:r>
            <a:r>
              <a:rPr lang="cs-CZ" dirty="0"/>
              <a:t>, IA a RM – znalosti a zkušenosti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473465" y="3050903"/>
            <a:ext cx="8374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903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8138"/>
          </a:xfrm>
        </p:spPr>
        <p:txBody>
          <a:bodyPr/>
          <a:lstStyle/>
          <a:p>
            <a:r>
              <a:rPr lang="cs-CZ" dirty="0"/>
              <a:t>Organizační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3895"/>
            <a:ext cx="10515600" cy="3701716"/>
          </a:xfrm>
        </p:spPr>
        <p:txBody>
          <a:bodyPr>
            <a:normAutofit/>
          </a:bodyPr>
          <a:lstStyle/>
          <a:p>
            <a:r>
              <a:rPr lang="cs-CZ" dirty="0"/>
              <a:t>Organizační struktura OCP (front office, </a:t>
            </a:r>
            <a:r>
              <a:rPr lang="cs-CZ" dirty="0" err="1"/>
              <a:t>back</a:t>
            </a:r>
            <a:r>
              <a:rPr lang="cs-CZ" dirty="0"/>
              <a:t> office, IT, compliance a reporting, IA, RM, účetnictví)</a:t>
            </a:r>
          </a:p>
          <a:p>
            <a:r>
              <a:rPr lang="cs-CZ" dirty="0"/>
              <a:t>Vnitřní předpisy</a:t>
            </a:r>
          </a:p>
          <a:p>
            <a:pPr lvl="1"/>
            <a:r>
              <a:rPr lang="cs-CZ" dirty="0"/>
              <a:t>Organizační řád, pravidla komunikace</a:t>
            </a:r>
          </a:p>
          <a:p>
            <a:pPr lvl="1"/>
            <a:r>
              <a:rPr lang="cs-CZ" dirty="0"/>
              <a:t>Pravidla poskytování investičních služeb, evidence</a:t>
            </a:r>
          </a:p>
          <a:p>
            <a:pPr lvl="1"/>
            <a:r>
              <a:rPr lang="cs-CZ" dirty="0"/>
              <a:t>Řízení rizik</a:t>
            </a:r>
          </a:p>
          <a:p>
            <a:pPr lvl="1"/>
            <a:r>
              <a:rPr lang="cs-CZ" dirty="0"/>
              <a:t>Pravidla IT, bezpečnost, kontinuita provozu, tok informací a dat, archivace, reporting ČNB</a:t>
            </a:r>
          </a:p>
          <a:p>
            <a:pPr lvl="1"/>
            <a:r>
              <a:rPr lang="cs-CZ" dirty="0"/>
              <a:t>Pravidla vnitřní kontroly (VKS, linie kontroly, </a:t>
            </a:r>
            <a:r>
              <a:rPr lang="cs-CZ" dirty="0" err="1"/>
              <a:t>compliance</a:t>
            </a:r>
            <a:r>
              <a:rPr lang="cs-CZ" dirty="0"/>
              <a:t>, IA, AML/CFT)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55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7396"/>
            <a:ext cx="10515600" cy="2765626"/>
          </a:xfrm>
        </p:spPr>
        <p:txBody>
          <a:bodyPr/>
          <a:lstStyle/>
          <a:p>
            <a:r>
              <a:rPr lang="cs-CZ" dirty="0"/>
              <a:t>IT infrastruktura</a:t>
            </a:r>
          </a:p>
          <a:p>
            <a:r>
              <a:rPr lang="cs-CZ" dirty="0"/>
              <a:t>Obchodní informační systém, připojení na burzy a banky</a:t>
            </a:r>
          </a:p>
          <a:p>
            <a:r>
              <a:rPr lang="cs-CZ" dirty="0"/>
              <a:t>Informační zdroje pro obchodování</a:t>
            </a:r>
          </a:p>
          <a:p>
            <a:r>
              <a:rPr lang="cs-CZ" dirty="0"/>
              <a:t>Kanceláře, vybavení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63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21565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Hlavní investiční služby (jen OCP)</a:t>
            </a:r>
          </a:p>
          <a:p>
            <a:pPr marL="0" indent="0">
              <a:buNone/>
            </a:pPr>
            <a:r>
              <a:rPr lang="cs-CZ" b="1" dirty="0"/>
              <a:t>a) přijímání a předávání pokynů týkajících se investičních nástrojů,</a:t>
            </a:r>
          </a:p>
          <a:p>
            <a:pPr marL="0" indent="0">
              <a:buNone/>
            </a:pPr>
            <a:r>
              <a:rPr lang="cs-CZ" b="1" dirty="0"/>
              <a:t>b) provádění pokynů týkajících se investičních nástrojů na účet zákazníka,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obchodování s investičními nástroji na vlastní účet,</a:t>
            </a:r>
          </a:p>
          <a:p>
            <a:pPr marL="0" indent="0">
              <a:buNone/>
            </a:pPr>
            <a:r>
              <a:rPr lang="cs-CZ" b="1" dirty="0"/>
              <a:t>d) obhospodařování majetku zákazníka, je-li jeho součástí investiční nástroj, na základě volné úvahy v rámci smluvního ujednání,</a:t>
            </a:r>
          </a:p>
          <a:p>
            <a:pPr marL="0" indent="0">
              <a:buNone/>
            </a:pPr>
            <a:r>
              <a:rPr lang="cs-CZ" b="1" dirty="0"/>
              <a:t>e) investiční poradenství týkající se investičních nástrojů,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provozování mnohostranného obchodního systému,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upisování nebo umisťování investičních nástrojů se závazkem jejich upsání,</a:t>
            </a:r>
          </a:p>
          <a:p>
            <a:pPr marL="0" indent="0">
              <a:buNone/>
            </a:pPr>
            <a:r>
              <a:rPr lang="cs-CZ" b="1" dirty="0"/>
              <a:t>h)</a:t>
            </a:r>
            <a:r>
              <a:rPr lang="cs-CZ" dirty="0"/>
              <a:t> umisťování investičních nástrojů bez závazku jejich upsání.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301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1836"/>
            <a:ext cx="10515600" cy="43383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Doplňkové investiční služby (vyjma písm. a) možno i na živnost kdokoliv)</a:t>
            </a:r>
          </a:p>
          <a:p>
            <a:pPr marL="0" indent="0">
              <a:buNone/>
            </a:pPr>
            <a:r>
              <a:rPr lang="cs-CZ" b="1" dirty="0"/>
              <a:t>a) úschova a správa investičních nástrojů včetně souvisejících služeb,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poskytování úvěru nebo zápůjčky zákazníkovi za účelem umožnění obchodu s investičním nástrojem, 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poradenská činnost týkající se struktury kapitálu, průmyslové strategie, jakož i poskytování porad a služeb týkajících se přeměn společností nebo převodů obchodních závodů,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poskytování investičních doporučení a analýz investičních příležitostí nebo podobných obecných doporučení týkajících se obchodování s investičními nástroji,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provádění devizových operací souvisejících s poskytováním investičních služeb,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služby související s upisováním nebo umisťováním investičních nástrojů,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služba obdobná investiční službě, která se týká majetkové hodnoty.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254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970"/>
          </a:xfrm>
        </p:spPr>
        <p:txBody>
          <a:bodyPr>
            <a:normAutofit/>
          </a:bodyPr>
          <a:lstStyle/>
          <a:p>
            <a:r>
              <a:rPr lang="cs-CZ" dirty="0"/>
              <a:t>Investiční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9096"/>
            <a:ext cx="10515600" cy="4102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investiční cenné papíry,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cenné papíry kolektivního investování,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nástroje peněžního trhu,</a:t>
            </a:r>
          </a:p>
          <a:p>
            <a:pPr marL="0" indent="0">
              <a:buNone/>
            </a:pPr>
            <a:r>
              <a:rPr lang="cs-CZ" b="1" dirty="0"/>
              <a:t>Deriváty: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opce, </a:t>
            </a:r>
            <a:r>
              <a:rPr lang="cs-CZ" dirty="0" err="1"/>
              <a:t>futures</a:t>
            </a:r>
            <a:r>
              <a:rPr lang="cs-CZ" dirty="0"/>
              <a:t>, swapy, forwardy a jiné nástroje, jejichž hodnota se vztahuje ke kurzu nebo hodnotě cenných papírů, měnovým kurzům, úrokové míře nebo úrokovému výnosu, jakož i jiným derivátům, finančním indexům…,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nástroje umožňující přenos úvěrového rizika,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finanční rozdílové smlouvy,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opce, </a:t>
            </a:r>
            <a:r>
              <a:rPr lang="cs-CZ" dirty="0" err="1"/>
              <a:t>futures</a:t>
            </a:r>
            <a:r>
              <a:rPr lang="cs-CZ" dirty="0"/>
              <a:t>, swapy, forwardy a jiné nástroje, jejichž hodnota se vztahuje ke komoditám, ke klimatickým ukazatelům, přepravním tarifům, emisním povolenkám nebo míře inflace a dalším ekonomickým ukazatelům…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980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970"/>
          </a:xfrm>
        </p:spPr>
        <p:txBody>
          <a:bodyPr>
            <a:normAutofit/>
          </a:bodyPr>
          <a:lstStyle/>
          <a:p>
            <a:r>
              <a:rPr lang="cs-CZ" dirty="0"/>
              <a:t>Jak vypadá licence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9096"/>
            <a:ext cx="10515600" cy="41027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https://apl.cnb.cz/apljerrsdad/JERRS.WEB14.POVOLENE_CINNOSTI?p_lang=cz&amp;p_TYP_SUBJEKTU=P&amp;p_SEQ_ID=3865&amp;p_VER_ID=1007&amp;p_SVR_SEQ_ID=5054&amp;p_SVR_VER_ID=1002&amp;p_ROL_KOD=6&amp;p_DATUM=02.12.2020&amp;p_CZE_ID=CZ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113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2412"/>
          </a:xfrm>
        </p:spPr>
        <p:txBody>
          <a:bodyPr>
            <a:normAutofit/>
          </a:bodyPr>
          <a:lstStyle/>
          <a:p>
            <a:r>
              <a:rPr lang="cs-CZ" dirty="0"/>
              <a:t>Odborná péče OCP při poskytování 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368166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OCP jako profesionál musí poskytovat služby zákazníkům jako spotřebitelům s odbornou péčí:</a:t>
            </a:r>
          </a:p>
          <a:p>
            <a:pPr lvl="1"/>
            <a:r>
              <a:rPr lang="cs-CZ" dirty="0"/>
              <a:t>Pravidla komunikace a propagace IS (</a:t>
            </a:r>
            <a:r>
              <a:rPr lang="cs-CZ" dirty="0" err="1"/>
              <a:t>disclaimer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Informační povinnost (předsmluvní, po provedení obchodu, průběžná po nákupu)</a:t>
            </a:r>
          </a:p>
          <a:p>
            <a:pPr lvl="1"/>
            <a:r>
              <a:rPr lang="cs-CZ" dirty="0"/>
              <a:t>Cenová a obchodní transparentnost („co nejlépe“); </a:t>
            </a:r>
            <a:r>
              <a:rPr lang="cs-CZ" dirty="0" err="1"/>
              <a:t>samovstup</a:t>
            </a:r>
            <a:endParaRPr lang="cs-CZ" dirty="0"/>
          </a:p>
          <a:p>
            <a:pPr lvl="1"/>
            <a:r>
              <a:rPr lang="cs-CZ" dirty="0"/>
              <a:t>Řešení reklamací a stížností</a:t>
            </a:r>
          </a:p>
          <a:p>
            <a:r>
              <a:rPr lang="cs-CZ" dirty="0"/>
              <a:t>Dohled ČNB            dohled na dálku, kontroly na místě, sankce      </a:t>
            </a:r>
          </a:p>
          <a:p>
            <a:pPr marL="457200" lvl="1" indent="0">
              <a:buNone/>
            </a:pPr>
            <a:r>
              <a:rPr lang="cs-CZ" dirty="0"/>
              <a:t>(dotazníky, nevhodnost produktů, neupozornění na rizika, nenahrávání komunikace…)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2984444" y="3912310"/>
            <a:ext cx="78004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0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6263"/>
          </a:xfrm>
        </p:spPr>
        <p:txBody>
          <a:bodyPr>
            <a:normAutofit fontScale="90000"/>
          </a:bodyPr>
          <a:lstStyle/>
          <a:p>
            <a:r>
              <a:rPr lang="cs-CZ" dirty="0"/>
              <a:t>AML/CFT – role Finančního analytického úřadu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7642"/>
            <a:ext cx="10515600" cy="424219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Vykonává dohled v oblasti opatření proti praní špinavých peněz</a:t>
            </a:r>
          </a:p>
          <a:p>
            <a:r>
              <a:rPr lang="cs-CZ" dirty="0"/>
              <a:t>Povinnosti OCP:</a:t>
            </a:r>
          </a:p>
          <a:p>
            <a:pPr lvl="1"/>
            <a:r>
              <a:rPr lang="cs-CZ" dirty="0"/>
              <a:t>Vnitřní pravidla AML – písemní postupy</a:t>
            </a:r>
          </a:p>
          <a:p>
            <a:pPr lvl="1"/>
            <a:r>
              <a:rPr lang="cs-CZ" dirty="0"/>
              <a:t>Školení zaměstnanců (ročně)</a:t>
            </a:r>
          </a:p>
          <a:p>
            <a:pPr lvl="1"/>
            <a:r>
              <a:rPr lang="cs-CZ" dirty="0"/>
              <a:t>Identifikace a kontrola klientů</a:t>
            </a:r>
          </a:p>
          <a:p>
            <a:pPr lvl="1"/>
            <a:r>
              <a:rPr lang="cs-CZ" dirty="0"/>
              <a:t>Hlášení podezřelých obchodů</a:t>
            </a:r>
          </a:p>
          <a:p>
            <a:pPr lvl="1"/>
            <a:r>
              <a:rPr lang="cs-CZ" dirty="0"/>
              <a:t>Určení kontaktní osoby</a:t>
            </a:r>
          </a:p>
          <a:p>
            <a:pPr lvl="1"/>
            <a:r>
              <a:rPr lang="cs-CZ" dirty="0"/>
              <a:t>Hodnocení AML rizik</a:t>
            </a:r>
          </a:p>
          <a:p>
            <a:pPr lvl="1"/>
            <a:r>
              <a:rPr lang="cs-CZ" dirty="0"/>
              <a:t>Hodnotící zpráva (roční)</a:t>
            </a:r>
          </a:p>
          <a:p>
            <a:r>
              <a:rPr lang="cs-CZ" dirty="0"/>
              <a:t>Kontroly FAÚ (může i ČNB překryv kompetencí)</a:t>
            </a:r>
          </a:p>
          <a:p>
            <a:pPr lvl="1"/>
            <a:r>
              <a:rPr lang="cs-CZ" dirty="0"/>
              <a:t>Kontroly na místě/na dálku</a:t>
            </a:r>
          </a:p>
          <a:p>
            <a:pPr lvl="1"/>
            <a:r>
              <a:rPr lang="cs-CZ" dirty="0"/>
              <a:t>Opatření k nápravě</a:t>
            </a:r>
          </a:p>
          <a:p>
            <a:pPr lvl="1"/>
            <a:r>
              <a:rPr lang="cs-CZ" dirty="0"/>
              <a:t>Sankce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955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843"/>
          </a:xfrm>
        </p:spPr>
        <p:txBody>
          <a:bodyPr>
            <a:normAutofit/>
          </a:bodyPr>
          <a:lstStyle/>
          <a:p>
            <a:r>
              <a:rPr lang="cs-CZ" dirty="0"/>
              <a:t>Spotřebitelské spory – role Finančního arbitra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7326"/>
            <a:ext cx="10515600" cy="43176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Finanční arbitr řeší spotřebitelské spory mezi finančními institucemi a jejich klienty (spotřebiteli) = mimosoudní řešení sporů.</a:t>
            </a:r>
          </a:p>
          <a:p>
            <a:pPr marL="0" indent="0">
              <a:buNone/>
            </a:pPr>
            <a:r>
              <a:rPr lang="cs-CZ" dirty="0"/>
              <a:t>Spotřebitel může podat stížnost k FA, tento se jí musí zabývat.</a:t>
            </a:r>
          </a:p>
          <a:p>
            <a:pPr marL="0" indent="0">
              <a:buNone/>
            </a:pPr>
            <a:r>
              <a:rPr lang="cs-CZ" dirty="0"/>
              <a:t>Postup FA:</a:t>
            </a:r>
          </a:p>
          <a:p>
            <a:r>
              <a:rPr lang="cs-CZ" dirty="0"/>
              <a:t>Stížnost vyhodnotí a sdělí instituci svůj předběžný závěr</a:t>
            </a:r>
          </a:p>
          <a:p>
            <a:r>
              <a:rPr lang="cs-CZ" dirty="0"/>
              <a:t>Tlak na mimosoudní vyřešení sporu, odškodnění klienta</a:t>
            </a:r>
          </a:p>
          <a:p>
            <a:r>
              <a:rPr lang="cs-CZ" dirty="0"/>
              <a:t>Rozhodnutí ve věci (způsob řešení, odškodnění, sankce)</a:t>
            </a:r>
          </a:p>
          <a:p>
            <a:r>
              <a:rPr lang="cs-CZ" dirty="0"/>
              <a:t>Zveřejňuje se na str. FA (zvyšuje tlak na narovnání sporu a stažení stížnosti klientem)</a:t>
            </a:r>
          </a:p>
          <a:p>
            <a:r>
              <a:rPr lang="cs-CZ" dirty="0"/>
              <a:t>Opravným prostředkem je žaloba ke správnímu soudu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27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033"/>
          </a:xfrm>
        </p:spPr>
        <p:txBody>
          <a:bodyPr/>
          <a:lstStyle/>
          <a:p>
            <a:r>
              <a:rPr lang="cs-CZ" dirty="0"/>
              <a:t>Právní předpisy – KT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203158"/>
            <a:ext cx="10515600" cy="44605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2900" b="1" dirty="0"/>
              <a:t>Klíčové EU právní předpisy </a:t>
            </a:r>
          </a:p>
          <a:p>
            <a:r>
              <a:rPr lang="cs-CZ" sz="2900" dirty="0" err="1"/>
              <a:t>MiFID</a:t>
            </a:r>
            <a:r>
              <a:rPr lang="cs-CZ" sz="2900" dirty="0"/>
              <a:t> II – </a:t>
            </a:r>
            <a:r>
              <a:rPr lang="cs-CZ" sz="29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Směrnice</a:t>
            </a:r>
            <a:r>
              <a:rPr lang="cs-CZ" sz="29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9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EPa</a:t>
            </a:r>
            <a:r>
              <a:rPr lang="cs-CZ" sz="29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Rady (EU) 2014/65/EU </a:t>
            </a:r>
            <a:r>
              <a:rPr lang="cs-CZ" sz="2900" dirty="0"/>
              <a:t>o trzích finančních nástrojů</a:t>
            </a:r>
          </a:p>
          <a:p>
            <a:r>
              <a:rPr lang="cs-CZ" sz="2900" dirty="0" err="1"/>
              <a:t>MiFIR</a:t>
            </a:r>
            <a:r>
              <a:rPr lang="cs-CZ" sz="2900" dirty="0"/>
              <a:t> – </a:t>
            </a:r>
            <a:r>
              <a:rPr lang="cs-CZ" sz="29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Nařízení</a:t>
            </a:r>
            <a:r>
              <a:rPr lang="cs-CZ" sz="29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EP a Rady (EU) č. 600/2014 </a:t>
            </a:r>
            <a:r>
              <a:rPr lang="cs-CZ" dirty="0"/>
              <a:t>o trzích finančních nástrojů</a:t>
            </a:r>
          </a:p>
          <a:p>
            <a:r>
              <a:rPr lang="cs-CZ" b="1" dirty="0"/>
              <a:t>Nařízení</a:t>
            </a:r>
            <a:r>
              <a:rPr lang="cs-CZ" dirty="0"/>
              <a:t> EK (EU) </a:t>
            </a:r>
            <a:r>
              <a:rPr lang="cs-CZ" b="1" dirty="0"/>
              <a:t>565/2017</a:t>
            </a:r>
            <a:r>
              <a:rPr lang="cs-CZ" dirty="0"/>
              <a:t>/EU, kterým se doplňuje směrnice </a:t>
            </a:r>
            <a:r>
              <a:rPr lang="cs-CZ" sz="2800" dirty="0" err="1"/>
              <a:t>MiFID</a:t>
            </a:r>
            <a:r>
              <a:rPr lang="cs-CZ" sz="2800" dirty="0"/>
              <a:t> II </a:t>
            </a:r>
            <a:endParaRPr lang="cs-CZ" dirty="0"/>
          </a:p>
          <a:p>
            <a:pPr marL="0" indent="0">
              <a:spcBef>
                <a:spcPts val="1800"/>
              </a:spcBef>
              <a:buNone/>
            </a:pPr>
            <a:r>
              <a:rPr lang="cs-CZ" b="1" dirty="0"/>
              <a:t>Klíčové české právní předpisy</a:t>
            </a:r>
          </a:p>
          <a:p>
            <a:r>
              <a:rPr lang="cs-CZ" b="1" dirty="0"/>
              <a:t>Zákon č. 15/1998 Sb., </a:t>
            </a:r>
            <a:r>
              <a:rPr lang="cs-CZ" dirty="0"/>
              <a:t>o dohledu v oblasti kapitálového trhu (působnost a pravomoc ČNB)</a:t>
            </a:r>
          </a:p>
          <a:p>
            <a:r>
              <a:rPr lang="cs-CZ" b="1" dirty="0"/>
              <a:t>Zákon č. 256/2004 Sb., o podnikání na kapitálovém trhu (ZPKT) – §3 -§32</a:t>
            </a:r>
            <a:r>
              <a:rPr lang="cs-CZ" dirty="0"/>
              <a:t> (regulace OCP)</a:t>
            </a:r>
            <a:endParaRPr lang="cs-CZ" b="1" dirty="0"/>
          </a:p>
          <a:p>
            <a:r>
              <a:rPr lang="cs-CZ" dirty="0"/>
              <a:t> Vyhláška 308/2017 Sb., o podrobnější úpravě některých pravidel při poskytování investičních služeb</a:t>
            </a:r>
          </a:p>
          <a:p>
            <a:r>
              <a:rPr lang="cs-CZ" dirty="0"/>
              <a:t>Další vyhlášky: o odborné způsobilosti, o samostatné a navazující evidenci, o žádostech (licence) 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43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033"/>
          </a:xfrm>
        </p:spPr>
        <p:txBody>
          <a:bodyPr/>
          <a:lstStyle/>
          <a:p>
            <a:r>
              <a:rPr lang="cs-CZ" dirty="0"/>
              <a:t>Právní předpisy – ostatní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203159"/>
            <a:ext cx="10515600" cy="42384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300" b="1" dirty="0"/>
              <a:t>AML/CFT právní předpisy (praní peněz)</a:t>
            </a:r>
          </a:p>
          <a:p>
            <a:r>
              <a:rPr lang="cs-CZ" sz="2300" dirty="0"/>
              <a:t>Zákon č. 253/2008 Sb., některých opatřeních proti legalizaci výnosů z trestné činnosti a financování terorismu</a:t>
            </a:r>
          </a:p>
          <a:p>
            <a:r>
              <a:rPr lang="cs-CZ" sz="2300" dirty="0"/>
              <a:t>Vyhláška č. 67/2018 </a:t>
            </a:r>
            <a:r>
              <a:rPr lang="cs-CZ" sz="2300" dirty="0" err="1"/>
              <a:t>Sb</a:t>
            </a:r>
            <a:r>
              <a:rPr lang="cs-CZ" sz="2300" dirty="0"/>
              <a:t>, o některých požadavcích na systém vnitřních zásad, postupů a kontrolních opatření proti legalizaci výnosů z trestné činnosti a financování terorismu</a:t>
            </a:r>
          </a:p>
          <a:p>
            <a:pPr marL="0" indent="0">
              <a:buNone/>
            </a:pPr>
            <a:r>
              <a:rPr lang="cs-CZ" sz="2300" b="1" dirty="0"/>
              <a:t>Spotřebitelské spory</a:t>
            </a:r>
          </a:p>
          <a:p>
            <a:r>
              <a:rPr lang="cs-CZ" sz="2300" dirty="0"/>
              <a:t>Zákon č. 229/2002 Sb., o finančním arbitrovi</a:t>
            </a:r>
          </a:p>
          <a:p>
            <a:pPr marL="0" indent="0">
              <a:buNone/>
            </a:pPr>
            <a:r>
              <a:rPr lang="cs-CZ" sz="2300" b="1" dirty="0"/>
              <a:t>Občanský zákoník</a:t>
            </a:r>
          </a:p>
          <a:p>
            <a:r>
              <a:rPr lang="cs-CZ" sz="2300" dirty="0"/>
              <a:t>Právní úprava cenných papírů</a:t>
            </a:r>
          </a:p>
          <a:p>
            <a:pPr marL="0" indent="0">
              <a:buNone/>
            </a:pPr>
            <a:r>
              <a:rPr lang="cs-CZ" sz="2300" b="1" dirty="0"/>
              <a:t>ESG Regulace</a:t>
            </a:r>
          </a:p>
          <a:p>
            <a:r>
              <a:rPr lang="cs-CZ" sz="2300" dirty="0"/>
              <a:t>Nařízení o taxonomii</a:t>
            </a:r>
          </a:p>
          <a:p>
            <a:r>
              <a:rPr lang="cs-CZ" sz="2300" dirty="0"/>
              <a:t>Nařízení o zveřejňování informací souvisejících s udržitelností (SFDR)</a:t>
            </a:r>
          </a:p>
          <a:p>
            <a:pPr marL="0" indent="0">
              <a:buNone/>
            </a:pPr>
            <a:endParaRPr lang="cs-CZ" b="1" dirty="0"/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4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- hierarchie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31185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Směrnice</a:t>
            </a:r>
            <a:r>
              <a:rPr lang="cs-CZ" dirty="0"/>
              <a:t> (transpozice) a nařízení (přímá účinnost) EP a Rady– </a:t>
            </a:r>
            <a:r>
              <a:rPr lang="cs-CZ" dirty="0" err="1"/>
              <a:t>MiFID</a:t>
            </a:r>
            <a:r>
              <a:rPr lang="cs-CZ" dirty="0"/>
              <a:t> II, </a:t>
            </a:r>
            <a:r>
              <a:rPr lang="cs-CZ" dirty="0" err="1"/>
              <a:t>MiFIR</a:t>
            </a:r>
            <a:r>
              <a:rPr lang="cs-CZ" dirty="0"/>
              <a:t> (1. Level)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RTS </a:t>
            </a:r>
            <a:r>
              <a:rPr lang="cs-CZ" dirty="0"/>
              <a:t>Komise (přímá účinnost) (2. Level)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Pokyny</a:t>
            </a:r>
            <a:r>
              <a:rPr lang="cs-CZ" i="1" dirty="0"/>
              <a:t> ESMA a EBA, RTS, A&amp;Q - soft </a:t>
            </a:r>
            <a:r>
              <a:rPr lang="cs-CZ" i="1" dirty="0" err="1"/>
              <a:t>law</a:t>
            </a:r>
            <a:r>
              <a:rPr lang="cs-CZ" dirty="0"/>
              <a:t> (3. level)</a:t>
            </a:r>
          </a:p>
          <a:p>
            <a:pPr marL="0" indent="0">
              <a:buNone/>
            </a:pPr>
            <a:endParaRPr lang="cs-CZ" i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Zákony ČR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Vyhlášky ČNB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Metodiky</a:t>
            </a:r>
            <a:r>
              <a:rPr lang="cs-CZ" i="1" dirty="0"/>
              <a:t>, regulatorní benchmarky, A&amp;Q (soft </a:t>
            </a:r>
            <a:r>
              <a:rPr lang="cs-CZ" i="1" dirty="0" err="1"/>
              <a:t>law</a:t>
            </a:r>
            <a:r>
              <a:rPr lang="cs-CZ" i="1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0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https://www.cnb.cz/cs/dohled-financni-trh/legislativni-zakladna/obchodnici-s-cennymi-papiry-investicni-zprostredkovatele/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7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Poskytovatelé investičních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60140"/>
          </a:xfrm>
        </p:spPr>
        <p:txBody>
          <a:bodyPr/>
          <a:lstStyle/>
          <a:p>
            <a:r>
              <a:rPr lang="cs-CZ" b="1" dirty="0"/>
              <a:t>Obchodník s cennými papíry, </a:t>
            </a:r>
            <a:r>
              <a:rPr lang="cs-CZ" dirty="0"/>
              <a:t>také </a:t>
            </a:r>
            <a:r>
              <a:rPr lang="cs-CZ" b="1" dirty="0"/>
              <a:t>banky a investiční </a:t>
            </a:r>
            <a:r>
              <a:rPr lang="cs-CZ" b="1" dirty="0" err="1"/>
              <a:t>sp</a:t>
            </a:r>
            <a:r>
              <a:rPr lang="cs-CZ" b="1" dirty="0"/>
              <a:t>. </a:t>
            </a:r>
            <a:r>
              <a:rPr lang="cs-CZ" dirty="0"/>
              <a:t>pokud mají licenci </a:t>
            </a:r>
          </a:p>
          <a:p>
            <a:r>
              <a:rPr lang="cs-CZ" b="1" dirty="0"/>
              <a:t>Investiční zprostředkovatel</a:t>
            </a:r>
          </a:p>
          <a:p>
            <a:r>
              <a:rPr lang="cs-CZ" dirty="0"/>
              <a:t>Vázaný zástupce</a:t>
            </a:r>
          </a:p>
          <a:p>
            <a:r>
              <a:rPr lang="cs-CZ" dirty="0"/>
              <a:t>Tipaři </a:t>
            </a:r>
            <a:r>
              <a:rPr lang="cs-CZ" dirty="0">
                <a:sym typeface="Wingdings" panose="05000000000000000000" pitchFamily="2" charset="2"/>
              </a:rPr>
              <a:t>, nebo-</a:t>
            </a:r>
            <a:r>
              <a:rPr lang="cs-CZ" dirty="0" err="1">
                <a:sym typeface="Wingdings" panose="05000000000000000000" pitchFamily="2" charset="2"/>
              </a:rPr>
              <a:t>li</a:t>
            </a:r>
            <a:r>
              <a:rPr lang="cs-CZ" dirty="0">
                <a:sym typeface="Wingdings" panose="05000000000000000000" pitchFamily="2" charset="2"/>
              </a:rPr>
              <a:t> zprostředkovatelé obch. kontaktů (bez licence…)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8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Obchodník s cennými papíry (OCP)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408167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Historický institut, </a:t>
            </a:r>
            <a:r>
              <a:rPr lang="cs-CZ" b="1" dirty="0"/>
              <a:t>garance vypořádání </a:t>
            </a:r>
            <a:r>
              <a:rPr lang="cs-CZ" dirty="0"/>
              <a:t>obchodů s cennými papíry (</a:t>
            </a:r>
            <a:r>
              <a:rPr lang="cs-CZ" b="1" dirty="0"/>
              <a:t>dodání cenných papírů proti finančnímu plnění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               </a:t>
            </a:r>
            <a:r>
              <a:rPr lang="cs-CZ" sz="1200" dirty="0"/>
              <a:t>               </a:t>
            </a:r>
            <a:r>
              <a:rPr lang="cs-CZ" sz="2000" dirty="0"/>
              <a:t>CP                                               </a:t>
            </a:r>
            <a:r>
              <a:rPr lang="cs-CZ" sz="2000" dirty="0" err="1"/>
              <a:t>CP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</a:t>
            </a:r>
            <a:r>
              <a:rPr lang="cs-CZ" sz="2000" dirty="0"/>
              <a:t>Peníze                                      </a:t>
            </a:r>
            <a:r>
              <a:rPr lang="cs-CZ" sz="2000" dirty="0" err="1"/>
              <a:t>Peníze</a:t>
            </a:r>
            <a:endParaRPr lang="cs-CZ" sz="2000" dirty="0"/>
          </a:p>
          <a:p>
            <a:r>
              <a:rPr lang="cs-CZ" dirty="0"/>
              <a:t>Tvorba trhu s cennými papíry (garance likvidity)</a:t>
            </a:r>
          </a:p>
          <a:p>
            <a:r>
              <a:rPr lang="cs-CZ" dirty="0"/>
              <a:t>Zakladatelé oficiálních trhů s cennými papíry (zakladatelé a exkluzivní členové </a:t>
            </a:r>
            <a:r>
              <a:rPr lang="cs-CZ" b="1" dirty="0"/>
              <a:t>burz</a:t>
            </a:r>
            <a:r>
              <a:rPr lang="cs-CZ" dirty="0"/>
              <a:t>) – 1 </a:t>
            </a:r>
            <a:r>
              <a:rPr lang="cs-CZ" dirty="0" err="1"/>
              <a:t>bursa</a:t>
            </a:r>
            <a:r>
              <a:rPr lang="cs-CZ" dirty="0"/>
              <a:t> Antverpy 1531</a:t>
            </a:r>
          </a:p>
          <a:p>
            <a:r>
              <a:rPr lang="cs-CZ" dirty="0"/>
              <a:t>Důvěra, velké objemy obchodů, excesy            regulace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6930189" y="4987412"/>
            <a:ext cx="8021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323652" y="2628656"/>
            <a:ext cx="860580" cy="714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OCP</a:t>
            </a:r>
          </a:p>
          <a:p>
            <a:pPr algn="ctr"/>
            <a:r>
              <a:rPr lang="cs-CZ" dirty="0"/>
              <a:t>garant</a:t>
            </a:r>
          </a:p>
        </p:txBody>
      </p:sp>
      <p:sp>
        <p:nvSpPr>
          <p:cNvPr id="7" name="Ovál 6"/>
          <p:cNvSpPr/>
          <p:nvPr/>
        </p:nvSpPr>
        <p:spPr>
          <a:xfrm>
            <a:off x="1630017" y="2506629"/>
            <a:ext cx="204083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Prodávající CP</a:t>
            </a:r>
          </a:p>
        </p:txBody>
      </p:sp>
      <p:sp>
        <p:nvSpPr>
          <p:cNvPr id="8" name="Ovál 7"/>
          <p:cNvSpPr/>
          <p:nvPr/>
        </p:nvSpPr>
        <p:spPr>
          <a:xfrm>
            <a:off x="8242032" y="2506629"/>
            <a:ext cx="164408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Kupující CP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670852" y="2809806"/>
            <a:ext cx="1652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335740" y="2801087"/>
            <a:ext cx="1906292" cy="8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3636268" y="3085823"/>
            <a:ext cx="1652801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6335740" y="3106700"/>
            <a:ext cx="1906292" cy="8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57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ČNB na kapitálovém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914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Zjednodušeně…:</a:t>
            </a:r>
          </a:p>
          <a:p>
            <a:pPr marL="0" indent="0">
              <a:buNone/>
            </a:pPr>
            <a:r>
              <a:rPr lang="cs-CZ" dirty="0"/>
              <a:t>Uděluje </a:t>
            </a:r>
            <a:r>
              <a:rPr lang="cs-CZ" b="1" dirty="0"/>
              <a:t>povolení</a:t>
            </a:r>
            <a:r>
              <a:rPr lang="cs-CZ" dirty="0"/>
              <a:t> k činnosti  - OCP, IZ, CDCP, BCPP… (subjekty KT)</a:t>
            </a:r>
          </a:p>
          <a:p>
            <a:pPr marL="0" indent="0">
              <a:buNone/>
            </a:pPr>
            <a:r>
              <a:rPr lang="cs-CZ" dirty="0"/>
              <a:t>Vykonává </a:t>
            </a:r>
            <a:r>
              <a:rPr lang="cs-CZ" b="1" dirty="0"/>
              <a:t>dohled</a:t>
            </a:r>
            <a:r>
              <a:rPr lang="cs-CZ" dirty="0"/>
              <a:t> nad činností subjektů KT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4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 OCP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4108174"/>
          </a:xfrm>
        </p:spPr>
        <p:txBody>
          <a:bodyPr>
            <a:normAutofit/>
          </a:bodyPr>
          <a:lstStyle/>
          <a:p>
            <a:r>
              <a:rPr lang="cs-CZ" dirty="0"/>
              <a:t>Jednotná pravidla pro celou EU (evropský pas; brexit GB </a:t>
            </a:r>
            <a:r>
              <a:rPr lang="cs-CZ" dirty="0" err="1"/>
              <a:t>out</a:t>
            </a:r>
            <a:r>
              <a:rPr lang="cs-CZ" dirty="0"/>
              <a:t>)</a:t>
            </a:r>
          </a:p>
          <a:p>
            <a:r>
              <a:rPr lang="cs-CZ" dirty="0"/>
              <a:t>Správní řízení před ČNB            rozhodnutí o udělení povolení k výkonu činnosti OCP</a:t>
            </a:r>
          </a:p>
          <a:p>
            <a:r>
              <a:rPr lang="cs-CZ" dirty="0"/>
              <a:t>Vysoké nároky (jako „malá banka“):</a:t>
            </a:r>
          </a:p>
          <a:p>
            <a:pPr lvl="1"/>
            <a:r>
              <a:rPr lang="cs-CZ" dirty="0"/>
              <a:t>Minimální počáteční kapitál (EUR)                kapitálová přiměřenost</a:t>
            </a:r>
          </a:p>
          <a:p>
            <a:pPr lvl="2"/>
            <a:r>
              <a:rPr lang="cs-CZ" dirty="0"/>
              <a:t>750.000 EUR – plná licence</a:t>
            </a:r>
          </a:p>
          <a:p>
            <a:pPr lvl="2"/>
            <a:r>
              <a:rPr lang="cs-CZ" dirty="0"/>
              <a:t>150.000 EUR – bez obchodování na vlastní účet</a:t>
            </a:r>
          </a:p>
          <a:p>
            <a:pPr lvl="2"/>
            <a:r>
              <a:rPr lang="cs-CZ" dirty="0"/>
              <a:t>75.000 EUR – bez zákaznického majetku</a:t>
            </a:r>
          </a:p>
          <a:p>
            <a:pPr lvl="1"/>
            <a:r>
              <a:rPr lang="cs-CZ" dirty="0"/>
              <a:t>Sídlo v ČR</a:t>
            </a:r>
          </a:p>
          <a:p>
            <a:pPr lvl="1"/>
            <a:r>
              <a:rPr lang="cs-CZ" dirty="0"/>
              <a:t>Organizační, věcné a personální předpoklady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668413" y="2015345"/>
            <a:ext cx="80194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919697" y="33092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737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1348</Words>
  <Application>Microsoft Macintosh PowerPoint</Application>
  <PresentationFormat>Širokoúhlá obrazovka</PresentationFormat>
  <Paragraphs>154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 investiční služby</vt:lpstr>
      <vt:lpstr>Právní předpisy – KT</vt:lpstr>
      <vt:lpstr>Právní předpisy – ostatní</vt:lpstr>
      <vt:lpstr>Právní předpisy - hierarchie</vt:lpstr>
      <vt:lpstr>Právní předpisy</vt:lpstr>
      <vt:lpstr>Poskytovatelé investičních služeb</vt:lpstr>
      <vt:lpstr>Obchodník s cennými papíry (OCP)</vt:lpstr>
      <vt:lpstr>Role ČNB na kapitálovém trhu</vt:lpstr>
      <vt:lpstr>Licence OCP</vt:lpstr>
      <vt:lpstr>Personální předpoklady</vt:lpstr>
      <vt:lpstr>Organizační předpoklady</vt:lpstr>
      <vt:lpstr>Věcné předpoklady</vt:lpstr>
      <vt:lpstr>Investiční služby</vt:lpstr>
      <vt:lpstr>Investiční služby</vt:lpstr>
      <vt:lpstr>Investiční nástroje</vt:lpstr>
      <vt:lpstr>Jak vypadá licence</vt:lpstr>
      <vt:lpstr>Odborná péče OCP při poskytování IS</vt:lpstr>
      <vt:lpstr>AML/CFT – role Finančního analytického úřadu</vt:lpstr>
      <vt:lpstr>Spotřebitelské spory – role Finančního arbitra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investiční služby</dc:title>
  <dc:creator>Michal Janovec</dc:creator>
  <cp:lastModifiedBy>Michal Janovec</cp:lastModifiedBy>
  <cp:revision>2</cp:revision>
  <dcterms:created xsi:type="dcterms:W3CDTF">2022-10-27T14:06:20Z</dcterms:created>
  <dcterms:modified xsi:type="dcterms:W3CDTF">2022-10-27T15:33:02Z</dcterms:modified>
</cp:coreProperties>
</file>