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3" r:id="rId6"/>
    <p:sldId id="284" r:id="rId7"/>
    <p:sldId id="285" r:id="rId8"/>
    <p:sldId id="264" r:id="rId9"/>
    <p:sldId id="267" r:id="rId10"/>
    <p:sldId id="268" r:id="rId11"/>
    <p:sldId id="271" r:id="rId12"/>
    <p:sldId id="280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CE4E4"/>
    <a:srgbClr val="FFFF99"/>
    <a:srgbClr val="F96907"/>
    <a:srgbClr val="0000FF"/>
    <a:srgbClr val="FFCCCC"/>
    <a:srgbClr val="66FF99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E0DCD3D2-86D1-4B5E-B98E-D4273ABFE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13E30D76-4496-478A-BA2B-597AA2BB6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9B527A29-0726-4BCD-846A-56C4A6BEFF2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31FB3996-7A95-4FC0-B6BC-713CB2192BE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656B94BF-449A-40D5-8FCE-412CE0D616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BF78DEF6-F4BE-4D51-AC9B-762592643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>
            <a:extLst>
              <a:ext uri="{FF2B5EF4-FFF2-40B4-BE49-F238E27FC236}">
                <a16:creationId xmlns:a16="http://schemas.microsoft.com/office/drawing/2014/main" id="{D72FEBC8-979A-42E4-A746-050211002A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2C7D0281-5CD7-4CFE-BF7A-50DD59DD0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221D4CC4-6559-4A41-9AAF-C14AB001D8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9D1AED28-EC90-4337-9B5F-646E35DF3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A117AA20-6C02-4B86-A3DB-ED7DBECB70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894B395D-75B2-4602-885A-579117C70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21B67FF5-7E41-4874-A35B-0302829A8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0841CFBA-C662-4DD4-B679-D3222173D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D852E830-7DFB-4A4D-ABDD-2E2EC75DC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192ABA0-5582-438C-8721-B6A4E184A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0CFF8796-5457-41E2-8736-AF71A6D430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26DECE2B-C6AE-47C1-9CBA-4003C5885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1138C317-8C6A-41BD-910F-39486582B9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2D894CCD-64EE-4463-9FB6-C333C7380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4F264CF1-7645-4188-BC8C-150BF73562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71DD85D-03CC-4CBC-AA36-FB7CA0189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6EDAF2FD-AE3D-4DB3-B689-57F76A7E00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1A56D0D-B233-40B0-A8A8-014E19409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DB3B33-CCEF-41DD-A726-1920F7AA064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B316F-4B8E-4553-924C-DEF5AAE4119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407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4BA79B3-7014-4D95-A6F6-0CE31F9C8F2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8B9F7-353B-4B34-96C2-9446447B9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858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4676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6625" cy="58467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4168A9-4BFC-4057-A8FE-268FC88310F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78AD8-90D1-4BA3-A56B-00EF62619A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99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9CB40B-2678-4DB5-A592-1530376745B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AB27D-1972-4C6F-AA16-C066FD543A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50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1F6163-0301-499D-AACA-5A53841429E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22AE7-308C-44BE-A129-66BE895169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143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8B70BD-8EA6-42B8-A134-059B8CB3690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1B9A1-0C26-4986-AF47-9AAE6454AC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098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130FCF2-15C9-4DCB-8599-081C4834185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AC1A5-5779-4B78-A210-BF0B7CC33A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299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CDFC2C3-5245-4A2A-8605-8AB91FAEEA8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33BAF-518C-461F-BE99-135FC91E35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3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1540AB50-3185-4759-84AA-CFC5F39C638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B1F7F-C41D-4888-9FC7-FCB39116C8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666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6B595C-F8E7-4C72-A01C-76872F748F3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B3C31-F971-421F-94DF-D0E89A5612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431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A221C5-DB3F-4047-A3CB-FB2A0033AB2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AB734-C2FE-4A0A-AB07-5809A8893B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530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9008637-17DF-4FF5-A8B3-B71069ABC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4838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348126C-B0A8-4D8C-9C83-50090371C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736EA2FB-CFFB-4817-BCCB-091CB49DD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148A7907-1891-491B-9AB3-74F160B59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2F64C195-5158-47DE-9B03-7B8AF1997C8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294DE4F-D000-4118-9E7D-6547939E80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gal-content/CS/AUTO/?uri=celex:32006L011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49AE56CE-F4DB-4AE0-B6AF-6F32E6B90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41438"/>
            <a:ext cx="7772400" cy="3743746"/>
          </a:xfrm>
          <a:prstGeom prst="rect">
            <a:avLst/>
          </a:prstGeom>
          <a:solidFill>
            <a:srgbClr val="E5F64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>
                <a:solidFill>
                  <a:srgbClr val="CC0000"/>
                </a:solidFill>
              </a:rPr>
              <a:t>Harmonizace nepřímých daní v EU</a:t>
            </a:r>
            <a:br>
              <a:rPr lang="cs-CZ" altLang="cs-CZ" sz="4400" b="1" dirty="0">
                <a:solidFill>
                  <a:srgbClr val="CC0000"/>
                </a:solidFill>
              </a:rPr>
            </a:br>
            <a:r>
              <a:rPr lang="cs-CZ" altLang="cs-CZ" sz="4400" b="1" dirty="0">
                <a:solidFill>
                  <a:srgbClr val="CC0000"/>
                </a:solidFill>
              </a:rPr>
              <a:t>2021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1" dirty="0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rgbClr val="002060"/>
                </a:solidFill>
              </a:rPr>
              <a:t>NVS – </a:t>
            </a:r>
            <a:r>
              <a:rPr lang="cs-CZ" altLang="cs-CZ" sz="2800" b="1" dirty="0" err="1">
                <a:solidFill>
                  <a:srgbClr val="002060"/>
                </a:solidFill>
              </a:rPr>
              <a:t>ot</a:t>
            </a:r>
            <a:r>
              <a:rPr lang="cs-CZ" altLang="cs-CZ" sz="2800" b="1" dirty="0">
                <a:solidFill>
                  <a:srgbClr val="002060"/>
                </a:solidFill>
              </a:rPr>
              <a:t>. 23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4CB74B1E-6FC4-4F68-B2A0-55E967A9D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/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1B63BBC8-6EE0-4AD2-B7FF-7F83749D7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4DE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Zvláštní spotřební daně (akcízy)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358F2C8-5F0D-4934-93D8-A4DA88D39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C5FB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především fiskální funkce + regulace spotřeby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tabák, alkohol, energie (dříve jen tzv. minerální oleje)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1992: horizontální směrnice (obecná část)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platí se v místě spotřeby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obchodní přeprava: refundace jako u DPH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osobní spotřeba: množství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7D8DE6F5-30E9-4944-8384-D896D855F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8229600" cy="849313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Spotřební daně – základní údaje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8C30B82F-5A87-488E-840F-A70BBCB8E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414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povaha – stimulace spotřeby, fiskální funkce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tabák, alkohol, energetické produkty + elektřina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tabák: již 70. léta, ostatní až 90. léta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90. léta: </a:t>
            </a:r>
            <a:r>
              <a:rPr lang="cs-CZ" altLang="cs-CZ" b="1" i="1">
                <a:solidFill>
                  <a:srgbClr val="CC0000"/>
                </a:solidFill>
              </a:rPr>
              <a:t>směrnice  92/12 - horizontální  </a:t>
            </a:r>
            <a:r>
              <a:rPr lang="cs-CZ" altLang="cs-CZ" b="1">
                <a:solidFill>
                  <a:srgbClr val="000000"/>
                </a:solidFill>
              </a:rPr>
              <a:t>(obecná část spotřebních daní)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struktura daně, výroba, pohyb a skladování zboží, osvobození, ne sazby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>
                <a:solidFill>
                  <a:srgbClr val="000000"/>
                </a:solidFill>
              </a:rPr>
              <a:t>obecně: platí se </a:t>
            </a:r>
            <a:r>
              <a:rPr lang="cs-CZ" altLang="cs-CZ" b="1" i="1">
                <a:solidFill>
                  <a:srgbClr val="CC0000"/>
                </a:solidFill>
              </a:rPr>
              <a:t>v místě spotřeby, </a:t>
            </a:r>
            <a:r>
              <a:rPr lang="cs-CZ" altLang="cs-CZ">
                <a:solidFill>
                  <a:srgbClr val="000000"/>
                </a:solidFill>
              </a:rPr>
              <a:t>proto: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oddělení vzniku daňové povinnosti a povinnosti zaplatit spotřební daň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osvobozeno: </a:t>
            </a:r>
            <a:r>
              <a:rPr lang="cs-CZ" altLang="cs-CZ" sz="1600">
                <a:solidFill>
                  <a:srgbClr val="000000"/>
                </a:solidFill>
              </a:rPr>
              <a:t>přirozené ztráty během přepravy (odpaření, nevyčerpatelné zbytky)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 i="1">
                <a:solidFill>
                  <a:srgbClr val="000000"/>
                </a:solidFill>
              </a:rPr>
              <a:t>- osobní dovoz: spotřební daň se nevybírá ve státě spotřeby, ale </a:t>
            </a:r>
            <a:r>
              <a:rPr lang="cs-CZ" altLang="cs-CZ" b="1" i="1">
                <a:solidFill>
                  <a:srgbClr val="CC0000"/>
                </a:solidFill>
              </a:rPr>
              <a:t>původu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co je osobní spotřeba: množství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obchodní přeprava: spotřební daň se vrací (jako DPH)</a:t>
            </a:r>
          </a:p>
          <a:p>
            <a:pPr marL="339725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F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FF"/>
                </a:solidFill>
              </a:rPr>
              <a:t>ekologické daně: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původně minerální oleje - od 2003 i energetické produkty a elektřina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lze uvalit i další ekologické daně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>
            <a:extLst>
              <a:ext uri="{FF2B5EF4-FFF2-40B4-BE49-F238E27FC236}">
                <a16:creationId xmlns:a16="http://schemas.microsoft.com/office/drawing/2014/main" id="{BF6AD85F-D779-48E1-9EA0-4E12ADD99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42557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/>
              <a:t>Zdanění finančního sektoru:</a:t>
            </a:r>
            <a:br>
              <a:rPr lang="cs-CZ" altLang="cs-CZ" dirty="0"/>
            </a:br>
            <a:r>
              <a:rPr lang="cs-CZ" altLang="cs-CZ" b="1" dirty="0">
                <a:solidFill>
                  <a:srgbClr val="CC0000"/>
                </a:solidFill>
              </a:rPr>
              <a:t>daň z finančních transakcí (návrh)</a:t>
            </a:r>
          </a:p>
        </p:txBody>
      </p:sp>
      <p:sp>
        <p:nvSpPr>
          <p:cNvPr id="54275" name="Text Box 2">
            <a:extLst>
              <a:ext uri="{FF2B5EF4-FFF2-40B4-BE49-F238E27FC236}">
                <a16:creationId xmlns:a16="http://schemas.microsoft.com/office/drawing/2014/main" id="{E8AB8498-1F84-4F3B-8E32-12CB4A922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28148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38188" indent="-2809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rgbClr val="0000FF"/>
                </a:solidFill>
              </a:rPr>
              <a:t>zatím jen návrh</a:t>
            </a:r>
            <a:r>
              <a:rPr lang="cs-CZ" altLang="cs-CZ" sz="2400" dirty="0"/>
              <a:t> směrnice (2011) – </a:t>
            </a:r>
            <a:r>
              <a:rPr lang="cs-CZ" altLang="cs-CZ" sz="2400" u="sng" dirty="0"/>
              <a:t>PŘÍMÁ DAŇ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dirty="0"/>
              <a:t>zavést </a:t>
            </a:r>
            <a:r>
              <a:rPr lang="cs-CZ" altLang="cs-CZ" sz="2400" b="1" dirty="0">
                <a:solidFill>
                  <a:srgbClr val="0000FF"/>
                </a:solidFill>
              </a:rPr>
              <a:t>společný systém daně</a:t>
            </a:r>
            <a:r>
              <a:rPr lang="cs-CZ" altLang="cs-CZ" sz="2400" dirty="0"/>
              <a:t> z finančních transakcí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b="1" dirty="0"/>
              <a:t>finanční transakce: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 dirty="0"/>
              <a:t>nákupy a prodeje finančního nástroje, jako jsou </a:t>
            </a:r>
            <a:r>
              <a:rPr lang="cs-CZ" altLang="cs-CZ" sz="2000" i="1" dirty="0"/>
              <a:t>akcie společností, dluhopisy, nástroje peněžního trhu, strukturované produkty a derivátové nástroje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dirty="0"/>
              <a:t>vztah k členskému státu: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 b="1" dirty="0"/>
              <a:t>nejméně jeden účastník transakce je usazen v členském státě</a:t>
            </a:r>
            <a:r>
              <a:rPr lang="cs-CZ" altLang="cs-CZ" sz="2000" dirty="0"/>
              <a:t> a </a:t>
            </a:r>
            <a:r>
              <a:rPr lang="cs-CZ" altLang="cs-CZ" sz="2000" b="1" dirty="0"/>
              <a:t>účastníkem transakce je finanční instituce usazená na území některého členského státu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50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POSÍLENÁ SPOLUPRÁCE ?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50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VÝTĚŽEK DO ROZPOČTU EU ?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620688"/>
            <a:ext cx="6858000" cy="3024336"/>
          </a:xfrm>
          <a:solidFill>
            <a:srgbClr val="66CCFF"/>
          </a:solidFill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Nepřímé daně v právu EU – poslední vývoj</a:t>
            </a:r>
            <a:br>
              <a:rPr lang="cs-CZ" sz="33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3300" b="1" dirty="0">
                <a:latin typeface="Arial" panose="020B0604020202020204" pitchFamily="34" charset="0"/>
                <a:cs typeface="Arial" panose="020B0604020202020204" pitchFamily="34" charset="0"/>
              </a:rPr>
              <a:t>Současná reforma </a:t>
            </a:r>
            <a:r>
              <a:rPr lang="cs-CZ" sz="33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DPH</a:t>
            </a:r>
            <a:r>
              <a:rPr lang="cs-CZ" sz="3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obchodu mezi členskými státy)</a:t>
            </a:r>
            <a:br>
              <a:rPr lang="cs-CZ" sz="3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3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5007" y="3356992"/>
            <a:ext cx="6858000" cy="3024336"/>
          </a:xfrm>
          <a:solidFill>
            <a:srgbClr val="0033CC"/>
          </a:solidFill>
        </p:spPr>
        <p:txBody>
          <a:bodyPr>
            <a:normAutofit/>
          </a:bodyPr>
          <a:lstStyle/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12ED7F48-1D0D-4E02-A4C4-EB0C61359787}"/>
              </a:ext>
            </a:extLst>
          </p:cNvPr>
          <p:cNvSpPr/>
          <p:nvPr/>
        </p:nvSpPr>
        <p:spPr bwMode="auto">
          <a:xfrm>
            <a:off x="1547664" y="4509120"/>
            <a:ext cx="2232246" cy="1584176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pl-PL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B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pl-PL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stát</a:t>
            </a:r>
            <a:r>
              <a:rPr kumimoji="0" lang="pl-PL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určení</a:t>
            </a:r>
            <a:r>
              <a:rPr kumimoji="0" lang="pl-PL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zboží</a:t>
            </a:r>
            <a:endParaRPr kumimoji="0" lang="pl-PL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WenQuanYi Micro Hei" charset="0"/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A9F9F60C-100C-41AD-8F70-8179FDB32576}"/>
              </a:ext>
            </a:extLst>
          </p:cNvPr>
          <p:cNvSpPr/>
          <p:nvPr/>
        </p:nvSpPr>
        <p:spPr bwMode="auto">
          <a:xfrm>
            <a:off x="5652119" y="4581128"/>
            <a:ext cx="2232245" cy="1440160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pl-PL" sz="3200" b="1" dirty="0">
                <a:solidFill>
                  <a:schemeClr val="tx1"/>
                </a:solidFill>
              </a:rPr>
              <a:t>A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pl-PL" sz="2800" dirty="0" err="1">
                <a:solidFill>
                  <a:schemeClr val="tx1"/>
                </a:solidFill>
              </a:rPr>
              <a:t>stát</a:t>
            </a: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 err="1">
                <a:solidFill>
                  <a:schemeClr val="tx1"/>
                </a:solidFill>
              </a:rPr>
              <a:t>původu</a:t>
            </a: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 err="1">
                <a:solidFill>
                  <a:schemeClr val="tx1"/>
                </a:solidFill>
              </a:rPr>
              <a:t>zboží</a:t>
            </a:r>
            <a:endParaRPr kumimoji="0" lang="pl-P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ED41B05C-8A12-4678-BCDA-89211AF490BF}"/>
              </a:ext>
            </a:extLst>
          </p:cNvPr>
          <p:cNvSpPr/>
          <p:nvPr/>
        </p:nvSpPr>
        <p:spPr bwMode="auto">
          <a:xfrm flipH="1">
            <a:off x="3779909" y="4581128"/>
            <a:ext cx="1872210" cy="1512168"/>
          </a:xfrm>
          <a:prstGeom prst="rightArrow">
            <a:avLst/>
          </a:prstGeom>
          <a:solidFill>
            <a:srgbClr val="F9690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lang="pl-PL" dirty="0"/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pl-PL" sz="2400" dirty="0">
                <a:latin typeface="Arial Black" panose="020B0A04020102020204" pitchFamily="34" charset="0"/>
              </a:rPr>
              <a:t>z b o ž í</a:t>
            </a:r>
            <a:endParaRPr kumimoji="0" lang="pl-PL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1CF9DBE4-76F8-47CA-8540-36A3DD217E81}"/>
              </a:ext>
            </a:extLst>
          </p:cNvPr>
          <p:cNvSpPr/>
          <p:nvPr/>
        </p:nvSpPr>
        <p:spPr bwMode="auto">
          <a:xfrm>
            <a:off x="3275856" y="3645024"/>
            <a:ext cx="2880320" cy="720080"/>
          </a:xfrm>
          <a:prstGeom prst="rect">
            <a:avLst/>
          </a:prstGeom>
          <a:solidFill>
            <a:srgbClr val="1CE4E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pl-P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Kde</a:t>
            </a:r>
            <a:r>
              <a:rPr kumimoji="0" 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zdanit</a:t>
            </a:r>
            <a:r>
              <a:rPr kumimoji="0" 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zboží</a:t>
            </a:r>
            <a:r>
              <a:rPr kumimoji="0" 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851366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20688"/>
            <a:ext cx="7886700" cy="2004088"/>
          </a:xfrm>
          <a:solidFill>
            <a:srgbClr val="FFFF66"/>
          </a:solidFill>
        </p:spPr>
        <p:txBody>
          <a:bodyPr>
            <a:noAutofit/>
          </a:bodyPr>
          <a:lstStyle/>
          <a:p>
            <a:pPr marL="270000" algn="l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Řeší se dva problémy: 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a) nový systém zdanění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DPH v přeshraničním obchodu,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b) nová úprava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snížených sazeb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jako důsledek bodu a).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16687"/>
            <a:ext cx="7886700" cy="2773286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pPr marL="27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Volný pohyb zboží vyžaduje zrušení všech překážek obchodu mezi členskými státy. </a:t>
            </a:r>
          </a:p>
          <a:p>
            <a:pPr marL="612900"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Každý členský stát má vlastní systém DPH a vlastní sazby. </a:t>
            </a:r>
          </a:p>
          <a:p>
            <a:pPr marL="612900"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Nutnost harmonizace DPH aby zdanění nebylo překážkou obchodu.</a:t>
            </a:r>
          </a:p>
          <a:p>
            <a:pPr marL="612900"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Zdanění ve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státě původu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nebo ve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státě určení?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7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Unifikace nebo harmonizace sazeb nemožná.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221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224136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marL="297000"/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DPH: zdanění ve státě původu nebo určení?</a:t>
            </a:r>
            <a:b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772816"/>
            <a:ext cx="7886700" cy="4320480"/>
          </a:xfrm>
          <a:solidFill>
            <a:srgbClr val="FFFF99"/>
          </a:solidFill>
        </p:spPr>
        <p:txBody>
          <a:bodyPr>
            <a:normAutofit fontScale="70000" lnSpcReduction="20000"/>
          </a:bodyPr>
          <a:lstStyle/>
          <a:p>
            <a:r>
              <a:rPr lang="cs-CZ" dirty="0"/>
              <a:t>Konečné zdanění ve státě původu znamená, že zboží nepřekračuje hranici nezdaněné</a:t>
            </a:r>
            <a:r>
              <a:rPr lang="cs-CZ" b="1" dirty="0"/>
              <a:t>. </a:t>
            </a:r>
          </a:p>
          <a:p>
            <a:pPr lvl="1"/>
            <a:r>
              <a:rPr lang="cs-CZ" dirty="0"/>
              <a:t>Výhody: </a:t>
            </a:r>
          </a:p>
          <a:p>
            <a:pPr lvl="2"/>
            <a:r>
              <a:rPr lang="cs-CZ" dirty="0"/>
              <a:t>vylučuje častou variantu podvodů – prodej nezdaněného zboží zpět v zemi původu nebo ve třetí zemi </a:t>
            </a:r>
          </a:p>
          <a:p>
            <a:pPr lvl="2"/>
            <a:r>
              <a:rPr lang="cs-CZ" dirty="0"/>
              <a:t>vylučuje diskriminaci mezi dováženým a domácím zbožím</a:t>
            </a:r>
          </a:p>
          <a:p>
            <a:pPr lvl="1"/>
            <a:r>
              <a:rPr lang="cs-CZ" dirty="0"/>
              <a:t>Nevýhoda: ovlivnění toků zboží – levné zboží ze zemí s nízkou sazbou DPH.  </a:t>
            </a:r>
          </a:p>
          <a:p>
            <a:r>
              <a:rPr lang="cs-CZ" dirty="0"/>
              <a:t>Zdanění v </a:t>
            </a:r>
            <a:r>
              <a:rPr lang="cs-CZ" b="1" i="1" dirty="0">
                <a:solidFill>
                  <a:srgbClr val="C00000"/>
                </a:solidFill>
              </a:rPr>
              <a:t>zemi dovozu (určení)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znamená, že </a:t>
            </a:r>
            <a:r>
              <a:rPr lang="cs-CZ" b="1" dirty="0"/>
              <a:t>zboží překračuje hranici nezdaněné.</a:t>
            </a:r>
          </a:p>
          <a:p>
            <a:pPr lvl="1"/>
            <a:r>
              <a:rPr lang="cs-CZ" dirty="0"/>
              <a:t>Výhoda: nezáleží na sazbě ve státě původu</a:t>
            </a:r>
          </a:p>
          <a:p>
            <a:pPr lvl="1"/>
            <a:r>
              <a:rPr lang="cs-CZ" dirty="0"/>
              <a:t>Nevýhody: </a:t>
            </a:r>
          </a:p>
          <a:p>
            <a:pPr lvl="2"/>
            <a:r>
              <a:rPr lang="cs-CZ" dirty="0"/>
              <a:t>možná (i když nedovolená) diskriminace dováženého zboží	</a:t>
            </a:r>
          </a:p>
          <a:p>
            <a:pPr lvl="2"/>
            <a:r>
              <a:rPr lang="cs-CZ" b="1" dirty="0"/>
              <a:t>nezdaněné zboží nedojde do místa určení – daňové podvody</a:t>
            </a:r>
          </a:p>
        </p:txBody>
      </p:sp>
    </p:spTree>
    <p:extLst>
      <p:ext uri="{BB962C8B-B14F-4D97-AF65-F5344CB8AC3E}">
        <p14:creationId xmlns:p14="http://schemas.microsoft.com/office/powerpoint/2010/main" val="2965930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622508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marL="27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Důvody pro reformu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07745"/>
            <a:ext cx="7886700" cy="3682228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dirty="0"/>
              <a:t>1. Nyní: dvě daňové operace: refundace DPH  ve státě původu, uložení DPH ve státě určení – zaplatí ji konečný zákazník</a:t>
            </a:r>
          </a:p>
          <a:p>
            <a:pPr marL="0" indent="0"/>
            <a:r>
              <a:rPr lang="cs-CZ" dirty="0">
                <a:solidFill>
                  <a:srgbClr val="FF0000"/>
                </a:solidFill>
              </a:rPr>
              <a:t>Geniální řešení:  </a:t>
            </a:r>
            <a:r>
              <a:rPr lang="cs-CZ" b="1" dirty="0">
                <a:solidFill>
                  <a:srgbClr val="FF0000"/>
                </a:solidFill>
              </a:rPr>
              <a:t>jediná daňová operace pro celou transakci mezi oběma zeměmi. </a:t>
            </a:r>
          </a:p>
          <a:p>
            <a:r>
              <a:rPr lang="cs-CZ" b="1" dirty="0"/>
              <a:t>2. Zboží nesmí opouštět území země původu nezdaněné. </a:t>
            </a:r>
          </a:p>
          <a:p>
            <a:r>
              <a:rPr lang="cs-CZ" dirty="0"/>
              <a:t>3. Flexibilita ve stanovení snížených sazeb tím bude umožněna (velký zájem států).</a:t>
            </a:r>
          </a:p>
        </p:txBody>
      </p:sp>
    </p:spTree>
    <p:extLst>
      <p:ext uri="{BB962C8B-B14F-4D97-AF65-F5344CB8AC3E}">
        <p14:creationId xmlns:p14="http://schemas.microsoft.com/office/powerpoint/2010/main" val="3112506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539217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Schéma reformy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64156"/>
            <a:ext cx="7886700" cy="366541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/>
            <a:endParaRPr lang="cs-CZ" sz="1350" dirty="0"/>
          </a:p>
          <a:p>
            <a:pPr marL="0" indent="0"/>
            <a:endParaRPr lang="cs-CZ" sz="1350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cs-CZ" sz="1350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cs-CZ" sz="1350" dirty="0"/>
              <a:t>SOURCE:  House </a:t>
            </a:r>
            <a:r>
              <a:rPr lang="cs-CZ" sz="1350" dirty="0" err="1"/>
              <a:t>of</a:t>
            </a:r>
            <a:r>
              <a:rPr lang="cs-CZ" sz="1350" dirty="0"/>
              <a:t> </a:t>
            </a:r>
            <a:r>
              <a:rPr lang="cs-CZ" sz="1350" dirty="0" err="1"/>
              <a:t>Commons</a:t>
            </a:r>
            <a:r>
              <a:rPr lang="cs-CZ" sz="1350" dirty="0"/>
              <a:t> </a:t>
            </a:r>
            <a:r>
              <a:rPr lang="cs-CZ" sz="1350" dirty="0" err="1"/>
              <a:t>Library</a:t>
            </a:r>
            <a:r>
              <a:rPr lang="cs-CZ" sz="1350" dirty="0"/>
              <a:t> (GB) -  </a:t>
            </a:r>
            <a:r>
              <a:rPr lang="cs-CZ" sz="1350" b="1" dirty="0"/>
              <a:t>BRIEFING </a:t>
            </a:r>
            <a:r>
              <a:rPr lang="cs-CZ" sz="1350" b="1" dirty="0" err="1"/>
              <a:t>PAPER</a:t>
            </a:r>
            <a:r>
              <a:rPr lang="cs-CZ" sz="1350" b="1" dirty="0"/>
              <a:t> - </a:t>
            </a:r>
            <a:r>
              <a:rPr lang="en-US" sz="1350" dirty="0"/>
              <a:t>Number 2683, 17 January 2019 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fi-FI" sz="1350" dirty="0"/>
              <a:t>VAT: European law on VAT rates</a:t>
            </a:r>
            <a:r>
              <a:rPr lang="cs-CZ" sz="1350" dirty="0"/>
              <a:t> by Antony </a:t>
            </a:r>
            <a:r>
              <a:rPr lang="cs-CZ" sz="1350" dirty="0" err="1"/>
              <a:t>Seely</a:t>
            </a:r>
            <a:r>
              <a:rPr lang="cs-CZ" sz="1350" dirty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cs-CZ" sz="1350" dirty="0">
                <a:solidFill>
                  <a:srgbClr val="0000FF"/>
                </a:solidFill>
              </a:rPr>
              <a:t>https://</a:t>
            </a:r>
            <a:r>
              <a:rPr lang="cs-CZ" sz="1350" dirty="0" err="1">
                <a:solidFill>
                  <a:srgbClr val="0000FF"/>
                </a:solidFill>
              </a:rPr>
              <a:t>researchbriefings.files.parliament.uk</a:t>
            </a:r>
            <a:r>
              <a:rPr lang="cs-CZ" sz="1350" dirty="0">
                <a:solidFill>
                  <a:srgbClr val="0000FF"/>
                </a:solidFill>
              </a:rPr>
              <a:t>/</a:t>
            </a:r>
            <a:r>
              <a:rPr lang="cs-CZ" sz="1350" dirty="0" err="1">
                <a:solidFill>
                  <a:srgbClr val="0000FF"/>
                </a:solidFill>
              </a:rPr>
              <a:t>documents</a:t>
            </a:r>
            <a:r>
              <a:rPr lang="cs-CZ" sz="1350" dirty="0">
                <a:solidFill>
                  <a:srgbClr val="0000FF"/>
                </a:solidFill>
              </a:rPr>
              <a:t>/</a:t>
            </a:r>
            <a:r>
              <a:rPr lang="cs-CZ" sz="1350" dirty="0" err="1">
                <a:solidFill>
                  <a:srgbClr val="0000FF"/>
                </a:solidFill>
              </a:rPr>
              <a:t>SN02683</a:t>
            </a:r>
            <a:r>
              <a:rPr lang="cs-CZ" sz="1350" dirty="0">
                <a:solidFill>
                  <a:srgbClr val="0000FF"/>
                </a:solidFill>
              </a:rPr>
              <a:t>/</a:t>
            </a:r>
            <a:r>
              <a:rPr lang="cs-CZ" sz="1350" dirty="0" err="1">
                <a:solidFill>
                  <a:srgbClr val="0000FF"/>
                </a:solidFill>
              </a:rPr>
              <a:t>SN02683.pdf</a:t>
            </a:r>
            <a:r>
              <a:rPr lang="cs-CZ" dirty="0">
                <a:solidFill>
                  <a:srgbClr val="0000FF"/>
                </a:solidFill>
              </a:rPr>
              <a:t>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28650" y="1780334"/>
          <a:ext cx="7920419" cy="2884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6781">
                  <a:extLst>
                    <a:ext uri="{9D8B030D-6E8A-4147-A177-3AD203B41FA5}">
                      <a16:colId xmlns:a16="http://schemas.microsoft.com/office/drawing/2014/main" val="2466482153"/>
                    </a:ext>
                  </a:extLst>
                </a:gridCol>
                <a:gridCol w="1916781">
                  <a:extLst>
                    <a:ext uri="{9D8B030D-6E8A-4147-A177-3AD203B41FA5}">
                      <a16:colId xmlns:a16="http://schemas.microsoft.com/office/drawing/2014/main" val="3113991754"/>
                    </a:ext>
                  </a:extLst>
                </a:gridCol>
                <a:gridCol w="1957442">
                  <a:extLst>
                    <a:ext uri="{9D8B030D-6E8A-4147-A177-3AD203B41FA5}">
                      <a16:colId xmlns:a16="http://schemas.microsoft.com/office/drawing/2014/main" val="1403951048"/>
                    </a:ext>
                  </a:extLst>
                </a:gridCol>
                <a:gridCol w="2129415">
                  <a:extLst>
                    <a:ext uri="{9D8B030D-6E8A-4147-A177-3AD203B41FA5}">
                      <a16:colId xmlns:a16="http://schemas.microsoft.com/office/drawing/2014/main" val="3520447370"/>
                    </a:ext>
                  </a:extLst>
                </a:gridCol>
              </a:tblGrid>
              <a:tr h="590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57150" marT="57150" marB="5715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Čí sazba DPH se použije?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      Kdo uhrazuje DPH?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Jsou přeshraniční dodávky nezdaněny?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443316753"/>
                  </a:ext>
                </a:extLst>
              </a:tr>
              <a:tr h="64317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dirty="0">
                          <a:effectLst/>
                        </a:rPr>
                        <a:t>     Současná situace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rgbClr val="FF66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</a:rPr>
                        <a:t>Země určení (dovozu)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</a:rPr>
                        <a:t>Kupující (příjemce) 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</a:rPr>
                        <a:t>         Ano.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956965146"/>
                  </a:ext>
                </a:extLst>
              </a:tr>
              <a:tr h="163319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dirty="0">
                          <a:effectLst/>
                        </a:rPr>
                        <a:t> </a:t>
                      </a:r>
                      <a:r>
                        <a:rPr lang="cs-CZ" sz="1500" dirty="0">
                          <a:solidFill>
                            <a:schemeClr val="bg1"/>
                          </a:solidFill>
                          <a:effectLst/>
                        </a:rPr>
                        <a:t>Navrhované řešení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>
                          <a:effectLst/>
                        </a:rPr>
                        <a:t>Prodávající (dodavatel) </a:t>
                      </a:r>
                      <a:endParaRPr lang="cs-CZ" sz="15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(kromě výjimek)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Ne,</a:t>
                      </a:r>
                      <a:r>
                        <a:rPr lang="cs-CZ" sz="1200" dirty="0">
                          <a:effectLst/>
                        </a:rPr>
                        <a:t> jedná se o jedinou transakci kdy DPH odvede dodavatel, ale ve prospěch kupujícího 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24629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814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687026"/>
          </a:xfrm>
          <a:solidFill>
            <a:srgbClr val="FFFF66"/>
          </a:solidFill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Nový systém DPH pro přeshraniční transakce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2919" y="2207419"/>
            <a:ext cx="8218885" cy="3575123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 err="1"/>
              <a:t>Characteristika</a:t>
            </a:r>
            <a:r>
              <a:rPr lang="cs-CZ" dirty="0"/>
              <a:t> nového systému: </a:t>
            </a:r>
          </a:p>
          <a:p>
            <a:pPr lvl="1"/>
            <a:r>
              <a:rPr lang="cs-CZ" dirty="0"/>
              <a:t>- není rozdíl mezi domácími a unijními transakcemi,</a:t>
            </a:r>
          </a:p>
          <a:p>
            <a:pPr lvl="1"/>
            <a:r>
              <a:rPr lang="cs-CZ" dirty="0"/>
              <a:t>- není třeba prokazovat přepravení zboží z území státu dodavatele (původu).</a:t>
            </a:r>
          </a:p>
          <a:p>
            <a:r>
              <a:rPr lang="cs-CZ" dirty="0"/>
              <a:t>1. DPH bude </a:t>
            </a:r>
            <a:r>
              <a:rPr lang="cs-CZ" b="1" dirty="0"/>
              <a:t>hrazena definitivně dodavatelem v zemi původu </a:t>
            </a:r>
            <a:r>
              <a:rPr lang="cs-CZ" dirty="0"/>
              <a:t>a nebude refundována. Zboží bude zdaněno již v okamžiku výroby a bude překračovat hranici po zdanění. </a:t>
            </a:r>
          </a:p>
          <a:p>
            <a:r>
              <a:rPr lang="cs-CZ" dirty="0"/>
              <a:t>2. DPH bude hrazená ve státě původu </a:t>
            </a:r>
            <a:r>
              <a:rPr lang="cs-CZ" b="1" dirty="0"/>
              <a:t>podle sazeb státu určení. </a:t>
            </a:r>
          </a:p>
          <a:p>
            <a:r>
              <a:rPr lang="cs-CZ" dirty="0"/>
              <a:t>3. DPH uhrazená ve státě původu bude </a:t>
            </a:r>
            <a:r>
              <a:rPr lang="cs-CZ" b="1" dirty="0"/>
              <a:t>převedena státu určení, jemuž náleží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1073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487303"/>
          </a:xfrm>
          <a:solidFill>
            <a:srgbClr val="99FF99"/>
          </a:solidFill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Nový systém snížených sazeb DPH - 1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76188"/>
            <a:ext cx="7886700" cy="3863828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r>
              <a:rPr lang="cs-CZ" b="1" i="1" dirty="0">
                <a:solidFill>
                  <a:srgbClr val="C00000"/>
                </a:solidFill>
              </a:rPr>
              <a:t>SOUČASNÝ STAV  (povoleny dvě snížené sazby):</a:t>
            </a:r>
          </a:p>
          <a:p>
            <a:r>
              <a:rPr lang="cs-CZ" dirty="0"/>
              <a:t>Nevyhovuje, proto obrovské množství individuálních výjimek. </a:t>
            </a:r>
          </a:p>
          <a:p>
            <a:r>
              <a:rPr lang="cs-CZ" dirty="0"/>
              <a:t>Kategorie výjimek:</a:t>
            </a:r>
          </a:p>
          <a:p>
            <a:r>
              <a:rPr lang="cs-CZ" dirty="0"/>
              <a:t>a) Dočasné výjimky pro nové členské státy.</a:t>
            </a:r>
          </a:p>
          <a:p>
            <a:r>
              <a:rPr lang="cs-CZ" dirty="0"/>
              <a:t>b) Individuální výjimky přímo udělené samotnou směrnicí o DPH (Šestá směrnice 2006/112/ES).</a:t>
            </a:r>
          </a:p>
          <a:p>
            <a:r>
              <a:rPr lang="cs-CZ" dirty="0"/>
              <a:t>c) Možnost ponechání starých výjimek z doby před přijetím směrnice (1991) (čl. 110 směrnice).</a:t>
            </a:r>
          </a:p>
          <a:p>
            <a:r>
              <a:rPr lang="cs-CZ" dirty="0"/>
              <a:t>d) Zvláštní případy (zemní plyn apod. – čl. 102).</a:t>
            </a:r>
          </a:p>
        </p:txBody>
      </p:sp>
    </p:spTree>
    <p:extLst>
      <p:ext uri="{BB962C8B-B14F-4D97-AF65-F5344CB8AC3E}">
        <p14:creationId xmlns:p14="http://schemas.microsoft.com/office/powerpoint/2010/main" val="1295789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950814FC-798D-4BC8-9070-4F0B03CB8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diskriminace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0E5FBBBB-74BE-4740-849A-42FEB6AF8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57338"/>
            <a:ext cx="8229600" cy="5040312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800"/>
              </a:spcBef>
              <a:buSzPct val="100000"/>
              <a:defRPr/>
            </a:pPr>
            <a:endParaRPr lang="cs-CZ" altLang="cs-CZ" sz="3200">
              <a:solidFill>
                <a:srgbClr val="000000"/>
              </a:solidFill>
            </a:endParaRPr>
          </a:p>
          <a:p>
            <a:pPr marL="339725" indent="-33655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3200">
                <a:solidFill>
                  <a:srgbClr val="000000"/>
                </a:solidFill>
              </a:rPr>
              <a:t>zdanění </a:t>
            </a:r>
            <a:r>
              <a:rPr lang="cs-CZ" altLang="cs-CZ" sz="3200" b="1">
                <a:solidFill>
                  <a:srgbClr val="000000"/>
                </a:solidFill>
              </a:rPr>
              <a:t>ve státě určení</a:t>
            </a:r>
            <a:r>
              <a:rPr lang="cs-CZ" altLang="cs-CZ" sz="3200">
                <a:solidFill>
                  <a:srgbClr val="000000"/>
                </a:solidFill>
              </a:rPr>
              <a:t> (akvizice)</a:t>
            </a:r>
          </a:p>
          <a:p>
            <a:pPr eaLnBrk="1" hangingPunct="1">
              <a:spcBef>
                <a:spcPts val="800"/>
              </a:spcBef>
              <a:buSzPct val="100000"/>
              <a:defRPr/>
            </a:pPr>
            <a:endParaRPr lang="cs-CZ" altLang="cs-CZ" sz="3200">
              <a:solidFill>
                <a:srgbClr val="000000"/>
              </a:solidFill>
            </a:endParaRPr>
          </a:p>
          <a:p>
            <a:pPr marL="339725" indent="-33655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3200">
                <a:solidFill>
                  <a:srgbClr val="000000"/>
                </a:solidFill>
              </a:rPr>
              <a:t>= dovážené zboží znevýhodněno daňově</a:t>
            </a:r>
          </a:p>
          <a:p>
            <a:pPr eaLnBrk="1" hangingPunct="1">
              <a:spcBef>
                <a:spcPts val="800"/>
              </a:spcBef>
              <a:buSzPct val="100000"/>
              <a:defRPr/>
            </a:pPr>
            <a:endParaRPr lang="cs-CZ" altLang="cs-CZ" sz="3200">
              <a:solidFill>
                <a:srgbClr val="000000"/>
              </a:solidFill>
            </a:endParaRPr>
          </a:p>
          <a:p>
            <a:pPr marL="339725" indent="-33655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3200">
                <a:solidFill>
                  <a:srgbClr val="000000"/>
                </a:solidFill>
              </a:rPr>
              <a:t>diskriminace </a:t>
            </a:r>
            <a:r>
              <a:rPr lang="cs-CZ" altLang="cs-CZ" sz="3200" b="1">
                <a:solidFill>
                  <a:srgbClr val="CC0000"/>
                </a:solidFill>
              </a:rPr>
              <a:t>přímá a nepřímá            </a:t>
            </a:r>
            <a:r>
              <a:rPr lang="cs-CZ" altLang="cs-CZ" sz="3200" i="1">
                <a:solidFill>
                  <a:srgbClr val="000000"/>
                </a:solidFill>
              </a:rPr>
              <a:t>(týká se většinou spotřebních daní, ne DPH)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609874"/>
          </a:xfrm>
          <a:solidFill>
            <a:srgbClr val="99FF99"/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Nový systém snížených sazeb DPH – záměr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089547"/>
            <a:ext cx="7886700" cy="3750469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/>
              <a:t>Počátek liberalizace již v r. 2009 (směrnice 2009/47/ES)</a:t>
            </a:r>
          </a:p>
          <a:p>
            <a:r>
              <a:rPr lang="cs-CZ" b="1" i="1" dirty="0">
                <a:solidFill>
                  <a:srgbClr val="C00000"/>
                </a:solidFill>
              </a:rPr>
              <a:t>NYNĚJŠÍ REFORMA: FLEXIBILNĚJŠÍ SYSTÉM VÍCE SNÍŽENÝCH SAZEB</a:t>
            </a:r>
          </a:p>
          <a:p>
            <a:r>
              <a:rPr lang="cs-CZ" dirty="0"/>
              <a:t>Nově bez dalšího budou povoleny: </a:t>
            </a:r>
          </a:p>
          <a:p>
            <a:pPr lvl="1"/>
            <a:r>
              <a:rPr lang="cs-CZ" dirty="0"/>
              <a:t>a) dvě různé snížené sazby mezi 5% a základní sazbou;  </a:t>
            </a:r>
          </a:p>
          <a:p>
            <a:pPr lvl="1"/>
            <a:r>
              <a:rPr lang="cs-CZ" dirty="0"/>
              <a:t>b) jedna nulová sazba (= osvobození od zdanění); </a:t>
            </a:r>
          </a:p>
          <a:p>
            <a:pPr lvl="1"/>
            <a:r>
              <a:rPr lang="cs-CZ" dirty="0"/>
              <a:t>c) další snížená sazba mezi 0% a sníženými sazbami.  </a:t>
            </a:r>
          </a:p>
          <a:p>
            <a:r>
              <a:rPr lang="cs-CZ" dirty="0"/>
              <a:t>Nynější seznam položek, které mohou podléhat snížené sazbě, bude zrušen. Nový seznam bude naopak obsahovat položky, kde snížená sazba je vyloučena a musí být uplatněna jen sazba základní (alkohol, tabák, hazard apod.).</a:t>
            </a:r>
          </a:p>
          <a:p>
            <a:r>
              <a:rPr lang="cs-CZ" dirty="0"/>
              <a:t>Všechny dosavadní individuální výjimky budou zrušeny jako zbytečné.</a:t>
            </a:r>
          </a:p>
          <a:p>
            <a:pPr marL="0" indent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332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568366"/>
          </a:xfrm>
          <a:solidFill>
            <a:srgbClr val="FFFF66"/>
          </a:solidFill>
        </p:spPr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07745"/>
            <a:ext cx="7886700" cy="3880184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/>
              <a:t>1. </a:t>
            </a:r>
            <a:r>
              <a:rPr lang="cs-CZ" b="1" dirty="0"/>
              <a:t>Nereálný princip zdanění v zemi původu byl konečně definitivně zavržen ve prospěch země určení. </a:t>
            </a:r>
            <a:r>
              <a:rPr lang="cs-CZ" dirty="0"/>
              <a:t>Výhody:</a:t>
            </a:r>
          </a:p>
          <a:p>
            <a:pPr lvl="1"/>
            <a:r>
              <a:rPr lang="cs-CZ" dirty="0"/>
              <a:t>a) Podvody budou redukovány, protože zboží se bude pohybovat přes hranici zdaněné. </a:t>
            </a:r>
          </a:p>
          <a:p>
            <a:pPr lvl="1"/>
            <a:r>
              <a:rPr lang="cs-CZ" dirty="0"/>
              <a:t>b) Princip země určení dovoluje liberalizaci sazeb DPH v jednotlivých státech.</a:t>
            </a:r>
          </a:p>
          <a:p>
            <a:endParaRPr lang="cs-CZ" dirty="0"/>
          </a:p>
          <a:p>
            <a:r>
              <a:rPr lang="cs-CZ" dirty="0"/>
              <a:t>2. </a:t>
            </a:r>
            <a:r>
              <a:rPr lang="cs-CZ" b="1" dirty="0"/>
              <a:t>Snížené sazby: </a:t>
            </a:r>
            <a:r>
              <a:rPr lang="cs-CZ" dirty="0"/>
              <a:t>více než </a:t>
            </a:r>
            <a:r>
              <a:rPr lang="cs-CZ" b="1" dirty="0"/>
              <a:t>200 individuálních výjimek bude zrušeno a </a:t>
            </a:r>
            <a:r>
              <a:rPr lang="cs-CZ" dirty="0"/>
              <a:t>nahrazeno flexibilním systémem čtyř snížených sazeb.  </a:t>
            </a:r>
          </a:p>
          <a:p>
            <a:endParaRPr lang="cs-CZ" dirty="0"/>
          </a:p>
          <a:p>
            <a:r>
              <a:rPr lang="cs-CZ" dirty="0"/>
              <a:t>3. Reforma respektuje potřeby a zájmy členských států.</a:t>
            </a:r>
          </a:p>
        </p:txBody>
      </p:sp>
    </p:spTree>
    <p:extLst>
      <p:ext uri="{BB962C8B-B14F-4D97-AF65-F5344CB8AC3E}">
        <p14:creationId xmlns:p14="http://schemas.microsoft.com/office/powerpoint/2010/main" val="2070887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8FEFC9DC-228E-4177-8F0E-103117845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harmonizace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147CBEE0-2C95-41DB-969F-69F55004B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daňová různost = </a:t>
            </a:r>
            <a:r>
              <a:rPr lang="cs-CZ" altLang="cs-CZ" sz="2800" b="1">
                <a:solidFill>
                  <a:srgbClr val="CC0000"/>
                </a:solidFill>
              </a:rPr>
              <a:t>daňová konkurence </a:t>
            </a:r>
            <a:r>
              <a:rPr lang="cs-CZ" altLang="cs-CZ" sz="2800"/>
              <a:t>(přímé daně)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řešení: daňová koordinace (soft law), </a:t>
            </a:r>
            <a:r>
              <a:rPr lang="cs-CZ" altLang="cs-CZ" sz="2800">
                <a:solidFill>
                  <a:srgbClr val="CC0000"/>
                </a:solidFill>
              </a:rPr>
              <a:t>daňová </a:t>
            </a:r>
            <a:r>
              <a:rPr lang="cs-CZ" altLang="cs-CZ" sz="2800" b="1">
                <a:solidFill>
                  <a:srgbClr val="CC0000"/>
                </a:solidFill>
              </a:rPr>
              <a:t>harmonizace</a:t>
            </a:r>
            <a:r>
              <a:rPr lang="cs-CZ" altLang="cs-CZ" sz="2800"/>
              <a:t> (určení daně, základ, sazby aj.)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neochota členských států: </a:t>
            </a:r>
            <a:r>
              <a:rPr lang="cs-CZ" altLang="cs-CZ" sz="2800" b="1">
                <a:solidFill>
                  <a:srgbClr val="0000FF"/>
                </a:solidFill>
              </a:rPr>
              <a:t>fiskální nezávislost absolutně nezbytná</a:t>
            </a:r>
            <a:r>
              <a:rPr lang="cs-CZ" altLang="cs-CZ" sz="2800"/>
              <a:t> pro každý stát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v cílech EU daně nezmíněny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daňová harmonizace = nutné zlo, aby fungoval vnitřní trh, zatím jen daně nepřímé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C0000"/>
                </a:solidFill>
              </a:rPr>
              <a:t>právní základ: čl. 113 SFEU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8321DEFA-20EF-456E-AF0F-AD0B07775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harmonizace</a:t>
            </a: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F9A10B75-AE8B-4991-8FDD-69C4D9481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metoda harmonizace: </a:t>
            </a:r>
            <a:r>
              <a:rPr lang="cs-CZ" altLang="cs-CZ" b="1" dirty="0"/>
              <a:t>směrnice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přijímání </a:t>
            </a:r>
            <a:r>
              <a:rPr lang="cs-CZ" altLang="cs-CZ" b="1" dirty="0"/>
              <a:t>jednomyslně,</a:t>
            </a:r>
            <a:r>
              <a:rPr lang="cs-CZ" altLang="cs-CZ" dirty="0"/>
              <a:t> bez spolurozhodování Evropského parlamentu</a:t>
            </a:r>
          </a:p>
          <a:p>
            <a:pPr eaLnBrk="1" hangingPunct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nepřímé daně: čl. 113 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(zvláštní ustanovení) – </a:t>
            </a:r>
            <a:r>
              <a:rPr lang="cs-CZ" altLang="cs-CZ" i="1" dirty="0">
                <a:solidFill>
                  <a:schemeClr val="bg1">
                    <a:lumMod val="65000"/>
                  </a:schemeClr>
                </a:solidFill>
              </a:rPr>
              <a:t>týká se fungování vnitřního trhu a soutěže</a:t>
            </a:r>
          </a:p>
          <a:p>
            <a:pPr eaLnBrk="1" hangingPunct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přímé daně: čl. 115 (obecné ustanovení o harmonizaci)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882C18B0-F408-49BD-9F9E-BB58F8CF8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778098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dirty="0"/>
              <a:t>Daň z přidané hodnoty</a:t>
            </a: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5A5E6F97-14CF-4CA5-A081-A8FCBD727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752"/>
            <a:ext cx="8229600" cy="5386610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38188" indent="-2809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bývalá daň z obratu, obecná spotřební daň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1967 zavedena v EHS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/>
              <a:t>„Šestá“ směrnice harmonizuje: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dodání zboží, přechod vlastnického práva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místo zdanitelného plnění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základ daně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sazby (snížená, základní, min. sazby)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osvobození od daně atd.</a:t>
            </a:r>
          </a:p>
          <a:p>
            <a:pPr marL="457200" lvl="1" indent="0" eaLnBrk="1" hangingPunct="1">
              <a:defRPr/>
            </a:pPr>
            <a:r>
              <a:rPr lang="cs-CZ" altLang="cs-CZ" sz="2400" i="1" dirty="0">
                <a:solidFill>
                  <a:srgbClr val="C00000"/>
                </a:solidFill>
              </a:rPr>
              <a:t>Sníženou sazbu možno uplatnit jen u položek obsažených v seznamu směrnice. </a:t>
            </a:r>
            <a:r>
              <a:rPr lang="cs-CZ" altLang="cs-CZ" sz="2400" dirty="0"/>
              <a:t>Četné výjimky.</a:t>
            </a:r>
            <a:endParaRPr lang="cs-CZ" sz="2400" dirty="0">
              <a:solidFill>
                <a:schemeClr val="accent2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defRPr/>
            </a:pPr>
            <a:r>
              <a:rPr lang="cs-CZ" sz="2000" u="sng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Směrnice Rady 2006/112/ES – společný systém EU daně z přidané hodnoty (DPH</a:t>
            </a:r>
            <a:r>
              <a:rPr lang="cs-CZ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cs-CZ" sz="2000" dirty="0">
                <a:solidFill>
                  <a:schemeClr val="accent2"/>
                </a:solidFill>
              </a:rPr>
              <a:t>   ve znění změn a doplňků</a:t>
            </a:r>
          </a:p>
          <a:p>
            <a:pPr marL="457200" lvl="1" indent="0"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D0E48CFF-89AF-4A36-9A57-A5101712C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561975"/>
          </a:xfrm>
        </p:spPr>
        <p:txBody>
          <a:bodyPr/>
          <a:lstStyle/>
          <a:p>
            <a:r>
              <a:rPr lang="cs-CZ" altLang="cs-CZ" sz="3600"/>
              <a:t>DPH v Evropě - 1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4B4858E-E801-411C-A6D8-799823F1D7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96669"/>
              </p:ext>
            </p:extLst>
          </p:nvPr>
        </p:nvGraphicFramePr>
        <p:xfrm>
          <a:off x="1331913" y="1196975"/>
          <a:ext cx="4895851" cy="5111752"/>
        </p:xfrm>
        <a:graphic>
          <a:graphicData uri="http://schemas.openxmlformats.org/drawingml/2006/table">
            <a:tbl>
              <a:tblPr/>
              <a:tblGrid>
                <a:gridCol w="1692540">
                  <a:extLst>
                    <a:ext uri="{9D8B030D-6E8A-4147-A177-3AD203B41FA5}">
                      <a16:colId xmlns:a16="http://schemas.microsoft.com/office/drawing/2014/main" val="632586756"/>
                    </a:ext>
                  </a:extLst>
                </a:gridCol>
                <a:gridCol w="1725921">
                  <a:extLst>
                    <a:ext uri="{9D8B030D-6E8A-4147-A177-3AD203B41FA5}">
                      <a16:colId xmlns:a16="http://schemas.microsoft.com/office/drawing/2014/main" val="3610280613"/>
                    </a:ext>
                  </a:extLst>
                </a:gridCol>
                <a:gridCol w="1477390">
                  <a:extLst>
                    <a:ext uri="{9D8B030D-6E8A-4147-A177-3AD203B41FA5}">
                      <a16:colId xmlns:a16="http://schemas.microsoft.com/office/drawing/2014/main" val="3783878615"/>
                    </a:ext>
                  </a:extLst>
                </a:gridCol>
              </a:tblGrid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Stát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Standardní(%)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Snížená (%)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809441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Belgie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6,   12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137142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Bulharsko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8873521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Česká republika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10,   15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7954886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Dánsko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-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093226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Estonsko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243010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Finsko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10,   14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12576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Francie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 2,1,    5,5,   10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954586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Chorvatsko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5,   13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74200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Irsko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4,8,    9,    13,5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539621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Island 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4697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Itálie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22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4,   10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284797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Kypr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19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302560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Lichtenštejnsko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8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2,5,     3,8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644038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Litva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5,   9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878509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Lotyšsko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12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01071"/>
                  </a:ext>
                </a:extLst>
              </a:tr>
              <a:tr h="33947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Lucembursko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17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3,   8,   14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0407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A63942E4-A3E6-4732-9BE1-A50AC4E98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561975"/>
          </a:xfrm>
        </p:spPr>
        <p:txBody>
          <a:bodyPr/>
          <a:lstStyle/>
          <a:p>
            <a:r>
              <a:rPr lang="cs-CZ" altLang="cs-CZ" sz="3600"/>
              <a:t>DPH v Evropě - 2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F983373-A79C-412A-9F61-61EC0E350B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109064"/>
              </p:ext>
            </p:extLst>
          </p:nvPr>
        </p:nvGraphicFramePr>
        <p:xfrm>
          <a:off x="1331913" y="981075"/>
          <a:ext cx="4895850" cy="5472106"/>
        </p:xfrm>
        <a:graphic>
          <a:graphicData uri="http://schemas.openxmlformats.org/drawingml/2006/table">
            <a:tbl>
              <a:tblPr/>
              <a:tblGrid>
                <a:gridCol w="1657841">
                  <a:extLst>
                    <a:ext uri="{9D8B030D-6E8A-4147-A177-3AD203B41FA5}">
                      <a16:colId xmlns:a16="http://schemas.microsoft.com/office/drawing/2014/main" val="632586756"/>
                    </a:ext>
                  </a:extLst>
                </a:gridCol>
                <a:gridCol w="1744616">
                  <a:extLst>
                    <a:ext uri="{9D8B030D-6E8A-4147-A177-3AD203B41FA5}">
                      <a16:colId xmlns:a16="http://schemas.microsoft.com/office/drawing/2014/main" val="3610280613"/>
                    </a:ext>
                  </a:extLst>
                </a:gridCol>
                <a:gridCol w="1493393">
                  <a:extLst>
                    <a:ext uri="{9D8B030D-6E8A-4147-A177-3AD203B41FA5}">
                      <a16:colId xmlns:a16="http://schemas.microsoft.com/office/drawing/2014/main" val="3783878615"/>
                    </a:ext>
                  </a:extLst>
                </a:gridCol>
              </a:tblGrid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Stát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Standardní(%)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Snížená (%)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809441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Maďarsko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27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5,   18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99108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Malta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18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5,   7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801162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Německo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19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7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561217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Nizozemsko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6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132008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Norsko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8,   11,11,   15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28269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Polsko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596133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Portugalsko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6,   13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249074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Rakousko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10,   12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916447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Rumunsko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24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5,   9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405679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Řecko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13,   6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324009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Slovensko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10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668923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Slovinsko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22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9,5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564236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Španělsko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21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4,   10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167661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Švédsko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6,   12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171197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Švýcarsko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2,5,   3,8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373603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Velká Británie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9034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B35F9F4D-7E14-43D8-A776-EF520C1AD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DPH v obchodu uvnitř EU</a:t>
            </a: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F654C4E0-95B8-42DE-9A7D-58A9F13D9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Intrakomunitární (intraunijní) </a:t>
            </a:r>
            <a:r>
              <a:rPr lang="cs-CZ" altLang="cs-CZ" b="1"/>
              <a:t>transakce</a:t>
            </a:r>
            <a:r>
              <a:rPr lang="cs-CZ" altLang="cs-CZ"/>
              <a:t>    (= vývoz) a </a:t>
            </a:r>
            <a:r>
              <a:rPr lang="cs-CZ" altLang="cs-CZ" b="1"/>
              <a:t>akvizice</a:t>
            </a:r>
            <a:r>
              <a:rPr lang="cs-CZ" altLang="cs-CZ"/>
              <a:t> (= dovoz)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1991: směrnice o „zrušení“ fiskálních hranic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zdanění v zemi dodání (kromě osobního dovozu)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cíl: daňová neutralita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B84A0381-BF9F-4250-AB48-EF3ECFE0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>
                <a:solidFill>
                  <a:srgbClr val="DC2300"/>
                </a:solidFill>
              </a:rPr>
              <a:t>DPH – </a:t>
            </a:r>
            <a:r>
              <a:rPr lang="cs-CZ" altLang="cs-CZ" dirty="0" err="1">
                <a:solidFill>
                  <a:srgbClr val="DC2300"/>
                </a:solidFill>
              </a:rPr>
              <a:t>pokrizový</a:t>
            </a:r>
            <a:r>
              <a:rPr lang="cs-CZ" altLang="cs-CZ" dirty="0">
                <a:solidFill>
                  <a:srgbClr val="DC2300"/>
                </a:solidFill>
              </a:rPr>
              <a:t> vývoj 2009 – nově snížená sazba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79498866-BB5F-4501-A3C4-CF0F6DAB5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2875"/>
            <a:ext cx="8229600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endParaRPr lang="cs-CZ" altLang="cs-CZ" sz="1800" b="1" dirty="0"/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</a:pPr>
            <a:r>
              <a:rPr lang="cs-CZ" altLang="cs-CZ" sz="2000" dirty="0"/>
              <a:t>Směrnice</a:t>
            </a:r>
            <a:r>
              <a:rPr lang="cs-CZ" altLang="cs-CZ" sz="2000" b="1" u="sng" dirty="0">
                <a:solidFill>
                  <a:srgbClr val="0000FF"/>
                </a:solidFill>
              </a:rPr>
              <a:t> </a:t>
            </a:r>
            <a:r>
              <a:rPr lang="cs-CZ" altLang="cs-CZ" sz="20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2009/47/ES </a:t>
            </a:r>
            <a:r>
              <a:rPr lang="cs-CZ" altLang="cs-CZ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alt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nově </a:t>
            </a:r>
            <a:r>
              <a:rPr lang="cs-CZ" altLang="cs-CZ" sz="2000" b="1" dirty="0"/>
              <a:t>snížená sazba také u dalších položek: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endParaRPr lang="cs-CZ" altLang="cs-CZ" sz="2000" b="1" i="1" dirty="0">
              <a:solidFill>
                <a:srgbClr val="CC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</a:pPr>
            <a:r>
              <a:rPr lang="cs-CZ" altLang="cs-CZ" sz="2000" i="1" dirty="0">
                <a:solidFill>
                  <a:srgbClr val="CC0000"/>
                </a:solidFill>
              </a:rPr>
              <a:t>služby místního významu: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drobné opravy kol, obuvi, oblečení, ložního prádla;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mytí oken;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domácí a pečovatelské služby;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holiči;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další drobné opravy;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rgbClr val="CC0000"/>
                </a:solidFill>
              </a:rPr>
              <a:t>restaurace a objednávání jídel;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rgbClr val="CC0000"/>
                </a:solidFill>
              </a:rPr>
              <a:t>knihy na jakýchkoli nosičích.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endParaRPr lang="cs-CZ" altLang="cs-CZ" sz="2000" b="1" dirty="0">
              <a:solidFill>
                <a:srgbClr val="CC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</a:pPr>
            <a:r>
              <a:rPr lang="cs-CZ" altLang="cs-CZ" sz="2000" dirty="0"/>
              <a:t>Individuální výjimky: Portugalsko – mýtné na lisabonských mostech, Kypr – zkapalněný plyn, Malta – nulová sazba pro potraviny a léčiva.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Arial"/>
        <a:ea typeface=""/>
        <a:cs typeface="WenQuanYi Micro Hei"/>
      </a:majorFont>
      <a:minorFont>
        <a:latin typeface="Arial"/>
        <a:ea typeface="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WenQuanYi Micro He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WenQuanYi Micro Hei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1583</Words>
  <Application>Microsoft Office PowerPoint</Application>
  <PresentationFormat>Předvádění na obrazovce (4:3)</PresentationFormat>
  <Paragraphs>283</Paragraphs>
  <Slides>21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Calibri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DPH v Evropě - 1</vt:lpstr>
      <vt:lpstr>DPH v Evropě - 2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Nepřímé daně v právu EU – poslední vývoj  (Současná reforma DPH v obchodu mezi členskými státy) </vt:lpstr>
      <vt:lpstr>Řeší se dva problémy:  a) nový systém zdanění DPH v přeshraničním obchodu, b) nová úprava snížených sazeb jako důsledek bodu a). </vt:lpstr>
      <vt:lpstr> DPH: zdanění ve státě původu nebo určení? </vt:lpstr>
      <vt:lpstr>Důvody pro reformu</vt:lpstr>
      <vt:lpstr>Schéma reformy</vt:lpstr>
      <vt:lpstr>Nový systém DPH pro přeshraniční transakce</vt:lpstr>
      <vt:lpstr>Nový systém snížených sazeb DPH - 1</vt:lpstr>
      <vt:lpstr>Nový systém snížených sazeb DPH – záměr Komise</vt:lpstr>
      <vt:lpstr>Závěry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Daňová politika EU</dc:title>
  <dc:subject/>
  <dc:creator>1224</dc:creator>
  <cp:keywords/>
  <dc:description/>
  <cp:lastModifiedBy>Vladimír Týč</cp:lastModifiedBy>
  <cp:revision>47</cp:revision>
  <cp:lastPrinted>1601-01-01T00:00:00Z</cp:lastPrinted>
  <dcterms:created xsi:type="dcterms:W3CDTF">2009-11-09T09:41:20Z</dcterms:created>
  <dcterms:modified xsi:type="dcterms:W3CDTF">2022-05-13T11:30:36Z</dcterms:modified>
</cp:coreProperties>
</file>