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</p:sldMasterIdLst>
  <p:notesMasterIdLst>
    <p:notesMasterId r:id="rId21"/>
  </p:notesMasterIdLst>
  <p:handoutMasterIdLst>
    <p:handoutMasterId r:id="rId22"/>
  </p:handoutMasterIdLst>
  <p:sldIdLst>
    <p:sldId id="303" r:id="rId3"/>
    <p:sldId id="304" r:id="rId4"/>
    <p:sldId id="272" r:id="rId5"/>
    <p:sldId id="263" r:id="rId6"/>
    <p:sldId id="257" r:id="rId7"/>
    <p:sldId id="276" r:id="rId8"/>
    <p:sldId id="266" r:id="rId9"/>
    <p:sldId id="279" r:id="rId10"/>
    <p:sldId id="267" r:id="rId11"/>
    <p:sldId id="282" r:id="rId12"/>
    <p:sldId id="300" r:id="rId13"/>
    <p:sldId id="294" r:id="rId14"/>
    <p:sldId id="296" r:id="rId15"/>
    <p:sldId id="295" r:id="rId16"/>
    <p:sldId id="297" r:id="rId17"/>
    <p:sldId id="301" r:id="rId18"/>
    <p:sldId id="299" r:id="rId19"/>
    <p:sldId id="268" r:id="rId20"/>
  </p:sldIdLst>
  <p:sldSz cx="10080625" cy="7559675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25450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641350" indent="-211138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857250" indent="-2127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73150" indent="-2127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F9FDC7"/>
    <a:srgbClr val="0066CC"/>
    <a:srgbClr val="663300"/>
    <a:srgbClr val="009900"/>
    <a:srgbClr val="0000FF"/>
    <a:srgbClr val="F9FC70"/>
    <a:srgbClr val="F9F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621" autoAdjust="0"/>
  </p:normalViewPr>
  <p:slideViewPr>
    <p:cSldViewPr>
      <p:cViewPr varScale="1">
        <p:scale>
          <a:sx n="58" d="100"/>
          <a:sy n="58" d="100"/>
        </p:scale>
        <p:origin x="1348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CB69C62D-A0CF-44EE-84B8-B138DE7E1C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10F5EAA8-42BB-4C7C-8F52-FA996DF32EE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C5C3B9DA-4F95-41FE-ADB4-D3C2DF7B1DA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8E6FECAB-E9E5-46EE-8BCB-D082B14F781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A898058-1CC1-4912-85EC-1F5EBB09DB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9C157DCF-A702-40FE-B1F2-52A995182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51E82CC5-9E61-455E-BC4D-F42F9D0A3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62347A67-8E22-4123-964D-EDE9ED057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B5C19638-DCF8-4FEA-84CB-DAE62521C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8" name="Rectangle 5">
            <a:extLst>
              <a:ext uri="{FF2B5EF4-FFF2-40B4-BE49-F238E27FC236}">
                <a16:creationId xmlns:a16="http://schemas.microsoft.com/office/drawing/2014/main" id="{3DFE302C-8EA3-494C-8B81-D84E103163C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27138" y="917575"/>
            <a:ext cx="4395787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BD9C39CE-FC47-424B-B11D-60427A44FAF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062038" y="4540250"/>
            <a:ext cx="4732337" cy="365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2F38B79C-7667-4830-A17A-BA8199486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917575"/>
            <a:ext cx="4476750" cy="3302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3811C0E-F1D5-4F9E-8BC8-142AE3CF226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DD60390C-F332-4902-91F4-93A95E2EF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901009B-E3D0-4520-9438-2B0D43A1214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F1EBDEBD-B44F-4E31-8D2D-5C6034B99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704EED7-69A1-4CEA-B6B6-BBEAE5D0400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B8D5422F-5D86-4929-92A2-F73BF86E7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E025DB6-D5B0-44A1-AB2D-F3E84583595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5F11855D-BEF6-47B7-9DE2-D48F1BD0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3552A6C-E497-4A89-AE0C-285639F1771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9BD3EBCE-DE98-4A90-94C2-83E687D30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777893D-C8D9-4EB4-8408-D7C280CB2E8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5054F080-5CF8-454B-8715-5CF712F8B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917575"/>
            <a:ext cx="4476750" cy="3302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E4989DC-3A7F-4C0A-8C0D-53E589B49F9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40D14CFD-DD01-4EE0-8836-628652771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917575"/>
            <a:ext cx="4476750" cy="3302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690696A-DFF2-454D-AAD4-BE760963553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F89F76BB-5C5A-4BA6-8C9E-FD008F9C5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ACD198D-1FA4-4E21-89C7-921754EE327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343423C7-A7E2-4E46-8451-B85CDE796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30B4F31-4DB4-43B8-978A-1E520C13DF3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4826586-527F-4C93-A04A-A5E651DEA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932FFE4-1BB4-445A-B9B4-E3492744751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1C0951D2-8364-4F7D-8072-C8E1CB601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3095E13B-F4E5-4E72-8751-61FE036315F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FF39483E-491E-4D65-BAE5-04AD4B72C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9C7B04C-B78D-475C-B5F9-4719492DC27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0928CBB4-0C7A-43A9-9638-0546EDFD8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F2AFE77-E11C-4DB9-816D-D2DF4B0DAB1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926794-B0DF-4F99-A607-FEF9715439C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651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25CB7D-6009-4C8F-AE30-682DF18E05A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944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0438" y="1763713"/>
            <a:ext cx="2266950" cy="53498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6653213" cy="534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0CA4EE-E197-482D-92FA-7187E1BF6F7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6774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E36945-614A-4116-8B1D-0FF2E043BC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D4F060-B445-4DCF-8CFA-5D95694E50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E3E50B-19B6-41BD-9814-E47C3B5EAF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5F214-D4A3-460A-8C9B-C3F732FCE7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8404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D9BCEE-D0CE-4AC5-9B36-6F55A9045B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EDCC18-621B-4686-AC1C-BC2BFFCDE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6500C2-CC6A-4705-9192-EE2AFD944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49315-DFF3-4848-B57D-B28219D3AC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8986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9D4D8D-C2F5-4C75-93C7-E43D80B7EE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6C0958-132A-4913-834A-0EE4A90513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8C1A4A-A6A3-47E1-AB59-737B22DC69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4019F-9AFC-411A-8820-FE19A189D1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9874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70AC40-93FE-4BC6-83BC-C675E5C2B4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AA8581-66C4-4431-A89F-DBFF8F3E18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A9B2DB-9106-447E-B3AD-39D7C6E18D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3EB33-4F84-4841-A2D1-C5E8DE0BE1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4575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E41BCED-6334-4AF1-8855-129E37E9D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9EC780-905B-499B-9DD0-0543ECF331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529284-974C-45ED-82D1-024CFD04F6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6597D-B441-4B58-A1FD-DB3AA39313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2588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6477BC-E5A2-4DFE-A22D-440936BB46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A733C4D-244F-4998-BBDE-A87550B4E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B332DD-9B6F-4107-AAB8-07B966BEE9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37877-791E-44F7-A5E6-89795032BC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1268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9FE09F7-1008-4E6D-9DCF-1123048063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BCDAE8B-4534-4380-8F3D-BE76AC5981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BDCD8B-0695-4952-B925-B145002636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51C87-5A11-4CD0-A833-D225D3C7F3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9499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136D7B-F4BC-4690-8600-BDE24437F7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7D448B-9F03-4932-8ABE-524275EDC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BC21BA-ADE0-4A41-8264-08E727450C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21942-81F0-45AD-8272-F7E455F5C9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90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CC4FC3-E9D6-46E1-9FD5-E193CB08158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1916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342573-87BE-4C6B-82AC-3E0390782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5C9712-25AA-4C3D-AE48-250DD75CF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808D8F-964B-46CB-9D45-915A32EE7B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43674-2766-4209-9B98-4309BCFCBA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628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BF5F12-CC7E-43B3-A66F-526CE42576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779106-B4CB-4BA3-80E4-CADAF00E99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9CAC04-6E86-4A58-8A71-43F48FC666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92A57-335F-4631-913D-747B98974A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7417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C13169-575B-4A75-B9EF-0EF90C689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390466-4E1E-4051-80C4-103C6A4810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8E4730-5475-41FC-89BC-17EFECCCD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B0FAF-81C5-4C75-8B91-F5706C1DC7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433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3FB91D-5224-48D2-8361-9A5488488C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6082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1659A21-9E90-4B79-A8D4-07C3B7074E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22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6682C9B-52CF-47C8-91E4-174C22C9370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180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22D770-DF66-4523-96B3-5E823733B9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097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6BFB7AB-12B2-41FD-A178-EF61CBBA7F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41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3131CA9-9B34-482D-B8E8-198D3D37C1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877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976349D-C5C4-499A-822D-F1367F038D0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237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1359388-7C6B-4161-96D5-25C320E6A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10080625" cy="2795588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503238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00806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511300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016125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4733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6pPr>
            <a:lvl7pPr marL="29305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7pPr>
            <a:lvl8pPr marL="33877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8pPr>
            <a:lvl9pPr marL="38449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chemeClr val="tx1"/>
              </a:solidFill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8104B93-1A87-4931-81C4-47949C93CCC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2913" y="7100888"/>
            <a:ext cx="5468937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1008063" eaLnBrk="1" hangingPunct="1">
              <a:lnSpc>
                <a:spcPct val="100000"/>
              </a:lnSpc>
              <a:buClrTx/>
              <a:buSzTx/>
              <a:buFontTx/>
              <a:buNone/>
              <a:defRPr sz="13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8D1AF32-94F2-43BA-AF68-67CD3432F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82913" y="3462338"/>
            <a:ext cx="6580187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19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F1042E-E8E1-4710-99F4-2912D50D3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325" y="2708275"/>
            <a:ext cx="3035300" cy="1285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pic>
        <p:nvPicPr>
          <p:cNvPr id="1030" name="Picture 6" descr="pruh+znak_PF_13_gray5+fialovy_RGB">
            <a:extLst>
              <a:ext uri="{FF2B5EF4-FFF2-40B4-BE49-F238E27FC236}">
                <a16:creationId xmlns:a16="http://schemas.microsoft.com/office/drawing/2014/main" id="{D9855050-08CC-4E02-B99C-3A29736C5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58788" y="-69850"/>
            <a:ext cx="2579687" cy="761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PF_PPT_en">
            <a:extLst>
              <a:ext uri="{FF2B5EF4-FFF2-40B4-BE49-F238E27FC236}">
                <a16:creationId xmlns:a16="http://schemas.microsoft.com/office/drawing/2014/main" id="{F8B469BE-31AA-42FE-81FB-4863477E0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476250"/>
            <a:ext cx="5938837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2pPr>
      <a:lvl3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3pPr>
      <a:lvl4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4pPr>
      <a:lvl5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5pPr>
      <a:lvl6pPr marL="4572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6pPr>
      <a:lvl7pPr marL="9144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7pPr>
      <a:lvl8pPr marL="13716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8pPr>
      <a:lvl9pPr marL="18288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9pPr>
    </p:titleStyle>
    <p:bodyStyle>
      <a:lvl1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4000" b="1">
          <a:solidFill>
            <a:srgbClr val="7D1E1E"/>
          </a:solidFill>
          <a:latin typeface="+mn-lt"/>
          <a:ea typeface="+mn-ea"/>
          <a:cs typeface="+mn-cs"/>
        </a:defRPr>
      </a:lvl1pPr>
      <a:lvl2pPr marL="911225" indent="-314325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900">
          <a:solidFill>
            <a:schemeClr val="tx1"/>
          </a:solidFill>
          <a:latin typeface="Arial" charset="0"/>
        </a:defRPr>
      </a:lvl2pPr>
      <a:lvl3pPr marL="1362075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500">
          <a:solidFill>
            <a:schemeClr val="tx1"/>
          </a:solidFill>
          <a:latin typeface="Arial" charset="0"/>
        </a:defRPr>
      </a:lvl3pPr>
      <a:lvl4pPr marL="18113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63BDDA9-1A54-4DEC-A639-FD17446C43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0458418-9579-41DD-B244-C1186E1BD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106E0608-80E0-41CD-AC1C-7404E8C4AE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825" y="6884988"/>
            <a:ext cx="23510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defTabSz="1008063" eaLnBrk="1" hangingPunct="1">
              <a:lnSpc>
                <a:spcPct val="100000"/>
              </a:lnSpc>
              <a:buClrTx/>
              <a:buSzTx/>
              <a:buFontTx/>
              <a:buNone/>
              <a:defRPr sz="15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5853E689-2D41-48E5-A045-5A1BFB39E8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884988"/>
            <a:ext cx="3190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algn="ctr" defTabSz="1008063" eaLnBrk="1" hangingPunct="1">
              <a:lnSpc>
                <a:spcPct val="100000"/>
              </a:lnSpc>
              <a:buClrTx/>
              <a:buSzTx/>
              <a:buFontTx/>
              <a:buNone/>
              <a:defRPr sz="15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CE816DE4-574C-4CFE-B42E-955D6661C9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3" y="6884988"/>
            <a:ext cx="23526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algn="r" defTabSz="1008063" eaLnBrk="1" hangingPunct="1">
              <a:lnSpc>
                <a:spcPct val="100000"/>
              </a:lnSpc>
              <a:buClrTx/>
              <a:buSzTx/>
              <a:buFontTx/>
              <a:buNone/>
              <a:defRPr sz="15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EC703C1-486F-4D04-97F3-580CC4A7D8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4572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9144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3716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18288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77825" indent="-377825" algn="l" defTabSz="100806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19150" indent="-315913" algn="l" defTabSz="1008063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0475" indent="-252413" algn="l" defTabSz="1008063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63713" indent="-252413" algn="l" defTabSz="100806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13756222-B89D-4F19-8D73-776B4DF98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3600" y="539750"/>
            <a:ext cx="8569325" cy="792163"/>
          </a:xfrm>
          <a:gradFill rotWithShape="1">
            <a:gsLst>
              <a:gs pos="0">
                <a:srgbClr val="FFFF00"/>
              </a:gs>
              <a:gs pos="52000">
                <a:srgbClr val="FF8000"/>
              </a:gs>
              <a:gs pos="100000">
                <a:srgbClr val="FF0000"/>
              </a:gs>
              <a:gs pos="100000">
                <a:srgbClr val="FADDDD"/>
              </a:gs>
            </a:gsLst>
            <a:lin ang="5400000" scaled="1"/>
          </a:gradFill>
        </p:spPr>
        <p:txBody>
          <a:bodyPr/>
          <a:lstStyle/>
          <a:p>
            <a:r>
              <a:rPr lang="cs-CZ" altLang="cs-CZ"/>
              <a:t>  </a:t>
            </a:r>
          </a:p>
        </p:txBody>
      </p:sp>
      <p:sp>
        <p:nvSpPr>
          <p:cNvPr id="5123" name="Podnadpis 2">
            <a:extLst>
              <a:ext uri="{FF2B5EF4-FFF2-40B4-BE49-F238E27FC236}">
                <a16:creationId xmlns:a16="http://schemas.microsoft.com/office/drawing/2014/main" id="{898464B6-88FE-48B1-8B41-6998BD714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2888" y="1619250"/>
            <a:ext cx="7056437" cy="4608513"/>
          </a:xfrm>
          <a:gradFill rotWithShape="1">
            <a:gsLst>
              <a:gs pos="0">
                <a:srgbClr val="FFFF00"/>
              </a:gs>
              <a:gs pos="56000">
                <a:srgbClr val="FFFF00"/>
              </a:gs>
              <a:gs pos="100000">
                <a:srgbClr val="FF0000"/>
              </a:gs>
            </a:gsLst>
            <a:lin ang="5400000" scaled="1"/>
          </a:gradFill>
        </p:spPr>
        <p:txBody>
          <a:bodyPr/>
          <a:lstStyle/>
          <a:p>
            <a:endParaRPr lang="cs-CZ" altLang="cs-CZ" sz="2800" dirty="0"/>
          </a:p>
          <a:p>
            <a:r>
              <a:rPr lang="cs-CZ" altLang="cs-CZ" sz="900" dirty="0"/>
              <a:t> </a:t>
            </a:r>
            <a:br>
              <a:rPr lang="cs-CZ" altLang="cs-CZ" sz="1800" dirty="0"/>
            </a:br>
            <a:r>
              <a:rPr lang="cs-CZ" altLang="cs-CZ" sz="1800" dirty="0"/>
              <a:t>  </a:t>
            </a:r>
            <a:r>
              <a:rPr lang="cs-CZ" altLang="cs-CZ" sz="3600" b="1" dirty="0"/>
              <a:t>Ochrana lidských práv v EU.</a:t>
            </a:r>
            <a:br>
              <a:rPr lang="cs-CZ" altLang="cs-CZ" sz="3600" b="1" dirty="0"/>
            </a:br>
            <a:r>
              <a:rPr lang="cs-CZ" altLang="cs-CZ" sz="3600" b="1" dirty="0"/>
              <a:t> Listina základních práv a      přístup jednotlivce </a:t>
            </a:r>
            <a:br>
              <a:rPr lang="cs-CZ" altLang="cs-CZ" sz="3600" b="1" dirty="0"/>
            </a:br>
            <a:r>
              <a:rPr lang="cs-CZ" altLang="cs-CZ" sz="3600" b="1" dirty="0"/>
              <a:t> k Soudnímu dvoru EU</a:t>
            </a:r>
            <a:br>
              <a:rPr lang="cs-CZ" altLang="cs-CZ" sz="3600" dirty="0"/>
            </a:br>
            <a:r>
              <a:rPr lang="cs-CZ" altLang="cs-CZ" sz="1100" dirty="0"/>
              <a:t>     </a:t>
            </a:r>
            <a:br>
              <a:rPr lang="cs-CZ" altLang="cs-CZ" sz="1100" dirty="0"/>
            </a:br>
            <a:r>
              <a:rPr lang="cs-CZ" altLang="cs-CZ" sz="1100" dirty="0"/>
              <a:t>    </a:t>
            </a:r>
            <a:endParaRPr lang="cs-CZ" altLang="cs-CZ" sz="2400" dirty="0"/>
          </a:p>
          <a:p>
            <a:r>
              <a:rPr lang="cs-CZ" altLang="cs-CZ" sz="2400" dirty="0"/>
              <a:t>NVS 2021 – </a:t>
            </a:r>
            <a:r>
              <a:rPr lang="cs-CZ" altLang="cs-CZ" sz="2400" dirty="0" err="1"/>
              <a:t>ot</a:t>
            </a:r>
            <a:r>
              <a:rPr lang="cs-CZ" altLang="cs-CZ" sz="2400" dirty="0"/>
              <a:t>. 24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DCFDAE5-768F-4AE6-B3AE-C63C6B2797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>
                <a:solidFill>
                  <a:srgbClr val="003399"/>
                </a:solidFill>
              </a:rPr>
              <a:t>Evropský soudní dvůr:</a:t>
            </a:r>
            <a:r>
              <a:rPr lang="cs-CZ" altLang="cs-CZ" sz="4000"/>
              <a:t> </a:t>
            </a:r>
            <a:br>
              <a:rPr lang="cs-CZ" altLang="cs-CZ" sz="4000"/>
            </a:br>
            <a:r>
              <a:rPr lang="cs-CZ" altLang="cs-CZ" sz="4000"/>
              <a:t>Judikatura o lidských právech - </a:t>
            </a:r>
            <a:r>
              <a:rPr lang="cs-CZ" altLang="cs-CZ" sz="4000">
                <a:solidFill>
                  <a:srgbClr val="CC0000"/>
                </a:solidFill>
              </a:rPr>
              <a:t>závěry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B27BC95-57B8-40C8-8177-FA7C503BEB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124075"/>
            <a:ext cx="8605837" cy="52308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 dirty="0" err="1"/>
              <a:t>Stauder</a:t>
            </a:r>
            <a:r>
              <a:rPr lang="cs-CZ" altLang="cs-CZ" sz="2400" b="1" dirty="0"/>
              <a:t> 29/69: </a:t>
            </a:r>
            <a:r>
              <a:rPr lang="cs-CZ" altLang="cs-CZ" sz="2400" dirty="0"/>
              <a:t>poprvé zmíněna lidská práva (LP)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 dirty="0">
              <a:solidFill>
                <a:srgbClr val="CC0000"/>
              </a:solidFill>
            </a:endParaRP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 dirty="0">
                <a:solidFill>
                  <a:srgbClr val="CC0000"/>
                </a:solidFill>
              </a:rPr>
              <a:t>Hlavní závěry ESD: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000" b="1" dirty="0">
              <a:solidFill>
                <a:srgbClr val="CC0000"/>
              </a:solidFill>
            </a:endParaRP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000" dirty="0"/>
              <a:t> Ochrana lidských práv je jednou z </a:t>
            </a:r>
            <a:r>
              <a:rPr lang="cs-CZ" altLang="cs-CZ" sz="2000" b="1" dirty="0"/>
              <a:t>obecných zásad práva EU.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000" b="1" dirty="0"/>
              <a:t> </a:t>
            </a:r>
            <a:r>
              <a:rPr lang="cs-CZ" altLang="cs-CZ" sz="2000" dirty="0"/>
              <a:t>Ochrana lidských práv může být základem pro </a:t>
            </a:r>
            <a:r>
              <a:rPr lang="cs-CZ" altLang="cs-CZ" sz="2000" b="1" dirty="0"/>
              <a:t>neplatnost aktu sekundárního práva.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000" b="1" dirty="0"/>
              <a:t> </a:t>
            </a:r>
            <a:r>
              <a:rPr lang="cs-CZ" altLang="cs-CZ" sz="2000" dirty="0"/>
              <a:t>Unijní ochrana lidských práv vychází z </a:t>
            </a:r>
            <a:r>
              <a:rPr lang="cs-CZ" altLang="cs-CZ" sz="2000" b="1" dirty="0"/>
              <a:t>národních ústavních principů členských  států.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000" b="1" dirty="0"/>
              <a:t> </a:t>
            </a:r>
            <a:r>
              <a:rPr lang="cs-CZ" altLang="cs-CZ" sz="2000" dirty="0"/>
              <a:t>Unijní ochrana je </a:t>
            </a:r>
            <a:r>
              <a:rPr lang="cs-CZ" altLang="cs-CZ" sz="2000" b="1" dirty="0"/>
              <a:t>nezávislá </a:t>
            </a:r>
            <a:r>
              <a:rPr lang="cs-CZ" altLang="cs-CZ" sz="2000" dirty="0"/>
              <a:t>na ochraně v členských státech.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000" b="1" dirty="0"/>
              <a:t>ESD se odvolává na ESLP.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000" b="1" dirty="0"/>
              <a:t> </a:t>
            </a:r>
            <a:r>
              <a:rPr lang="cs-CZ" altLang="cs-CZ" sz="2000" dirty="0"/>
              <a:t>Unijní ochrana může být </a:t>
            </a:r>
            <a:r>
              <a:rPr lang="cs-CZ" altLang="cs-CZ" sz="2000" b="1" dirty="0"/>
              <a:t>příznivější než </a:t>
            </a:r>
            <a:r>
              <a:rPr lang="cs-CZ" altLang="cs-CZ" sz="2000" dirty="0"/>
              <a:t>přiznaná</a:t>
            </a:r>
            <a:r>
              <a:rPr lang="cs-CZ" altLang="cs-CZ" sz="2000" b="1" dirty="0"/>
              <a:t> </a:t>
            </a:r>
            <a:r>
              <a:rPr lang="cs-CZ" altLang="cs-CZ" sz="2000" dirty="0"/>
              <a:t>ochrana podle ESLP.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000" b="1" dirty="0"/>
              <a:t> </a:t>
            </a:r>
            <a:r>
              <a:rPr lang="cs-CZ" altLang="cs-CZ" sz="2000" b="1" i="1" dirty="0"/>
              <a:t>Zvláštní ochrana je podle SFEU poskytována proti diskriminaci podle státní příslušnosti nebo pohlaví (zvláště v pracovním právu)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1DEBF54A-7840-4C60-AD6B-7D69B2FA9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Listina základních práv EU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26869A8F-5C24-4360-8353-4F0778A4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/>
              <a:t>Hlava první: Obecná ustanovení</a:t>
            </a:r>
            <a:endParaRPr lang="cs-CZ" altLang="cs-CZ" sz="2400"/>
          </a:p>
          <a:p>
            <a:pPr lvl="1"/>
            <a:r>
              <a:rPr lang="cs-CZ" altLang="cs-CZ" sz="2400"/>
              <a:t>Zásady rovnosti, demokracie ... </a:t>
            </a:r>
          </a:p>
          <a:p>
            <a:r>
              <a:rPr lang="cs-CZ" altLang="cs-CZ" sz="2400" b="1"/>
              <a:t>Hlava druhá: </a:t>
            </a:r>
            <a:r>
              <a:rPr lang="cs-CZ" altLang="cs-CZ" sz="2400" b="1" u="sng"/>
              <a:t>Lidská práva a základní svobody</a:t>
            </a:r>
            <a:endParaRPr lang="cs-CZ" altLang="cs-CZ" sz="2400" u="sng"/>
          </a:p>
          <a:p>
            <a:pPr lvl="1"/>
            <a:r>
              <a:rPr lang="cs-CZ" altLang="cs-CZ" sz="2400" b="1"/>
              <a:t>Oddíl první: Základní lidská práva a svobody</a:t>
            </a:r>
            <a:endParaRPr lang="cs-CZ" altLang="cs-CZ" sz="2400"/>
          </a:p>
          <a:p>
            <a:pPr lvl="1"/>
            <a:r>
              <a:rPr lang="cs-CZ" altLang="cs-CZ" sz="2400" b="1"/>
              <a:t>Oddíl druhý: Politická práva</a:t>
            </a:r>
            <a:endParaRPr lang="cs-CZ" altLang="cs-CZ" sz="2400"/>
          </a:p>
          <a:p>
            <a:r>
              <a:rPr lang="cs-CZ" altLang="cs-CZ" sz="2400" b="1"/>
              <a:t>Hlava třetí: </a:t>
            </a:r>
            <a:r>
              <a:rPr lang="cs-CZ" altLang="cs-CZ" sz="2400" b="1" u="sng"/>
              <a:t>Práva národnostních a etnických menšin</a:t>
            </a:r>
            <a:endParaRPr lang="cs-CZ" altLang="cs-CZ" sz="2400" u="sng"/>
          </a:p>
          <a:p>
            <a:r>
              <a:rPr lang="cs-CZ" altLang="cs-CZ" sz="2400" b="1"/>
              <a:t>Hlava čtvrtá: </a:t>
            </a:r>
            <a:r>
              <a:rPr lang="cs-CZ" altLang="cs-CZ" sz="2400" b="1" u="sng"/>
              <a:t>Hospodářská, sociální a kulturní práva</a:t>
            </a:r>
            <a:endParaRPr lang="cs-CZ" altLang="cs-CZ" sz="2400" u="sng"/>
          </a:p>
          <a:p>
            <a:r>
              <a:rPr lang="cs-CZ" altLang="cs-CZ" sz="2400" b="1"/>
              <a:t>Hlava pátá: </a:t>
            </a:r>
            <a:r>
              <a:rPr lang="cs-CZ" altLang="cs-CZ" sz="2400" b="1" u="sng"/>
              <a:t>Právo na soudní a jinou právní ochranu</a:t>
            </a:r>
            <a:endParaRPr lang="cs-CZ" altLang="cs-CZ" sz="2400" u="sng"/>
          </a:p>
          <a:p>
            <a:r>
              <a:rPr lang="cs-CZ" altLang="cs-CZ" sz="2400" b="1"/>
              <a:t>Hlava šestá: Ustanovení společná</a:t>
            </a:r>
            <a:endParaRPr lang="cs-CZ" altLang="cs-CZ" sz="2400"/>
          </a:p>
          <a:p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A937124-D818-49E6-996B-80EA6F351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400" b="1">
                <a:solidFill>
                  <a:srgbClr val="003399"/>
                </a:solidFill>
              </a:rPr>
              <a:t>Listina základních práv EU</a:t>
            </a:r>
            <a:br>
              <a:rPr lang="cs-CZ" altLang="cs-CZ" sz="4400" b="1">
                <a:solidFill>
                  <a:srgbClr val="003399"/>
                </a:solidFill>
              </a:rPr>
            </a:br>
            <a:r>
              <a:rPr lang="cs-CZ" altLang="cs-CZ" sz="2800" b="1">
                <a:solidFill>
                  <a:srgbClr val="CC0000"/>
                </a:solidFill>
              </a:rPr>
              <a:t>práva bez přímé návaznosti na EU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0B161B0-7A7D-4C8A-9767-3924319223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124075"/>
            <a:ext cx="8605837" cy="52308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lvl="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i="1"/>
              <a:t>Článek 11 - </a:t>
            </a:r>
            <a:r>
              <a:rPr lang="cs-CZ" altLang="cs-CZ" b="1"/>
              <a:t>Svoboda projevu a informací </a:t>
            </a:r>
            <a:endParaRPr lang="cs-CZ" altLang="cs-CZ"/>
          </a:p>
          <a:p>
            <a:pPr lvl="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1. </a:t>
            </a:r>
            <a:r>
              <a:rPr lang="cs-CZ" altLang="cs-CZ" b="1">
                <a:solidFill>
                  <a:srgbClr val="CC0000"/>
                </a:solidFill>
              </a:rPr>
              <a:t>Každý má právo na svobodu projevu.</a:t>
            </a:r>
            <a:r>
              <a:rPr lang="cs-CZ" altLang="cs-CZ"/>
              <a:t> Toto právo zahrnuje svobodu zastávat názory a přijímat a rozšiřovat informace nebo myšlenky bez zasahování veřejné moci a bez ohledu na hranice. </a:t>
            </a:r>
          </a:p>
          <a:p>
            <a:pPr lvl="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2. Svoboda a pluralita sdělovacích prostředků musí být respektována. </a:t>
            </a:r>
          </a:p>
          <a:p>
            <a:pPr lvl="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i="1"/>
              <a:t>Článek 12 - </a:t>
            </a:r>
            <a:r>
              <a:rPr lang="cs-CZ" altLang="cs-CZ" b="1"/>
              <a:t>Svoboda shromažďování a sdružování </a:t>
            </a:r>
            <a:endParaRPr lang="cs-CZ" altLang="cs-CZ"/>
          </a:p>
          <a:p>
            <a:pPr lvl="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1. </a:t>
            </a:r>
            <a:r>
              <a:rPr lang="cs-CZ" altLang="cs-CZ" b="1">
                <a:solidFill>
                  <a:srgbClr val="CC0000"/>
                </a:solidFill>
              </a:rPr>
              <a:t>Každý má právo na svobodu pokojného shromažďování a na svobodu sdružovat se</a:t>
            </a:r>
            <a:r>
              <a:rPr lang="cs-CZ" altLang="cs-CZ"/>
              <a:t> s jinými na všech úrovních, zejména pokud jde o záležitosti politické, odborové či občanské, což zahrnuje právo každého zakládat na ochranu svých zájmů odbory a vstupovat do nich.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4C27FA0-280E-4906-ADE8-0101FEF04B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400" b="1">
                <a:solidFill>
                  <a:srgbClr val="003399"/>
                </a:solidFill>
              </a:rPr>
              <a:t>Listina základních práv EU</a:t>
            </a:r>
            <a:br>
              <a:rPr lang="cs-CZ" altLang="cs-CZ" sz="4400" b="1">
                <a:solidFill>
                  <a:srgbClr val="003399"/>
                </a:solidFill>
              </a:rPr>
            </a:br>
            <a:r>
              <a:rPr lang="cs-CZ" altLang="cs-CZ" sz="3200" b="1">
                <a:solidFill>
                  <a:srgbClr val="CC0000"/>
                </a:solidFill>
              </a:rPr>
              <a:t>práva s přímou návazností na EU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7EFD1B0-E6F5-4B69-B227-7F523C5A09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124075"/>
            <a:ext cx="8605837" cy="52308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i="1"/>
              <a:t>Článek 40 - </a:t>
            </a:r>
            <a:r>
              <a:rPr lang="cs-CZ" altLang="cs-CZ" sz="2800" b="1"/>
              <a:t>Právo volit a být volen v obecních volbách </a:t>
            </a:r>
            <a:endParaRPr lang="cs-CZ" altLang="cs-CZ" sz="2800"/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>
                <a:solidFill>
                  <a:srgbClr val="CC0000"/>
                </a:solidFill>
              </a:rPr>
              <a:t>Každý občan Unie má právo</a:t>
            </a:r>
            <a:r>
              <a:rPr lang="cs-CZ" altLang="cs-CZ" sz="2800"/>
              <a:t> volit a být volen v obecních volbách v členském státě, v němž má bydliště, za stejných podmínek jako státní příslušníci tohoto státu. </a:t>
            </a: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i="1"/>
              <a:t>Článek 41 - </a:t>
            </a:r>
            <a:r>
              <a:rPr lang="cs-CZ" altLang="cs-CZ" sz="2800" b="1"/>
              <a:t>Právo na řádnou správu </a:t>
            </a:r>
            <a:r>
              <a:rPr lang="cs-CZ" altLang="cs-CZ" sz="2800"/>
              <a:t> </a:t>
            </a: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>
                <a:solidFill>
                  <a:srgbClr val="CC0000"/>
                </a:solidFill>
              </a:rPr>
              <a:t>Každý má právo</a:t>
            </a:r>
            <a:r>
              <a:rPr lang="cs-CZ" altLang="cs-CZ" sz="2800"/>
              <a:t> na to, aby jeho záležitosti byly orgány, institucemi a jinými subjekty Unie řešeny nestranně, spravedlivě a v přiměřené lhůtě. </a:t>
            </a:r>
            <a:endParaRPr lang="cs-CZ" altLang="cs-CZ" sz="1500" b="1" i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8DF0A27-DD5D-4ABE-84B6-4A3FA1738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400" b="1">
                <a:solidFill>
                  <a:srgbClr val="003399"/>
                </a:solidFill>
              </a:rPr>
              <a:t>Listina základních práv EU</a:t>
            </a:r>
            <a:endParaRPr lang="cs-CZ" altLang="cs-CZ" sz="4400" b="1">
              <a:solidFill>
                <a:srgbClr val="CC0000"/>
              </a:solidFill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1149C92-41C1-4623-884D-1DC20ABEF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124075"/>
            <a:ext cx="8605837" cy="52308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b="1" i="1" dirty="0"/>
              <a:t>Článek 51 - Oblast použití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b="1" i="1" dirty="0"/>
              <a:t>1.   Ustanovení této listiny jsou při dodržení zásady subsidiarity </a:t>
            </a:r>
            <a:r>
              <a:rPr lang="cs-CZ" altLang="cs-CZ" sz="2600" b="1" dirty="0">
                <a:solidFill>
                  <a:srgbClr val="CC0000"/>
                </a:solidFill>
              </a:rPr>
              <a:t>určena </a:t>
            </a:r>
            <a:r>
              <a:rPr lang="cs-CZ" altLang="cs-CZ" sz="2600" b="1" u="sng" dirty="0">
                <a:solidFill>
                  <a:srgbClr val="CC0000"/>
                </a:solidFill>
              </a:rPr>
              <a:t>orgánům, institucím a jiným subjektům Unie,</a:t>
            </a:r>
            <a:r>
              <a:rPr lang="cs-CZ" altLang="cs-CZ" sz="2600" b="1" dirty="0">
                <a:solidFill>
                  <a:srgbClr val="CC0000"/>
                </a:solidFill>
              </a:rPr>
              <a:t> a dále </a:t>
            </a:r>
            <a:r>
              <a:rPr lang="cs-CZ" altLang="cs-CZ" sz="2600" b="1" u="sng" dirty="0">
                <a:solidFill>
                  <a:srgbClr val="CC0000"/>
                </a:solidFill>
              </a:rPr>
              <a:t>členským státům, výhradně pokud uplatňují právo Unie</a:t>
            </a:r>
            <a:r>
              <a:rPr lang="cs-CZ" altLang="cs-CZ" sz="2600" b="1" i="1" u="sng" dirty="0">
                <a:solidFill>
                  <a:srgbClr val="CC0000"/>
                </a:solidFill>
              </a:rPr>
              <a:t>.</a:t>
            </a:r>
            <a:r>
              <a:rPr lang="cs-CZ" altLang="cs-CZ" sz="2600" b="1" i="1" dirty="0"/>
              <a:t> Respektují proto práva, dodržují zásady a podporují jejich uplatňování v souladu se svými pravomocemi, při zachování mezí pravomocí, které jsou Unii svěřeny ve Smlouvách.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b="1" i="1" dirty="0"/>
              <a:t>2.   Tato listina </a:t>
            </a:r>
            <a:r>
              <a:rPr lang="cs-CZ" altLang="cs-CZ" sz="2600" b="1" i="1" dirty="0">
                <a:solidFill>
                  <a:srgbClr val="CC0000"/>
                </a:solidFill>
              </a:rPr>
              <a:t>nerozšiřuje oblast působnosti práva Unie nad rámec pravomocí Unie, ani nevytváří žádnou novou pravomoc či úkol pro Unii,</a:t>
            </a:r>
            <a:r>
              <a:rPr lang="cs-CZ" altLang="cs-CZ" sz="2600" b="1" i="1" dirty="0"/>
              <a:t> ani nemění pravomoc a úkoly stanovené ve Smlouvách.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55CF1C2-3EF7-4DEE-B6F6-FE64217C7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400" b="1">
                <a:solidFill>
                  <a:srgbClr val="003399"/>
                </a:solidFill>
              </a:rPr>
              <a:t>Listina základních práv EU</a:t>
            </a:r>
            <a:endParaRPr lang="cs-CZ" altLang="cs-CZ" sz="4400" b="1">
              <a:solidFill>
                <a:srgbClr val="CC0000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93996F7-05CD-4A23-A8B1-65BDDE828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124075"/>
            <a:ext cx="8605837" cy="52308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100" b="1" i="1"/>
              <a:t>Článek 51 - Oblast použití – vysvětlivky</a:t>
            </a: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100" b="1" i="1"/>
              <a:t> Listina se v prvé řadě vztahuje na </a:t>
            </a:r>
            <a:r>
              <a:rPr lang="cs-CZ" altLang="cs-CZ" sz="3100" b="1" i="1">
                <a:solidFill>
                  <a:srgbClr val="CC0000"/>
                </a:solidFill>
              </a:rPr>
              <a:t>orgány a instituce Unie,</a:t>
            </a:r>
            <a:r>
              <a:rPr lang="cs-CZ" altLang="cs-CZ" sz="3100" b="1" i="1"/>
              <a:t> v souladu se zásadou subsidiarity. Východisko: čl. 6 odst. 2 Smlouvy o Evropské unii = </a:t>
            </a:r>
            <a:r>
              <a:rPr lang="cs-CZ" altLang="cs-CZ" sz="3100" b="1" i="1">
                <a:solidFill>
                  <a:srgbClr val="CC0000"/>
                </a:solidFill>
              </a:rPr>
              <a:t>Unie musí respektovat základní lidská práva.</a:t>
            </a: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100" b="1" i="1"/>
              <a:t> Pokud jde o </a:t>
            </a:r>
            <a:r>
              <a:rPr lang="cs-CZ" altLang="cs-CZ" sz="3100" b="1" i="1">
                <a:solidFill>
                  <a:srgbClr val="0066CC"/>
                </a:solidFill>
              </a:rPr>
              <a:t>členské státy,</a:t>
            </a:r>
            <a:r>
              <a:rPr lang="cs-CZ" altLang="cs-CZ" sz="3100" b="1" i="1"/>
              <a:t> z judikatury Soudního dvora jednoznačně vyplývá, že požadavek respektovat základní práva definovaná v rámci Unie je pro ně </a:t>
            </a:r>
            <a:r>
              <a:rPr lang="cs-CZ" altLang="cs-CZ" sz="3100" b="1" i="1">
                <a:solidFill>
                  <a:srgbClr val="C00000"/>
                </a:solidFill>
              </a:rPr>
              <a:t>závazný, pouze jednají-li v oblasti působnosti práva Unie</a:t>
            </a:r>
            <a:r>
              <a:rPr lang="cs-CZ" altLang="cs-CZ" sz="3100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3DCDF-9358-4DE7-8197-4320FFE5EC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4000" dirty="0"/>
              <a:t>Závaznost Listiny pro členské státy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0C321CED-D33D-480B-A243-19BA95A0A62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9FDC7"/>
          </a:solidFill>
        </p:spPr>
        <p:txBody>
          <a:bodyPr/>
          <a:lstStyle/>
          <a:p>
            <a:r>
              <a:rPr lang="cs-CZ" altLang="cs-CZ" sz="3200"/>
              <a:t>požadavek respektovat základní práva obsažená v Listině je závazný pro členské státy, pokud jednají v oblasti působnosti práva Unie.</a:t>
            </a:r>
          </a:p>
          <a:p>
            <a:r>
              <a:rPr lang="cs-CZ" altLang="cs-CZ" sz="3200"/>
              <a:t>vnitrostátní právní úprava, která spadá do působnosti práva Unie, musí respektovat základní práva stanovená Listinou</a:t>
            </a:r>
          </a:p>
          <a:p>
            <a:r>
              <a:rPr lang="cs-CZ" altLang="cs-CZ" sz="3200"/>
              <a:t>proto i vnitropolitická situace v Polsku musí odpovídat Listině (hodnoty EU upraveny čl. 2 SEU)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CD662C5-5BBB-4A53-BC21-1A35A2D0C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395288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>
                <a:solidFill>
                  <a:srgbClr val="003399"/>
                </a:solidFill>
              </a:rPr>
              <a:t>Listina základních práv EU</a:t>
            </a:r>
            <a:br>
              <a:rPr lang="cs-CZ" altLang="cs-CZ" sz="4000" b="1">
                <a:solidFill>
                  <a:srgbClr val="003399"/>
                </a:solidFill>
              </a:rPr>
            </a:br>
            <a:r>
              <a:rPr lang="cs-CZ" altLang="cs-CZ" sz="4000" b="1">
                <a:solidFill>
                  <a:srgbClr val="FF0000"/>
                </a:solidFill>
              </a:rPr>
              <a:t>„výjimka“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0A185D0-084A-413C-972C-5FC2FB192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138" y="1908175"/>
            <a:ext cx="8569325" cy="54467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Čl. 1 odst. 1 Protokolu č. 30 stanoví, že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Listina </a:t>
            </a:r>
            <a:r>
              <a:rPr lang="cs-CZ" altLang="cs-CZ" sz="2000" b="1" i="1" dirty="0">
                <a:solidFill>
                  <a:srgbClr val="FF0000"/>
                </a:solidFill>
              </a:rPr>
              <a:t>nerozšiřuje možnost</a:t>
            </a:r>
            <a:r>
              <a:rPr lang="cs-CZ" altLang="cs-CZ" sz="2000" b="1" i="1" dirty="0"/>
              <a:t> Soudního dvora Evropské unie ani jakéhokoliv soudu Polska či Spojeného království </a:t>
            </a:r>
            <a:r>
              <a:rPr lang="cs-CZ" altLang="cs-CZ" sz="2000" b="1" i="1" dirty="0">
                <a:solidFill>
                  <a:srgbClr val="0066CC"/>
                </a:solidFill>
              </a:rPr>
              <a:t>shledat, že právní a správní předpisy,</a:t>
            </a:r>
            <a:r>
              <a:rPr lang="cs-CZ" altLang="cs-CZ" sz="2000" b="1" i="1" dirty="0"/>
              <a:t> zvyklosti nebo postupy Polska či Spojeného království </a:t>
            </a:r>
            <a:r>
              <a:rPr lang="cs-CZ" altLang="cs-CZ" sz="2000" b="1" i="1" dirty="0">
                <a:solidFill>
                  <a:srgbClr val="0066CC"/>
                </a:solidFill>
              </a:rPr>
              <a:t>nejsou v souladu se základními právy,</a:t>
            </a:r>
            <a:r>
              <a:rPr lang="cs-CZ" altLang="cs-CZ" sz="2000" b="1" i="1" dirty="0"/>
              <a:t> svobodami nebo zásadami, které Listina potvrzuje</a:t>
            </a:r>
            <a:r>
              <a:rPr lang="cs-CZ" altLang="cs-CZ" sz="2000" b="1" dirty="0"/>
              <a:t>.“ </a:t>
            </a:r>
            <a:r>
              <a:rPr lang="cs-CZ" altLang="cs-CZ" sz="2000" dirty="0"/>
              <a:t>Jedná-li členský stát v rozsahu aplikace práva EU, je Soudní dvůr oprávněn posuzovat, zda toto jednaní je v souladu se základními právy.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>
                <a:solidFill>
                  <a:srgbClr val="663300"/>
                </a:solidFill>
              </a:rPr>
              <a:t>	(= </a:t>
            </a:r>
            <a:r>
              <a:rPr lang="cs-CZ" altLang="cs-CZ" sz="2000" i="1" u="sng" spc="300" dirty="0">
                <a:solidFill>
                  <a:srgbClr val="663300"/>
                </a:solidFill>
                <a:latin typeface="Impact" panose="020B0806030902050204" pitchFamily="34" charset="0"/>
              </a:rPr>
              <a:t>Nelze posuzovat soulad národního práva s Listinou</a:t>
            </a:r>
            <a:r>
              <a:rPr lang="cs-CZ" altLang="cs-CZ" sz="2000" dirty="0">
                <a:solidFill>
                  <a:srgbClr val="66330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20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Čl. 1 odst. 2 Protokolu: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nic </a:t>
            </a:r>
            <a:r>
              <a:rPr lang="cs-CZ" altLang="cs-CZ" sz="2000" b="1" i="1" dirty="0">
                <a:solidFill>
                  <a:srgbClr val="0066CC"/>
                </a:solidFill>
              </a:rPr>
              <a:t>v hlavě IV Listiny („Solidarita“ – sociální práva) </a:t>
            </a:r>
            <a:r>
              <a:rPr lang="cs-CZ" altLang="cs-CZ" sz="2000" b="1" i="1" dirty="0">
                <a:solidFill>
                  <a:srgbClr val="FF0000"/>
                </a:solidFill>
              </a:rPr>
              <a:t>nezakládá soudně vymahatelná práva</a:t>
            </a:r>
            <a:r>
              <a:rPr lang="cs-CZ" altLang="cs-CZ" sz="2000" b="1" i="1" dirty="0"/>
              <a:t> platná v Polsku či ve Spojeném království, pokud tato práva nejsou stanovena ve vnitrostátním právu Polska či Spojeného království</a:t>
            </a:r>
            <a:r>
              <a:rPr lang="cs-CZ" altLang="cs-CZ" sz="2000" b="1" dirty="0"/>
              <a:t>“</a:t>
            </a:r>
            <a:r>
              <a:rPr lang="cs-CZ" altLang="cs-CZ" sz="2000" dirty="0"/>
              <a:t>. </a:t>
            </a: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Čl. 2 Protokolu: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tam, kde ustanovení Listiny odkazuje na </a:t>
            </a:r>
            <a:r>
              <a:rPr lang="cs-CZ" altLang="cs-CZ" sz="2000" b="1" i="1" dirty="0">
                <a:solidFill>
                  <a:srgbClr val="FF0000"/>
                </a:solidFill>
              </a:rPr>
              <a:t>vnitrostátní právní předpisy a zvyklosti,</a:t>
            </a:r>
            <a:r>
              <a:rPr lang="cs-CZ" altLang="cs-CZ" sz="2000" b="1" i="1" dirty="0"/>
              <a:t> vztahuje se toto ustanovení na Polsko a Spojené království pouze v tom rozsahu, v jakém jsou práva nebo zásady v dotyčném ustanovení obsažené v právních předpisech nebo zvyklostech Polska či Spojeného království</a:t>
            </a:r>
            <a:r>
              <a:rPr lang="cs-CZ" altLang="cs-CZ" sz="2000" b="1" dirty="0"/>
              <a:t>.“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C980749A-6B18-466F-A0A3-02677074F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2238375"/>
          </a:xfrm>
          <a:solidFill>
            <a:srgbClr val="00FF9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Jednotlivec: Jak se dostat k soudům EU? Jak vynutit dodržování Listiny ze strany EU?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6B024F0-C0D8-4025-AC8F-0EB9207DD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725" y="2915741"/>
            <a:ext cx="8605838" cy="3888432"/>
          </a:xfrm>
          <a:solidFill>
            <a:srgbClr val="CFF2F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dirty="0">
                <a:solidFill>
                  <a:srgbClr val="CC0066"/>
                </a:solidFill>
              </a:rPr>
              <a:t>Přímá žaloba:</a:t>
            </a:r>
            <a:r>
              <a:rPr lang="cs-CZ" altLang="cs-CZ" sz="3600" b="1" dirty="0"/>
              <a:t> čl. 263 SFEU (žaloba na neplatnost)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dirty="0">
                <a:solidFill>
                  <a:srgbClr val="CC0066"/>
                </a:solidFill>
              </a:rPr>
              <a:t>Nepřímá žaloba:</a:t>
            </a:r>
            <a:r>
              <a:rPr lang="cs-CZ" altLang="cs-CZ" sz="3600" b="1" dirty="0"/>
              <a:t> čl. 267 SFEU (předběžná otázka)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i="1" dirty="0">
                <a:solidFill>
                  <a:srgbClr val="FF0000"/>
                </a:solidFill>
              </a:rPr>
              <a:t>Není zde mechanismus analogický Evropské úmluvě o LP 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966F7B-2294-4747-9F02-97157E231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D6C7B1-8ABE-4424-BBFA-C076559DC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400" dirty="0"/>
              <a:t>Tato </a:t>
            </a:r>
            <a:r>
              <a:rPr lang="pl-PL" sz="4400" dirty="0" err="1"/>
              <a:t>část</a:t>
            </a:r>
            <a:r>
              <a:rPr lang="pl-PL" sz="4400" dirty="0"/>
              <a:t> jen </a:t>
            </a:r>
            <a:r>
              <a:rPr lang="pl-PL" sz="4400" dirty="0" err="1"/>
              <a:t>informativně</a:t>
            </a:r>
            <a:r>
              <a:rPr lang="pl-PL" sz="4400" dirty="0"/>
              <a:t> – </a:t>
            </a:r>
            <a:r>
              <a:rPr lang="pl-PL" sz="4400" dirty="0" err="1"/>
              <a:t>podrobnosti</a:t>
            </a:r>
            <a:r>
              <a:rPr lang="pl-PL" sz="4400" dirty="0"/>
              <a:t> jen pro </a:t>
            </a:r>
            <a:r>
              <a:rPr lang="pl-PL" sz="4400" dirty="0" err="1"/>
              <a:t>zájemce</a:t>
            </a:r>
            <a:endParaRPr lang="pl-PL" sz="4400" dirty="0"/>
          </a:p>
          <a:p>
            <a:pPr marL="0" indent="0">
              <a:buNone/>
            </a:pPr>
            <a:endParaRPr lang="pl-PL" sz="4400" dirty="0"/>
          </a:p>
          <a:p>
            <a:pPr marL="0" indent="0">
              <a:buNone/>
            </a:pPr>
            <a:r>
              <a:rPr lang="pl-PL" sz="4400" dirty="0">
                <a:solidFill>
                  <a:srgbClr val="FF0000"/>
                </a:solidFill>
              </a:rPr>
              <a:t>Je </a:t>
            </a:r>
            <a:r>
              <a:rPr lang="pl-PL" sz="4400" dirty="0" err="1">
                <a:solidFill>
                  <a:srgbClr val="FF0000"/>
                </a:solidFill>
              </a:rPr>
              <a:t>třeba</a:t>
            </a:r>
            <a:r>
              <a:rPr lang="pl-PL" sz="4400" dirty="0">
                <a:solidFill>
                  <a:srgbClr val="FF0000"/>
                </a:solidFill>
              </a:rPr>
              <a:t> </a:t>
            </a:r>
            <a:r>
              <a:rPr lang="pl-PL" sz="4400" dirty="0" err="1">
                <a:solidFill>
                  <a:srgbClr val="FF0000"/>
                </a:solidFill>
              </a:rPr>
              <a:t>znát</a:t>
            </a:r>
            <a:r>
              <a:rPr lang="pl-PL" sz="4400" dirty="0">
                <a:solidFill>
                  <a:srgbClr val="FF0000"/>
                </a:solidFill>
              </a:rPr>
              <a:t> jen </a:t>
            </a:r>
            <a:r>
              <a:rPr lang="pl-PL" sz="4400" dirty="0" err="1">
                <a:solidFill>
                  <a:srgbClr val="FF0000"/>
                </a:solidFill>
              </a:rPr>
              <a:t>Listinu</a:t>
            </a:r>
            <a:r>
              <a:rPr lang="pl-PL" sz="4400" dirty="0">
                <a:solidFill>
                  <a:srgbClr val="FF0000"/>
                </a:solidFill>
              </a:rPr>
              <a:t> </a:t>
            </a:r>
            <a:r>
              <a:rPr lang="pl-PL" sz="4400" dirty="0" err="1">
                <a:solidFill>
                  <a:srgbClr val="FF0000"/>
                </a:solidFill>
              </a:rPr>
              <a:t>základních</a:t>
            </a:r>
            <a:r>
              <a:rPr lang="pl-PL" sz="4400" dirty="0">
                <a:solidFill>
                  <a:srgbClr val="FF0000"/>
                </a:solidFill>
              </a:rPr>
              <a:t> </a:t>
            </a:r>
            <a:r>
              <a:rPr lang="pl-PL" sz="4400" dirty="0" err="1">
                <a:solidFill>
                  <a:srgbClr val="FF0000"/>
                </a:solidFill>
              </a:rPr>
              <a:t>práv</a:t>
            </a:r>
            <a:r>
              <a:rPr lang="pl-PL" sz="4400" dirty="0">
                <a:solidFill>
                  <a:srgbClr val="FF0000"/>
                </a:solidFill>
              </a:rPr>
              <a:t> EU (</a:t>
            </a:r>
            <a:r>
              <a:rPr lang="pl-PL" sz="4400">
                <a:solidFill>
                  <a:srgbClr val="FF0000"/>
                </a:solidFill>
              </a:rPr>
              <a:t>políčka </a:t>
            </a:r>
            <a:r>
              <a:rPr lang="pl-PL" sz="4400" dirty="0">
                <a:solidFill>
                  <a:srgbClr val="FF0000"/>
                </a:solidFill>
              </a:rPr>
              <a:t>11-16)</a:t>
            </a:r>
          </a:p>
        </p:txBody>
      </p:sp>
    </p:spTree>
    <p:extLst>
      <p:ext uri="{BB962C8B-B14F-4D97-AF65-F5344CB8AC3E}">
        <p14:creationId xmlns:p14="http://schemas.microsoft.com/office/powerpoint/2010/main" val="641573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D4B04BD-CEAB-454D-8CEA-2D4266FED0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539750"/>
            <a:ext cx="8609012" cy="17272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dirty="0"/>
              <a:t>Přístup jednotlivce k mezinárodním soudům a jiným orgánům (úvod)</a:t>
            </a:r>
            <a:endParaRPr lang="cs-CZ" altLang="cs-CZ" sz="3600" b="1" dirty="0">
              <a:solidFill>
                <a:srgbClr val="CC00CC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F4CA5F9-C5AA-4D65-ADCB-9F1A4D9624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7700" y="2771775"/>
            <a:ext cx="8929688" cy="4092575"/>
          </a:xfrm>
          <a:solidFill>
            <a:srgbClr val="CC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indent="-168275" eaLnBrk="1" hangingPunct="1">
              <a:lnSpc>
                <a:spcPct val="94000"/>
              </a:lnSpc>
              <a:buClr>
                <a:srgbClr val="0000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400" dirty="0"/>
              <a:t> </a:t>
            </a:r>
            <a:r>
              <a:rPr lang="cs-CZ" altLang="cs-CZ" sz="2600" dirty="0"/>
              <a:t>Jednotlivec jako subjekt mezinárodního a evropského práva    </a:t>
            </a:r>
          </a:p>
          <a:p>
            <a:pPr marL="209550" indent="0" algn="ctr" eaLnBrk="1" hangingPunct="1">
              <a:lnSpc>
                <a:spcPct val="94000"/>
              </a:lnSpc>
              <a:buClr>
                <a:srgbClr val="000000"/>
              </a:buCl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dirty="0"/>
              <a:t>Vynucování </a:t>
            </a:r>
          </a:p>
          <a:p>
            <a:pPr indent="-168275" eaLnBrk="1" hangingPunct="1">
              <a:lnSpc>
                <a:spcPct val="94000"/>
              </a:lnSpc>
              <a:buClr>
                <a:srgbClr val="0000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600" dirty="0"/>
          </a:p>
          <a:p>
            <a:pPr indent="-168275" eaLnBrk="1" hangingPunct="1">
              <a:lnSpc>
                <a:spcPct val="94000"/>
              </a:lnSpc>
              <a:buClr>
                <a:srgbClr val="0000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600" dirty="0"/>
          </a:p>
          <a:p>
            <a:pPr indent="-168275" eaLnBrk="1" hangingPunct="1">
              <a:lnSpc>
                <a:spcPct val="94000"/>
              </a:lnSpc>
              <a:buClr>
                <a:srgbClr val="0000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1500" dirty="0"/>
          </a:p>
          <a:p>
            <a:pPr indent="-168275" eaLnBrk="1" hangingPunct="1">
              <a:lnSpc>
                <a:spcPct val="94000"/>
              </a:lnSpc>
              <a:buClr>
                <a:srgbClr val="0000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1500" dirty="0"/>
          </a:p>
          <a:p>
            <a:pPr marL="209550" indent="0" eaLnBrk="1" hangingPunct="1">
              <a:lnSpc>
                <a:spcPct val="94000"/>
              </a:lnSpc>
              <a:buClr>
                <a:srgbClr val="000000"/>
              </a:buCl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500" dirty="0"/>
              <a:t>               </a:t>
            </a:r>
            <a:r>
              <a:rPr lang="cs-CZ" altLang="cs-CZ" sz="2600" dirty="0"/>
              <a:t>lidských práv						       jiných práv</a:t>
            </a:r>
          </a:p>
          <a:p>
            <a:pPr indent="-168275" eaLnBrk="1" hangingPunct="1">
              <a:lnSpc>
                <a:spcPct val="94000"/>
              </a:lnSpc>
              <a:buClr>
                <a:srgbClr val="0000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600" dirty="0"/>
          </a:p>
          <a:p>
            <a:pPr indent="-168275" eaLnBrk="1" hangingPunct="1">
              <a:lnSpc>
                <a:spcPct val="94000"/>
              </a:lnSpc>
              <a:buClr>
                <a:srgbClr val="0000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dirty="0">
                <a:solidFill>
                  <a:srgbClr val="006600"/>
                </a:solidFill>
              </a:rPr>
              <a:t> Mezinárodní, regionální a evropské (EU) systémy</a:t>
            </a:r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A75EE35F-32C9-4B94-ABA8-79BE3D8EBC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68650" y="4284663"/>
            <a:ext cx="1871663" cy="7905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4E83957F-FE98-4806-BB0E-A6677E1AED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0313" y="4284663"/>
            <a:ext cx="1728787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3D630CA8-2D75-4ADA-B840-F24B18F0E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466725"/>
            <a:ext cx="8702675" cy="1584325"/>
          </a:xfrm>
          <a:solidFill>
            <a:srgbClr val="89BAE7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500"/>
              <a:t>Mezinárodní ochrana lidských práv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E19E58F-0DBD-445E-94F5-EC6073E0E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2411413"/>
            <a:ext cx="8609012" cy="4968875"/>
          </a:xfrm>
          <a:solidFill>
            <a:srgbClr val="CFF2F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/>
              <a:t>   Orgány, kde může jednotlivec uplatnit svá práva:</a:t>
            </a:r>
            <a:r>
              <a:rPr lang="cs-CZ" altLang="cs-CZ" sz="4800" dirty="0"/>
              <a:t>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4800" dirty="0">
                <a:solidFill>
                  <a:srgbClr val="0000FF"/>
                </a:solidFill>
              </a:rPr>
              <a:t>1. mezinárodní (OSN)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4800" dirty="0">
                <a:solidFill>
                  <a:srgbClr val="0000FF"/>
                </a:solidFill>
              </a:rPr>
              <a:t>2. regionální (např. Rada Evropy)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4800" dirty="0">
                <a:solidFill>
                  <a:srgbClr val="0000FF"/>
                </a:solidFill>
              </a:rPr>
              <a:t>3.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92ECC610-5781-457B-A93A-D6262881C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395288"/>
            <a:ext cx="8609012" cy="863600"/>
          </a:xfrm>
          <a:solidFill>
            <a:srgbClr val="FDB9F3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800"/>
              <a:t>Ochrana práv jednotlivců: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ABB4F78-A64E-4225-8A11-06E87EE047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0888" y="1403350"/>
            <a:ext cx="8609012" cy="59769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b="1" dirty="0"/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b="1" dirty="0"/>
              <a:t>Přímá:</a:t>
            </a:r>
            <a:r>
              <a:rPr lang="cs-CZ" altLang="cs-CZ" dirty="0"/>
              <a:t> konkrétní právo, konkrétní nárok, individuální řešení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b="1" dirty="0"/>
              <a:t>Nepřímá:</a:t>
            </a:r>
            <a:r>
              <a:rPr lang="cs-CZ" altLang="cs-CZ" dirty="0"/>
              <a:t> individuální stížnost, ale ne individuální řešení – spíše politická (ne právní) autorita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b="1" i="1" dirty="0">
              <a:solidFill>
                <a:srgbClr val="FBEE4B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073087A-C8F6-4A4C-AFBC-1D65C4413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323850"/>
            <a:ext cx="8618537" cy="1368425"/>
          </a:xfrm>
          <a:solidFill>
            <a:srgbClr val="ABD1F3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400" b="1" dirty="0"/>
              <a:t>Regionální</a:t>
            </a:r>
            <a:r>
              <a:rPr lang="cs-CZ" altLang="cs-CZ" sz="4400" dirty="0"/>
              <a:t> orgány na ochranu lidských práv (přímá ochrana)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F6BC5F2-C084-4A8F-BF2E-728FDCF98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763713"/>
            <a:ext cx="8605837" cy="5407025"/>
          </a:xfrm>
          <a:solidFill>
            <a:srgbClr val="DAF5FE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5450" indent="-320675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3200" dirty="0">
              <a:solidFill>
                <a:srgbClr val="000066"/>
              </a:solidFill>
            </a:endParaRPr>
          </a:p>
          <a:p>
            <a:pPr marL="425450" indent="-320675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 dirty="0">
                <a:solidFill>
                  <a:srgbClr val="000066"/>
                </a:solidFill>
              </a:rPr>
              <a:t>přímá ochrana </a:t>
            </a:r>
            <a:r>
              <a:rPr lang="cs-CZ" altLang="cs-CZ" sz="3200" b="1" dirty="0">
                <a:solidFill>
                  <a:srgbClr val="000066"/>
                </a:solidFill>
              </a:rPr>
              <a:t>určitého práva</a:t>
            </a:r>
          </a:p>
          <a:p>
            <a:pPr marL="425450" indent="-320675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 b="1" dirty="0">
                <a:solidFill>
                  <a:srgbClr val="000066"/>
                </a:solidFill>
              </a:rPr>
              <a:t>mechanismus spočívající na mezinárodním právu – </a:t>
            </a:r>
            <a:r>
              <a:rPr lang="cs-CZ" altLang="cs-CZ" sz="3200" dirty="0">
                <a:solidFill>
                  <a:srgbClr val="000066"/>
                </a:solidFill>
              </a:rPr>
              <a:t>umožňuje vymáhání dodržování lidských práv na základě </a:t>
            </a:r>
            <a:r>
              <a:rPr lang="cs-CZ" altLang="cs-CZ" sz="3200" b="1" dirty="0">
                <a:solidFill>
                  <a:srgbClr val="000066"/>
                </a:solidFill>
              </a:rPr>
              <a:t>individuální stížnosti – </a:t>
            </a:r>
            <a:r>
              <a:rPr lang="cs-CZ" altLang="cs-CZ" sz="3200" b="1" i="1" dirty="0">
                <a:solidFill>
                  <a:srgbClr val="000066"/>
                </a:solidFill>
              </a:rPr>
              <a:t>QUASI-SOUDNÍ SYSTÉM</a:t>
            </a:r>
          </a:p>
          <a:p>
            <a:pPr marL="425450" indent="-320675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 dirty="0">
                <a:solidFill>
                  <a:srgbClr val="000066"/>
                </a:solidFill>
              </a:rPr>
              <a:t>odpovídající sankce</a:t>
            </a:r>
            <a:r>
              <a:rPr lang="cs-CZ" altLang="cs-CZ" sz="3200" b="1" dirty="0">
                <a:solidFill>
                  <a:srgbClr val="000066"/>
                </a:solidFill>
              </a:rPr>
              <a:t> = účinnost </a:t>
            </a:r>
          </a:p>
          <a:p>
            <a:pPr marL="425450" indent="-320675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 b="1" dirty="0">
                <a:solidFill>
                  <a:srgbClr val="000066"/>
                </a:solidFill>
              </a:rPr>
              <a:t>	</a:t>
            </a:r>
            <a:r>
              <a:rPr lang="cs-CZ" altLang="cs-CZ" sz="3200" b="1" dirty="0">
                <a:solidFill>
                  <a:srgbClr val="CC3300"/>
                </a:solidFill>
              </a:rPr>
              <a:t>*</a:t>
            </a:r>
            <a:r>
              <a:rPr lang="cs-CZ" altLang="cs-CZ" sz="3200" b="1" dirty="0">
                <a:solidFill>
                  <a:srgbClr val="000066"/>
                </a:solidFill>
              </a:rPr>
              <a:t> </a:t>
            </a:r>
            <a:r>
              <a:rPr lang="cs-CZ" altLang="cs-CZ" sz="3200" b="1" dirty="0">
                <a:solidFill>
                  <a:srgbClr val="CC3300"/>
                </a:solidFill>
              </a:rPr>
              <a:t>Rada Evropy</a:t>
            </a:r>
          </a:p>
          <a:p>
            <a:pPr marL="425450" indent="-320675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 b="1" dirty="0">
                <a:solidFill>
                  <a:srgbClr val="CC3300"/>
                </a:solidFill>
              </a:rPr>
              <a:t>* Meziamerický systém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D218F739-DFEC-4ED0-9D34-D70CB99B74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014413"/>
          </a:xfrm>
          <a:solidFill>
            <a:srgbClr val="EBF753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>
                <a:solidFill>
                  <a:srgbClr val="FF0000"/>
                </a:solidFill>
              </a:rPr>
              <a:t>Evropská unie a jednotlivec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2A36B0D-9BBB-461E-9831-9E4766CC81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692275"/>
            <a:ext cx="8605837" cy="5478463"/>
          </a:xfrm>
          <a:solidFill>
            <a:srgbClr val="F8FDDB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Jednotlivec subjektem práva EU        </a:t>
            </a:r>
            <a:r>
              <a:rPr lang="cs-CZ" altLang="cs-CZ" sz="4500"/>
              <a:t> </a:t>
            </a:r>
            <a:r>
              <a:rPr lang="cs-CZ" altLang="cs-CZ" sz="2800">
                <a:solidFill>
                  <a:srgbClr val="008000"/>
                </a:solidFill>
              </a:rPr>
              <a:t>(Van Gend en Loos 26/62,  Costa v. ENEL 6/64):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800">
              <a:solidFill>
                <a:srgbClr val="008000"/>
              </a:solidFill>
            </a:endParaRP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Smlouva EHS vytváří nový právní řád mezinárodního práva – </a:t>
            </a:r>
            <a:r>
              <a:rPr lang="cs-CZ" altLang="cs-CZ" sz="2800" b="1"/>
              <a:t>subjekty:</a:t>
            </a:r>
            <a:r>
              <a:rPr lang="cs-CZ" altLang="cs-CZ" sz="2800"/>
              <a:t> členské státy a jejich </a:t>
            </a:r>
            <a:r>
              <a:rPr lang="cs-CZ" altLang="cs-CZ" sz="2800" b="1"/>
              <a:t>občané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Vytváření </a:t>
            </a:r>
            <a:r>
              <a:rPr lang="cs-CZ" altLang="cs-CZ" sz="2800" b="1"/>
              <a:t>přímého účinku</a:t>
            </a:r>
            <a:r>
              <a:rPr lang="cs-CZ" altLang="cs-CZ" sz="2800"/>
              <a:t> ve vztazích mezi členským státem a</a:t>
            </a:r>
            <a:r>
              <a:rPr lang="cs-CZ" altLang="cs-CZ" sz="2800" b="1"/>
              <a:t> jednotlivcem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Právo ES (dnes EU) je považováno za část národního práva včetně práv a povinností jednotlivců</a:t>
            </a:r>
            <a:endParaRPr lang="cs-CZ" altLang="cs-CZ" sz="3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8E604BA-E05F-4A61-A238-D0C9409CF2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323850"/>
            <a:ext cx="8618537" cy="1158875"/>
          </a:xfrm>
          <a:solidFill>
            <a:srgbClr val="F2EB96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>
                <a:solidFill>
                  <a:srgbClr val="9900FF"/>
                </a:solidFill>
              </a:rPr>
              <a:t>Lidská práva v EU</a:t>
            </a:r>
            <a:r>
              <a:rPr lang="cs-CZ" altLang="cs-CZ" sz="5500"/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A94808E-B7EB-43BC-88D7-975FF93BCD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692275"/>
            <a:ext cx="9288463" cy="5327650"/>
          </a:xfrm>
          <a:solidFill>
            <a:srgbClr val="F9FC6C"/>
          </a:solidFill>
          <a:ln>
            <a:solidFill>
              <a:srgbClr val="FCFEBE"/>
            </a:solidFill>
            <a:round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 </a:t>
            </a:r>
            <a:r>
              <a:rPr lang="cs-CZ" altLang="cs-CZ" sz="3600" b="1" dirty="0">
                <a:solidFill>
                  <a:srgbClr val="003399"/>
                </a:solidFill>
              </a:rPr>
              <a:t>Ochrana lidských práv v EU – proč?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1050" b="1" dirty="0">
                <a:solidFill>
                  <a:srgbClr val="CC0000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 err="1">
                <a:solidFill>
                  <a:srgbClr val="CC0000"/>
                </a:solidFill>
              </a:rPr>
              <a:t>Konstitucionalizace</a:t>
            </a:r>
            <a:r>
              <a:rPr lang="cs-CZ" altLang="cs-CZ" sz="2400" b="1" dirty="0">
                <a:solidFill>
                  <a:srgbClr val="CC0000"/>
                </a:solidFill>
              </a:rPr>
              <a:t> EU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transformace od mezinárodně právního režimu ke </a:t>
            </a:r>
            <a:r>
              <a:rPr lang="cs-CZ" altLang="cs-CZ" sz="2400" b="1" dirty="0"/>
              <a:t>quasi-federální jednotce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expanze </a:t>
            </a:r>
            <a:r>
              <a:rPr lang="cs-CZ" altLang="cs-CZ" sz="2400" b="1" dirty="0" err="1"/>
              <a:t>supranacionálního</a:t>
            </a:r>
            <a:r>
              <a:rPr lang="cs-CZ" altLang="cs-CZ" sz="2400" b="1" dirty="0"/>
              <a:t> systému vládnutí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/>
              <a:t>přednost práva EU</a:t>
            </a:r>
            <a:r>
              <a:rPr lang="cs-CZ" altLang="cs-CZ" sz="2400" dirty="0"/>
              <a:t> před národním právem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>
                <a:solidFill>
                  <a:srgbClr val="0066CC"/>
                </a:solidFill>
              </a:rPr>
              <a:t>tvorba rozhodnutí: </a:t>
            </a:r>
            <a:r>
              <a:rPr lang="cs-CZ" altLang="cs-CZ" sz="2400" dirty="0"/>
              <a:t>většinové hlasování, účast Evropského parlamentu v </a:t>
            </a:r>
            <a:r>
              <a:rPr lang="cs-CZ" altLang="cs-CZ" sz="2400" b="1" dirty="0"/>
              <a:t>rozhodovací proceduře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/>
              <a:t>instituce (orgány) </a:t>
            </a:r>
            <a:r>
              <a:rPr lang="cs-CZ" altLang="cs-CZ" sz="2400" dirty="0"/>
              <a:t>srovnatelné s národním politickým systémem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rostoucí </a:t>
            </a:r>
            <a:r>
              <a:rPr lang="cs-CZ" altLang="cs-CZ" sz="2400" b="1" dirty="0"/>
              <a:t>vliv jednotlivce jako subjektu práva EU</a:t>
            </a:r>
            <a:endParaRPr lang="cs-CZ" altLang="cs-CZ" sz="2400" dirty="0"/>
          </a:p>
          <a:p>
            <a:pPr marL="503237" lvl="1" indent="0" eaLnBrk="1" hangingPunct="1">
              <a:lnSpc>
                <a:spcPct val="9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1000" dirty="0"/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CC0000"/>
                </a:solidFill>
              </a:rPr>
              <a:t>Postavení jednotlivce v takovém systému vyžaduje ochrany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820DB840-5C15-4404-B974-0CDE72AE7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395288"/>
            <a:ext cx="8618537" cy="1014412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500" b="1">
                <a:solidFill>
                  <a:srgbClr val="003399"/>
                </a:solidFill>
              </a:rPr>
              <a:t>Úprava lidských práv v EU</a:t>
            </a:r>
            <a:endParaRPr lang="cs-CZ" altLang="cs-CZ" sz="4500" b="1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4D53CCE-4200-40C1-9D7B-BCF2A972C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1763713"/>
            <a:ext cx="8605837" cy="5591175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Materiální právo ES (EU) upravující základní práva: do 2009 jen </a:t>
            </a:r>
            <a:r>
              <a:rPr lang="cs-CZ" altLang="cs-CZ" sz="3600">
                <a:solidFill>
                  <a:srgbClr val="CC0000"/>
                </a:solidFill>
              </a:rPr>
              <a:t>„</a:t>
            </a:r>
            <a:r>
              <a:rPr lang="cs-CZ" altLang="cs-CZ" sz="3600">
                <a:solidFill>
                  <a:srgbClr val="A50021"/>
                </a:solidFill>
              </a:rPr>
              <a:t>nepsané“ právo</a:t>
            </a:r>
            <a:r>
              <a:rPr lang="cs-CZ" altLang="cs-CZ" sz="3600"/>
              <a:t> </a:t>
            </a:r>
            <a:r>
              <a:rPr lang="cs-CZ" altLang="cs-CZ" sz="3600" b="1"/>
              <a:t>(judikatura)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>
                <a:solidFill>
                  <a:srgbClr val="FF0000"/>
                </a:solidFill>
              </a:rPr>
              <a:t>Charta ES základních sociálních práv</a:t>
            </a:r>
            <a:r>
              <a:rPr lang="cs-CZ" altLang="cs-CZ" sz="3600" b="1">
                <a:solidFill>
                  <a:srgbClr val="0066CC"/>
                </a:solidFill>
              </a:rPr>
              <a:t> </a:t>
            </a:r>
            <a:r>
              <a:rPr lang="cs-CZ" altLang="cs-CZ" sz="3600"/>
              <a:t>– </a:t>
            </a:r>
            <a:r>
              <a:rPr lang="cs-CZ" altLang="cs-CZ" sz="3600">
                <a:solidFill>
                  <a:srgbClr val="A50021"/>
                </a:solidFill>
              </a:rPr>
              <a:t>není právně závazná</a:t>
            </a:r>
            <a:r>
              <a:rPr lang="cs-CZ" altLang="cs-CZ" sz="3600"/>
              <a:t>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>
                <a:solidFill>
                  <a:srgbClr val="FF0000"/>
                </a:solidFill>
              </a:rPr>
              <a:t>Listina základních práv EU:</a:t>
            </a:r>
            <a:r>
              <a:rPr lang="cs-CZ" altLang="cs-CZ" sz="3600" b="1"/>
              <a:t> </a:t>
            </a:r>
            <a:r>
              <a:rPr lang="cs-CZ" altLang="cs-CZ" sz="3600"/>
              <a:t>Lisabonská smlouva přináší </a:t>
            </a:r>
            <a:r>
              <a:rPr lang="cs-CZ" altLang="cs-CZ" sz="3600">
                <a:solidFill>
                  <a:srgbClr val="A50021"/>
                </a:solidFill>
              </a:rPr>
              <a:t>právní závaznost (vztahy jednotlivec—EU)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1285</Words>
  <Application>Microsoft Office PowerPoint</Application>
  <PresentationFormat>Vlastní</PresentationFormat>
  <Paragraphs>111</Paragraphs>
  <Slides>18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Impact</vt:lpstr>
      <vt:lpstr>Times New Roman</vt:lpstr>
      <vt:lpstr>Trebuchet MS</vt:lpstr>
      <vt:lpstr>Wingdings</vt:lpstr>
      <vt:lpstr>BÉŽOVÁ TITL</vt:lpstr>
      <vt:lpstr>1_Výchozí návrh</vt:lpstr>
      <vt:lpstr>  </vt:lpstr>
      <vt:lpstr>    </vt:lpstr>
      <vt:lpstr>Přístup jednotlivce k mezinárodním soudům a jiným orgánům (úvod)</vt:lpstr>
      <vt:lpstr>Mezinárodní ochrana lidských práv</vt:lpstr>
      <vt:lpstr>Ochrana práv jednotlivců:</vt:lpstr>
      <vt:lpstr>Regionální orgány na ochranu lidských práv (přímá ochrana)</vt:lpstr>
      <vt:lpstr>Evropská unie a jednotlivec</vt:lpstr>
      <vt:lpstr>Lidská práva v EU </vt:lpstr>
      <vt:lpstr>Úprava lidských práv v EU</vt:lpstr>
      <vt:lpstr>Evropský soudní dvůr:  Judikatura o lidských právech - závěry</vt:lpstr>
      <vt:lpstr>Listina základních práv EU</vt:lpstr>
      <vt:lpstr>Listina základních práv EU práva bez přímé návaznosti na EU</vt:lpstr>
      <vt:lpstr>Listina základních práv EU práva s přímou návazností na EU</vt:lpstr>
      <vt:lpstr>Listina základních práv EU</vt:lpstr>
      <vt:lpstr>Listina základních práv EU</vt:lpstr>
      <vt:lpstr>Závaznost Listiny pro členské státy</vt:lpstr>
      <vt:lpstr>Listina základních práv EU „výjimka“</vt:lpstr>
      <vt:lpstr>Jednotlivec: Jak se dostat k soudům EU? Jak vynutit dodržování Listiny ze strany EU?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 of the supranational Communities</dc:title>
  <dc:creator>1224</dc:creator>
  <cp:lastModifiedBy>Tyc Vladimir</cp:lastModifiedBy>
  <cp:revision>81</cp:revision>
  <dcterms:modified xsi:type="dcterms:W3CDTF">2021-05-18T22:38:30Z</dcterms:modified>
</cp:coreProperties>
</file>