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93" r:id="rId3"/>
    <p:sldId id="314" r:id="rId4"/>
    <p:sldId id="311" r:id="rId5"/>
    <p:sldId id="302" r:id="rId6"/>
    <p:sldId id="300" r:id="rId7"/>
    <p:sldId id="298" r:id="rId8"/>
    <p:sldId id="299" r:id="rId9"/>
    <p:sldId id="315" r:id="rId10"/>
    <p:sldId id="294" r:id="rId11"/>
    <p:sldId id="295" r:id="rId12"/>
    <p:sldId id="296" r:id="rId13"/>
    <p:sldId id="303" r:id="rId14"/>
    <p:sldId id="304" r:id="rId15"/>
    <p:sldId id="306" r:id="rId16"/>
    <p:sldId id="307" r:id="rId17"/>
    <p:sldId id="318" r:id="rId18"/>
    <p:sldId id="289" r:id="rId19"/>
    <p:sldId id="263" r:id="rId20"/>
    <p:sldId id="265" r:id="rId21"/>
    <p:sldId id="266" r:id="rId22"/>
    <p:sldId id="267" r:id="rId23"/>
    <p:sldId id="316" r:id="rId24"/>
    <p:sldId id="270" r:id="rId25"/>
    <p:sldId id="317" r:id="rId26"/>
    <p:sldId id="273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008000"/>
    <a:srgbClr val="00CC00"/>
    <a:srgbClr val="66FF66"/>
    <a:srgbClr val="FF6600"/>
    <a:srgbClr val="008080"/>
    <a:srgbClr val="0000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 varScale="1">
        <p:scale>
          <a:sx n="63" d="100"/>
          <a:sy n="63" d="100"/>
        </p:scale>
        <p:origin x="137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E1DF18-8294-4C52-BB4E-F519DB827B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D54BE3A-EB60-4A53-B0FC-0B3EE30FFF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294FDB2-E838-4D1C-BF8B-52A3B13B26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C473AD5-378E-4177-BA1D-4999DA5C92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F6D44F3-14B5-47F3-B825-C1394DEF64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BBA8B8F-8B35-440C-85F2-2F9BF63F8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6710F8-B687-4FF5-B856-687DC2178E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EAD7B6-FBD1-4485-84B7-D5DCA7DE3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A2450D-618B-4667-9E31-DC8914827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54B72-E529-474D-88AA-312CFD940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B246-A30A-458F-9873-63B9F7846D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39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8C0A8C-6D4B-427F-8438-A72479182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99329-C7A6-4355-BB38-47A0DEE9E3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CD74E8-DFEB-424F-B1E8-B2C5718C9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E9D7-A9CE-4DB5-8420-13DA25DE56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097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75B71F-6A4F-4651-A9F8-31B132E9A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CFB79-AF6F-4694-9ECF-DABC7A29A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22F34-C397-4D72-984F-96AFFDB0A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8424-57F8-4E83-BA9E-EB09F95890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68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13AFDB-04DC-4E0B-A47C-2994673D4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B6B96-BE41-42E2-B2B5-02860E441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4BFE8D-D2AD-40F1-BEB3-5FA531D49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CD70-311D-419A-BC3F-2E2C5499A8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27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69774E-3280-459C-9E13-DB5B0EC7E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6AE9D-1637-42D7-B8B9-D5FED5F4F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58F376-9A8E-4033-A1D2-A88A8E6B9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48A57-EBA8-48E1-A1D7-3B7A846EE9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39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F8925-6889-423C-8C8B-244AE4153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BCBE7-A961-4C56-A3AF-980294D20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8FC78-9C27-4486-B21B-9B331177F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1CE0-D1C7-4903-AA6B-353860ECD0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897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21E6F9-EC71-4CDE-A9DC-588FCB19A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6C4FCB-13A0-422B-A7B8-67FED19FE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779196-1F81-448E-AE17-22425512D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305E-E501-4604-BDA7-E95541B3E9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344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4DC3CE-542C-45B8-B1C7-74EA770C1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8AA4EA-1AA1-4E00-82A9-8924490F1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014B61-72FD-4078-AEED-D86FE9BD7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7019-716C-4D60-A9CD-4C3D40E907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106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AED0C0-5566-422E-8DEB-0648D2081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3788CC-04A3-4885-8A09-89CA49C63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7959E5-47B0-4016-8ACB-0EC4B4733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1F47-9B5E-4F8B-9A26-4AEEE45D0B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602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B69C0-A0E1-48D3-BB4A-E15B11B3A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832A4-EA6F-4DC5-A996-9B038B420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B6B2D-2BA0-4D64-B790-70CF6CA53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0767-2E26-4533-8922-811EB27FCE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6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4213B-D866-4DF6-A0D4-E018E919F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60FD4-45B9-49AF-B8E6-9ED5AB2F7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E89D4-950E-4E1E-B50C-19041C68D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6456D-B10A-4AF1-9AB7-FD43A6E991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6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81BBE6-8968-4460-BCA7-AEFBCA773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EDA433-4004-4731-8E71-230E15D1D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5AB9A3-A3FE-4B9A-B9E0-908331CCF6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FC41FD-3C49-44C3-BEF6-FDA1FEDDF0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1C02A6-21EE-4971-8B6C-992D9E019F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9308E2B-4788-4A17-8468-474536D5BA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C60FDA8-A3C9-46B8-A1DE-CF5066FD17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3684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cs-CZ" altLang="cs-CZ"/>
              <a:t>Stát jako subjekt MPV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45EBFE1-5969-44F6-BF51-D3F1484986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3743325"/>
          </a:xfrm>
          <a:solidFill>
            <a:srgbClr val="FFFF99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>
                <a:solidFill>
                  <a:srgbClr val="FF3300"/>
                </a:solidFill>
              </a:rPr>
              <a:t>Pojmové znaky státu: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území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obyvatelstvo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nezávislá veřejná moc (státní moc)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způsobilost vstupovat do mezinárodních vztahů (smluv)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C28DF61-E117-4803-AE92-3D3C8EEB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Obyvatelstvo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2EA1DC5-C857-4098-8D91-33474F018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/>
              <a:t>nastálo usazené, resp. žijící</a:t>
            </a:r>
          </a:p>
          <a:p>
            <a:r>
              <a:rPr lang="cs-CZ" altLang="cs-CZ"/>
              <a:t>organizované (orgány státní moci a státní správy)</a:t>
            </a:r>
          </a:p>
          <a:p>
            <a:r>
              <a:rPr lang="cs-CZ" altLang="cs-CZ"/>
              <a:t>bez ohledu na státní občanství</a:t>
            </a:r>
          </a:p>
          <a:p>
            <a:r>
              <a:rPr lang="cs-CZ" altLang="cs-CZ"/>
              <a:t>jeden nebo více národů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CA51E39-D566-44A5-A5AD-6287B271F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Státní moc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40C671F-18D3-4F8C-87B5-D39ECEEF5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ORGANIZOVANÁ VEŘEJNÁ MOC</a:t>
            </a:r>
          </a:p>
          <a:p>
            <a:r>
              <a:rPr lang="cs-CZ" altLang="cs-CZ" dirty="0"/>
              <a:t>nezávislá na jakékoli jiné moci vně i uvnitř</a:t>
            </a:r>
          </a:p>
          <a:p>
            <a:r>
              <a:rPr lang="cs-CZ" altLang="cs-CZ" dirty="0"/>
              <a:t>nemusí jít o faktickou schopnost ubránit se útoku jiného státu</a:t>
            </a:r>
          </a:p>
          <a:p>
            <a:r>
              <a:rPr lang="cs-CZ" altLang="cs-CZ" dirty="0"/>
              <a:t>vnitřní útok (občanská válka)</a:t>
            </a:r>
          </a:p>
          <a:p>
            <a:r>
              <a:rPr lang="cs-CZ" altLang="cs-CZ" dirty="0"/>
              <a:t>„</a:t>
            </a:r>
            <a:r>
              <a:rPr lang="cs-CZ" altLang="cs-CZ" dirty="0" err="1"/>
              <a:t>kvazistáty</a:t>
            </a:r>
            <a:r>
              <a:rPr lang="cs-CZ" altLang="cs-CZ" dirty="0"/>
              <a:t>“ (</a:t>
            </a:r>
            <a:r>
              <a:rPr lang="cs-CZ" altLang="cs-CZ" dirty="0" err="1"/>
              <a:t>Liberland</a:t>
            </a:r>
            <a:r>
              <a:rPr lang="cs-CZ" altLang="cs-CZ" dirty="0"/>
              <a:t>, </a:t>
            </a:r>
            <a:r>
              <a:rPr lang="cs-CZ" altLang="cs-CZ" dirty="0" err="1"/>
              <a:t>Somaliland</a:t>
            </a:r>
            <a:r>
              <a:rPr lang="cs-CZ" altLang="cs-CZ" dirty="0"/>
              <a:t>, Království </a:t>
            </a:r>
            <a:r>
              <a:rPr lang="cs-CZ" altLang="cs-CZ" dirty="0" err="1"/>
              <a:t>Huttovy</a:t>
            </a:r>
            <a:r>
              <a:rPr lang="cs-CZ" altLang="cs-CZ" dirty="0"/>
              <a:t> řeky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D408B1-E1AF-43AC-99CE-410D9F62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/>
              <a:t>Způsobilost vstupovat do mezinárodních vztahů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08F3CF8-2773-4C87-847A-1D112BA4B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065588"/>
          </a:xfrm>
        </p:spPr>
        <p:txBody>
          <a:bodyPr/>
          <a:lstStyle/>
          <a:p>
            <a:endParaRPr lang="cs-CZ" altLang="cs-CZ"/>
          </a:p>
          <a:p>
            <a:r>
              <a:rPr lang="cs-CZ" altLang="cs-CZ"/>
              <a:t>neuznaný stát – charakter státu je sporný (Severokyperská turecká republika)</a:t>
            </a:r>
          </a:p>
          <a:p>
            <a:r>
              <a:rPr lang="cs-CZ" altLang="cs-CZ"/>
              <a:t>vyhlášení nezávislosti (1983)</a:t>
            </a:r>
          </a:p>
          <a:p>
            <a:r>
              <a:rPr lang="cs-CZ" altLang="cs-CZ"/>
              <a:t>viz dále uznání státu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080D0CEF-72B6-4843-91A1-2C7D59406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Vznik a zánik státu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C4B032F8-8377-4E88-9BB5-71339E13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>
              <a:defRPr/>
            </a:pPr>
            <a:r>
              <a:rPr lang="cs-CZ" altLang="cs-CZ" sz="2800" dirty="0"/>
              <a:t>rozdělení (ČSFR, SSSR, Jugoslávie)  A → B + C</a:t>
            </a:r>
          </a:p>
          <a:p>
            <a:pPr>
              <a:defRPr/>
            </a:pPr>
            <a:r>
              <a:rPr lang="cs-CZ" altLang="cs-CZ" sz="2800" dirty="0"/>
              <a:t>sloučení (Itálie, Švýcarsko, </a:t>
            </a:r>
            <a:r>
              <a:rPr lang="cs-CZ" altLang="cs-CZ" sz="2800" dirty="0" err="1"/>
              <a:t>hist</a:t>
            </a:r>
            <a:r>
              <a:rPr lang="cs-CZ" altLang="cs-CZ" sz="2800" dirty="0"/>
              <a:t>. Německo)  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	A + B → C</a:t>
            </a:r>
          </a:p>
          <a:p>
            <a:pPr>
              <a:defRPr/>
            </a:pPr>
            <a:r>
              <a:rPr lang="cs-CZ" altLang="cs-CZ" sz="2800" dirty="0"/>
              <a:t>secese  (Kosovo)  A → A + B</a:t>
            </a:r>
          </a:p>
          <a:p>
            <a:pPr>
              <a:defRPr/>
            </a:pPr>
            <a:r>
              <a:rPr lang="cs-CZ" altLang="cs-CZ" sz="2800" dirty="0"/>
              <a:t>připojení (NDR)  A + B → A</a:t>
            </a:r>
          </a:p>
          <a:p>
            <a:pPr>
              <a:defRPr/>
            </a:pPr>
            <a:r>
              <a:rPr lang="cs-CZ" altLang="cs-CZ" sz="2800" dirty="0"/>
              <a:t>prvotní okupace (USA)  0 → A</a:t>
            </a:r>
          </a:p>
          <a:p>
            <a:pPr>
              <a:defRPr/>
            </a:pPr>
            <a:r>
              <a:rPr lang="cs-CZ" altLang="cs-CZ" sz="2800" dirty="0"/>
              <a:t>vyhlášení samostatnosti - dekolonizace (Alžírsko)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         K → 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AD4C5E3A-98F4-48EB-9BF4-BCA217445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 sz="3600"/>
              <a:t>U Z N Á N Í   S T Á T U - podstata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6DD92BBC-E165-45FA-A910-D9B0103069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5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STÁTY SE mění - vznik, zánik (slučování - rozdělování- secese)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uznání státu a vlády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uznání provádí exekutiva</a:t>
            </a:r>
            <a:br>
              <a:rPr lang="cs-CZ" altLang="cs-CZ" sz="2500" dirty="0"/>
            </a:br>
            <a:endParaRPr lang="cs-CZ" altLang="cs-CZ" sz="25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uznání státu: jednorázové - nezmění-li se okolnosti, teoreticky nelze vzít zpět (ale lze uznat neuznaný)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uznání vlády: jen při neústavní změně, ovládá-li většinu území (???) nebo alespoň je-li taková pravděpodobnost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Libye - stát pořád, vláda se změnila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001CA518-48E1-4616-9EEB-2518D4D07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/>
              <a:t>Uznání - teorie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C43D94D2-0E18-43C5-B743-436E48DDE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latin typeface="Arial Unicode MS" pitchFamily="32" charset="0"/>
              </a:rPr>
              <a:t>Není povinnost uznat stát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 dirty="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latin typeface="Arial Unicode MS" pitchFamily="32" charset="0"/>
              </a:rPr>
              <a:t>Uváděné důvody neuznání: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>
                <a:latin typeface="Arial Unicode MS" pitchFamily="32" charset="0"/>
              </a:rPr>
              <a:t>vznik státu v rozporu s MP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>
                <a:latin typeface="Arial Unicode MS" pitchFamily="32" charset="0"/>
              </a:rPr>
              <a:t>závislost státní moci na jiné moci vně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>
                <a:latin typeface="Arial Unicode MS" pitchFamily="32" charset="0"/>
              </a:rPr>
              <a:t>SKUTEČNOST: politický zájem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latin typeface="Arial Unicode MS" pitchFamily="32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 dirty="0">
                <a:solidFill>
                  <a:schemeClr val="hlink"/>
                </a:solidFill>
                <a:latin typeface="Arial Unicode MS" pitchFamily="32" charset="0"/>
              </a:rPr>
              <a:t>Uznání státu je politická, ne právní otázka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 dirty="0">
                <a:solidFill>
                  <a:schemeClr val="hlink"/>
                </a:solidFill>
                <a:latin typeface="Arial Unicode MS" pitchFamily="32" charset="0"/>
              </a:rPr>
              <a:t>Uznání je politický akt!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cs-CZ" altLang="cs-CZ" sz="2800" dirty="0">
                <a:latin typeface="Arial Unicode MS" pitchFamily="32" charset="0"/>
              </a:rPr>
            </a:br>
            <a:r>
              <a:rPr lang="cs-CZ" altLang="cs-CZ" sz="2400" b="1" dirty="0">
                <a:solidFill>
                  <a:schemeClr val="accent2"/>
                </a:solidFill>
                <a:latin typeface="Arial Unicode MS" pitchFamily="32" charset="0"/>
              </a:rPr>
              <a:t>NELZE UZNAT STÁT, který vznikl cestou porušení mezinárodního práva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 dirty="0">
              <a:latin typeface="Arial Unicode MS" pitchFamily="3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D395C5F4-09B4-4DAF-BB5D-F7038F917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/>
              <a:t>Uznání - pokračování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2A391FB6-0621-4B9A-A006-C4E336779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500" dirty="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>
                <a:latin typeface="Arial Unicode MS" pitchFamily="32" charset="0"/>
              </a:rPr>
              <a:t>Kritéria uznání státu uváděná ve zdůvodnění: právní - uvedené znaky (Montevidejská úmluva)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dirty="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>
                <a:latin typeface="Arial Unicode MS" pitchFamily="32" charset="0"/>
              </a:rPr>
              <a:t>UZNÁNÍ VLÁDY: efektivnost, stabilita (a taky ta formální vláda</a:t>
            </a:r>
            <a:r>
              <a:rPr lang="cs-CZ" altLang="cs-CZ" sz="25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>
                <a:latin typeface="Arial Unicode MS" pitchFamily="32" charset="0"/>
              </a:rPr>
              <a:t>většinou kritéria politická (Kosovo)</a:t>
            </a:r>
            <a:br>
              <a:rPr lang="cs-CZ" altLang="cs-CZ" sz="2500" dirty="0">
                <a:latin typeface="Arial Unicode MS" pitchFamily="32" charset="0"/>
              </a:rPr>
            </a:br>
            <a:endParaRPr lang="cs-CZ" altLang="cs-CZ" sz="2500" dirty="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>
                <a:latin typeface="Arial Unicode MS" pitchFamily="32" charset="0"/>
              </a:rPr>
              <a:t>UZNÁNÍ STÁTU DE FACTO A DE IURE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dirty="0">
              <a:latin typeface="Arial Unicode MS" pitchFamily="3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0C985-BAD6-421C-AB13-644F2992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BF97A0-52B0-427B-A51E-EC4ED12E1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67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7E6AB383-F1D1-4D56-8356-C238EAF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5FEA0"/>
          </a:solidFill>
        </p:spPr>
        <p:txBody>
          <a:bodyPr/>
          <a:lstStyle/>
          <a:p>
            <a:r>
              <a:rPr lang="cs-CZ" altLang="cs-CZ" dirty="0"/>
              <a:t>   </a:t>
            </a:r>
          </a:p>
        </p:txBody>
      </p:sp>
      <p:sp>
        <p:nvSpPr>
          <p:cNvPr id="2051" name="Zástupný symbol pro obsah 2">
            <a:extLst>
              <a:ext uri="{FF2B5EF4-FFF2-40B4-BE49-F238E27FC236}">
                <a16:creationId xmlns:a16="http://schemas.microsoft.com/office/drawing/2014/main" id="{3B2C0B77-D182-4100-90DC-69E26DE5F66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cs-CZ" altLang="cs-CZ" dirty="0"/>
          </a:p>
          <a:p>
            <a:r>
              <a:rPr lang="cs-CZ" altLang="cs-CZ" sz="6000" dirty="0"/>
              <a:t> Prameny MP se zaměřením na mezinárodní smlouvy 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326A3D-2458-46D5-8F23-6F5AD310F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  <a:solidFill>
            <a:srgbClr val="F4F9B1"/>
          </a:solidFill>
        </p:spPr>
        <p:txBody>
          <a:bodyPr/>
          <a:lstStyle/>
          <a:p>
            <a:pPr eaLnBrk="1" hangingPunct="1"/>
            <a:r>
              <a:rPr lang="cs-CZ" altLang="cs-CZ"/>
              <a:t>Prameny mezinárodního práva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32A5695-074A-482B-8571-0631087DB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897437"/>
          </a:xfrm>
          <a:solidFill>
            <a:srgbClr val="EADCFC"/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čl. 38 </a:t>
            </a:r>
            <a:r>
              <a:rPr lang="cs-CZ" altLang="cs-CZ" b="1" dirty="0">
                <a:solidFill>
                  <a:srgbClr val="CC0000"/>
                </a:solidFill>
              </a:rPr>
              <a:t>Statutu Mezinárodního soudního dvora:</a:t>
            </a:r>
            <a:r>
              <a:rPr lang="cs-CZ" altLang="cs-CZ" dirty="0"/>
              <a:t> „Dvůr rozhoduje podle MP.“</a:t>
            </a:r>
          </a:p>
          <a:p>
            <a:pPr eaLnBrk="1" hangingPunct="1">
              <a:defRPr/>
            </a:pPr>
            <a:r>
              <a:rPr lang="cs-CZ" altLang="cs-CZ" dirty="0"/>
              <a:t>Bere za podklad:</a:t>
            </a:r>
          </a:p>
          <a:p>
            <a:pPr lvl="1" eaLnBrk="1" hangingPunct="1">
              <a:defRPr/>
            </a:pPr>
            <a:r>
              <a:rPr lang="cs-CZ" altLang="cs-CZ" b="1" dirty="0"/>
              <a:t>1. mezinárodní smlouvy</a:t>
            </a:r>
          </a:p>
          <a:p>
            <a:pPr lvl="1" eaLnBrk="1" hangingPunct="1"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2. mezinárodní zvyklosti přijaté za právo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	(= mezinárodní obyčej)</a:t>
            </a: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006600"/>
                </a:solidFill>
              </a:rPr>
              <a:t>3. obecné zásady právní</a:t>
            </a: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006600"/>
                </a:solidFill>
              </a:rPr>
              <a:t>4. soudní rozhodnutí</a:t>
            </a: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006600"/>
                </a:solidFill>
              </a:rPr>
              <a:t>5. nauku nejkvalifikovanějších znalců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2FFCB44-ED7C-4F6F-8444-B336E5637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Území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E0BD1B5-4298-4792-A457-6618EED84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státní hranice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různé způsoby vymezení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hranice uvnitř EU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trojrozměrný prostor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moře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enklávy, </a:t>
            </a:r>
            <a:r>
              <a:rPr lang="cs-CZ" altLang="cs-CZ" sz="2800" dirty="0" err="1"/>
              <a:t>poloenklávy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>
                <a:highlight>
                  <a:srgbClr val="FFFF00"/>
                </a:highlight>
              </a:rPr>
              <a:t>územní výsost </a:t>
            </a:r>
            <a:r>
              <a:rPr lang="cs-CZ" altLang="cs-CZ" sz="2800" dirty="0"/>
              <a:t>(výlučný výkon svrchovaných práv státu)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výjimky: diplomatické a konzulární mise, vojenské základny, zvláštní dohody o policejní spolupráci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A568FB7-9115-4ED5-9F38-F400D71E9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366838"/>
          </a:xfrm>
          <a:solidFill>
            <a:srgbClr val="F88C8C"/>
          </a:solidFill>
        </p:spPr>
        <p:txBody>
          <a:bodyPr/>
          <a:lstStyle/>
          <a:p>
            <a:pPr eaLnBrk="1" hangingPunct="1"/>
            <a:r>
              <a:rPr lang="cs-CZ" altLang="cs-CZ"/>
              <a:t>Definice mezinárodní smlouvy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587C565-81EC-4D09-9A9B-8085D6389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392612"/>
          </a:xfrm>
          <a:solidFill>
            <a:srgbClr val="F5FEA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1.</a:t>
            </a:r>
            <a:r>
              <a:rPr lang="cs-CZ" altLang="cs-CZ"/>
              <a:t> </a:t>
            </a:r>
            <a:r>
              <a:rPr lang="cs-CZ" altLang="cs-CZ" b="1">
                <a:solidFill>
                  <a:srgbClr val="CC0000"/>
                </a:solidFill>
              </a:rPr>
              <a:t>souhlasný</a:t>
            </a:r>
            <a:r>
              <a:rPr lang="cs-CZ" altLang="cs-CZ">
                <a:solidFill>
                  <a:srgbClr val="CC0000"/>
                </a:solidFill>
              </a:rPr>
              <a:t> projev vůle</a:t>
            </a:r>
            <a:r>
              <a:rPr lang="cs-CZ" altLang="cs-CZ"/>
              <a:t> stran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2.</a:t>
            </a:r>
            <a:r>
              <a:rPr lang="cs-CZ" altLang="cs-CZ"/>
              <a:t> </a:t>
            </a:r>
            <a:r>
              <a:rPr lang="cs-CZ" altLang="cs-CZ" b="1">
                <a:solidFill>
                  <a:srgbClr val="CC0000"/>
                </a:solidFill>
              </a:rPr>
              <a:t>strany:</a:t>
            </a:r>
            <a:r>
              <a:rPr lang="cs-CZ" altLang="cs-CZ"/>
              <a:t> všechny musí být subjekty mezinárodního práva v této kvalitě (státy)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3. </a:t>
            </a:r>
            <a:r>
              <a:rPr lang="cs-CZ" altLang="cs-CZ" b="1">
                <a:solidFill>
                  <a:srgbClr val="CC0000"/>
                </a:solidFill>
              </a:rPr>
              <a:t>právní účinky: </a:t>
            </a:r>
            <a:r>
              <a:rPr lang="cs-CZ" altLang="cs-CZ">
                <a:solidFill>
                  <a:srgbClr val="CC0000"/>
                </a:solidFill>
              </a:rPr>
              <a:t>musí být zamýšlené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kontraktuální – vznik, změna, zánik mezinárodně právních vztahů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0000CC"/>
                </a:solidFill>
              </a:rPr>
              <a:t>pravotvorné</a:t>
            </a:r>
            <a:r>
              <a:rPr lang="cs-CZ" altLang="cs-CZ"/>
              <a:t> – vznik právní úpravy – pravidel chování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4. </a:t>
            </a:r>
            <a:r>
              <a:rPr lang="cs-CZ" altLang="cs-CZ" b="1">
                <a:solidFill>
                  <a:srgbClr val="CC0000"/>
                </a:solidFill>
              </a:rPr>
              <a:t>právní režim:</a:t>
            </a:r>
            <a:r>
              <a:rPr lang="cs-CZ" altLang="cs-CZ">
                <a:solidFill>
                  <a:srgbClr val="CC0000"/>
                </a:solidFill>
              </a:rPr>
              <a:t> mezinárodní právo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875CB0-537E-4FF2-9DFB-57DCF7437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79500"/>
          </a:xfrm>
          <a:solidFill>
            <a:srgbClr val="F88C8C"/>
          </a:solidFill>
        </p:spPr>
        <p:txBody>
          <a:bodyPr/>
          <a:lstStyle/>
          <a:p>
            <a:pPr eaLnBrk="1" hangingPunct="1"/>
            <a:r>
              <a:rPr lang="cs-CZ" altLang="cs-CZ"/>
              <a:t>Označení mezinárodní smlouvy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923F110-59EE-465A-8ACE-10C42F649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2350" cy="5040312"/>
          </a:xfrm>
          <a:solidFill>
            <a:srgbClr val="F5FEA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úmluva: </a:t>
            </a:r>
            <a:r>
              <a:rPr lang="cs-CZ" altLang="cs-CZ" sz="2400"/>
              <a:t>významná mnohostranná pravotvorná smlouva,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smlouva: </a:t>
            </a:r>
            <a:r>
              <a:rPr lang="cs-CZ" altLang="cs-CZ" sz="2400"/>
              <a:t>významná dvoustranná nebo mnohostranná smlouva,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charta: </a:t>
            </a:r>
            <a:r>
              <a:rPr lang="cs-CZ" altLang="cs-CZ" sz="2400"/>
              <a:t>mnohostranná smlouva politicky významná,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dohoda: </a:t>
            </a:r>
            <a:r>
              <a:rPr lang="cs-CZ" altLang="cs-CZ" sz="2400"/>
              <a:t>nejčastěji mezivládní dvoustranná smlouva nepolitického charakteru, někdy ovšem i významná hospodářská mnohostranná smlouva,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protokol: </a:t>
            </a:r>
            <a:r>
              <a:rPr lang="cs-CZ" altLang="cs-CZ" sz="2400"/>
              <a:t>různě, označení dodatkového, revizního nebo prováděcího smluvního dokumentu ke smlouvě jiné apod.,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ujednání: </a:t>
            </a:r>
            <a:r>
              <a:rPr lang="cs-CZ" altLang="cs-CZ" sz="2400"/>
              <a:t>méně významná mezivládní nebo meziresortní dvoustranná smlouva upravující otázky technické povahy,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statut: </a:t>
            </a:r>
            <a:r>
              <a:rPr lang="cs-CZ" altLang="cs-CZ" sz="2400"/>
              <a:t>smlouvy, jimiž se zřizují mezinár. organizace nebo orgány,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pakt: </a:t>
            </a:r>
            <a:r>
              <a:rPr lang="cs-CZ" altLang="cs-CZ" sz="2400"/>
              <a:t>zřídka užívané označení pro mnohostr. politickou smlouvu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72B7265-5BD6-42BF-BD50-8B69AB6FE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9DD3D7"/>
          </a:solidFill>
        </p:spPr>
        <p:txBody>
          <a:bodyPr/>
          <a:lstStyle/>
          <a:p>
            <a:pPr eaLnBrk="1" hangingPunct="1"/>
            <a:r>
              <a:rPr lang="cs-CZ" altLang="cs-CZ"/>
              <a:t>Právní úprava smluvního práva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D6E9E7C-9ED4-48F0-B103-201C9E231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  <a:solidFill>
            <a:srgbClr val="CAF5FE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Mezinárodní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B81A25"/>
                </a:solidFill>
              </a:rPr>
              <a:t>Vídeňská úmluva o smluvním právu mezi státy</a:t>
            </a:r>
            <a:r>
              <a:rPr lang="cs-CZ" altLang="cs-CZ"/>
              <a:t> (1969), platnost pro ČSSR (ČR) 1987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Vídeňská úmluva o smluvním právu mezi mezinárodními organizacemi (1986 - neplatí)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Vnitrostátní: </a:t>
            </a:r>
            <a:r>
              <a:rPr lang="cs-CZ" altLang="cs-CZ" b="1">
                <a:solidFill>
                  <a:srgbClr val="336600"/>
                </a:solidFill>
              </a:rPr>
              <a:t>Ústava ČR,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336600"/>
                </a:solidFill>
              </a:rPr>
              <a:t>rozh. prezidenta rep. 144/93 Sb.,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336600"/>
                </a:solidFill>
              </a:rPr>
              <a:t>usnesení vlády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A871A9-8F2D-4131-AD59-F90062F9D5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1470025"/>
          </a:xfrm>
          <a:solidFill>
            <a:srgbClr val="CBFDD1"/>
          </a:solidFill>
        </p:spPr>
        <p:txBody>
          <a:bodyPr/>
          <a:lstStyle/>
          <a:p>
            <a:pPr eaLnBrk="1" hangingPunct="1"/>
            <a:r>
              <a:rPr lang="cs-CZ" altLang="cs-CZ"/>
              <a:t>Třídění mezinárodních smluv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8C94AC3-448E-4706-B0CD-870F9E8D35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2349500"/>
            <a:ext cx="7129462" cy="3816350"/>
          </a:xfrm>
          <a:solidFill>
            <a:srgbClr val="E5FFED"/>
          </a:solidFill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/>
              <a:t>  </a:t>
            </a:r>
            <a:r>
              <a:rPr lang="cs-CZ" altLang="cs-CZ" sz="2800" b="1" dirty="0"/>
              <a:t>počet smluvních stran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/>
              <a:t>  </a:t>
            </a:r>
            <a:r>
              <a:rPr lang="cs-CZ" altLang="cs-CZ" sz="2800" b="1" dirty="0"/>
              <a:t>možnost přístupu</a:t>
            </a:r>
            <a:r>
              <a:rPr lang="cs-CZ" altLang="cs-CZ" sz="2800" dirty="0"/>
              <a:t> (mnohostranné)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/>
              <a:t>  </a:t>
            </a:r>
            <a:r>
              <a:rPr lang="cs-CZ" altLang="cs-CZ" sz="2800" b="1" dirty="0"/>
              <a:t>forma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b="1" dirty="0"/>
              <a:t>  úroveň</a:t>
            </a:r>
            <a:r>
              <a:rPr lang="cs-CZ" altLang="cs-CZ" sz="2800" dirty="0"/>
              <a:t> sjednání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/>
              <a:t>  </a:t>
            </a:r>
            <a:r>
              <a:rPr lang="cs-CZ" altLang="cs-CZ" sz="2800" b="1" dirty="0"/>
              <a:t>normativní obsah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kontraktuální</a:t>
            </a:r>
            <a:r>
              <a:rPr lang="cs-CZ" altLang="cs-CZ" sz="2800" dirty="0"/>
              <a:t>,        	</a:t>
            </a:r>
            <a:r>
              <a:rPr lang="cs-CZ" altLang="cs-CZ" sz="2800" dirty="0" err="1"/>
              <a:t>pravotvorné</a:t>
            </a:r>
            <a:r>
              <a:rPr lang="cs-CZ" altLang="cs-CZ" sz="2800" dirty="0"/>
              <a:t>)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cs-CZ" altLang="cs-CZ" sz="2800" b="1" dirty="0">
                <a:solidFill>
                  <a:schemeClr val="bg1">
                    <a:lumMod val="75000"/>
                  </a:schemeClr>
                </a:solidFill>
              </a:rPr>
              <a:t>vzájemnost </a:t>
            </a:r>
            <a:r>
              <a:rPr lang="cs-CZ" altLang="cs-CZ" sz="2800" dirty="0">
                <a:solidFill>
                  <a:schemeClr val="bg1">
                    <a:lumMod val="75000"/>
                  </a:schemeClr>
                </a:solidFill>
              </a:rPr>
              <a:t>(inter partes  x  </a:t>
            </a:r>
            <a:r>
              <a:rPr lang="cs-CZ" altLang="cs-CZ" sz="2800" dirty="0" err="1">
                <a:solidFill>
                  <a:schemeClr val="bg1">
                    <a:lumMod val="75000"/>
                  </a:schemeClr>
                </a:solidFill>
              </a:rPr>
              <a:t>erga</a:t>
            </a:r>
            <a:r>
              <a:rPr lang="cs-CZ" altLang="cs-CZ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800" dirty="0" err="1">
                <a:solidFill>
                  <a:schemeClr val="bg1">
                    <a:lumMod val="75000"/>
                  </a:schemeClr>
                </a:solidFill>
              </a:rPr>
              <a:t>omnes</a:t>
            </a:r>
            <a:r>
              <a:rPr lang="cs-CZ" altLang="cs-CZ" sz="28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92266EB-FDE6-4D47-88EA-633600B63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chemeClr val="accent2"/>
                </a:solidFill>
              </a:rPr>
              <a:t>Zásady mezinárodního smluvního práva (obecná základní pravidla)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0F5E8DB-C937-4A4C-94FE-8EDB76468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1. zásada </a:t>
            </a:r>
            <a:r>
              <a:rPr lang="cs-CZ" altLang="cs-CZ">
                <a:solidFill>
                  <a:srgbClr val="CC0000"/>
                </a:solidFill>
              </a:rPr>
              <a:t>pacta sunt servanda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2. zásada </a:t>
            </a:r>
            <a:r>
              <a:rPr lang="cs-CZ" altLang="cs-CZ">
                <a:solidFill>
                  <a:srgbClr val="CC0000"/>
                </a:solidFill>
              </a:rPr>
              <a:t>dobré víry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3. zásada </a:t>
            </a:r>
            <a:r>
              <a:rPr lang="cs-CZ" altLang="cs-CZ">
                <a:solidFill>
                  <a:srgbClr val="CC0000"/>
                </a:solidFill>
              </a:rPr>
              <a:t>smluvní volnosti</a:t>
            </a:r>
            <a:r>
              <a:rPr lang="cs-CZ" altLang="cs-CZ"/>
              <a:t> a svobodné vůle stran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4. zásada </a:t>
            </a:r>
            <a:r>
              <a:rPr lang="cs-CZ" altLang="cs-CZ">
                <a:solidFill>
                  <a:srgbClr val="CC0000"/>
                </a:solidFill>
              </a:rPr>
              <a:t>nezávaznosti smluv pro třetí</a:t>
            </a:r>
            <a:r>
              <a:rPr lang="cs-CZ" altLang="cs-CZ"/>
              <a:t> strany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5. vyloučení </a:t>
            </a:r>
            <a:r>
              <a:rPr lang="cs-CZ" altLang="cs-CZ">
                <a:solidFill>
                  <a:srgbClr val="CC0000"/>
                </a:solidFill>
              </a:rPr>
              <a:t>zpětné působnosti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6. </a:t>
            </a:r>
            <a:r>
              <a:rPr lang="cs-CZ" altLang="cs-CZ">
                <a:solidFill>
                  <a:srgbClr val="0000FF"/>
                </a:solidFill>
              </a:rPr>
              <a:t>lex posterior derogat priori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7. </a:t>
            </a:r>
            <a:r>
              <a:rPr lang="cs-CZ" altLang="cs-CZ">
                <a:solidFill>
                  <a:srgbClr val="0000FF"/>
                </a:solidFill>
              </a:rPr>
              <a:t>lex specialis derogat legi generali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3E492AF-3C22-4C81-9D9D-CDF333B11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75612" cy="2376562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Závaznost smlouvy v oblasti vnitrostátního práva: tam, kde se sféry MP a VP prolínají </a:t>
            </a:r>
            <a:r>
              <a:rPr lang="cs-CZ" altLang="cs-CZ" sz="2800" b="1" dirty="0">
                <a:solidFill>
                  <a:srgbClr val="CC3300"/>
                </a:solidFill>
              </a:rPr>
              <a:t>(proč je mezinárodní smlouva upravena vnitrostátním právem?)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9C7B7B9-880F-4759-87B8-C444FE6C7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996951"/>
            <a:ext cx="8229600" cy="3662611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altLang="cs-CZ" sz="4000" dirty="0"/>
              <a:t>vznik (zánik) smlouvy</a:t>
            </a:r>
          </a:p>
          <a:p>
            <a:pPr eaLnBrk="1" hangingPunct="1"/>
            <a:r>
              <a:rPr lang="cs-CZ" altLang="cs-CZ" sz="4000" dirty="0"/>
              <a:t>provádění smluv určených jednotlivcům</a:t>
            </a:r>
          </a:p>
          <a:p>
            <a:pPr eaLnBrk="1" hangingPunct="1">
              <a:buFontTx/>
              <a:buNone/>
            </a:pPr>
            <a:r>
              <a:rPr lang="cs-CZ" altLang="cs-CZ" sz="4000" dirty="0"/>
              <a:t>	</a:t>
            </a:r>
            <a:r>
              <a:rPr lang="cs-CZ" altLang="cs-CZ" sz="4000" dirty="0">
                <a:solidFill>
                  <a:srgbClr val="990033"/>
                </a:solidFill>
              </a:rPr>
              <a:t>taková smlouva se musí dostat do pozice práva vnitrostátního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ECD6F36-421C-4B65-8F72-A699D2785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cs-CZ" altLang="cs-CZ" sz="4000" b="1" dirty="0"/>
              <a:t>Zásahy smlouvy do vnitrostátní sféry </a:t>
            </a:r>
            <a:r>
              <a:rPr lang="cs-CZ" altLang="cs-CZ" sz="4000" b="1"/>
              <a:t>– když smlouva </a:t>
            </a:r>
            <a:r>
              <a:rPr lang="cs-CZ" altLang="cs-CZ" sz="4000" b="1" dirty="0"/>
              <a:t>požaduje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1BF659-5976-434A-9552-4C929C5D5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solidFill>
            <a:srgbClr val="F8FCC8"/>
          </a:solidFill>
        </p:spPr>
        <p:txBody>
          <a:bodyPr/>
          <a:lstStyle/>
          <a:p>
            <a:pPr eaLnBrk="1" hangingPunct="1"/>
            <a:r>
              <a:rPr lang="cs-CZ" altLang="cs-CZ" sz="3600"/>
              <a:t>minimální standard práv jednotlivce</a:t>
            </a:r>
          </a:p>
          <a:p>
            <a:pPr eaLnBrk="1" hangingPunct="1"/>
            <a:r>
              <a:rPr lang="cs-CZ" altLang="cs-CZ" sz="3600"/>
              <a:t>uložení povinnosti jednotlivci</a:t>
            </a:r>
          </a:p>
          <a:p>
            <a:pPr eaLnBrk="1" hangingPunct="1"/>
            <a:r>
              <a:rPr lang="cs-CZ" altLang="cs-CZ" sz="3600"/>
              <a:t>unifikaci vnitrostátních právních předpisů</a:t>
            </a:r>
          </a:p>
          <a:p>
            <a:pPr eaLnBrk="1" hangingPunct="1"/>
            <a:r>
              <a:rPr lang="cs-CZ" altLang="cs-CZ" sz="3600"/>
              <a:t>vytvoření určitých podmínek pro cizince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B972224D-D4AD-4CD8-A38B-C7CD0A1DB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cs-CZ" altLang="cs-CZ"/>
              <a:t>Trojrozměrnost státního území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1D72AB-C59E-4F89-96B3-D0C0317E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  <a:solidFill>
            <a:srgbClr val="CCFFCC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800" dirty="0"/>
              <a:t>kosmický prostor</a:t>
            </a:r>
          </a:p>
          <a:p>
            <a:pPr marL="0" indent="0">
              <a:buFontTx/>
              <a:buNone/>
              <a:defRPr/>
            </a:pPr>
            <a:endParaRPr lang="cs-CZ" sz="2800" b="1" dirty="0"/>
          </a:p>
          <a:p>
            <a:pPr marL="0" indent="0">
              <a:buFontTx/>
              <a:buNone/>
              <a:defRPr/>
            </a:pPr>
            <a:r>
              <a:rPr lang="cs-CZ" sz="2800" b="1" dirty="0"/>
              <a:t>vzdušný prostor</a:t>
            </a:r>
          </a:p>
          <a:p>
            <a:pPr marL="0" indent="0">
              <a:buFontTx/>
              <a:buNone/>
              <a:defRPr/>
            </a:pPr>
            <a:r>
              <a:rPr lang="cs-CZ" sz="2800" b="1" dirty="0"/>
              <a:t>100 km</a:t>
            </a:r>
          </a:p>
          <a:p>
            <a:pPr marL="0" indent="0">
              <a:buFontTx/>
              <a:buNone/>
              <a:defRPr/>
            </a:pPr>
            <a:r>
              <a:rPr lang="cs-CZ" b="1" dirty="0">
                <a:solidFill>
                  <a:srgbClr val="008000"/>
                </a:solidFill>
              </a:rPr>
              <a:t>zemský povrch</a:t>
            </a:r>
          </a:p>
          <a:p>
            <a:pPr marL="0" indent="0">
              <a:buFontTx/>
              <a:buNone/>
              <a:defRPr/>
            </a:pP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                     </a:t>
            </a:r>
            <a:r>
              <a:rPr lang="cs-CZ" b="1" dirty="0">
                <a:solidFill>
                  <a:srgbClr val="CC3300"/>
                </a:solidFill>
              </a:rPr>
              <a:t>podzemí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C3A6F9AB-DBF4-4D2C-B9AB-5BE6D588CD32}"/>
              </a:ext>
            </a:extLst>
          </p:cNvPr>
          <p:cNvSpPr/>
          <p:nvPr/>
        </p:nvSpPr>
        <p:spPr>
          <a:xfrm rot="10800000">
            <a:off x="3563938" y="2560638"/>
            <a:ext cx="4392612" cy="3529012"/>
          </a:xfrm>
          <a:prstGeom prst="triangle">
            <a:avLst>
              <a:gd name="adj" fmla="val 50000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85BCCF1-90C3-4E7B-8526-E9B7BDB5009A}"/>
              </a:ext>
            </a:extLst>
          </p:cNvPr>
          <p:cNvSpPr/>
          <p:nvPr/>
        </p:nvSpPr>
        <p:spPr>
          <a:xfrm>
            <a:off x="4211638" y="2800350"/>
            <a:ext cx="3097212" cy="140335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F79B6B5-78F6-4056-8E24-55078B786577}"/>
              </a:ext>
            </a:extLst>
          </p:cNvPr>
          <p:cNvSpPr/>
          <p:nvPr/>
        </p:nvSpPr>
        <p:spPr>
          <a:xfrm>
            <a:off x="3563938" y="1562100"/>
            <a:ext cx="4392612" cy="1727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louk 6">
            <a:extLst>
              <a:ext uri="{FF2B5EF4-FFF2-40B4-BE49-F238E27FC236}">
                <a16:creationId xmlns:a16="http://schemas.microsoft.com/office/drawing/2014/main" id="{E115279C-5B34-4DA0-935C-4B00AC271403}"/>
              </a:ext>
            </a:extLst>
          </p:cNvPr>
          <p:cNvSpPr/>
          <p:nvPr/>
        </p:nvSpPr>
        <p:spPr>
          <a:xfrm>
            <a:off x="3563938" y="3482975"/>
            <a:ext cx="4608512" cy="450850"/>
          </a:xfrm>
          <a:prstGeom prst="arc">
            <a:avLst>
              <a:gd name="adj1" fmla="val 1084027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louk 7">
            <a:extLst>
              <a:ext uri="{FF2B5EF4-FFF2-40B4-BE49-F238E27FC236}">
                <a16:creationId xmlns:a16="http://schemas.microsoft.com/office/drawing/2014/main" id="{23ABB8D4-75DC-435B-B3F5-D904A37DFD05}"/>
              </a:ext>
            </a:extLst>
          </p:cNvPr>
          <p:cNvSpPr/>
          <p:nvPr/>
        </p:nvSpPr>
        <p:spPr>
          <a:xfrm>
            <a:off x="3132138" y="2276475"/>
            <a:ext cx="5256212" cy="749300"/>
          </a:xfrm>
          <a:prstGeom prst="arc">
            <a:avLst>
              <a:gd name="adj1" fmla="val 10901270"/>
              <a:gd name="adj2" fmla="val 215603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DA32E798-38EB-4DF0-B71B-0F766B5BA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8F2FE"/>
          </a:solidFill>
        </p:spPr>
        <p:txBody>
          <a:bodyPr/>
          <a:lstStyle/>
          <a:p>
            <a:r>
              <a:rPr lang="cs-CZ" altLang="cs-CZ"/>
              <a:t>Pobřežní vody (12 mil)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8C793291-4280-49C9-9E15-35C6FA664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/>
              <a:t> </a:t>
            </a:r>
          </a:p>
        </p:txBody>
      </p:sp>
      <p:pic>
        <p:nvPicPr>
          <p:cNvPr id="18436" name="Picture 2" descr="\\arwen\profiles\1224\Documents\My Pictures\2015\MPV\Baltyk.jpg">
            <a:extLst>
              <a:ext uri="{FF2B5EF4-FFF2-40B4-BE49-F238E27FC236}">
                <a16:creationId xmlns:a16="http://schemas.microsoft.com/office/drawing/2014/main" id="{33C107FB-3D34-4841-B818-8FA5934C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27225"/>
            <a:ext cx="540067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C3F6076B-F71D-426D-A749-E9AD27F23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Hranice Aljaška - Kanada</a:t>
            </a:r>
          </a:p>
        </p:txBody>
      </p:sp>
      <p:pic>
        <p:nvPicPr>
          <p:cNvPr id="19459" name="Zástupný symbol pro obsah 3">
            <a:extLst>
              <a:ext uri="{FF2B5EF4-FFF2-40B4-BE49-F238E27FC236}">
                <a16:creationId xmlns:a16="http://schemas.microsoft.com/office/drawing/2014/main" id="{AF1AA6BE-4E70-40C2-90D5-D94B004CD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2C104A70-62A5-47A7-87BF-B4C0D80AE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60362"/>
          </a:xfrm>
          <a:solidFill>
            <a:srgbClr val="FFFF66"/>
          </a:solidFill>
        </p:spPr>
        <p:txBody>
          <a:bodyPr/>
          <a:lstStyle/>
          <a:p>
            <a:r>
              <a:rPr lang="cs-CZ" altLang="cs-CZ" sz="2000"/>
              <a:t>Delimitace hranice (mapa) 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F532748F-DF17-44B8-A733-F354E7699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76250"/>
            <a:ext cx="6264275" cy="6265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40BC3E10-77C2-4FEB-8CFA-885B5C313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Demarkace – hraniční sloupy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05146866-3673-4C75-A595-6B5A36B77A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2675"/>
            <a:ext cx="4038600" cy="302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C4214244-0872-441F-BCEC-453516D711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5CEF34B9-CF10-4A71-8ABB-55903933B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Demarkace – hraniční kameny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423B0235-4C7D-432C-A728-C2F3CA5947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16113"/>
            <a:ext cx="3240087" cy="337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76886514-F777-4E1B-8AF3-1A00B3B476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12875"/>
            <a:ext cx="3744913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733308CC-F40B-4F15-8802-70B2B5BE9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Starý hraniční plot USA – Mexiko  (2015)</a:t>
            </a:r>
          </a:p>
        </p:txBody>
      </p:sp>
      <p:pic>
        <p:nvPicPr>
          <p:cNvPr id="25603" name="Zástupný symbol pro obsah 3">
            <a:extLst>
              <a:ext uri="{FF2B5EF4-FFF2-40B4-BE49-F238E27FC236}">
                <a16:creationId xmlns:a16="http://schemas.microsoft.com/office/drawing/2014/main" id="{B349CE8C-6734-4B1F-B987-132EBA9A4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1600200"/>
            <a:ext cx="66548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878</Words>
  <Application>Microsoft Office PowerPoint</Application>
  <PresentationFormat>Předvádění na obrazovce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Arial Unicode MS</vt:lpstr>
      <vt:lpstr>Výchozí návrh</vt:lpstr>
      <vt:lpstr>Stát jako subjekt MPV</vt:lpstr>
      <vt:lpstr>Území</vt:lpstr>
      <vt:lpstr>Trojrozměrnost státního území</vt:lpstr>
      <vt:lpstr>Pobřežní vody (12 mil)</vt:lpstr>
      <vt:lpstr>Hranice Aljaška - Kanada</vt:lpstr>
      <vt:lpstr>Delimitace hranice (mapa) </vt:lpstr>
      <vt:lpstr>Demarkace – hraniční sloupy</vt:lpstr>
      <vt:lpstr>Demarkace – hraniční kameny</vt:lpstr>
      <vt:lpstr>Starý hraniční plot USA – Mexiko  (2015)</vt:lpstr>
      <vt:lpstr>Obyvatelstvo</vt:lpstr>
      <vt:lpstr>Státní moc</vt:lpstr>
      <vt:lpstr>Způsobilost vstupovat do mezinárodních vztahů</vt:lpstr>
      <vt:lpstr>Vznik a zánik státu</vt:lpstr>
      <vt:lpstr>U Z N Á N Í   S T Á T U - podstata</vt:lpstr>
      <vt:lpstr>Uznání - teorie</vt:lpstr>
      <vt:lpstr>Uznání - pokračování</vt:lpstr>
      <vt:lpstr>Prezentace aplikace PowerPoint</vt:lpstr>
      <vt:lpstr>   </vt:lpstr>
      <vt:lpstr>Prameny mezinárodního práva</vt:lpstr>
      <vt:lpstr>Definice mezinárodní smlouvy</vt:lpstr>
      <vt:lpstr>Označení mezinárodní smlouvy</vt:lpstr>
      <vt:lpstr>Právní úprava smluvního práva</vt:lpstr>
      <vt:lpstr>Třídění mezinárodních smluv</vt:lpstr>
      <vt:lpstr>Zásady mezinárodního smluvního práva (obecná základní pravidla)</vt:lpstr>
      <vt:lpstr>Závaznost smlouvy v oblasti vnitrostátního práva: tam, kde se sféry MP a VP prolínají (proč je mezinárodní smlouva upravena vnitrostátním právem?)</vt:lpstr>
      <vt:lpstr>Zásahy smlouvy do vnitrostátní sféry – když smlouva požaduje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215 – 1.  Vnitrostátní,  mezinárodní a  evropský  rozměr práva</dc:title>
  <dc:creator>1224</dc:creator>
  <cp:lastModifiedBy>Tyc Vladimir</cp:lastModifiedBy>
  <cp:revision>82</cp:revision>
  <dcterms:created xsi:type="dcterms:W3CDTF">2010-02-23T12:15:00Z</dcterms:created>
  <dcterms:modified xsi:type="dcterms:W3CDTF">2022-03-16T19:26:34Z</dcterms:modified>
</cp:coreProperties>
</file>