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13" r:id="rId2"/>
    <p:sldId id="260" r:id="rId3"/>
    <p:sldId id="258" r:id="rId4"/>
    <p:sldId id="264" r:id="rId5"/>
    <p:sldId id="346" r:id="rId6"/>
    <p:sldId id="265" r:id="rId7"/>
    <p:sldId id="347" r:id="rId8"/>
    <p:sldId id="268" r:id="rId9"/>
    <p:sldId id="353" r:id="rId10"/>
    <p:sldId id="355" r:id="rId11"/>
    <p:sldId id="356" r:id="rId12"/>
    <p:sldId id="357" r:id="rId13"/>
    <p:sldId id="358" r:id="rId14"/>
    <p:sldId id="298" r:id="rId15"/>
    <p:sldId id="349" r:id="rId16"/>
    <p:sldId id="350" r:id="rId17"/>
    <p:sldId id="299" r:id="rId18"/>
    <p:sldId id="351" r:id="rId19"/>
    <p:sldId id="270" r:id="rId20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00FFFF"/>
    <a:srgbClr val="00CCFF"/>
    <a:srgbClr val="FFFFCC"/>
    <a:srgbClr val="FFFF66"/>
    <a:srgbClr val="0000FF"/>
    <a:srgbClr val="FFFF99"/>
    <a:srgbClr val="CCFFFF"/>
    <a:srgbClr val="CCEC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60D892D3-964A-45EF-86BF-303B63027F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8CA0B8D8-ABD7-4407-8A0A-D0D8C2EF1F2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B8923D50-D77B-4003-A319-09D57FE8689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7D501F04-C445-4F40-B246-E29180569A7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CB77AEA-4860-439F-98AA-49F8C0E24D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BD63FE5-3DFF-4154-B86D-A62AF81E353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6CF3E17-2C55-4170-AD41-5C5F7A497E5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CA250767-1D74-4347-AE14-A8C25C47C0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804E90E-4C8E-41BE-AB6C-8370E5D0D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FF0B86EC-27BF-4066-B644-AF07D212D5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8B1571-C5C3-4432-A4E3-CA1CA570B4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B26D1FA-F471-4B4F-8553-435A299C86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279A949-37A4-4207-B807-EF4E95E9C7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5A8F5C1-A894-4321-A112-604588F828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91A1E1F-241F-45DB-BA56-DDED84FE2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CB3D026-B74D-4C5E-8AC5-438E9E2C3F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170B45E-2DCD-4E0C-B8D5-511D85EAD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90ACF49-4B65-48FB-ADDD-CF81D9BD54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A3C136-CD4E-4805-8F5B-E490342B9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9D22151-87E5-4599-A870-F64B4F3FC8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DC88B05-E539-42A3-BCCC-C2F71859B6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2EA0272-F8A1-4D08-93AD-EEFF84712B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1400" y="725488"/>
            <a:ext cx="4772025" cy="3578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745F3F6-C3A8-4843-B738-467252847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18D86D8-9061-4D0C-BF1A-A597A70332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15228E7-B1EA-4742-9EDD-624E752537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021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97E89E-1BB6-4A1B-B6C4-7134C66C02C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B7A021-EAFC-4AF2-9CE4-553957B08D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238B88-61C6-4700-A619-3E3858E5F2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74D4F-03DB-4861-A00A-DEF670942CC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9560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8CB539-EB84-42AC-865D-62291BDBDE3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293A-A4F4-4BF4-B136-DFCEF2D7BED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B85180-BCFC-45E7-8299-A4BB304216D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A5DF2-BEC0-480B-BB44-00B8642D6D0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6410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BF4EA3-E91D-4E23-965C-F9187102EC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6D429B-4AB9-44B4-90C1-D5229523B21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E33E11-C4D3-497A-9AC2-645B689C730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B73EC-5C2F-4435-8BC7-8ACFBFB9AB4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8351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43A08B9-B614-4179-A4BD-0E3701560E9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CDBF0F-23C6-47BD-9DB0-9AA7532FE53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70DFAE-0C61-4500-A200-EA51BB76D7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28CE6-A44C-451D-BB02-7F336830273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52636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91BEFB8-677E-4A70-AE2F-C8EE89A40D8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B60A730-1C4E-488D-9195-C0E3F3F3A58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59B53E-CA0A-4DF9-904F-E0636578D62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AC7CC-CA66-4656-B6FD-1DF0E236CB2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0090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E0ACE9-542F-4B5D-AC60-CF24A4B8D51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B2C72F-0E30-4A29-BE34-84CCAD1CE0E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489B1B-0B15-4D67-B79E-3F139BB64D7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A133F-D9D0-45A3-9FFE-D7EFA039F11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9253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D7C89E-92E2-4F50-9D36-30B4DAFB10A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29A6F7-971D-4EE5-A4DC-FD95A30A6D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7605F0-9701-4228-A976-A1EDAC6C27E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77694-4B22-48AD-937C-D22EBFE4426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6603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1852398-AAE0-4945-9431-D878F52F84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B40E61B-422C-434C-98EE-C7D2DBA480D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5CECF91-C857-4C4A-A3AE-047AFFEAEFA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803AF-B3F7-4E09-8562-72AEB1B4671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2172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BD5B7A7-FFE2-4FA5-AB8C-38859ED091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F7E5FC6-7726-44C7-9AC1-C35472A3C35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70B96C66-1A96-447A-900C-559D1A5AC6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32434-5064-48BB-AC41-D6A766CE92D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48357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6DB6823-61DD-49DE-9755-157327B32FE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CB7970-1564-42E3-B2DC-28BF6FA3022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B95CAC-78A2-4B63-86C2-A7E3FD3957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E644F-B7B9-4FBF-8F38-94B7BA94DFF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1449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65CBDAC-FFFC-4FE8-8E0B-8D2F953A28C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891BA29-CA30-4C1E-AE18-884CF06FDDE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026DD9-1A3E-4A34-9538-27267E5D103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A2C80-B5B1-49AD-B6B9-7870F4E1283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66893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D93DE0F-63B3-4F14-AAD7-4AD1DDCE00D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9634449-873C-498E-BD1E-7565C764B42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A62E00F-3471-4C3F-BB5F-E63EBD1AAA1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1F291-12C5-404A-95BD-D8D2161EC5D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2520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38E220-0E1F-4591-BA29-A5B0D560664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1E3A43-8314-4B96-8048-A54883A69CE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E746F2-02B0-470B-9423-9CAB2A9D129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67F58-2FDD-464E-B4F2-FE6E274B4D8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2585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2AC2E15-8575-4E86-B084-1A0DC6989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53FA886C-12B6-454E-9B3C-E94C574018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9B8F760-431B-4574-B817-4BBD006EDED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A9F22C3-17C1-4071-82A5-C3486559550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B0D8B2-CD41-4E4C-920E-92BD8696484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5221EDC-E031-42C1-ADBD-3FE0E66D0F7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BA4B6C1-8596-4F00-9FC7-5BA566319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PRÁVO EVROPSKÉ UNIE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3200" dirty="0">
                <a:solidFill>
                  <a:srgbClr val="006600"/>
                </a:solidFill>
              </a:rPr>
              <a:t> </a:t>
            </a:r>
            <a:r>
              <a:rPr lang="cs-CZ" altLang="cs-CZ" sz="3200" b="1" dirty="0">
                <a:solidFill>
                  <a:srgbClr val="006600"/>
                </a:solidFill>
              </a:rPr>
              <a:t>Organizační struktura EU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Aktualizováno 2021</a:t>
            </a: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(zahrnuje změny po </a:t>
            </a:r>
            <a:r>
              <a:rPr lang="cs-CZ" altLang="cs-CZ" sz="3200" dirty="0" err="1">
                <a:solidFill>
                  <a:srgbClr val="006600"/>
                </a:solidFill>
              </a:rPr>
              <a:t>Brexitu</a:t>
            </a:r>
            <a:r>
              <a:rPr lang="cs-CZ" altLang="cs-CZ" sz="3200" dirty="0">
                <a:solidFill>
                  <a:srgbClr val="0066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953A5268-C7C8-4E9D-BBFD-59CB8682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sz="3200">
                <a:solidFill>
                  <a:srgbClr val="002060"/>
                </a:solidFill>
                <a:cs typeface="Arial" panose="020B0604020202020204" pitchFamily="34" charset="0"/>
              </a:rPr>
              <a:t>Hlasovací váha jednotlivých členských států v Radě EU u kvalifikované většiny</a:t>
            </a:r>
            <a:endParaRPr lang="pl-PL" altLang="cs-CZ" sz="320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043A2658-21FC-4E17-A514-86F90A0F251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46082078"/>
              </p:ext>
            </p:extLst>
          </p:nvPr>
        </p:nvGraphicFramePr>
        <p:xfrm>
          <a:off x="468313" y="1725613"/>
          <a:ext cx="4025900" cy="4583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5900">
                  <a:extLst>
                    <a:ext uri="{9D8B030D-6E8A-4147-A177-3AD203B41FA5}">
                      <a16:colId xmlns:a16="http://schemas.microsoft.com/office/drawing/2014/main" val="1317093878"/>
                    </a:ext>
                  </a:extLst>
                </a:gridCol>
              </a:tblGrid>
              <a:tr h="298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Austria   1.98%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2915004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Belgium 2.56% 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21425681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Bulgaria  1.56%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8692000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Croatia  0.91%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6878512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00FFFF"/>
                          </a:solidFill>
                          <a:effectLst/>
                        </a:rPr>
                        <a:t>Cyprus  0.20%  </a:t>
                      </a:r>
                      <a:endParaRPr lang="cs-CZ" sz="1800" kern="100">
                        <a:solidFill>
                          <a:srgbClr val="00FFFF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40311143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CCFF"/>
                          </a:solidFill>
                          <a:effectLst/>
                        </a:rPr>
                        <a:t>Czech Republic  2.35% </a:t>
                      </a:r>
                      <a:r>
                        <a:rPr lang="cs-CZ" sz="1800" kern="100">
                          <a:solidFill>
                            <a:srgbClr val="00FFFF"/>
                          </a:solidFill>
                          <a:effectLst/>
                        </a:rPr>
                        <a:t> </a:t>
                      </a:r>
                      <a:endParaRPr lang="cs-CZ" sz="1800" kern="100">
                        <a:solidFill>
                          <a:srgbClr val="00FFFF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9520256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Denmark  1.30%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355055263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Estonia</a:t>
                      </a:r>
                      <a:r>
                        <a:rPr lang="cs-CZ" sz="1800" kern="100" dirty="0">
                          <a:effectLst/>
                        </a:rPr>
                        <a:t>  0.30%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93729084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Finland</a:t>
                      </a:r>
                      <a:r>
                        <a:rPr lang="cs-CZ" sz="1800" kern="100" dirty="0">
                          <a:effectLst/>
                        </a:rPr>
                        <a:t>  1.23%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4850141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France  14.98%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61665277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Germany  18.54%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3099689471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Greece  2.40%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881367169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Hungary  2.18%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727692286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Ireland</a:t>
                      </a:r>
                      <a:r>
                        <a:rPr lang="cs-CZ" sz="1800" kern="100" dirty="0">
                          <a:effectLst/>
                        </a:rPr>
                        <a:t>  1.10%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962245161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B96B3F1A-3119-4D1D-8532-A98BF98B18A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54701015"/>
              </p:ext>
            </p:extLst>
          </p:nvPr>
        </p:nvGraphicFramePr>
        <p:xfrm>
          <a:off x="4716463" y="1725613"/>
          <a:ext cx="3492500" cy="4614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2500">
                  <a:extLst>
                    <a:ext uri="{9D8B030D-6E8A-4147-A177-3AD203B41FA5}">
                      <a16:colId xmlns:a16="http://schemas.microsoft.com/office/drawing/2014/main" val="1675507047"/>
                    </a:ext>
                  </a:extLst>
                </a:gridCol>
              </a:tblGrid>
              <a:tr h="28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555939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Italy  13.65%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457749217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Latvia  0.43%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3996934456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Lithuania  0.62%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3740301145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00FFFF"/>
                          </a:solidFill>
                          <a:effectLst/>
                        </a:rPr>
                        <a:t>Luxembourg  0.14%  </a:t>
                      </a:r>
                      <a:endParaRPr lang="cs-CZ" sz="1800" kern="100">
                        <a:solidFill>
                          <a:srgbClr val="00FFFF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380407283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00FFFF"/>
                          </a:solidFill>
                          <a:effectLst/>
                        </a:rPr>
                        <a:t>Malta  0.11%  </a:t>
                      </a:r>
                      <a:endParaRPr lang="cs-CZ" sz="1800" kern="100">
                        <a:solidFill>
                          <a:srgbClr val="00FFFF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614240108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Netherlands  3.89%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475046739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Poland  8.49%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444787903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Portugal  2.30%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115408297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Romania  4.34%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4106271091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>
                          <a:solidFill>
                            <a:srgbClr val="FFCCFF"/>
                          </a:solidFill>
                          <a:effectLst/>
                        </a:rPr>
                        <a:t>Slovakia  1.22%  </a:t>
                      </a:r>
                      <a:endParaRPr lang="cs-CZ" sz="1800" kern="100" dirty="0">
                        <a:solidFill>
                          <a:srgbClr val="FFCCFF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4014915304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Slovenia  0.47%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395080093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Spain  10.49%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422956334"/>
                  </a:ext>
                </a:extLst>
              </a:tr>
              <a:tr h="36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Sweden</a:t>
                      </a:r>
                      <a:r>
                        <a:rPr lang="cs-CZ" sz="1800" kern="100" dirty="0">
                          <a:effectLst/>
                        </a:rPr>
                        <a:t>  2.29%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11726"/>
                </a:tc>
                <a:extLst>
                  <a:ext uri="{0D108BD9-81ED-4DB2-BD59-A6C34878D82A}">
                    <a16:rowId xmlns:a16="http://schemas.microsoft.com/office/drawing/2014/main" val="18910830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98F76-EF5F-4CCB-88AB-187142D14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063" y="733425"/>
            <a:ext cx="7886700" cy="5492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Evropská unie a Rada Evropy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3E60E363-854A-4A6E-AD81-9B6A2166C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9113"/>
            <a:ext cx="7886700" cy="38830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     </a:t>
            </a: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FEAD3A53-8EDB-494F-9B7A-9D973AE86C82}"/>
              </a:ext>
            </a:extLst>
          </p:cNvPr>
          <p:cNvSpPr/>
          <p:nvPr/>
        </p:nvSpPr>
        <p:spPr>
          <a:xfrm>
            <a:off x="711200" y="1789113"/>
            <a:ext cx="3933825" cy="3883025"/>
          </a:xfrm>
          <a:prstGeom prst="roundRect">
            <a:avLst/>
          </a:prstGeom>
          <a:solidFill>
            <a:srgbClr val="F379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5" name="Zaoblený obdélník 4">
            <a:extLst>
              <a:ext uri="{FF2B5EF4-FFF2-40B4-BE49-F238E27FC236}">
                <a16:creationId xmlns:a16="http://schemas.microsoft.com/office/drawing/2014/main" id="{064DC812-1DB8-4893-9B6A-75F0723CE3EB}"/>
              </a:ext>
            </a:extLst>
          </p:cNvPr>
          <p:cNvSpPr/>
          <p:nvPr/>
        </p:nvSpPr>
        <p:spPr>
          <a:xfrm>
            <a:off x="5357813" y="1789113"/>
            <a:ext cx="2914650" cy="38830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1035E35-6BB5-49EA-93FF-4F9897904C07}"/>
              </a:ext>
            </a:extLst>
          </p:cNvPr>
          <p:cNvSpPr/>
          <p:nvPr/>
        </p:nvSpPr>
        <p:spPr>
          <a:xfrm>
            <a:off x="1338263" y="2862263"/>
            <a:ext cx="2743200" cy="685800"/>
          </a:xfrm>
          <a:prstGeom prst="rect">
            <a:avLst/>
          </a:prstGeom>
          <a:solidFill>
            <a:srgbClr val="F8D86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Evropská rada</a:t>
            </a:r>
          </a:p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(summit)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0DA3C36-C8D4-45F4-8323-E10EA85AFFDE}"/>
              </a:ext>
            </a:extLst>
          </p:cNvPr>
          <p:cNvSpPr/>
          <p:nvPr/>
        </p:nvSpPr>
        <p:spPr>
          <a:xfrm>
            <a:off x="923925" y="2036763"/>
            <a:ext cx="3513138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400" b="1" dirty="0"/>
              <a:t>Evropská Unie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FE21F48-64D2-4C11-83A1-E44C9DB55BE4}"/>
              </a:ext>
            </a:extLst>
          </p:cNvPr>
          <p:cNvSpPr/>
          <p:nvPr/>
        </p:nvSpPr>
        <p:spPr>
          <a:xfrm>
            <a:off x="6005513" y="2036763"/>
            <a:ext cx="1617662" cy="685800"/>
          </a:xfrm>
          <a:prstGeom prst="rect">
            <a:avLst/>
          </a:prstGeom>
          <a:solidFill>
            <a:srgbClr val="327E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100" b="1" dirty="0"/>
              <a:t>Rada Evropy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0DCA9DC-06D9-4AB0-9BCD-5A4A6A616ADD}"/>
              </a:ext>
            </a:extLst>
          </p:cNvPr>
          <p:cNvSpPr/>
          <p:nvPr/>
        </p:nvSpPr>
        <p:spPr>
          <a:xfrm>
            <a:off x="827088" y="3890963"/>
            <a:ext cx="954087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Evropská komise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8959655-142B-4F5C-BF23-513EBC7E8C84}"/>
              </a:ext>
            </a:extLst>
          </p:cNvPr>
          <p:cNvSpPr/>
          <p:nvPr/>
        </p:nvSpPr>
        <p:spPr>
          <a:xfrm>
            <a:off x="1912938" y="3890963"/>
            <a:ext cx="159385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Rada EU </a:t>
            </a:r>
          </a:p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(Rada ministrů)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9BEF7780-00EE-44B7-9385-A5F734431B62}"/>
              </a:ext>
            </a:extLst>
          </p:cNvPr>
          <p:cNvSpPr/>
          <p:nvPr/>
        </p:nvSpPr>
        <p:spPr>
          <a:xfrm>
            <a:off x="3635375" y="3890963"/>
            <a:ext cx="935038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 err="1">
                <a:solidFill>
                  <a:schemeClr val="tx1"/>
                </a:solidFill>
              </a:rPr>
              <a:t>EvropskýParlament</a:t>
            </a:r>
            <a:r>
              <a:rPr lang="cs-CZ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A874C3DD-7DDA-47CC-BA44-933259CF8FA3}"/>
              </a:ext>
            </a:extLst>
          </p:cNvPr>
          <p:cNvSpPr/>
          <p:nvPr/>
        </p:nvSpPr>
        <p:spPr>
          <a:xfrm>
            <a:off x="5645150" y="4322763"/>
            <a:ext cx="2374900" cy="89535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pl-PL" sz="1350" i="1" dirty="0" err="1">
                <a:solidFill>
                  <a:schemeClr val="tx1"/>
                </a:solidFill>
              </a:rPr>
              <a:t>Evropský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soud</a:t>
            </a:r>
            <a:r>
              <a:rPr lang="pl-PL" sz="1350" i="1" dirty="0">
                <a:solidFill>
                  <a:schemeClr val="tx1"/>
                </a:solidFill>
              </a:rPr>
              <a:t> pro </a:t>
            </a:r>
            <a:r>
              <a:rPr lang="pl-PL" sz="1350" i="1" dirty="0" err="1">
                <a:solidFill>
                  <a:schemeClr val="tx1"/>
                </a:solidFill>
              </a:rPr>
              <a:t>lidská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práva</a:t>
            </a:r>
            <a:r>
              <a:rPr lang="pl-PL" sz="1350" i="1" dirty="0">
                <a:solidFill>
                  <a:schemeClr val="tx1"/>
                </a:solidFill>
              </a:rPr>
              <a:t> (</a:t>
            </a:r>
            <a:r>
              <a:rPr lang="pl-PL" sz="1350" i="1" dirty="0" err="1">
                <a:solidFill>
                  <a:schemeClr val="tx1"/>
                </a:solidFill>
              </a:rPr>
              <a:t>Štrasburk</a:t>
            </a:r>
            <a:r>
              <a:rPr lang="pl-PL" sz="1350" i="1" dirty="0">
                <a:solidFill>
                  <a:schemeClr val="tx1"/>
                </a:solidFill>
              </a:rPr>
              <a:t>)</a:t>
            </a:r>
            <a:endParaRPr lang="cs-CZ" sz="1350" i="1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17C0E692-A8A0-459C-8802-653241C5A27D}"/>
              </a:ext>
            </a:extLst>
          </p:cNvPr>
          <p:cNvCxnSpPr>
            <a:stCxn id="6" idx="2"/>
            <a:endCxn id="9" idx="0"/>
          </p:cNvCxnSpPr>
          <p:nvPr/>
        </p:nvCxnSpPr>
        <p:spPr>
          <a:xfrm flipH="1">
            <a:off x="1303338" y="3548063"/>
            <a:ext cx="1406525" cy="3429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D313B8FF-FF81-48D3-879D-A4434A1E95DA}"/>
              </a:ext>
            </a:extLst>
          </p:cNvPr>
          <p:cNvCxnSpPr>
            <a:stCxn id="6" idx="2"/>
            <a:endCxn id="10" idx="0"/>
          </p:cNvCxnSpPr>
          <p:nvPr/>
        </p:nvCxnSpPr>
        <p:spPr>
          <a:xfrm>
            <a:off x="2709863" y="3548063"/>
            <a:ext cx="0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118BDFB3-8A09-4849-A8C8-5F42ADCBFA7E}"/>
              </a:ext>
            </a:extLst>
          </p:cNvPr>
          <p:cNvCxnSpPr>
            <a:stCxn id="6" idx="2"/>
            <a:endCxn id="11" idx="0"/>
          </p:cNvCxnSpPr>
          <p:nvPr/>
        </p:nvCxnSpPr>
        <p:spPr>
          <a:xfrm>
            <a:off x="2709863" y="3548063"/>
            <a:ext cx="1393825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>
            <a:extLst>
              <a:ext uri="{FF2B5EF4-FFF2-40B4-BE49-F238E27FC236}">
                <a16:creationId xmlns:a16="http://schemas.microsoft.com/office/drawing/2014/main" id="{747ED14E-8E39-4317-AF11-D273261AB8D5}"/>
              </a:ext>
            </a:extLst>
          </p:cNvPr>
          <p:cNvSpPr/>
          <p:nvPr/>
        </p:nvSpPr>
        <p:spPr>
          <a:xfrm>
            <a:off x="1487488" y="4832350"/>
            <a:ext cx="2593975" cy="68580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Soudní dvůr EU</a:t>
            </a:r>
          </a:p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(Lucemburk)</a:t>
            </a:r>
            <a:endParaRPr lang="cs-CZ" sz="135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F3FA3EED-AB6A-4737-9B1D-257F75C85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52487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18FC475C-E43A-4A2E-B6E8-0153901F5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8013" cy="5543550"/>
          </a:xfrm>
        </p:spPr>
        <p:txBody>
          <a:bodyPr/>
          <a:lstStyle/>
          <a:p>
            <a:pPr>
              <a:defRPr/>
            </a:pPr>
            <a:r>
              <a:rPr lang="pl-PL" altLang="cs-CZ" dirty="0" err="1"/>
              <a:t>určuje</a:t>
            </a:r>
            <a:r>
              <a:rPr lang="pl-PL" altLang="cs-CZ" dirty="0"/>
              <a:t> </a:t>
            </a:r>
            <a:r>
              <a:rPr lang="pl-PL" altLang="cs-CZ" b="1" dirty="0" err="1"/>
              <a:t>celkové</a:t>
            </a:r>
            <a:r>
              <a:rPr lang="pl-PL" altLang="cs-CZ" b="1" dirty="0"/>
              <a:t> </a:t>
            </a:r>
            <a:r>
              <a:rPr lang="pl-PL" altLang="cs-CZ" b="1" dirty="0" err="1"/>
              <a:t>směry</a:t>
            </a:r>
            <a:r>
              <a:rPr lang="pl-PL" altLang="cs-CZ" b="1" dirty="0"/>
              <a:t> </a:t>
            </a:r>
            <a:r>
              <a:rPr lang="pl-PL" altLang="cs-CZ" b="1" dirty="0" err="1"/>
              <a:t>rozvoje</a:t>
            </a:r>
            <a:r>
              <a:rPr lang="pl-PL" altLang="cs-CZ" b="1" dirty="0"/>
              <a:t> a </a:t>
            </a:r>
            <a:r>
              <a:rPr lang="pl-PL" altLang="cs-CZ" b="1" dirty="0" err="1"/>
              <a:t>politické</a:t>
            </a:r>
            <a:r>
              <a:rPr lang="pl-PL" altLang="cs-CZ" b="1" dirty="0"/>
              <a:t> </a:t>
            </a:r>
            <a:r>
              <a:rPr lang="pl-PL" altLang="cs-CZ" b="1" dirty="0" err="1"/>
              <a:t>priority</a:t>
            </a:r>
            <a:r>
              <a:rPr lang="pl-PL" altLang="cs-CZ" b="1" dirty="0"/>
              <a:t> Unie</a:t>
            </a:r>
          </a:p>
          <a:p>
            <a:pPr>
              <a:defRPr/>
            </a:pPr>
            <a:r>
              <a:rPr lang="pl-PL" altLang="cs-CZ" dirty="0" err="1"/>
              <a:t>volí</a:t>
            </a:r>
            <a:r>
              <a:rPr lang="pl-PL" altLang="cs-CZ" dirty="0"/>
              <a:t> </a:t>
            </a:r>
            <a:r>
              <a:rPr lang="pl-PL" altLang="cs-CZ" dirty="0" err="1"/>
              <a:t>Vysokého</a:t>
            </a:r>
            <a:r>
              <a:rPr lang="pl-PL" altLang="cs-CZ" dirty="0"/>
              <a:t> </a:t>
            </a:r>
            <a:r>
              <a:rPr lang="pl-PL" altLang="cs-CZ" dirty="0" err="1"/>
              <a:t>představitele</a:t>
            </a:r>
            <a:r>
              <a:rPr lang="pl-PL" altLang="cs-CZ" dirty="0"/>
              <a:t> pro </a:t>
            </a:r>
            <a:r>
              <a:rPr lang="pl-PL" altLang="cs-CZ" dirty="0" err="1"/>
              <a:t>zahraniční</a:t>
            </a:r>
            <a:r>
              <a:rPr lang="pl-PL" altLang="cs-CZ" dirty="0"/>
              <a:t> a </a:t>
            </a:r>
            <a:r>
              <a:rPr lang="pl-PL" altLang="cs-CZ" dirty="0" err="1"/>
              <a:t>bezpečnostní</a:t>
            </a:r>
            <a:r>
              <a:rPr lang="pl-PL" altLang="cs-CZ" dirty="0"/>
              <a:t> </a:t>
            </a:r>
            <a:r>
              <a:rPr lang="pl-PL" altLang="cs-CZ" dirty="0" err="1"/>
              <a:t>politiku</a:t>
            </a:r>
            <a:endParaRPr lang="cs-CZ" altLang="cs-CZ" dirty="0"/>
          </a:p>
          <a:p>
            <a:pPr>
              <a:defRPr/>
            </a:pPr>
            <a:r>
              <a:rPr lang="pl-PL" altLang="cs-CZ" b="1" i="1" dirty="0" err="1"/>
              <a:t>Neplést</a:t>
            </a:r>
            <a:r>
              <a:rPr lang="pl-PL" altLang="cs-CZ" b="1" i="1" dirty="0"/>
              <a:t> si </a:t>
            </a:r>
            <a:r>
              <a:rPr lang="pl-PL" altLang="cs-CZ" b="1" i="1" dirty="0" err="1"/>
              <a:t>Evropskou</a:t>
            </a:r>
            <a:r>
              <a:rPr lang="pl-PL" altLang="cs-CZ" b="1" i="1" dirty="0"/>
              <a:t> radu s </a:t>
            </a:r>
            <a:r>
              <a:rPr lang="pl-PL" altLang="cs-CZ" b="1" i="1" dirty="0" err="1"/>
              <a:t>Radou</a:t>
            </a:r>
            <a:r>
              <a:rPr lang="pl-PL" altLang="cs-CZ" b="1" i="1" dirty="0"/>
              <a:t> EU </a:t>
            </a:r>
            <a:r>
              <a:rPr lang="pl-PL" altLang="cs-CZ" b="1" i="1" dirty="0" err="1"/>
              <a:t>nebo</a:t>
            </a:r>
            <a:r>
              <a:rPr lang="pl-PL" altLang="cs-CZ" b="1" i="1" dirty="0"/>
              <a:t> s </a:t>
            </a:r>
            <a:r>
              <a:rPr lang="pl-PL" altLang="cs-CZ" b="1" i="1" err="1"/>
              <a:t>Radou</a:t>
            </a:r>
            <a:r>
              <a:rPr lang="pl-PL" altLang="cs-CZ" b="1" i="1"/>
              <a:t> Evropy</a:t>
            </a:r>
            <a:r>
              <a:rPr lang="pl-PL" altLang="cs-CZ" b="1" i="1" dirty="0"/>
              <a:t>!</a:t>
            </a:r>
            <a:endParaRPr lang="cs-CZ" altLang="cs-CZ" b="1" i="1" dirty="0"/>
          </a:p>
          <a:p>
            <a:pPr>
              <a:defRPr/>
            </a:pPr>
            <a:r>
              <a:rPr lang="pl-PL" altLang="cs-CZ" dirty="0" err="1"/>
              <a:t>Skládá</a:t>
            </a:r>
            <a:r>
              <a:rPr lang="pl-PL" altLang="cs-CZ" dirty="0"/>
              <a:t> </a:t>
            </a:r>
            <a:r>
              <a:rPr lang="pl-PL" altLang="cs-CZ" dirty="0" err="1"/>
              <a:t>se</a:t>
            </a:r>
            <a:r>
              <a:rPr lang="pl-PL" altLang="cs-CZ" dirty="0"/>
              <a:t> z </a:t>
            </a:r>
          </a:p>
          <a:p>
            <a:pPr lvl="1">
              <a:defRPr/>
            </a:pPr>
            <a:r>
              <a:rPr lang="pl-PL" altLang="cs-CZ" dirty="0" err="1"/>
              <a:t>hlav</a:t>
            </a:r>
            <a:r>
              <a:rPr lang="pl-PL" altLang="cs-CZ" dirty="0"/>
              <a:t> </a:t>
            </a:r>
            <a:r>
              <a:rPr lang="pl-PL" altLang="cs-CZ" dirty="0" err="1"/>
              <a:t>členských</a:t>
            </a:r>
            <a:r>
              <a:rPr lang="pl-PL" altLang="cs-CZ" dirty="0"/>
              <a:t> </a:t>
            </a:r>
            <a:r>
              <a:rPr lang="pl-PL" altLang="cs-CZ" dirty="0" err="1"/>
              <a:t>států</a:t>
            </a:r>
            <a:r>
              <a:rPr lang="pl-PL" altLang="cs-CZ" dirty="0"/>
              <a:t> </a:t>
            </a:r>
            <a:r>
              <a:rPr lang="pl-PL" altLang="cs-CZ" dirty="0" err="1"/>
              <a:t>nebo</a:t>
            </a:r>
            <a:r>
              <a:rPr lang="pl-PL" altLang="cs-CZ" dirty="0"/>
              <a:t> </a:t>
            </a:r>
            <a:r>
              <a:rPr lang="pl-PL" altLang="cs-CZ" dirty="0" err="1"/>
              <a:t>předsedů</a:t>
            </a:r>
            <a:r>
              <a:rPr lang="pl-PL" altLang="cs-CZ" dirty="0"/>
              <a:t> </a:t>
            </a:r>
            <a:r>
              <a:rPr lang="pl-PL" altLang="cs-CZ" dirty="0" err="1"/>
              <a:t>vlád</a:t>
            </a:r>
            <a:r>
              <a:rPr lang="pl-PL" altLang="cs-CZ" dirty="0"/>
              <a:t>,</a:t>
            </a:r>
          </a:p>
          <a:p>
            <a:pPr lvl="1">
              <a:defRPr/>
            </a:pPr>
            <a:r>
              <a:rPr lang="pl-PL" altLang="cs-CZ" dirty="0" err="1"/>
              <a:t>předsedy</a:t>
            </a:r>
            <a:r>
              <a:rPr lang="pl-PL" altLang="cs-CZ" dirty="0"/>
              <a:t> (</a:t>
            </a:r>
            <a:r>
              <a:rPr lang="pl-PL" altLang="cs-CZ" dirty="0" err="1"/>
              <a:t>jmenovaného</a:t>
            </a:r>
            <a:r>
              <a:rPr lang="pl-PL" altLang="cs-CZ" dirty="0"/>
              <a:t> </a:t>
            </a:r>
            <a:r>
              <a:rPr lang="pl-PL" altLang="cs-CZ" dirty="0" err="1"/>
              <a:t>Evropskou</a:t>
            </a:r>
            <a:r>
              <a:rPr lang="pl-PL" altLang="cs-CZ" dirty="0"/>
              <a:t> </a:t>
            </a:r>
            <a:r>
              <a:rPr lang="pl-PL" altLang="cs-CZ" dirty="0" err="1"/>
              <a:t>radou</a:t>
            </a:r>
            <a:r>
              <a:rPr lang="pl-PL" altLang="cs-CZ" dirty="0"/>
              <a:t> na 2,5 roku)</a:t>
            </a:r>
          </a:p>
          <a:p>
            <a:pPr lvl="1">
              <a:defRPr/>
            </a:pPr>
            <a:r>
              <a:rPr lang="pl-PL" altLang="cs-CZ" dirty="0"/>
              <a:t>a </a:t>
            </a:r>
            <a:r>
              <a:rPr lang="pl-PL" altLang="cs-CZ" dirty="0" err="1"/>
              <a:t>předsedy</a:t>
            </a:r>
            <a:r>
              <a:rPr lang="pl-PL" altLang="cs-CZ" dirty="0"/>
              <a:t> </a:t>
            </a:r>
            <a:r>
              <a:rPr lang="pl-PL" altLang="cs-CZ" dirty="0" err="1"/>
              <a:t>Evropské</a:t>
            </a:r>
            <a:r>
              <a:rPr lang="pl-PL" altLang="cs-CZ" dirty="0"/>
              <a:t> </a:t>
            </a:r>
            <a:r>
              <a:rPr lang="pl-PL" altLang="cs-CZ" dirty="0" err="1"/>
              <a:t>komise</a:t>
            </a:r>
            <a:endParaRPr lang="pl-PL" altLang="cs-CZ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pl-PL" altLang="cs-CZ" dirty="0"/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18619692-ED03-45E4-AC4B-2061A06C7FE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737FE5BF-40F7-47C0-9AAC-913427CA4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cs-CZ" b="1"/>
              <a:t>Povaha: </a:t>
            </a:r>
            <a:r>
              <a:rPr lang="pl-PL" altLang="cs-CZ"/>
              <a:t>vrcholný politický orgán, přijímá zásadní rozhodnutí o dalším vývoji Unie, řeší stěžejní politické otázky, přijímá koncepční a strategické závěry. Nevytváří legislativu.</a:t>
            </a:r>
          </a:p>
          <a:p>
            <a:r>
              <a:rPr lang="pl-PL" altLang="cs-CZ"/>
              <a:t>Řádné zasedání 2x ročně, mimořádná podle potřeby</a:t>
            </a:r>
          </a:p>
          <a:p>
            <a:r>
              <a:rPr lang="pl-PL" altLang="cs-CZ" b="1"/>
              <a:t>Rozhodování: konsensem </a:t>
            </a:r>
            <a:r>
              <a:rPr lang="pl-PL" altLang="cs-CZ"/>
              <a:t>(nelze žádný členský stát přehlasovat)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862A06F-AB20-4444-930D-F2666DB4A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950"/>
          </a:xfr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Evropský parlament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676CC1A-FDD3-41D3-AFDB-E331B96BB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8013" cy="511175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cs-CZ" altLang="cs-CZ" b="1"/>
              <a:t>Složení (2020):</a:t>
            </a:r>
            <a:r>
              <a:rPr lang="cs-CZ" altLang="cs-CZ"/>
              <a:t> 705 poslanců – přímé volby</a:t>
            </a:r>
          </a:p>
          <a:p>
            <a:pPr lvl="2" eaLnBrk="1" hangingPunct="1"/>
            <a:r>
              <a:rPr lang="cs-CZ" altLang="cs-CZ">
                <a:solidFill>
                  <a:srgbClr val="0000FF"/>
                </a:solidFill>
              </a:rPr>
              <a:t>Brexit: ubylo 46 poslanců, přerozdělení 27 zbývajících (přidáno bylo zejména Francii a Španělsku – po 3)</a:t>
            </a:r>
          </a:p>
          <a:p>
            <a:pPr lvl="1" eaLnBrk="1" hangingPunct="1"/>
            <a:r>
              <a:rPr lang="cs-CZ" altLang="cs-CZ"/>
              <a:t>jednokomorový</a:t>
            </a:r>
          </a:p>
          <a:p>
            <a:pPr eaLnBrk="1" hangingPunct="1"/>
            <a:r>
              <a:rPr lang="cs-CZ" altLang="cs-CZ" b="1"/>
              <a:t>Hlavní pravomoci:</a:t>
            </a:r>
          </a:p>
          <a:p>
            <a:pPr lvl="1" eaLnBrk="1" hangingPunct="1"/>
            <a:r>
              <a:rPr lang="cs-CZ" altLang="cs-CZ" b="1" i="1">
                <a:solidFill>
                  <a:srgbClr val="C00000"/>
                </a:solidFill>
              </a:rPr>
              <a:t>spolurozhodování s Radou EU (legislativní činnost)</a:t>
            </a:r>
          </a:p>
          <a:p>
            <a:pPr lvl="1" eaLnBrk="1" hangingPunct="1"/>
            <a:r>
              <a:rPr lang="cs-CZ" altLang="cs-CZ"/>
              <a:t>demokratický dohled nad Komisí (nedůvěra)</a:t>
            </a:r>
          </a:p>
          <a:p>
            <a:pPr lvl="1" eaLnBrk="1" hangingPunct="1"/>
            <a:r>
              <a:rPr lang="cs-CZ" altLang="cs-CZ"/>
              <a:t>rozpočtová pravomoc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172522A2-3B16-4064-AD3D-81D4FE55E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3"/>
            <a:ext cx="8228013" cy="1008062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Zasedání EP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53D4F8A4-D8F4-42DB-9098-3D90C40D521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sz="2800" i="1"/>
              <a:t>Parlament má tři oficiální sídla. </a:t>
            </a:r>
          </a:p>
          <a:p>
            <a:r>
              <a:rPr lang="cs-CZ" altLang="cs-CZ" sz="2800"/>
              <a:t>1. Ve Štrasburku se europoslanci scházejí jeden týden v měsíci na plenárním zasedání. </a:t>
            </a:r>
          </a:p>
          <a:p>
            <a:r>
              <a:rPr lang="cs-CZ" altLang="cs-CZ" sz="2800"/>
              <a:t>2. Stálé výbory Evropského parlamentu se scházejí mezi plenárními zasedáními v Bruselu, kde se konají také "miniplenární zasedání". </a:t>
            </a:r>
          </a:p>
          <a:p>
            <a:r>
              <a:rPr lang="cs-CZ" altLang="cs-CZ" sz="2800"/>
              <a:t>3. Předsednictvo Evropského parlamentu a generální sekretariát sídlí v Lucemburku.</a:t>
            </a:r>
          </a:p>
          <a:p>
            <a:r>
              <a:rPr lang="cs-CZ" altLang="cs-CZ" sz="2800"/>
              <a:t>Mezi Bruselem a Štrasburkem poslanci s celým svým aparátem několikrát ročně pendlují.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87C4D32A-6ED8-4420-A311-2E3D8332A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3"/>
            <a:ext cx="8228013" cy="1008062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Výbory a frakce EP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53CC55B7-AE33-4F3C-BF71-B56AB3C7665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altLang="cs-CZ" sz="1400"/>
          </a:p>
          <a:p>
            <a:r>
              <a:rPr lang="cs-CZ" altLang="cs-CZ" sz="1600"/>
              <a:t>Parlamentní výbory vypracovávají a přijímají zprávy o legislativních návrzích či přicházejí se zprávami z vlastního podnětu. Výbory připravují materiály pro plenární zasedání Parlamentu. Dále posuzují a předkládají pozměňovací návrhy směrnic a nařízení vypracovaných Evropskou komisí. Vedle stálých výborů může Evropský parlament zřídit i výbory dočasné a vyšetřovací </a:t>
            </a:r>
          </a:p>
          <a:p>
            <a:r>
              <a:rPr lang="cs-CZ" altLang="cs-CZ" sz="1600"/>
              <a:t>Vedle výborů poslanci zasedají také v </a:t>
            </a:r>
            <a:r>
              <a:rPr lang="cs-CZ" altLang="cs-CZ" sz="1600" b="1"/>
              <a:t>politických skupinách (frakcích), </a:t>
            </a:r>
            <a:r>
              <a:rPr lang="cs-CZ" altLang="cs-CZ" sz="1600"/>
              <a:t>kde jsou sdruženi podle politické, nikoli státní příslušnosti.</a:t>
            </a:r>
          </a:p>
          <a:p>
            <a:r>
              <a:rPr lang="cs-CZ" altLang="cs-CZ" sz="1600"/>
              <a:t>Politické skupiny mají obdobnou strukturu jako národní strany. Volí si předsedu (v některém případě i dva předsedy) a místopředsedy. V jednacím sále zasedají poslanci podle politické příslušnosti, a to zleva doprava.</a:t>
            </a:r>
          </a:p>
          <a:p>
            <a:r>
              <a:rPr lang="cs-CZ" altLang="cs-CZ" sz="1600"/>
              <a:t>Politické skupiny rozhodují o agendě plenárního zasedání a předkládají pozměňovací návrhy, o nichž se bude společně hlasovat. Tzv. koordinátoři skupiny působí jako kontaktní osoby mezi skupinami a výbory a hledají podporu při hlasování o návrzích.</a:t>
            </a:r>
          </a:p>
          <a:p>
            <a:r>
              <a:rPr lang="cs-CZ" altLang="cs-CZ" sz="1600"/>
              <a:t>V Evropském parlamentu je v současnosti 8 politických skupin. Někteří poslanci jsou tzv. nezařazenými poslanci, tj. nejsou členy žádné politické skupiny.</a:t>
            </a:r>
          </a:p>
          <a:p>
            <a:endParaRPr lang="cs-CZ" altLang="cs-CZ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480DF5F8-590E-45F7-A05D-83FEEC0E8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792" y="404665"/>
            <a:ext cx="8797925" cy="1315234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696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4000" b="1">
                <a:solidFill>
                  <a:srgbClr val="C00000"/>
                </a:solidFill>
                <a:latin typeface="Arial Unicode MS" pitchFamily="34" charset="-128"/>
              </a:rPr>
              <a:t>Soudní dvůr EU </a:t>
            </a:r>
            <a:r>
              <a:rPr lang="cs-CZ" altLang="cs-CZ" sz="4000" b="1">
                <a:solidFill>
                  <a:srgbClr val="000080"/>
                </a:solidFill>
                <a:latin typeface="Arial Unicode MS" pitchFamily="34" charset="-128"/>
              </a:rPr>
              <a:t>= Evropský soudní dvůr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17BAEF6-E855-4AAF-8562-CC87CE322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513" y="3428998"/>
            <a:ext cx="1958975" cy="179546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9A693F6D-C233-4D39-9286-4FB0B812C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025" y="3404870"/>
            <a:ext cx="1958975" cy="179546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F716C917-C9C7-4CEE-B653-219D9A6B9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525" y="1976437"/>
            <a:ext cx="7346950" cy="97948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76022" rIns="81639" bIns="40820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4000" b="1">
                <a:solidFill>
                  <a:srgbClr val="C00000"/>
                </a:solidFill>
              </a:rPr>
              <a:t>Soudní dvůr EU:</a:t>
            </a:r>
          </a:p>
        </p:txBody>
      </p:sp>
      <p:sp>
        <p:nvSpPr>
          <p:cNvPr id="27655" name="Text Box 7">
            <a:extLst>
              <a:ext uri="{FF2B5EF4-FFF2-40B4-BE49-F238E27FC236}">
                <a16:creationId xmlns:a16="http://schemas.microsoft.com/office/drawing/2014/main" id="{7D0B61B8-4585-4A30-B36C-F5D2DFF4E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268" y="3771899"/>
            <a:ext cx="1795463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Soudní</a:t>
            </a:r>
          </a:p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dvůr</a:t>
            </a:r>
          </a:p>
        </p:txBody>
      </p:sp>
      <p:sp>
        <p:nvSpPr>
          <p:cNvPr id="27656" name="Text Box 8">
            <a:extLst>
              <a:ext uri="{FF2B5EF4-FFF2-40B4-BE49-F238E27FC236}">
                <a16:creationId xmlns:a16="http://schemas.microsoft.com/office/drawing/2014/main" id="{1C3579E6-A9CC-4085-BFE7-E246E1367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3" y="4083050"/>
            <a:ext cx="1635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7657" name="Text Box 9">
            <a:extLst>
              <a:ext uri="{FF2B5EF4-FFF2-40B4-BE49-F238E27FC236}">
                <a16:creationId xmlns:a16="http://schemas.microsoft.com/office/drawing/2014/main" id="{4E44D708-676D-4C09-BE10-151B12C44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6392" y="3917947"/>
            <a:ext cx="1958975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Tribunál</a:t>
            </a:r>
          </a:p>
        </p:txBody>
      </p:sp>
      <p:sp>
        <p:nvSpPr>
          <p:cNvPr id="27658" name="Line 10">
            <a:extLst>
              <a:ext uri="{FF2B5EF4-FFF2-40B4-BE49-F238E27FC236}">
                <a16:creationId xmlns:a16="http://schemas.microsoft.com/office/drawing/2014/main" id="{15434992-5348-4A7D-A4E6-F20DE84C746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43487" y="3771899"/>
            <a:ext cx="2898537" cy="0"/>
          </a:xfrm>
          <a:prstGeom prst="line">
            <a:avLst/>
          </a:prstGeom>
          <a:noFill/>
          <a:ln w="720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0F9439-CDF4-4207-9ED0-6278FD73ADB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Složení </a:t>
            </a:r>
            <a:r>
              <a:rPr lang="cs-CZ" dirty="0" err="1"/>
              <a:t>SD</a:t>
            </a:r>
            <a:r>
              <a:rPr lang="cs-CZ" dirty="0"/>
              <a:t> EU: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F4AFB304-F9F0-4E35-8E03-11AB91FA5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1. Soudní dvůr </a:t>
            </a:r>
            <a:r>
              <a:rPr lang="cs-CZ" altLang="cs-CZ" dirty="0"/>
              <a:t>– 27 soudců, 11  generálních advokátů</a:t>
            </a:r>
          </a:p>
          <a:p>
            <a:pPr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2. Tribunál </a:t>
            </a:r>
            <a:r>
              <a:rPr lang="cs-CZ" altLang="cs-CZ" dirty="0"/>
              <a:t>– </a:t>
            </a:r>
            <a:r>
              <a:rPr lang="cs-CZ" altLang="cs-CZ"/>
              <a:t>54 soudců</a:t>
            </a:r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52BCDEC-C752-4346-B89D-59032C7FB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9600" cy="13462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dirty="0"/>
              <a:t>Základní funkce Soudního dvora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A86ED4F-224F-4AF3-A031-811EF9B81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37063"/>
          </a:xfrm>
        </p:spPr>
        <p:txBody>
          <a:bodyPr lIns="0" tIns="0" rIns="0" bIns="0"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1. Klasické </a:t>
            </a:r>
            <a:r>
              <a:rPr lang="cs-CZ" altLang="cs-CZ">
                <a:solidFill>
                  <a:srgbClr val="FF3300"/>
                </a:solidFill>
              </a:rPr>
              <a:t>řešení sporů,</a:t>
            </a:r>
            <a:r>
              <a:rPr lang="cs-CZ" altLang="cs-CZ"/>
              <a:t> ukládání sankcí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2. SDEU jako </a:t>
            </a:r>
            <a:r>
              <a:rPr lang="cs-CZ" altLang="cs-CZ">
                <a:solidFill>
                  <a:srgbClr val="FF3300"/>
                </a:solidFill>
              </a:rPr>
              <a:t>ústavní (správní) soud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3. </a:t>
            </a:r>
            <a:r>
              <a:rPr lang="cs-CZ" altLang="cs-CZ">
                <a:solidFill>
                  <a:srgbClr val="FF3300"/>
                </a:solidFill>
              </a:rPr>
              <a:t>Sjednocování výkladu</a:t>
            </a:r>
            <a:r>
              <a:rPr lang="cs-CZ" altLang="cs-CZ"/>
              <a:t> práva EU v členských zemích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B62A5089-6BDB-43EA-A315-FEC324E6E8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55E807B-A4AC-4B09-80AE-6C2053C2C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85EAF49-940F-45D3-BA3B-48B7C76C6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0F14B6BA-B5BF-4C11-B83A-132FB2B7A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5126" name="Line 5">
            <a:extLst>
              <a:ext uri="{FF2B5EF4-FFF2-40B4-BE49-F238E27FC236}">
                <a16:creationId xmlns:a16="http://schemas.microsoft.com/office/drawing/2014/main" id="{D7A59456-B9E0-41BC-848C-45435DA7FC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27" name="Line 6">
            <a:extLst>
              <a:ext uri="{FF2B5EF4-FFF2-40B4-BE49-F238E27FC236}">
                <a16:creationId xmlns:a16="http://schemas.microsoft.com/office/drawing/2014/main" id="{B2E28089-8277-49F4-AD6E-1C70F395C6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28" name="Text Box 7">
            <a:extLst>
              <a:ext uri="{FF2B5EF4-FFF2-40B4-BE49-F238E27FC236}">
                <a16:creationId xmlns:a16="http://schemas.microsoft.com/office/drawing/2014/main" id="{E3E7C15A-4B44-4179-BDA7-25272BC63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438" y="690563"/>
            <a:ext cx="544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	</a:t>
            </a:r>
            <a:r>
              <a:rPr lang="en-GB" altLang="cs-CZ" sz="2400" b="1"/>
              <a:t>Schéma principu nadstátnosti</a:t>
            </a:r>
          </a:p>
        </p:txBody>
      </p:sp>
      <p:sp>
        <p:nvSpPr>
          <p:cNvPr id="5129" name="Text Box 8">
            <a:extLst>
              <a:ext uri="{FF2B5EF4-FFF2-40B4-BE49-F238E27FC236}">
                <a16:creationId xmlns:a16="http://schemas.microsoft.com/office/drawing/2014/main" id="{3B2B55C6-B441-42D5-8E74-ED7A58F07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5130" name="Text Box 9">
            <a:extLst>
              <a:ext uri="{FF2B5EF4-FFF2-40B4-BE49-F238E27FC236}">
                <a16:creationId xmlns:a16="http://schemas.microsoft.com/office/drawing/2014/main" id="{D87B76BF-638C-41E9-B79E-F281C23C4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5131" name="Text Box 10">
            <a:extLst>
              <a:ext uri="{FF2B5EF4-FFF2-40B4-BE49-F238E27FC236}">
                <a16:creationId xmlns:a16="http://schemas.microsoft.com/office/drawing/2014/main" id="{0E3BCE69-7658-43CD-AC6C-BBB14089D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5132" name="Text Box 11">
            <a:extLst>
              <a:ext uri="{FF2B5EF4-FFF2-40B4-BE49-F238E27FC236}">
                <a16:creationId xmlns:a16="http://schemas.microsoft.com/office/drawing/2014/main" id="{F31A5349-B887-470C-8925-6E12A7844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17249480-A91E-4E89-B7C1-3C91951BB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FFFF99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 a d a   E U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283CDB0-1F07-4C80-9F8A-3868EDC04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k o m i s e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A0FDEF7-9DB4-4F32-9342-63FADCDF4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parlament</a:t>
            </a:r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8DAF4EE0-3165-4ECF-A6C3-524B005AD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FFFF99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EU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AF0F9B07-F67A-42FA-8451-23C6A968E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32BCF638-2CDE-41F2-8809-823E39C7B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6D683AC5-FA53-4D40-8611-D9F09C6CF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66FF"/>
          </a:solidFill>
          <a:ln w="381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Times New Roman" panose="02020603050405020304" pitchFamily="18" charset="0"/>
              </a:rPr>
              <a:t>Evropská rada</a:t>
            </a:r>
          </a:p>
        </p:txBody>
      </p:sp>
      <p:sp>
        <p:nvSpPr>
          <p:cNvPr id="7177" name="Line 8">
            <a:extLst>
              <a:ext uri="{FF2B5EF4-FFF2-40B4-BE49-F238E27FC236}">
                <a16:creationId xmlns:a16="http://schemas.microsoft.com/office/drawing/2014/main" id="{080AC4C3-892F-451C-BC02-24F76D283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78" name="Line 9">
            <a:extLst>
              <a:ext uri="{FF2B5EF4-FFF2-40B4-BE49-F238E27FC236}">
                <a16:creationId xmlns:a16="http://schemas.microsoft.com/office/drawing/2014/main" id="{FFFFFF71-A105-4992-9AD1-F827FEE32A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79" name="Line 10">
            <a:extLst>
              <a:ext uri="{FF2B5EF4-FFF2-40B4-BE49-F238E27FC236}">
                <a16:creationId xmlns:a16="http://schemas.microsoft.com/office/drawing/2014/main" id="{D348120E-D3F6-4ACF-A9DC-1D3AA0D1C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0" name="Line 11">
            <a:extLst>
              <a:ext uri="{FF2B5EF4-FFF2-40B4-BE49-F238E27FC236}">
                <a16:creationId xmlns:a16="http://schemas.microsoft.com/office/drawing/2014/main" id="{3D5691EB-AE75-47E1-80AA-D27B505237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1" name="Line 12">
            <a:extLst>
              <a:ext uri="{FF2B5EF4-FFF2-40B4-BE49-F238E27FC236}">
                <a16:creationId xmlns:a16="http://schemas.microsoft.com/office/drawing/2014/main" id="{BD4DCE02-AD61-473F-802A-384DE8688A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2" name="Line 13">
            <a:extLst>
              <a:ext uri="{FF2B5EF4-FFF2-40B4-BE49-F238E27FC236}">
                <a16:creationId xmlns:a16="http://schemas.microsoft.com/office/drawing/2014/main" id="{F832DA33-0215-4546-8392-46A5F441BE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3" name="Line 14">
            <a:extLst>
              <a:ext uri="{FF2B5EF4-FFF2-40B4-BE49-F238E27FC236}">
                <a16:creationId xmlns:a16="http://schemas.microsoft.com/office/drawing/2014/main" id="{C119B981-E75F-43E2-BCF3-9C694D44B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4" name="Line 15">
            <a:extLst>
              <a:ext uri="{FF2B5EF4-FFF2-40B4-BE49-F238E27FC236}">
                <a16:creationId xmlns:a16="http://schemas.microsoft.com/office/drawing/2014/main" id="{1E1C572B-63ED-42CA-A4F4-6BA97AB09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5" name="Line 16">
            <a:extLst>
              <a:ext uri="{FF2B5EF4-FFF2-40B4-BE49-F238E27FC236}">
                <a16:creationId xmlns:a16="http://schemas.microsoft.com/office/drawing/2014/main" id="{C48ADD5F-EBC9-4F73-8B9D-DB88E8A8A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6" name="Line 17">
            <a:extLst>
              <a:ext uri="{FF2B5EF4-FFF2-40B4-BE49-F238E27FC236}">
                <a16:creationId xmlns:a16="http://schemas.microsoft.com/office/drawing/2014/main" id="{B1E63761-CDAA-4035-895D-9B662D2C0FF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7" name="Text Box 18">
            <a:extLst>
              <a:ext uri="{FF2B5EF4-FFF2-40B4-BE49-F238E27FC236}">
                <a16:creationId xmlns:a16="http://schemas.microsoft.com/office/drawing/2014/main" id="{AA9D6096-343A-420E-966E-FF3FC27F9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49275"/>
            <a:ext cx="5256212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</a:t>
            </a:r>
            <a:r>
              <a:rPr lang="cs-CZ" altLang="cs-CZ" sz="2400" b="1">
                <a:latin typeface="Arial Unicode MS" pitchFamily="34" charset="-128"/>
              </a:rPr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BD1711F-EEAE-4BC3-83ED-43EACB5317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4529632-24A9-4966-A732-F6AD6E9DE4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525963"/>
          </a:xfrm>
          <a:solidFill>
            <a:srgbClr val="FFFFCC"/>
          </a:solidFill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000" dirty="0"/>
              <a:t>Evropská komise je nadnárodní orgán Evropské unie,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nezávislý na členských státech a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hájící zájmy Unie. 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Dva významy: kolegium 27 komisařů nebo toto kolegium s celým administrativním aparátem (+ 35 000 úředníků a překladatelů).</a:t>
            </a: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>
                <a:solidFill>
                  <a:srgbClr val="FF0000"/>
                </a:solidFill>
              </a:rPr>
              <a:t>Pravomoci: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1. iniciativní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2. výkonná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3</a:t>
            </a:r>
            <a:r>
              <a:rPr lang="cs-CZ" altLang="cs-CZ" sz="2000"/>
              <a:t>. kontrolní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/>
              <a:t>4. normotvorná (nelegislativní akty)</a:t>
            </a:r>
            <a:endParaRPr lang="cs-CZ" altLang="cs-CZ" sz="2000" dirty="0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/>
              <a:t>5. </a:t>
            </a:r>
            <a:r>
              <a:rPr lang="cs-CZ" altLang="cs-CZ" sz="2000" dirty="0"/>
              <a:t>zastupování </a:t>
            </a:r>
            <a:r>
              <a:rPr lang="cs-CZ" altLang="cs-CZ" sz="2000"/>
              <a:t>EU navenek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F75F8FE-E344-4BAB-BA47-A225025C03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  <a:br>
              <a:rPr lang="cs-CZ" altLang="cs-CZ"/>
            </a:br>
            <a:r>
              <a:rPr lang="cs-CZ" altLang="cs-CZ" sz="3200"/>
              <a:t>základní informace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61DC8D6-2732-42BF-BEEC-AB9862BF5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997450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2000"/>
              <a:t>Činnost Komise je zabezpečována prostřednictvím </a:t>
            </a:r>
            <a:r>
              <a:rPr lang="cs-CZ" altLang="cs-CZ" sz="2000" b="1">
                <a:solidFill>
                  <a:srgbClr val="C00000"/>
                </a:solidFill>
              </a:rPr>
              <a:t>Generálních ředitelství.</a:t>
            </a:r>
            <a:r>
              <a:rPr lang="cs-CZ" altLang="cs-CZ" sz="2000" b="1"/>
              <a:t> GŘ</a:t>
            </a:r>
            <a:r>
              <a:rPr lang="cs-CZ" altLang="cs-CZ" sz="2000"/>
              <a:t> je odpovědný jednomu z komisařů. O celkový chod Komise se stará </a:t>
            </a:r>
            <a:r>
              <a:rPr lang="cs-CZ" altLang="cs-CZ" sz="2000" b="1"/>
              <a:t>Generální sekretariát</a:t>
            </a:r>
            <a:r>
              <a:rPr lang="cs-CZ" altLang="cs-CZ" sz="2000"/>
              <a:t>.</a:t>
            </a:r>
          </a:p>
          <a:p>
            <a:r>
              <a:rPr lang="cs-CZ" altLang="cs-CZ" sz="2000"/>
              <a:t>Celkem má Komise přibližně </a:t>
            </a:r>
            <a:r>
              <a:rPr lang="cs-CZ" altLang="cs-CZ" sz="2000" b="1">
                <a:solidFill>
                  <a:srgbClr val="C00000"/>
                </a:solidFill>
              </a:rPr>
              <a:t>35 000 zaměstnanců, </a:t>
            </a:r>
            <a:r>
              <a:rPr lang="cs-CZ" altLang="cs-CZ" sz="2000"/>
              <a:t>z nichž asi patnáct procent tvoří překladatelská a tlumočnická služba.</a:t>
            </a:r>
          </a:p>
          <a:p>
            <a:r>
              <a:rPr lang="cs-CZ" altLang="cs-CZ" sz="2000" b="1"/>
              <a:t>Předsedu Komise musí schválit Rada EU a Evropský parlament. </a:t>
            </a:r>
            <a:r>
              <a:rPr lang="cs-CZ" altLang="cs-CZ" sz="2000"/>
              <a:t>8 místopředsedů.</a:t>
            </a:r>
          </a:p>
          <a:p>
            <a:r>
              <a:rPr lang="cs-CZ" altLang="cs-CZ" sz="2000"/>
              <a:t>Komisaře nominují a jmenují dohodou jednotlivé členské státy, celkový počet = 27. </a:t>
            </a:r>
            <a:r>
              <a:rPr lang="cs-CZ" altLang="cs-CZ" sz="2000" b="1">
                <a:solidFill>
                  <a:srgbClr val="FF0000"/>
                </a:solidFill>
              </a:rPr>
              <a:t>Komisaři nejsou reprezentanty státu, který je delegoval.</a:t>
            </a:r>
          </a:p>
          <a:p>
            <a:r>
              <a:rPr lang="cs-CZ" altLang="cs-CZ" sz="2000"/>
              <a:t>Každému z komisařů je předsedou Komise přidělen jeden resort.</a:t>
            </a:r>
          </a:p>
          <a:p>
            <a:r>
              <a:rPr lang="cs-CZ" altLang="cs-CZ" sz="2000" b="1"/>
              <a:t>Evropskou komisi nakonec jako celek schvaluje Evropský parlament. </a:t>
            </a:r>
          </a:p>
          <a:p>
            <a:r>
              <a:rPr lang="cs-CZ" altLang="cs-CZ" sz="2000"/>
              <a:t>Komise je politicky zodpovědná Parlamentu, který jí jako celku může vyjádřit nedůvěru.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BC13615-5DA0-4FB2-8E97-CFAB5D91D5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5100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/>
              <a:t>Rada EU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6AADB0E-D2FF-49E7-A6EB-3DB2BB663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5045075"/>
          </a:xfrm>
          <a:solidFill>
            <a:srgbClr val="CCFFFF"/>
          </a:solidFill>
          <a:ln w="936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b="1">
              <a:solidFill>
                <a:schemeClr val="tx1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chemeClr val="tx1"/>
                </a:solidFill>
              </a:rPr>
              <a:t>Složení:</a:t>
            </a:r>
            <a:r>
              <a:rPr lang="cs-CZ" altLang="cs-CZ" sz="2400">
                <a:solidFill>
                  <a:schemeClr val="tx1"/>
                </a:solidFill>
              </a:rPr>
              <a:t> </a:t>
            </a:r>
            <a:r>
              <a:rPr lang="cs-CZ" altLang="cs-CZ" sz="2400"/>
              <a:t>zástupci člen. států (ministři – 10 různých sektorových variant podle agendy)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/>
              <a:t>Předsednictví:</a:t>
            </a:r>
            <a:r>
              <a:rPr lang="cs-CZ" altLang="cs-CZ" sz="2400"/>
              <a:t> po 6 měsících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b="1" i="1">
                <a:solidFill>
                  <a:srgbClr val="C00000"/>
                </a:solidFill>
              </a:rPr>
              <a:t>Pravomoci: rozhodovací, legislativní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CC0000"/>
                </a:solidFill>
              </a:rPr>
              <a:t>Hlasování:</a:t>
            </a:r>
            <a:r>
              <a:rPr lang="cs-CZ" altLang="cs-CZ" sz="2400"/>
              <a:t>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>
                <a:solidFill>
                  <a:srgbClr val="FF3300"/>
                </a:solidFill>
              </a:rPr>
              <a:t>vážené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>
                <a:solidFill>
                  <a:srgbClr val="FF3300"/>
                </a:solidFill>
              </a:rPr>
              <a:t>kvalifikovaná většina nebo jednomyslnost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3333CC"/>
                </a:solidFill>
              </a:rPr>
              <a:t>COREPER I a II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3600" b="1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41B4839-C4E8-4CA7-A4DE-2CCBAA6EF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356196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/>
              <a:t>Rada EU – deset různých složení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0387DC7-1AD5-4EF0-86FB-4A7C860C6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334873"/>
              </p:ext>
            </p:extLst>
          </p:nvPr>
        </p:nvGraphicFramePr>
        <p:xfrm>
          <a:off x="1187450" y="1556792"/>
          <a:ext cx="5905500" cy="5040563"/>
        </p:xfrm>
        <a:graphic>
          <a:graphicData uri="http://schemas.openxmlformats.org/drawingml/2006/table">
            <a:tbl>
              <a:tblPr/>
              <a:tblGrid>
                <a:gridCol w="4465134">
                  <a:extLst>
                    <a:ext uri="{9D8B030D-6E8A-4147-A177-3AD203B41FA5}">
                      <a16:colId xmlns:a16="http://schemas.microsoft.com/office/drawing/2014/main" val="2335759663"/>
                    </a:ext>
                  </a:extLst>
                </a:gridCol>
                <a:gridCol w="1440366">
                  <a:extLst>
                    <a:ext uri="{9D8B030D-6E8A-4147-A177-3AD203B41FA5}">
                      <a16:colId xmlns:a16="http://schemas.microsoft.com/office/drawing/2014/main" val="1665113512"/>
                    </a:ext>
                  </a:extLst>
                </a:gridCol>
              </a:tblGrid>
              <a:tr h="455027">
                <a:tc>
                  <a:txBody>
                    <a:bodyPr/>
                    <a:lstStyle/>
                    <a:p>
                      <a:r>
                        <a:rPr lang="cs-CZ" sz="2400" b="1" dirty="0"/>
                        <a:t>Název sektorové rady</a:t>
                      </a:r>
                      <a:endParaRPr lang="cs-CZ" sz="2400" dirty="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/>
                        <a:t>Zkratka</a:t>
                      </a:r>
                      <a:endParaRPr lang="cs-CZ" sz="200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487094"/>
                  </a:ext>
                </a:extLst>
              </a:tr>
              <a:tr h="455027">
                <a:tc>
                  <a:txBody>
                    <a:bodyPr/>
                    <a:lstStyle/>
                    <a:p>
                      <a:r>
                        <a:rPr lang="cs-CZ" sz="1400" dirty="0"/>
                        <a:t>Rada pro všeobecné záležitosti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GAC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798488"/>
                  </a:ext>
                </a:extLst>
              </a:tr>
              <a:tr h="455027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zahraniční věci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FAC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282608"/>
                  </a:ext>
                </a:extLst>
              </a:tr>
              <a:tr h="455027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C00000"/>
                          </a:solidFill>
                        </a:rPr>
                        <a:t>Rada pro hospodářské a finanční záležitosti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C00000"/>
                          </a:solidFill>
                        </a:rPr>
                        <a:t>ECOFIN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41707"/>
                  </a:ext>
                </a:extLst>
              </a:tr>
              <a:tr h="455027">
                <a:tc>
                  <a:txBody>
                    <a:bodyPr/>
                    <a:lstStyle/>
                    <a:p>
                      <a:r>
                        <a:rPr lang="it-IT" sz="1400" dirty="0"/>
                        <a:t>Rada pro spravedlnost a vnitřní věci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JHA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200319"/>
                  </a:ext>
                </a:extLst>
              </a:tr>
              <a:tr h="4902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zaměstnanost, sociální politiku, zdravotnictví a spotřebitelské záležitosti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EPSCO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265377"/>
                  </a:ext>
                </a:extLst>
              </a:tr>
              <a:tr h="455027">
                <a:tc>
                  <a:txBody>
                    <a:bodyPr/>
                    <a:lstStyle/>
                    <a:p>
                      <a:r>
                        <a:rPr lang="cs-CZ" sz="1400" dirty="0"/>
                        <a:t>Rada pro konkurenceschopnost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CC</a:t>
                      </a:r>
                      <a:endParaRPr lang="cs-CZ" sz="1400" dirty="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2572110"/>
                  </a:ext>
                </a:extLst>
              </a:tr>
              <a:tr h="455027">
                <a:tc>
                  <a:txBody>
                    <a:bodyPr/>
                    <a:lstStyle/>
                    <a:p>
                      <a:r>
                        <a:rPr lang="cs-CZ" sz="1400" dirty="0"/>
                        <a:t>Rada pro dopravu, telekomunikace a energetiku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TTE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925860"/>
                  </a:ext>
                </a:extLst>
              </a:tr>
              <a:tr h="455027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zemědělství a rybolov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AGRI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564236"/>
                  </a:ext>
                </a:extLst>
              </a:tr>
              <a:tr h="455027">
                <a:tc>
                  <a:txBody>
                    <a:bodyPr/>
                    <a:lstStyle/>
                    <a:p>
                      <a:r>
                        <a:rPr lang="cs-CZ" sz="1400" dirty="0"/>
                        <a:t>Rada pro životní prostředí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ENVI</a:t>
                      </a:r>
                      <a:endParaRPr lang="cs-CZ" sz="1400" dirty="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177221"/>
                  </a:ext>
                </a:extLst>
              </a:tr>
              <a:tr h="455027">
                <a:tc>
                  <a:txBody>
                    <a:bodyPr/>
                    <a:lstStyle/>
                    <a:p>
                      <a:r>
                        <a:rPr lang="cs-CZ" sz="1400"/>
                        <a:t>Rada pro školství, mládež, kulturu a sport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EYC</a:t>
                      </a:r>
                      <a:endParaRPr lang="cs-CZ" sz="1400" dirty="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609658"/>
                  </a:ext>
                </a:extLst>
              </a:tr>
            </a:tbl>
          </a:graphicData>
        </a:graphic>
      </p:graphicFrame>
      <p:sp>
        <p:nvSpPr>
          <p:cNvPr id="15386" name="Rectangle 1">
            <a:extLst>
              <a:ext uri="{FF2B5EF4-FFF2-40B4-BE49-F238E27FC236}">
                <a16:creationId xmlns:a16="http://schemas.microsoft.com/office/drawing/2014/main" id="{DDC618C2-2342-4EE5-B283-82AAC1624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3933825"/>
            <a:ext cx="8343900" cy="563563"/>
          </a:xfrm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85698" anchor="ctr">
            <a:spAutoFit/>
          </a:bodyPr>
          <a:lstStyle/>
          <a:p>
            <a:pPr marL="0" indent="0" fontAlgn="ctr">
              <a:spcBef>
                <a:spcPct val="0"/>
              </a:spcBef>
              <a:buFont typeface="Arial" panose="020B0604020202020204" pitchFamily="34" charset="0"/>
              <a:buNone/>
            </a:pPr>
            <a:br>
              <a:rPr lang="en-GB" altLang="cs-CZ" sz="800">
                <a:solidFill>
                  <a:srgbClr val="888888"/>
                </a:solidFill>
              </a:rPr>
            </a:br>
            <a:endParaRPr lang="en-GB" altLang="cs-CZ" sz="60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cs-CZ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7A306AD-19C1-4F57-A4E5-E5E0F8FD44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500187"/>
          </a:xfrm>
          <a:solidFill>
            <a:srgbClr val="FF99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/>
              <a:t>Kvalifikovaná většina v Radě podle Lisabonu </a:t>
            </a:r>
            <a:r>
              <a:rPr lang="cs-CZ" altLang="cs-CZ" sz="3200">
                <a:solidFill>
                  <a:srgbClr val="0066FF"/>
                </a:solidFill>
              </a:rPr>
              <a:t>(současnost)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4675983-96FC-40BA-B4A6-70CE79C10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08513"/>
          </a:xfrm>
          <a:solidFill>
            <a:srgbClr val="FFFF99"/>
          </a:solidFill>
          <a:ln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55% členských států</a:t>
            </a:r>
            <a:r>
              <a:rPr lang="cs-CZ" altLang="cs-CZ" sz="2400" dirty="0"/>
              <a:t> a současně alespoň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65% obyvatel EU</a:t>
            </a:r>
            <a:r>
              <a:rPr lang="cs-CZ" altLang="cs-CZ" sz="2400" dirty="0"/>
              <a:t> (součet obyvatel ve státech hlasujících kladně)</a:t>
            </a:r>
          </a:p>
          <a:p>
            <a:pPr marL="0" indent="0" eaLnBrk="1" hangingPunct="1">
              <a:lnSpc>
                <a:spcPct val="83000"/>
              </a:lnSpc>
              <a:buFont typeface="Arial" panose="020B0604020202020204" pitchFamily="34" charset="0"/>
              <a:buNone/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dirty="0"/>
              <a:t>		= kumulativní podmínky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i="1" dirty="0">
                <a:solidFill>
                  <a:schemeClr val="tx1"/>
                </a:solidFill>
              </a:rPr>
              <a:t>Blokační menšina</a:t>
            </a:r>
            <a:r>
              <a:rPr lang="cs-CZ" altLang="cs-CZ" sz="2400" i="1" dirty="0">
                <a:solidFill>
                  <a:schemeClr val="tx1"/>
                </a:solidFill>
              </a:rPr>
              <a:t> </a:t>
            </a:r>
            <a:r>
              <a:rPr lang="cs-CZ" altLang="cs-CZ" sz="2400" dirty="0">
                <a:solidFill>
                  <a:schemeClr val="accent3">
                    <a:lumMod val="65000"/>
                  </a:schemeClr>
                </a:solidFill>
              </a:rPr>
              <a:t>- </a:t>
            </a:r>
            <a:r>
              <a:rPr lang="cs-CZ" altLang="cs-CZ" sz="2400" dirty="0">
                <a:solidFill>
                  <a:srgbClr val="0070C0"/>
                </a:solidFill>
              </a:rPr>
              <a:t>tzv. </a:t>
            </a:r>
            <a:r>
              <a:rPr lang="cs-CZ" altLang="cs-CZ" sz="2400" b="1" dirty="0" err="1">
                <a:solidFill>
                  <a:srgbClr val="0070C0"/>
                </a:solidFill>
              </a:rPr>
              <a:t>ioanninský</a:t>
            </a:r>
            <a:r>
              <a:rPr lang="cs-CZ" altLang="cs-CZ" sz="2400" b="1" dirty="0">
                <a:solidFill>
                  <a:srgbClr val="0070C0"/>
                </a:solidFill>
              </a:rPr>
              <a:t> kompromis:</a:t>
            </a:r>
          </a:p>
          <a:p>
            <a:pPr marL="738188" lvl="1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b="1" dirty="0">
                <a:solidFill>
                  <a:srgbClr val="FF0000"/>
                </a:solidFill>
              </a:rPr>
              <a:t>Nesmí ji tvořit jen 3 státy, i kdyby představovaly 35% obyv.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lvl="1"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Menšina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 musí být tvořena minimálně </a:t>
            </a:r>
            <a:r>
              <a:rPr lang="cs-CZ" altLang="cs-CZ" sz="2000" dirty="0">
                <a:solidFill>
                  <a:schemeClr val="tx1"/>
                </a:solidFill>
              </a:rPr>
              <a:t>4 zeměmi 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(případně takovým počtem členů, jenž zastupuje nejméně </a:t>
            </a:r>
            <a:r>
              <a:rPr lang="cs-CZ" altLang="cs-CZ" sz="2000" dirty="0">
                <a:solidFill>
                  <a:schemeClr val="tx1"/>
                </a:solidFill>
              </a:rPr>
              <a:t>35 % obyvatelstva zúčastněných členských států plus ještě jeden člen), 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jinak se kvalifikovaná většina považuje za dosaženou. </a:t>
            </a:r>
          </a:p>
          <a:p>
            <a:pPr lvl="1"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Tato změna byla zakotvena ve prospěch ochrany malých členských zemí, které by jinak mohly být </a:t>
            </a:r>
            <a:r>
              <a:rPr lang="cs-CZ" altLang="cs-CZ" sz="2000" dirty="0">
                <a:solidFill>
                  <a:schemeClr val="tx1"/>
                </a:solidFill>
              </a:rPr>
              <a:t>blokovány třemi velkými členskými státy EU, které tvoří 35 % obyvatel EU.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2400" dirty="0"/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4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485B9A21-BE44-4AEB-928B-4D3AC84F3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779462"/>
          </a:xfrm>
          <a:solidFill>
            <a:srgbClr val="FFFF66"/>
          </a:solidFill>
        </p:spPr>
        <p:txBody>
          <a:bodyPr/>
          <a:lstStyle/>
          <a:p>
            <a:r>
              <a:rPr lang="cs-CZ" altLang="cs-CZ" sz="2400" b="1" i="1"/>
              <a:t>SHRNUTÍ INFORMACÍ O KVALIFIKOVANÉ VĚTŠINĚ</a:t>
            </a:r>
            <a:endParaRPr lang="pl-PL" altLang="cs-CZ" sz="2400"/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B4688EFF-E2FF-438F-967C-D97C906FB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8013" cy="5473700"/>
          </a:xfrm>
          <a:solidFill>
            <a:srgbClr val="FFFFCC"/>
          </a:solidFill>
        </p:spPr>
        <p:txBody>
          <a:bodyPr/>
          <a:lstStyle/>
          <a:p>
            <a:pPr hangingPunct="1"/>
            <a:r>
              <a:rPr lang="cs-CZ" altLang="cs-CZ" sz="1600" b="1" i="1">
                <a:solidFill>
                  <a:srgbClr val="C00000"/>
                </a:solidFill>
              </a:rPr>
              <a:t>Kvalifikovaná většina</a:t>
            </a:r>
            <a:endParaRPr lang="cs-CZ" altLang="cs-CZ" sz="1600" b="1">
              <a:solidFill>
                <a:srgbClr val="C00000"/>
              </a:solidFill>
            </a:endParaRPr>
          </a:p>
          <a:p>
            <a:r>
              <a:rPr lang="cs-CZ" altLang="cs-CZ" sz="1600" i="1"/>
              <a:t>Hlasuje-li Rada o návrhu Komise nebo vysokého představitele Unie pro zahraniční věci a bezpečnostní politiku, </a:t>
            </a:r>
            <a:r>
              <a:rPr lang="cs-CZ" altLang="cs-CZ" sz="1600" b="1" i="1"/>
              <a:t>kvalifikované většiny</a:t>
            </a:r>
            <a:r>
              <a:rPr lang="cs-CZ" altLang="cs-CZ" sz="1600" i="1"/>
              <a:t> je dosaženo, jsou-li splněny zároveň dvě podmínky (tzv</a:t>
            </a:r>
            <a:r>
              <a:rPr lang="cs-CZ" altLang="cs-CZ" sz="1600" i="1">
                <a:highlight>
                  <a:srgbClr val="FFFF00"/>
                </a:highlight>
              </a:rPr>
              <a:t>. dvojí většina</a:t>
            </a:r>
            <a:r>
              <a:rPr lang="cs-CZ" altLang="cs-CZ" sz="1600" i="1"/>
              <a:t>):</a:t>
            </a:r>
            <a:endParaRPr lang="cs-CZ" altLang="cs-CZ" sz="1600"/>
          </a:p>
          <a:p>
            <a:r>
              <a:rPr lang="cs-CZ" altLang="cs-CZ" sz="1600" b="1" i="1"/>
              <a:t>55 % členských států</a:t>
            </a:r>
            <a:r>
              <a:rPr lang="cs-CZ" altLang="cs-CZ" sz="1600" i="1"/>
              <a:t> hlasuje pro návrh – v praxi to znamená 15 z 27 států,</a:t>
            </a:r>
            <a:endParaRPr lang="cs-CZ" altLang="cs-CZ" sz="1600"/>
          </a:p>
          <a:p>
            <a:r>
              <a:rPr lang="cs-CZ" altLang="cs-CZ" sz="1600" i="1"/>
              <a:t>návrh podporují členské státy zastupující nejméně </a:t>
            </a:r>
            <a:r>
              <a:rPr lang="cs-CZ" altLang="cs-CZ" sz="1600" b="1" i="1"/>
              <a:t>65 % celk. počtu obyvatel EU</a:t>
            </a:r>
            <a:r>
              <a:rPr lang="cs-CZ" altLang="cs-CZ" sz="1600" i="1"/>
              <a:t>.</a:t>
            </a:r>
            <a:endParaRPr lang="cs-CZ" altLang="cs-CZ" sz="1600"/>
          </a:p>
          <a:p>
            <a:pPr hangingPunct="1"/>
            <a:r>
              <a:rPr lang="cs-CZ" altLang="cs-CZ" sz="1600" b="1" i="1">
                <a:highlight>
                  <a:srgbClr val="FFFF00"/>
                </a:highlight>
              </a:rPr>
              <a:t>Blokační menšina: </a:t>
            </a:r>
            <a:r>
              <a:rPr lang="cs-CZ" altLang="cs-CZ" sz="1600" b="1" i="1"/>
              <a:t>Blokační menšinu musejí tvořit </a:t>
            </a:r>
            <a:r>
              <a:rPr lang="cs-CZ" altLang="cs-CZ" sz="1600" b="1" i="1">
                <a:highlight>
                  <a:srgbClr val="FFFF00"/>
                </a:highlight>
              </a:rPr>
              <a:t>nejméně čtyři</a:t>
            </a:r>
            <a:r>
              <a:rPr lang="cs-CZ" altLang="cs-CZ" sz="1600" b="1" i="1"/>
              <a:t> členové Rady, kteří zastupují </a:t>
            </a:r>
            <a:r>
              <a:rPr lang="cs-CZ" altLang="cs-CZ" sz="1600" i="1"/>
              <a:t>více než 35 % obyvatelstva EU</a:t>
            </a:r>
            <a:r>
              <a:rPr lang="cs-CZ" altLang="cs-CZ" sz="1600" b="1" i="1"/>
              <a:t>.</a:t>
            </a:r>
            <a:endParaRPr lang="cs-CZ" altLang="cs-CZ" sz="1600" b="1"/>
          </a:p>
          <a:p>
            <a:pPr hangingPunct="1"/>
            <a:r>
              <a:rPr lang="cs-CZ" altLang="cs-CZ" sz="1600" b="1" i="1"/>
              <a:t>Zvláštní případy: V případech, kdy se na hlasování nepodílejí všichni členové Rady – například z důvodu udělení výjimky v určitých oblastech politiky – se procenta počítají jen ze zúčastněných členů Rady.</a:t>
            </a:r>
            <a:endParaRPr lang="cs-CZ" altLang="cs-CZ" sz="1600" b="1"/>
          </a:p>
          <a:p>
            <a:r>
              <a:rPr lang="cs-CZ" altLang="cs-CZ" sz="1600" i="1"/>
              <a:t>Další výjimka: Rozhoduje-li Rada o návrhu, který nebyl předložen Komisí nebo Vysokým představitelem, je rozhodnutí přijato, když:</a:t>
            </a:r>
            <a:endParaRPr lang="cs-CZ" altLang="cs-CZ" sz="1600"/>
          </a:p>
          <a:p>
            <a:r>
              <a:rPr lang="cs-CZ" altLang="cs-CZ" sz="1600" i="1"/>
              <a:t>pro návrh hlasuje nejméně 72 % členů Rady,</a:t>
            </a:r>
            <a:endParaRPr lang="cs-CZ" altLang="cs-CZ" sz="1600"/>
          </a:p>
          <a:p>
            <a:r>
              <a:rPr lang="cs-CZ" altLang="cs-CZ" sz="1600" i="1"/>
              <a:t>tito členové zastupují nejméně 65 % obyvatelstva EU.</a:t>
            </a:r>
            <a:endParaRPr lang="cs-CZ" altLang="cs-CZ" sz="1600"/>
          </a:p>
          <a:p>
            <a:pPr hangingPunct="1"/>
            <a:r>
              <a:rPr lang="cs-CZ" altLang="cs-CZ" sz="1600" b="1" i="1">
                <a:highlight>
                  <a:srgbClr val="FFFF00"/>
                </a:highlight>
              </a:rPr>
              <a:t>Zdržení se hlasování</a:t>
            </a:r>
            <a:endParaRPr lang="cs-CZ" altLang="cs-CZ" sz="1600" b="1">
              <a:highlight>
                <a:srgbClr val="FFFF00"/>
              </a:highlight>
            </a:endParaRPr>
          </a:p>
          <a:p>
            <a:r>
              <a:rPr lang="cs-CZ" altLang="cs-CZ" sz="1600" i="1">
                <a:highlight>
                  <a:srgbClr val="FFFF00"/>
                </a:highlight>
              </a:rPr>
              <a:t>Zdržení se hlasování se při hlasování kvalifikovanou většinou považuje za hlas proti návrhu. Zdržení se hlasování neznamená totéž co neúčast na hlasování. Hlasování se může kdykoli zdržet kterýkoli člen Rady.</a:t>
            </a:r>
            <a:endParaRPr lang="cs-CZ" altLang="cs-CZ" sz="1600">
              <a:highlight>
                <a:srgbClr val="FFFF00"/>
              </a:highlight>
            </a:endParaRPr>
          </a:p>
          <a:p>
            <a:endParaRPr lang="pl-PL" altLang="cs-CZ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1460</Words>
  <Application>Microsoft Office PowerPoint</Application>
  <PresentationFormat>Předvádění na obrazovce (4:3)</PresentationFormat>
  <Paragraphs>187</Paragraphs>
  <Slides>19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Arial Black</vt:lpstr>
      <vt:lpstr>Arial Unicode MS</vt:lpstr>
      <vt:lpstr>FreeSans</vt:lpstr>
      <vt:lpstr>Liberation Serif</vt:lpstr>
      <vt:lpstr>Times New Roman</vt:lpstr>
      <vt:lpstr>WenQuanYi Micro Hei</vt:lpstr>
      <vt:lpstr>Výchozí návrh</vt:lpstr>
      <vt:lpstr> PRÁVO EVROPSKÉ UNIE     Organizační struktura EU  Aktualizováno 2021 (zahrnuje změny po Brexitu)</vt:lpstr>
      <vt:lpstr>     </vt:lpstr>
      <vt:lpstr>Prezentace aplikace PowerPoint</vt:lpstr>
      <vt:lpstr>Evropská komise</vt:lpstr>
      <vt:lpstr>Evropská komise základní informace</vt:lpstr>
      <vt:lpstr>Rada EU</vt:lpstr>
      <vt:lpstr>Rada EU – deset různých složení</vt:lpstr>
      <vt:lpstr>Kvalifikovaná většina v Radě podle Lisabonu (současnost)</vt:lpstr>
      <vt:lpstr>SHRNUTÍ INFORMACÍ O KVALIFIKOVANÉ VĚTŠINĚ</vt:lpstr>
      <vt:lpstr>Hlasovací váha jednotlivých členských států v Radě EU u kvalifikované většiny</vt:lpstr>
      <vt:lpstr>Evropská unie a Rada Evropy</vt:lpstr>
      <vt:lpstr>Evropská rada</vt:lpstr>
      <vt:lpstr>Evropská rada</vt:lpstr>
      <vt:lpstr>Evropský parlament</vt:lpstr>
      <vt:lpstr>Zasedání EP</vt:lpstr>
      <vt:lpstr>Výbory a frakce EP</vt:lpstr>
      <vt:lpstr>Prezentace aplikace PowerPoint</vt:lpstr>
      <vt:lpstr>Složení SD EU:</vt:lpstr>
      <vt:lpstr>Základní funkce Soudního dvora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93</cp:revision>
  <dcterms:modified xsi:type="dcterms:W3CDTF">2022-03-16T20:26:17Z</dcterms:modified>
</cp:coreProperties>
</file>