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82" r:id="rId3"/>
    <p:sldId id="360" r:id="rId4"/>
    <p:sldId id="291" r:id="rId5"/>
    <p:sldId id="280" r:id="rId6"/>
    <p:sldId id="258" r:id="rId7"/>
    <p:sldId id="257" r:id="rId8"/>
    <p:sldId id="259" r:id="rId9"/>
    <p:sldId id="281" r:id="rId10"/>
    <p:sldId id="269" r:id="rId11"/>
    <p:sldId id="284" r:id="rId12"/>
    <p:sldId id="260" r:id="rId13"/>
    <p:sldId id="270" r:id="rId14"/>
    <p:sldId id="267" r:id="rId15"/>
    <p:sldId id="268" r:id="rId16"/>
    <p:sldId id="261" r:id="rId17"/>
    <p:sldId id="263" r:id="rId18"/>
    <p:sldId id="292" r:id="rId19"/>
    <p:sldId id="262" r:id="rId20"/>
    <p:sldId id="265" r:id="rId21"/>
    <p:sldId id="266" r:id="rId22"/>
    <p:sldId id="264" r:id="rId23"/>
    <p:sldId id="283" r:id="rId24"/>
    <p:sldId id="289" r:id="rId25"/>
    <p:sldId id="290" r:id="rId26"/>
    <p:sldId id="293" r:id="rId27"/>
    <p:sldId id="276" r:id="rId28"/>
    <p:sldId id="277" r:id="rId29"/>
    <p:sldId id="286" r:id="rId30"/>
    <p:sldId id="287" r:id="rId31"/>
    <p:sldId id="278" r:id="rId32"/>
    <p:sldId id="279" r:id="rId33"/>
    <p:sldId id="288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83EFD3"/>
    <a:srgbClr val="CCFFFF"/>
    <a:srgbClr val="99FFCC"/>
    <a:srgbClr val="00FF99"/>
    <a:srgbClr val="66FF99"/>
    <a:srgbClr val="99FF99"/>
    <a:srgbClr val="66FFCC"/>
    <a:srgbClr val="FFDA8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33CC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00"/>
                </a:solidFill>
              </a:rPr>
              <a:t>Pravomoci EU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  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2800" dirty="0" err="1">
                <a:solidFill>
                  <a:srgbClr val="FFFF99"/>
                </a:solidFill>
              </a:rPr>
              <a:t>Competences</a:t>
            </a:r>
            <a:r>
              <a:rPr lang="cs-CZ" sz="2800" dirty="0">
                <a:solidFill>
                  <a:srgbClr val="FFFF99"/>
                </a:solidFill>
              </a:rPr>
              <a:t>/(</a:t>
            </a:r>
            <a:r>
              <a:rPr lang="cs-CZ" sz="2800" dirty="0" err="1">
                <a:solidFill>
                  <a:srgbClr val="FFFF99"/>
                </a:solidFill>
              </a:rPr>
              <a:t>Powers</a:t>
            </a:r>
            <a:r>
              <a:rPr lang="cs-CZ" sz="2800" dirty="0">
                <a:solidFill>
                  <a:srgbClr val="FFFF99"/>
                </a:solidFill>
              </a:rPr>
              <a:t>)</a:t>
            </a:r>
            <a:r>
              <a:rPr lang="cs-CZ" sz="2000" dirty="0">
                <a:solidFill>
                  <a:srgbClr val="FFFF99"/>
                </a:solidFill>
              </a:rPr>
              <a:t> </a:t>
            </a:r>
            <a:br>
              <a:rPr lang="cs-CZ" sz="2000" dirty="0">
                <a:solidFill>
                  <a:srgbClr val="FFFF99"/>
                </a:solidFill>
              </a:rPr>
            </a:br>
            <a:br>
              <a:rPr lang="cs-CZ" sz="2000">
                <a:solidFill>
                  <a:srgbClr val="FFFF99"/>
                </a:solidFill>
              </a:rPr>
            </a:br>
            <a:r>
              <a:rPr lang="cs-CZ" sz="2000">
                <a:solidFill>
                  <a:srgbClr val="FFFF99"/>
                </a:solidFill>
              </a:rPr>
              <a:t>2022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rgbClr val="66FF99"/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Ale: 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(korektiv: viz princip subsidiarity)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76634"/>
          </a:xfrm>
        </p:spPr>
        <p:txBody>
          <a:bodyPr>
            <a:noAutofit/>
          </a:bodyPr>
          <a:lstStyle/>
          <a:p>
            <a:r>
              <a:rPr lang="cs-CZ" sz="3600" dirty="0"/>
              <a:t>Oblast </a:t>
            </a:r>
            <a:r>
              <a:rPr lang="cs-CZ" sz="3600" b="1" u="sng" dirty="0"/>
              <a:t>sdílené </a:t>
            </a:r>
            <a:r>
              <a:rPr lang="cs-CZ" sz="3600" b="1" u="sng"/>
              <a:t>pravomoci EU </a:t>
            </a:r>
            <a:r>
              <a:rPr lang="cs-CZ" sz="3600"/>
              <a:t>– </a:t>
            </a:r>
            <a:r>
              <a:rPr lang="cs-CZ" sz="3600">
                <a:solidFill>
                  <a:srgbClr val="0000FF"/>
                </a:solidFill>
              </a:rPr>
              <a:t>sdílená pravomoc vykonávaná členskými státy, </a:t>
            </a:r>
            <a:r>
              <a:rPr lang="cs-CZ" sz="3600">
                <a:solidFill>
                  <a:srgbClr val="FF0000"/>
                </a:solidFill>
              </a:rPr>
              <a:t>sdílená pravomoc vykonávaná EU</a:t>
            </a:r>
            <a:br>
              <a:rPr lang="cs-CZ" sz="3600">
                <a:solidFill>
                  <a:srgbClr val="FF0000"/>
                </a:solidFill>
              </a:rPr>
            </a:br>
            <a:r>
              <a:rPr lang="cs-CZ" sz="3200"/>
              <a:t>(v konkrétním případě buď jedna nebo druhá,    o výkonu rozhoduje EU)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331640" y="2917675"/>
            <a:ext cx="6480720" cy="3580062"/>
          </a:xfrm>
          <a:prstGeom prst="ellipse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661964" y="494035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76364" y="3355491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03898" y="5211763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08212" y="3754537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5942720" y="407761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3. Podpůrné, koordinační a doplňkové pravomoci (čl. 6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E3F9FD"/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ochrana a zlepšování lidského zdraví </a:t>
            </a:r>
            <a:r>
              <a:rPr lang="cs-CZ" b="1" dirty="0"/>
              <a:t>(zdravotnictví)</a:t>
            </a:r>
          </a:p>
          <a:p>
            <a:r>
              <a:rPr lang="cs-CZ" dirty="0"/>
              <a:t>průmysl, cestovní ruch</a:t>
            </a:r>
          </a:p>
          <a:p>
            <a:pPr lvl="0"/>
            <a:r>
              <a:rPr lang="cs-CZ" b="1" dirty="0"/>
              <a:t>kultura</a:t>
            </a:r>
          </a:p>
          <a:p>
            <a:pPr lvl="0"/>
            <a:r>
              <a:rPr lang="cs-CZ" dirty="0"/>
              <a:t>všeobecné vzdělávání, odborné vzdělávání </a:t>
            </a:r>
            <a:r>
              <a:rPr lang="cs-CZ" b="1" dirty="0"/>
              <a:t>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  <a:p>
            <a:pPr marL="0" indent="0">
              <a:buNone/>
            </a:pPr>
            <a:r>
              <a:rPr lang="cs-CZ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/>
              <a:t>Zvláštní oblast - </a:t>
            </a:r>
            <a:r>
              <a:rPr lang="cs-CZ" dirty="0" err="1"/>
              <a:t>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E3F9FD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Čl. 2 odst. 4: Unie má v souladu s ustanoveními Smlouvy o Evropské unii pravomoc vymezovat a provádět </a:t>
            </a:r>
          </a:p>
          <a:p>
            <a:pPr marL="0" lvl="0" indent="0">
              <a:buNone/>
            </a:pPr>
            <a:r>
              <a:rPr lang="cs-CZ" b="1" dirty="0"/>
              <a:t>společnou 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(pozor – společná není jednotná)</a:t>
            </a: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rgbClr val="CCFFCC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PRAVOMOCÍ, ne jejich vymezení</a:t>
            </a:r>
          </a:p>
          <a:p>
            <a:r>
              <a:rPr lang="cs-CZ" sz="2000" u="sng" dirty="0"/>
              <a:t>Článek 5 Smlouvy o EU</a:t>
            </a:r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oblastech, které nespadají do její výlučné pravomoci,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dirty="0"/>
              <a:t>Orgány 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/>
              <a:t>smí EU zasáhnout jen tehdy, když je schopná jednat účinněji než členské státy. </a:t>
            </a:r>
          </a:p>
          <a:p>
            <a:r>
              <a:rPr lang="cs-CZ" dirty="0"/>
              <a:t>Protokol: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3EFD3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4. 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b="1" i="1" u="sng" dirty="0">
                <a:solidFill>
                  <a:srgbClr val="C00000"/>
                </a:solidFill>
              </a:rPr>
              <a:t>Protokol o používání zásad subsidiarity a proporcionality:</a:t>
            </a:r>
            <a:r>
              <a:rPr lang="cs-CZ" dirty="0">
                <a:solidFill>
                  <a:srgbClr val="C00000"/>
                </a:solidFill>
              </a:rPr>
              <a:t> 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Článek 352</a:t>
            </a:r>
          </a:p>
          <a:p>
            <a:pPr marL="0" indent="0">
              <a:buNone/>
            </a:pPr>
            <a:r>
              <a:rPr lang="cs-CZ" dirty="0"/>
              <a:t>(bývalý článek 308 Smlouvy o ES - rozšířený)</a:t>
            </a:r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dirty="0"/>
              <a:t>stanovených Smlouvami je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/>
              <a:t>3. Opatření založená na tomto článku </a:t>
            </a:r>
            <a:r>
              <a:rPr lang="cs-CZ" b="1" dirty="0">
                <a:solidFill>
                  <a:srgbClr val="0000FF"/>
                </a:solidFill>
              </a:rPr>
              <a:t>nesmějí harmonizovat </a:t>
            </a:r>
            <a:r>
              <a:rPr lang="cs-CZ" dirty="0"/>
              <a:t>právní předpisy členských států v případech, kdy Smlouvy tuto harmonizaci vylučují.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6C496-9C9D-4E73-A710-D8C1BC927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„Flexibilita – 2“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CCF26-D800-4147-BD01-2BA7CB4C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V minulosti mnohokrát využito</a:t>
            </a:r>
          </a:p>
          <a:p>
            <a:pPr lvl="1"/>
            <a:r>
              <a:rPr lang="cs-CZ"/>
              <a:t>volný pohyb studentů</a:t>
            </a:r>
          </a:p>
          <a:p>
            <a:pPr lvl="1"/>
            <a:r>
              <a:rPr lang="cs-CZ"/>
              <a:t>ochranná známka EU</a:t>
            </a:r>
          </a:p>
          <a:p>
            <a:pPr lvl="1"/>
            <a:r>
              <a:rPr lang="cs-CZ"/>
              <a:t>ochrana životního prostředí</a:t>
            </a:r>
          </a:p>
          <a:p>
            <a:pPr marL="457200" lvl="1" indent="0">
              <a:buNone/>
            </a:pPr>
            <a:r>
              <a:rPr lang="cs-CZ"/>
              <a:t>(dnes již existují výslovné pravomoci)</a:t>
            </a:r>
          </a:p>
          <a:p>
            <a:r>
              <a:rPr lang="cs-CZ"/>
              <a:t>Ústavní soud ČR v nálezu Lisabon II: Je to v pořádku, zneužití brání omezení na politiky    (= oblasti integrace EU) a jednomyslnost členských států (jejich vlád) (?)</a:t>
            </a:r>
          </a:p>
        </p:txBody>
      </p:sp>
    </p:spTree>
    <p:extLst>
      <p:ext uri="{BB962C8B-B14F-4D97-AF65-F5344CB8AC3E}">
        <p14:creationId xmlns:p14="http://schemas.microsoft.com/office/powerpoint/2010/main" val="2091048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/>
              <a:t>„Oboustranná 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/>
              <a:t>Článkem 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</a:p>
          <a:p>
            <a:r>
              <a:rPr lang="cs-CZ" dirty="0"/>
              <a:t>Zástupci 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416358"/>
            <a:ext cx="8229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err="1">
                <a:ln>
                  <a:noFill/>
                </a:ln>
                <a:solidFill>
                  <a:srgbClr val="800000"/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– EU x čl-státy) 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rgbClr val="C00000"/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</a:t>
            </a:r>
            <a:r>
              <a:rPr lang="cs-CZ" altLang="cs-CZ" sz="2400" b="1" i="1">
                <a:solidFill>
                  <a:schemeClr val="accent6">
                    <a:lumMod val="75000"/>
                  </a:schemeClr>
                </a:solidFill>
              </a:rPr>
              <a:t>orgány EU (mezi sebou)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24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</a:t>
            </a:r>
            <a:r>
              <a:rPr kumimoji="0" lang="cs-CZ" altLang="cs-CZ" sz="2400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</a:rPr>
              <a:t>pravomoci ?  </a:t>
            </a:r>
            <a:r>
              <a:rPr kumimoji="0" lang="cs-CZ" altLang="cs-CZ" sz="2400" i="1" u="none" strike="noStrike" cap="none" normalizeH="0" baseline="0">
                <a:ln>
                  <a:noFill/>
                </a:ln>
                <a:effectLst/>
              </a:rPr>
              <a:t>(= ne všechny)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</a:t>
            </a:r>
            <a:r>
              <a:rPr kumimoji="0" lang="cs-CZ" altLang="cs-CZ" sz="2400" b="0" i="0" u="none" strike="noStrike" cap="none" normalizeH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(v Parlamentu = kvalifikovaná většina)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</a:t>
            </a:r>
            <a:r>
              <a:rPr lang="cs-CZ"/>
              <a:t>poměru,…. ...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>
                <a:solidFill>
                  <a:srgbClr val="C00000"/>
                </a:solidFill>
              </a:rPr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</a:t>
            </a:r>
            <a:r>
              <a:rPr lang="cs-CZ" b="1" i="1" dirty="0"/>
              <a:t>, </a:t>
            </a:r>
            <a:r>
              <a:rPr lang="cs-CZ" b="1" i="1" dirty="0">
                <a:solidFill>
                  <a:srgbClr val="C00000"/>
                </a:solidFill>
              </a:rPr>
              <a:t>jejichž účelem je vytvoření a fungování vnitřního </a:t>
            </a:r>
            <a:r>
              <a:rPr lang="cs-CZ" b="1" i="1">
                <a:solidFill>
                  <a:srgbClr val="C00000"/>
                </a:solidFill>
              </a:rPr>
              <a:t>trhu.</a:t>
            </a:r>
          </a:p>
          <a:p>
            <a:pPr marL="0" indent="0">
              <a:buNone/>
            </a:pPr>
            <a:r>
              <a:rPr lang="cs-CZ" i="1"/>
              <a:t>= VELMI NEURČITÉ VYMEZENÍ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politika Unie v oblasti energetiky 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b="1" dirty="0">
                <a:solidFill>
                  <a:srgbClr val="C00000"/>
                </a:solidFill>
              </a:rPr>
              <a:t>přijmou</a:t>
            </a:r>
            <a:r>
              <a:rPr lang="cs-CZ" dirty="0">
                <a:solidFill>
                  <a:srgbClr val="C00000"/>
                </a:solidFill>
              </a:rPr>
              <a:t> Evropský parlament a Rada řádným legislativním postupem </a:t>
            </a:r>
            <a:r>
              <a:rPr lang="cs-CZ" b="1" dirty="0">
                <a:solidFill>
                  <a:srgbClr val="C00000"/>
                </a:solidFill>
              </a:rPr>
              <a:t>opatření nezbytná </a:t>
            </a:r>
            <a:r>
              <a:rPr lang="cs-CZ" dirty="0">
                <a:solidFill>
                  <a:srgbClr val="C00000"/>
                </a:solidFill>
              </a:rPr>
              <a:t>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EA80-7C7F-479A-A372-4D2ACC6B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Autofit/>
          </a:bodyPr>
          <a:lstStyle/>
          <a:p>
            <a:r>
              <a:rPr lang="cs-CZ" sz="3600"/>
              <a:t>Ukázka sporu o pravomoc EU: Němečtí studenti v Rakousku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1ABBD-A644-44CE-BDDE-419D4D142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/>
              <a:t>V případu C-147/03 žalovala Komise Rakousko pro nesplnění povinnosti tím, že nepřijalo opatření zajišťující přístup k rakouskému vyššímu a univerzitnímu vzdělávání i pro držitele středoškolských diplomů z jiných členských států. Podstatou bylo to, že Rakousko chtělo zabránit přílišnému přílivu zahraničních studentů z jiných členských států, zejména z Německa, na rakouské vysoké školy. Z tohoto důvodu přijalo Rakousko zákon, který stanovil takovou povinnost pro studenty, jejichž maturitní vysvědčení bylo vydáno v jiném členském státu, že tito studenti musí prokázat, že splňují požadavky k přijetí ke studiu ve svém domovském státu. </a:t>
            </a:r>
          </a:p>
          <a:p>
            <a:pPr marL="0" indent="0">
              <a:buNone/>
            </a:pPr>
            <a:r>
              <a:rPr lang="cs-CZ" sz="1400"/>
              <a:t>ESD rozhodl, že přístup k vyššímu a univerzitnímu vzdělávání jakožto odbornému vzdělávání náleží do působnosti SES.</a:t>
            </a:r>
          </a:p>
          <a:p>
            <a:pPr marL="0" indent="0">
              <a:buNone/>
            </a:pPr>
            <a:r>
              <a:rPr lang="cs-CZ" sz="1400"/>
              <a:t> Shledal, že dotčený rakouský zákon znevýhodňuje držitele „cizích" maturitních vysvědčení, přičemž toto rozdílné zacházení s uchazeči o studium z jiných členských států se nezakládá na objektivních hlediscích. ESD argumenty Rakouska odůvodňující rozdílné zacházení neuznal a zákonné omezení přístupu příslušníků jiných členských států k rakouskému vysokoškolskému vzdělávání označil za diskriminační.</a:t>
            </a:r>
          </a:p>
          <a:p>
            <a:pPr marL="0" indent="0">
              <a:buNone/>
            </a:pPr>
            <a:r>
              <a:rPr lang="cs-CZ" sz="1400"/>
              <a:t>Rozsudek C-147/03 vyvolal kritickou reakci tehdejšího rakouského kancléře W. Schiissela, který dokonce požadoval přezkoumat pravomoci ESD, protože dle jeho názoru neměl ESD pravomoc posuzovat daný případ z důvodu, že </a:t>
            </a:r>
            <a:r>
              <a:rPr lang="cs-CZ" sz="1400" b="1"/>
              <a:t>oblast vzdělání vůbec nespadá do pravomocí ES.</a:t>
            </a:r>
            <a:r>
              <a:rPr lang="cs-CZ" sz="1400"/>
              <a:t> I tento případ tedy naráží na problematické místo, kterým je skutečnost, že o rozsahu pravomocí svěřených E U členskými státy rozhoduje SDEU.</a:t>
            </a:r>
          </a:p>
          <a:p>
            <a:pPr marL="0" indent="0">
              <a:buNone/>
            </a:pPr>
            <a:r>
              <a:rPr lang="cs-CZ" sz="1400"/>
              <a:t>Zajímavá je rakouská reakce na rozsudek, kdy Rakousko modifikovalo dotčený zákon, ale takovým způsobem, který zachovává jeho diskriminační charakter – stanovuje </a:t>
            </a:r>
            <a:r>
              <a:rPr lang="cs-CZ" sz="1400" b="1"/>
              <a:t>minimální kvótu, již musí tvořit studenti, kteří získali maturitní vysvědčení v Rakousku.</a:t>
            </a:r>
            <a:endParaRPr lang="cs-CZ" sz="1400"/>
          </a:p>
          <a:p>
            <a:pPr marL="0" indent="0">
              <a:buNone/>
            </a:pPr>
            <a:r>
              <a:rPr lang="cs-CZ" sz="1400" b="1"/>
              <a:t>Komise sice vyjádřila pochybnosti o slučitelnosti nových rakouských pravidel s právem ES a zaslala Rakousku upomínku, přesto žalobu proti němu nepodala.</a:t>
            </a:r>
            <a:r>
              <a:rPr lang="cs-CZ" sz="1400"/>
              <a:t> Důvodem byla ostrá reakce Rakouska a jeho hrozba požadavku připojení zvláštního protokolu k Lisabonské smlouvě, kterým by byla garantována autonomie Rakouska při stanovování kvót pro univerzitní studenty z jiných členských států. Aby se dojednávání a projednávání Lisabonské smlouvy více nekomplikovalo, Komise řízení ukončila.</a:t>
            </a:r>
          </a:p>
        </p:txBody>
      </p:sp>
    </p:spTree>
    <p:extLst>
      <p:ext uri="{BB962C8B-B14F-4D97-AF65-F5344CB8AC3E}">
        <p14:creationId xmlns:p14="http://schemas.microsoft.com/office/powerpoint/2010/main" val="354071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CC8F3E-7939-49E1-B811-A1CF94088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Polský ústavní soud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8AF5D9-3A90-4ABE-AA5F-05644198ECF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endParaRPr lang="cs-CZ"/>
          </a:p>
          <a:p>
            <a:r>
              <a:rPr lang="cs-CZ"/>
              <a:t>Patří organizace justice do pravomoci EU? Ne, ale ochrana právního státu ano, a ta to zahrnuje (čl. 2 SEU).</a:t>
            </a:r>
          </a:p>
        </p:txBody>
      </p:sp>
    </p:spTree>
    <p:extLst>
      <p:ext uri="{BB962C8B-B14F-4D97-AF65-F5344CB8AC3E}">
        <p14:creationId xmlns:p14="http://schemas.microsoft.com/office/powerpoint/2010/main" val="2012871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662D-5FE3-43C8-A9B8-AA2D0F8E55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66"/>
          </a:solidFill>
        </p:spPr>
        <p:txBody>
          <a:bodyPr>
            <a:noAutofit/>
          </a:bodyPr>
          <a:lstStyle/>
          <a:p>
            <a:r>
              <a:rPr lang="cs-CZ" sz="3600"/>
              <a:t>Celkové zhodnocení pravidel o svěření pravomoci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A830C-C9CD-40D0-AE64-1AFDCA3888B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A8F">
              <a:alpha val="60000"/>
            </a:srgbClr>
          </a:solidFill>
        </p:spPr>
        <p:txBody>
          <a:bodyPr>
            <a:normAutofit fontScale="92500" lnSpcReduction="20000"/>
          </a:bodyPr>
          <a:lstStyle/>
          <a:p>
            <a:r>
              <a:rPr lang="cs-CZ"/>
              <a:t>funkcionální metoda vymezení pravomocí (cílem je integrace)</a:t>
            </a:r>
          </a:p>
          <a:p>
            <a:r>
              <a:rPr lang="cs-CZ"/>
              <a:t>chybí přesný katalog přenesených pravomocí</a:t>
            </a:r>
          </a:p>
          <a:p>
            <a:r>
              <a:rPr lang="cs-CZ"/>
              <a:t>spory o pravomoc řeší Soudní dvůr (čl. 19 SEU) – extenzivní výklad</a:t>
            </a:r>
          </a:p>
          <a:p>
            <a:pPr lvl="1"/>
            <a:r>
              <a:rPr lang="cs-CZ"/>
              <a:t>tzv. implicitní pravomoci (22/70 AETR)</a:t>
            </a:r>
          </a:p>
          <a:p>
            <a:pPr lvl="1"/>
            <a:r>
              <a:rPr lang="cs-CZ"/>
              <a:t>zásahy do ryze vnitrostátních situací (Tanja Kreil – C-285/98)</a:t>
            </a:r>
          </a:p>
          <a:p>
            <a:pPr lvl="1"/>
            <a:r>
              <a:rPr lang="cs-CZ"/>
              <a:t>jiné řešení (C-376/98 – tabáková reklama)</a:t>
            </a:r>
          </a:p>
          <a:p>
            <a:r>
              <a:rPr lang="cs-CZ"/>
              <a:t>nejen, že EU pravomoci získává, ale zároveň je členské státy ztrácejí</a:t>
            </a:r>
          </a:p>
        </p:txBody>
      </p:sp>
    </p:spTree>
    <p:extLst>
      <p:ext uri="{BB962C8B-B14F-4D97-AF65-F5344CB8AC3E}">
        <p14:creationId xmlns:p14="http://schemas.microsoft.com/office/powerpoint/2010/main" val="624015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highlight>
                  <a:srgbClr val="00FF00"/>
                </a:highlight>
              </a:rPr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>
            <a:normAutofit fontScale="90000"/>
          </a:bodyPr>
          <a:lstStyle/>
          <a:p>
            <a:pPr eaLnBrk="1" hangingPunct="1"/>
            <a:br>
              <a:rPr lang="cs-CZ" altLang="cs-CZ"/>
            </a:br>
            <a:r>
              <a:rPr lang="cs-CZ" altLang="cs-CZ"/>
              <a:t>Přenos pravomocí nebo jejich výkonu? Příklad</a:t>
            </a:r>
            <a:r>
              <a:rPr lang="cs-CZ" altLang="cs-CZ" dirty="0"/>
              <a:t>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>
            <a:normAutofit fontScale="92500"/>
          </a:bodyPr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i="1" dirty="0"/>
              <a:t>„Francouzská republika je členem Evropské unie, kterou tvoří státy, jež se </a:t>
            </a:r>
            <a:r>
              <a:rPr lang="cs-CZ" b="1" i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i="1" dirty="0"/>
              <a:t>za podmínek stanovených ve Smlouvě o Evropské unii a Smlouvě o fungování Evropské unie</a:t>
            </a:r>
            <a:r>
              <a:rPr lang="cs-CZ" i="1"/>
              <a:t>, ...“</a:t>
            </a:r>
          </a:p>
          <a:p>
            <a:r>
              <a:rPr lang="cs-CZ" altLang="cs-CZ"/>
              <a:t>Všechny dokumenty EU i české právo používají </a:t>
            </a:r>
            <a:r>
              <a:rPr lang="cs-CZ" altLang="cs-CZ" b="1"/>
              <a:t>„přenos pravomocí“, </a:t>
            </a:r>
            <a:r>
              <a:rPr lang="cs-CZ" altLang="cs-CZ"/>
              <a:t>ne „přenos jejich výkonu“.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Čl. 20 SEU</a:t>
            </a:r>
          </a:p>
          <a:p>
            <a:pPr marL="0" indent="0">
              <a:buNone/>
            </a:pPr>
            <a:r>
              <a:rPr lang="cs-CZ" b="1" i="1" dirty="0"/>
              <a:t>Čl. 326 – 334 SFEU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soulad s právem EU</a:t>
            </a:r>
          </a:p>
          <a:p>
            <a:pPr marL="0" indent="0">
              <a:buNone/>
            </a:pPr>
            <a:r>
              <a:rPr lang="cs-CZ" dirty="0"/>
              <a:t>	nesmí jít o výlučnou pravomoc EU</a:t>
            </a:r>
          </a:p>
          <a:p>
            <a:pPr marL="0" indent="0">
              <a:buNone/>
            </a:pPr>
            <a:r>
              <a:rPr lang="cs-CZ" dirty="0"/>
              <a:t>	nesmí narušovat vnitřní trh a soudržnost</a:t>
            </a:r>
          </a:p>
          <a:p>
            <a:pPr marL="0" indent="0">
              <a:buNone/>
            </a:pPr>
            <a:r>
              <a:rPr lang="cs-CZ" dirty="0"/>
              <a:t>	ultima ratio</a:t>
            </a:r>
          </a:p>
          <a:p>
            <a:pPr marL="0" indent="0">
              <a:buNone/>
            </a:pPr>
            <a:r>
              <a:rPr lang="cs-CZ" dirty="0"/>
              <a:t>	výsledku nelze dosáhnout v přiměřené 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>čl. 20, 42-46 SEU, 326-334 SFEU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Alternativy posílené spolupráce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ponechat věc v národní pravomoci a vyřešit ji na úrovni národního práva</a:t>
            </a:r>
          </a:p>
          <a:p>
            <a:r>
              <a:rPr lang="cs-CZ" dirty="0"/>
              <a:t>uzavřít mezinárodní smlouvu</a:t>
            </a:r>
          </a:p>
          <a:p>
            <a:pPr lvl="1"/>
            <a:r>
              <a:rPr lang="cs-CZ" dirty="0"/>
              <a:t>(někdy lze, jindy ne – kolizní norma pro rozvody ano, společný unijní patent ne, neboť zde se vytváří jednotný režim)</a:t>
            </a:r>
          </a:p>
          <a:p>
            <a:r>
              <a:rPr lang="cs-CZ" dirty="0"/>
              <a:t>zatím 5 případů nepříliš významných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243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455F-9E2B-468F-B320-E94B986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fungování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66C4-A532-45F3-B552-B2A5C0EEB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transfer některých pravomocí orgánů členských států v určitém rozsahu na EU</a:t>
            </a:r>
          </a:p>
          <a:p>
            <a:r>
              <a:rPr lang="cs-CZ"/>
              <a:t>jsou to pravomoci např.</a:t>
            </a:r>
          </a:p>
          <a:p>
            <a:pPr lvl="1"/>
            <a:r>
              <a:rPr lang="cs-CZ"/>
              <a:t>legislativní – tvorba a vynucování práva, pravomoci v oblasti měny (centrální banka) aj.</a:t>
            </a:r>
          </a:p>
          <a:p>
            <a:r>
              <a:rPr lang="cs-CZ"/>
              <a:t>není to přenos státní moci, tedy suverenity</a:t>
            </a:r>
          </a:p>
          <a:p>
            <a:r>
              <a:rPr lang="cs-CZ"/>
              <a:t>výkon pravomocí = </a:t>
            </a:r>
            <a:r>
              <a:rPr lang="cs-CZ" b="1">
                <a:solidFill>
                  <a:srgbClr val="C00000"/>
                </a:solidFill>
              </a:rPr>
              <a:t>výkon</a:t>
            </a:r>
            <a:r>
              <a:rPr lang="cs-CZ"/>
              <a:t> státní moci, která jako taková zůstává členskému státu</a:t>
            </a:r>
          </a:p>
        </p:txBody>
      </p:sp>
    </p:spTree>
    <p:extLst>
      <p:ext uri="{BB962C8B-B14F-4D97-AF65-F5344CB8AC3E}">
        <p14:creationId xmlns:p14="http://schemas.microsoft.com/office/powerpoint/2010/main" val="184412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…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nemá státní moc, proto nemůže mít suverenitu (neomezenost státní moci).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</a:t>
            </a:r>
            <a:r>
              <a:rPr lang="cs-CZ" b="1" dirty="0">
                <a:solidFill>
                  <a:srgbClr val="FFC000"/>
                </a:solidFill>
              </a:rPr>
              <a:t>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DAE7F6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UNIE MÁ JEN TY PRAVOMOCI, KTERÉ JÍ ČLENSKÉ STÁTY DOBROVOLNĚ A VĚDOMĚ PŘEDALY SE SOUHLASEM </a:t>
            </a:r>
            <a:r>
              <a:rPr lang="cs-CZ" b="1" i="1">
                <a:solidFill>
                  <a:srgbClr val="FF0000"/>
                </a:solidFill>
              </a:rPr>
              <a:t>SVÝCH PARLAMENTŮ. Unie sama o sobě žádné pravomoci nemá.</a:t>
            </a:r>
            <a:endParaRPr lang="cs-CZ" dirty="0"/>
          </a:p>
          <a:p>
            <a:pPr marL="0" indent="0">
              <a:buNone/>
            </a:pPr>
            <a:r>
              <a:rPr lang="cs-CZ" b="1" u="sng" dirty="0"/>
              <a:t>T y p y   p r a v o m o c </a:t>
            </a:r>
            <a:r>
              <a:rPr lang="cs-CZ" b="1" u="sng"/>
              <a:t>í</a:t>
            </a:r>
            <a:r>
              <a:rPr lang="cs-CZ" b="1"/>
              <a:t>  (zavedla Lisabonská smlouva 2009):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1. Výlučné pravomoci (čl. 3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Členské státy nemohou jednat (přijímat vlastní legislativu)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99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66FF99"/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ZEJMÉNA </a:t>
            </a:r>
            <a:r>
              <a:rPr lang="cs-CZ" dirty="0"/>
              <a:t>V OBLASTECH  </a:t>
            </a:r>
            <a:r>
              <a:rPr lang="cs-CZ" dirty="0">
                <a:solidFill>
                  <a:srgbClr val="0033CC"/>
                </a:solidFill>
              </a:rPr>
              <a:t>(… co je to </a:t>
            </a:r>
            <a:r>
              <a:rPr lang="cs-CZ">
                <a:solidFill>
                  <a:srgbClr val="0033CC"/>
                </a:solidFill>
              </a:rPr>
              <a:t>oblast ?):</a:t>
            </a:r>
          </a:p>
          <a:p>
            <a:pPr marL="0" lvl="0" indent="0">
              <a:buNone/>
            </a:pPr>
            <a:r>
              <a:rPr lang="cs-CZ">
                <a:solidFill>
                  <a:srgbClr val="C00000"/>
                </a:solidFill>
              </a:rPr>
              <a:t>(TOTO NENÍ PŘESNÝ VÝČET SDÍLENÝCH PRAVOMOCÍ) </a:t>
            </a:r>
            <a:endParaRPr lang="cs-CZ" dirty="0">
              <a:solidFill>
                <a:srgbClr val="C00000"/>
              </a:solidFill>
            </a:endParaRP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(?) apod.)-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norma o pravomoci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5. Evropský parlament a Rada mohou řádným legislativním postupem … rovněž </a:t>
            </a:r>
            <a:r>
              <a:rPr lang="cs-CZ" b="1" dirty="0"/>
              <a:t>přijmout pobídková opatření</a:t>
            </a:r>
            <a:r>
              <a:rPr lang="cs-CZ" dirty="0"/>
              <a:t> určená k ochraně a zlepšování lidského zdraví …, jakož i opatření, která mají za svůj přímý cíl ochranu veřejného zdraví, pokud jde o tabák a zneužívání alkoholu, </a:t>
            </a:r>
            <a:r>
              <a:rPr lang="cs-CZ" b="1" dirty="0">
                <a:solidFill>
                  <a:srgbClr val="C00000"/>
                </a:solidFill>
              </a:rPr>
              <a:t>s vyloučením harmonizace právních předpisů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1577016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2887</Words>
  <Application>Microsoft Office PowerPoint</Application>
  <PresentationFormat>Předvádění na obrazovce (4:3)</PresentationFormat>
  <Paragraphs>238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Arial Black</vt:lpstr>
      <vt:lpstr>Calibri</vt:lpstr>
      <vt:lpstr>Motiv systému Office</vt:lpstr>
      <vt:lpstr>Pravomoci EU    Competences/(Powers)   2022</vt:lpstr>
      <vt:lpstr>Článek 10a Ústavy ČR</vt:lpstr>
      <vt:lpstr> Přenos pravomocí nebo jejich výkonu? Příklad: Ústava Francie </vt:lpstr>
      <vt:lpstr>Princip fungování EU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Negativní norma o pravomoci</vt:lpstr>
      <vt:lpstr>2. Sdílené pravomoci - podstata</vt:lpstr>
      <vt:lpstr>Oblast sdílené pravomoci EU – sdílená pravomoc vykonávaná členskými státy, sdílená pravomoc vykonávaná EU (v konkrétním případě buď jedna nebo druhá,    o výkonu rozhoduje EU)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„Flexibilita – 2“</vt:lpstr>
      <vt:lpstr>„Oboustranná 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Ukázka sporu o pravomoc EU: Němečtí studenti v Rakousku</vt:lpstr>
      <vt:lpstr>Polský ústavní soud 2021</vt:lpstr>
      <vt:lpstr>Celkové zhodnocení pravidel o svěření pravomoci </vt:lpstr>
      <vt:lpstr>Posílená spolupráce  (býv. užší spolupráce)</vt:lpstr>
      <vt:lpstr>Diferenciace</vt:lpstr>
      <vt:lpstr>Podstata</vt:lpstr>
      <vt:lpstr>Současná úprava</vt:lpstr>
      <vt:lpstr>Důvody a podmínky</vt:lpstr>
      <vt:lpstr>Podmínky a postup dle Lisabonu:  Podmínky a postup dle Lisabonu: čl. 20, 42-46 SEU, 326-334 SFEU  </vt:lpstr>
      <vt:lpstr>Podmínky a postup dle Lisabonu:  Alternativy posílené spolupráce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78</cp:revision>
  <cp:lastPrinted>2019-09-23T10:58:14Z</cp:lastPrinted>
  <dcterms:created xsi:type="dcterms:W3CDTF">2014-03-05T12:51:14Z</dcterms:created>
  <dcterms:modified xsi:type="dcterms:W3CDTF">2022-04-21T11:45:41Z</dcterms:modified>
</cp:coreProperties>
</file>