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48" r:id="rId2"/>
    <p:sldId id="350" r:id="rId3"/>
    <p:sldId id="287" r:id="rId4"/>
    <p:sldId id="288" r:id="rId5"/>
    <p:sldId id="317" r:id="rId6"/>
    <p:sldId id="318" r:id="rId7"/>
    <p:sldId id="340" r:id="rId8"/>
    <p:sldId id="345" r:id="rId9"/>
    <p:sldId id="290" r:id="rId10"/>
    <p:sldId id="289" r:id="rId11"/>
    <p:sldId id="291" r:id="rId12"/>
    <p:sldId id="346" r:id="rId13"/>
    <p:sldId id="292" r:id="rId14"/>
    <p:sldId id="293" r:id="rId15"/>
    <p:sldId id="296" r:id="rId16"/>
    <p:sldId id="267" r:id="rId17"/>
    <p:sldId id="270" r:id="rId18"/>
    <p:sldId id="271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FFCC"/>
    <a:srgbClr val="0000FF"/>
    <a:srgbClr val="006600"/>
    <a:srgbClr val="CC9900"/>
    <a:srgbClr val="9966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1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1F645-2EBF-4B92-A013-67E3C981E3FA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8F905-4CF1-4A8C-8AA1-EFE354B538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157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35AE39-AF84-4391-96CE-692EDBB8D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3598863" y="0"/>
            <a:ext cx="28802013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7DBBA-2A72-4AE4-9530-088C89E52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DC9B5-2BD3-4295-B4E7-E86EA111D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69E81D-BEE8-4690-8FE5-FE90FE795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AE7035-D937-47F5-8F13-66E3CA3D7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AB7-072D-4B26-94C3-A61A57BEE344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B8E08E-F49C-4910-969B-F092870DA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1D7AA3-A621-4877-97F7-67221D64A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E9A3D-7D1E-49C2-8977-34A4E80D9E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26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8C45F-C720-42BA-B1E8-80E015EAD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0062FA-BCD4-418F-84A8-48D71C4BE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96EE81-588A-4283-B342-7E336FC89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AB7-072D-4B26-94C3-A61A57BEE344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EE478A-455A-490B-9560-B9B45D15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5D996A-95AA-4BE5-A1CA-AF54269B6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E9A3D-7D1E-49C2-8977-34A4E80D9E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466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7F00B0B-3363-45D9-BB4F-0051CF002E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C26614-B0FE-45FF-BB85-2935044CF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951842-D2A1-440A-8EB3-5BE3942ED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AB7-072D-4B26-94C3-A61A57BEE344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FE068C-AC8D-4998-B947-1CDAC157A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B4D10C-5C7C-48E4-B83F-C633C7BC4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E9A3D-7D1E-49C2-8977-34A4E80D9E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696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0241CD-F1E9-4A7F-AA5E-774CE2B36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4995FD-FB13-4DC5-AD8B-D70E56254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32B3A3-FFD8-4F78-9A8B-819883658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AB7-072D-4B26-94C3-A61A57BEE344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CC42BB-2CEC-43DE-ACA1-DC44274AF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FA44A3-848B-4062-BFE6-8741DFD39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E9A3D-7D1E-49C2-8977-34A4E80D9E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83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319C5-8B9A-440C-8E62-EE1D9BA1D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3704FB-E9FD-4172-892B-33A057BB4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7B53D4-BF22-4480-8D2C-57DDE935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AB7-072D-4B26-94C3-A61A57BEE344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9472F7-E6FA-45B5-997B-73073275D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EA686D-C4B0-4B1C-9A9C-B13512281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E9A3D-7D1E-49C2-8977-34A4E80D9E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64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437351-42F5-45B9-95EF-A34495621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3F51F2-EEE9-4BA7-9DD3-606E469882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DEE43A-0404-40EA-B379-0DEC2CEF15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DFE5CB-1FE7-4421-86BD-B6FFCB88E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AB7-072D-4B26-94C3-A61A57BEE344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9BF88E-7916-491C-92FF-68A86843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807035-F9BE-4A9A-979D-068092373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E9A3D-7D1E-49C2-8977-34A4E80D9E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4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E99A9-4B8E-441B-8F2A-CA6C33586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C8C9748-2A29-414C-B593-56A2C7843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763DE2-3644-4880-A208-F788ABD386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DBF4319-DA2D-4C20-8A66-5AF10479D3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D91B249-DFC9-42BE-ABF3-14CDEDF58A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B713B4B-40BF-42FD-90DF-363D827D2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AB7-072D-4B26-94C3-A61A57BEE344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BE8075B-0531-47CF-986F-DF7C6B4B8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D1ECC35-2D34-4E0F-BA81-41BD7C100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E9A3D-7D1E-49C2-8977-34A4E80D9E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997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62924C-A1A5-4190-8867-8D2096CB0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DF3A081-7DAF-40E4-AB9A-267D5027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AB7-072D-4B26-94C3-A61A57BEE344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15F10C6-E278-49D1-ABE0-1072B8A2C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DAC302-A2FC-4D60-B2B4-D30412D48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E9A3D-7D1E-49C2-8977-34A4E80D9E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544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CCEA7D3-01D8-4D37-A1E4-F623CD9F0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AB7-072D-4B26-94C3-A61A57BEE344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0521839-A053-4516-8147-AA8E2A76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140761E-F806-4C51-9781-FB88AEE41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E9A3D-7D1E-49C2-8977-34A4E80D9E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648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AE7BC-E2FA-48E0-806E-1143A32AF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0AA2A0-01B9-4C1C-B816-C026D51B5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DB83679-DE03-40CA-A148-0565A9B7C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E29D92-D13D-4A80-B95E-6A0B3646B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AB7-072D-4B26-94C3-A61A57BEE344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BDB0510-AEEC-4E9E-98F9-74C6EA168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1324A1-7674-4C61-B81A-48E42B216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E9A3D-7D1E-49C2-8977-34A4E80D9E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053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90600C-0C74-4489-85F0-6E41D42A0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9ACB00D-619E-4F09-A598-CF732F217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BB17174-385E-45B6-8E56-52C7FD570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03C0BC-8DE9-4C81-8EC2-576D0C6F8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AAB7-072D-4B26-94C3-A61A57BEE344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E1CB34-484A-44DB-88AD-060DD5E38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F11D4CF-B078-4C0B-ACD7-77CAE754B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E9A3D-7D1E-49C2-8977-34A4E80D9E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91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B293A03-F4E0-4E77-BAC6-45741AAA6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862813-4A3A-4B48-9AD4-03E941424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6E0FFF-2CCA-41AA-B977-680AF13669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5AAB7-072D-4B26-94C3-A61A57BEE344}" type="datetimeFigureOut">
              <a:rPr lang="cs-CZ" smtClean="0"/>
              <a:t>13.05.2022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C38CB8-5750-4D93-AEDC-941F0C6137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219116-5087-4C4E-AF19-541C70B16D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E9A3D-7D1E-49C2-8977-34A4E80D9E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60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94C2EE-4DA0-4435-9D39-AECD3DC07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7937" y="173038"/>
            <a:ext cx="9475788" cy="1122362"/>
          </a:xfrm>
          <a:solidFill>
            <a:srgbClr val="CCFF66"/>
          </a:solidFill>
        </p:spPr>
        <p:txBody>
          <a:bodyPr vert="horz" lIns="0" tIns="35203" rIns="0" bIns="0" rtlCol="0" anchor="ctr">
            <a:normAutofit fontScale="90000"/>
          </a:bodyPr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Vlastní náplň činnosti Unie</a:t>
            </a:r>
            <a:br>
              <a:rPr lang="cs-CZ" altLang="cs-CZ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Oblasti integrace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A973DB-7F80-4F9D-8F77-5908EF4E5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7937" y="1295400"/>
            <a:ext cx="9475788" cy="5257800"/>
          </a:xfrm>
          <a:solidFill>
            <a:srgbClr val="FFFFCC"/>
          </a:solidFill>
        </p:spPr>
        <p:txBody>
          <a:bodyPr vert="horz" lIns="0" tIns="25602" rIns="0" bIns="0" rtlCol="0">
            <a:normAutofit fontScale="77500" lnSpcReduction="20000"/>
          </a:bodyPr>
          <a:lstStyle/>
          <a:p>
            <a:pPr marL="0" indent="0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b="1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400"/>
              </a:spcAft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 dirty="0"/>
              <a:t>Cíle EU </a:t>
            </a:r>
            <a:r>
              <a:rPr lang="cs-CZ" altLang="cs-CZ" dirty="0"/>
              <a:t>(čl. 3 SEU):  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   Cílem Unie je podporovat </a:t>
            </a:r>
            <a:r>
              <a:rPr lang="cs-CZ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mír, své hodnoty a blahobyt svých obyvatel.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   Unie poskytuje svým občanům </a:t>
            </a:r>
            <a:r>
              <a:rPr lang="cs-CZ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prostor svobody, bezpečnosti a práva bez vnitřních hranic, 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 kterém je zaručen volný pohyb osob ve spojení s ochranou vnějších hranic, ...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   Unie vytváří </a:t>
            </a:r>
            <a:r>
              <a:rPr lang="cs-CZ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vnitřní trh. 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Usiluje o udržitelný rozvoj Evropy, založený na vyváženém hospodářském růstu a na cenové stabilitě, ... 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   Unie vytváří </a:t>
            </a:r>
            <a:r>
              <a:rPr lang="cs-CZ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hospodářskou a měnovou unii, 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jejíž měnou je euro.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   Ve svých </a:t>
            </a:r>
            <a:r>
              <a:rPr lang="cs-CZ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vztazích s okolním světem </a:t>
            </a:r>
            <a:r>
              <a:rPr lang="cs-CZ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Unie zastává a podporuje své hodnoty a zájmy a přispívá k ochraně svých občanů. </a:t>
            </a:r>
          </a:p>
          <a:p>
            <a:pPr marL="0" indent="0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b="1" i="1" dirty="0">
                <a:solidFill>
                  <a:srgbClr val="C00000"/>
                </a:solidFill>
              </a:rPr>
              <a:t>            </a:t>
            </a:r>
            <a:endParaRPr lang="cs-CZ" altLang="cs-CZ" sz="3100" b="1" i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100" b="1" i="1" dirty="0">
                <a:solidFill>
                  <a:srgbClr val="C00000"/>
                </a:solidFill>
                <a:highlight>
                  <a:srgbClr val="FFFF00"/>
                </a:highlight>
              </a:rPr>
              <a:t>Prostředky k dosažení cílů EU</a:t>
            </a:r>
            <a:r>
              <a:rPr lang="cs-CZ" altLang="cs-CZ" sz="3100" b="1" dirty="0">
                <a:solidFill>
                  <a:srgbClr val="C00000"/>
                </a:solidFill>
                <a:highlight>
                  <a:srgbClr val="FFFF00"/>
                </a:highlight>
              </a:rPr>
              <a:t>:</a:t>
            </a:r>
          </a:p>
          <a:p>
            <a:pPr marL="857250" lvl="1" indent="-457200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100" b="1" i="1" dirty="0">
                <a:highlight>
                  <a:srgbClr val="FFFF00"/>
                </a:highlight>
              </a:rPr>
              <a:t>(1) jednotný vnitřní trh </a:t>
            </a:r>
            <a:r>
              <a:rPr lang="cs-CZ" altLang="cs-CZ" sz="3100" i="1" dirty="0">
                <a:highlight>
                  <a:srgbClr val="FFFF00"/>
                </a:highlight>
              </a:rPr>
              <a:t>(hlavně </a:t>
            </a:r>
            <a:r>
              <a:rPr lang="cs-CZ" altLang="cs-CZ" sz="3100" i="1" dirty="0">
                <a:solidFill>
                  <a:srgbClr val="FF0000"/>
                </a:solidFill>
                <a:highlight>
                  <a:srgbClr val="FFFF00"/>
                </a:highlight>
              </a:rPr>
              <a:t>ekonomická integrace),</a:t>
            </a:r>
          </a:p>
          <a:p>
            <a:pPr marL="857250" lvl="1" indent="-457200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100" b="1" dirty="0">
                <a:highlight>
                  <a:srgbClr val="FFFF00"/>
                </a:highlight>
              </a:rPr>
              <a:t>(2) prostor svobody, bezpečnosti a práva </a:t>
            </a:r>
            <a:r>
              <a:rPr lang="cs-CZ" altLang="cs-CZ" sz="3100" dirty="0">
                <a:highlight>
                  <a:srgbClr val="FFFF00"/>
                </a:highlight>
              </a:rPr>
              <a:t>(následky ekonomické integrace v </a:t>
            </a:r>
            <a:r>
              <a:rPr lang="cs-CZ" altLang="cs-CZ" sz="3100" b="1" dirty="0">
                <a:solidFill>
                  <a:srgbClr val="FF0000"/>
                </a:solidFill>
                <a:highlight>
                  <a:srgbClr val="FFFF00"/>
                </a:highlight>
              </a:rPr>
              <a:t>mimoekonomické oblasti),</a:t>
            </a:r>
          </a:p>
          <a:p>
            <a:pPr marL="857250" lvl="1" indent="-457200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100" b="1" dirty="0">
                <a:highlight>
                  <a:srgbClr val="FFFF00"/>
                </a:highlight>
              </a:rPr>
              <a:t>(3) hospodářská a měnová unie </a:t>
            </a:r>
            <a:r>
              <a:rPr lang="cs-CZ" altLang="cs-CZ" sz="3100" dirty="0">
                <a:highlight>
                  <a:srgbClr val="FFFF00"/>
                </a:highlight>
              </a:rPr>
              <a:t>(vyšší forma ekonomické integrace)</a:t>
            </a:r>
          </a:p>
          <a:p>
            <a:pPr marL="857250" lvl="1" indent="-457200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100" dirty="0">
                <a:highlight>
                  <a:srgbClr val="FFFF00"/>
                </a:highlight>
              </a:rPr>
              <a:t>(4) spolupráce v oblasti </a:t>
            </a:r>
            <a:r>
              <a:rPr lang="cs-CZ" altLang="cs-CZ" sz="3100" b="1" dirty="0">
                <a:highlight>
                  <a:srgbClr val="FFFF00"/>
                </a:highlight>
              </a:rPr>
              <a:t>zahraniční politiky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65AAE7B-F039-407D-BF3D-52EC16B733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858882"/>
          </a:xfrm>
          <a:solidFill>
            <a:srgbClr val="99FFCC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Sbližování (harmonizace) práva – nezbytná podmínka fungování vnitřního trhu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6C4C795-CA09-41E6-9E76-833E459F23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371241"/>
            <a:ext cx="10515600" cy="3805722"/>
          </a:xfrm>
          <a:gradFill rotWithShape="1">
            <a:gsLst>
              <a:gs pos="0">
                <a:srgbClr val="F9FFD5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Právní režim EU tvoří:</a:t>
            </a:r>
          </a:p>
          <a:p>
            <a:pPr lvl="1" eaLnBrk="1" hangingPunct="1"/>
            <a:r>
              <a:rPr lang="cs-CZ" altLang="cs-CZ" sz="3200" dirty="0"/>
              <a:t>vlastní </a:t>
            </a:r>
            <a:r>
              <a:rPr lang="cs-CZ" altLang="cs-CZ" sz="3200" b="1" dirty="0">
                <a:solidFill>
                  <a:srgbClr val="FF0000"/>
                </a:solidFill>
              </a:rPr>
              <a:t>předpisy EU</a:t>
            </a:r>
            <a:r>
              <a:rPr lang="cs-CZ" altLang="cs-CZ" sz="3200" dirty="0"/>
              <a:t> – primární právo, nařízení platné ve všech členských státech </a:t>
            </a:r>
          </a:p>
          <a:p>
            <a:pPr lvl="1" eaLnBrk="1" hangingPunct="1"/>
            <a:r>
              <a:rPr lang="cs-CZ" altLang="cs-CZ" sz="3200" dirty="0"/>
              <a:t>právní předpisy </a:t>
            </a:r>
            <a:r>
              <a:rPr lang="cs-CZ" altLang="cs-CZ" sz="3200" b="1" dirty="0">
                <a:solidFill>
                  <a:srgbClr val="FF0000"/>
                </a:solidFill>
              </a:rPr>
              <a:t>členských států</a:t>
            </a:r>
            <a:r>
              <a:rPr lang="cs-CZ" altLang="cs-CZ" sz="3200" dirty="0"/>
              <a:t> přizpůsobené (modifikované) podle směrnic</a:t>
            </a:r>
            <a:r>
              <a:rPr lang="cs-CZ" altLang="cs-CZ" sz="3200" dirty="0">
                <a:solidFill>
                  <a:srgbClr val="0000FF"/>
                </a:solidFill>
              </a:rPr>
              <a:t>    = výsledek </a:t>
            </a:r>
            <a:r>
              <a:rPr lang="cs-CZ" altLang="cs-CZ" sz="3200" b="1" dirty="0">
                <a:solidFill>
                  <a:srgbClr val="0000FF"/>
                </a:solidFill>
                <a:latin typeface="Arial Unicode MS" pitchFamily="32" charset="0"/>
              </a:rPr>
              <a:t>sbližování práva</a:t>
            </a:r>
            <a:r>
              <a:rPr lang="cs-CZ" altLang="cs-CZ" sz="3200" dirty="0">
                <a:solidFill>
                  <a:srgbClr val="0000FF"/>
                </a:solidFill>
              </a:rPr>
              <a:t> </a:t>
            </a:r>
          </a:p>
          <a:p>
            <a:pPr marL="914400" lvl="2" indent="0" eaLnBrk="1" hangingPunct="1">
              <a:buNone/>
            </a:pPr>
            <a:endParaRPr lang="cs-CZ" altLang="cs-CZ" sz="2800" dirty="0">
              <a:solidFill>
                <a:srgbClr val="660033"/>
              </a:solidFill>
            </a:endParaRPr>
          </a:p>
          <a:p>
            <a:pPr marL="914400" lvl="2" indent="0" eaLnBrk="1" hangingPunct="1">
              <a:buNone/>
            </a:pPr>
            <a:r>
              <a:rPr lang="cs-CZ" altLang="cs-CZ" sz="3200" dirty="0">
                <a:solidFill>
                  <a:srgbClr val="0000FF"/>
                </a:solidFill>
              </a:rPr>
              <a:t>Nástrojem sbližování práva jsou směrnice.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5B471C8-034A-4070-BE29-B5B1BFB983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5EA0B"/>
          </a:solidFill>
        </p:spPr>
        <p:txBody>
          <a:bodyPr/>
          <a:lstStyle/>
          <a:p>
            <a:pPr eaLnBrk="1" hangingPunct="1"/>
            <a:r>
              <a:rPr lang="cs-CZ" altLang="cs-CZ" b="1"/>
              <a:t>Čtyři základní svobody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91AF6C3-F3BD-47F2-8346-CF5927EC00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960536"/>
            <a:ext cx="8216900" cy="4130702"/>
          </a:xfrm>
          <a:gradFill rotWithShape="1">
            <a:gsLst>
              <a:gs pos="0">
                <a:srgbClr val="CCFFCC"/>
              </a:gs>
              <a:gs pos="50000">
                <a:srgbClr val="E5D4B1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marL="609600" indent="-609600" algn="ctr">
              <a:buNone/>
            </a:pPr>
            <a:endParaRPr lang="cs-CZ" altLang="cs-CZ" sz="3600" b="1" dirty="0"/>
          </a:p>
          <a:p>
            <a:pPr marL="609600" indent="-609600" algn="ctr">
              <a:buNone/>
            </a:pPr>
            <a:r>
              <a:rPr lang="cs-CZ" altLang="cs-CZ" sz="3600" b="1" dirty="0"/>
              <a:t>volný pohyb: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3600" dirty="0">
                <a:solidFill>
                  <a:srgbClr val="FF0000"/>
                </a:solidFill>
              </a:rPr>
              <a:t>zboží </a:t>
            </a:r>
            <a:r>
              <a:rPr lang="cs-CZ" altLang="cs-CZ" sz="3600" dirty="0">
                <a:solidFill>
                  <a:srgbClr val="000099"/>
                </a:solidFill>
              </a:rPr>
              <a:t>(volný obchod)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3600" dirty="0">
                <a:solidFill>
                  <a:srgbClr val="FF0000"/>
                </a:solidFill>
              </a:rPr>
              <a:t>osob </a:t>
            </a:r>
            <a:r>
              <a:rPr lang="cs-CZ" altLang="cs-CZ" sz="3600" dirty="0">
                <a:solidFill>
                  <a:srgbClr val="000099"/>
                </a:solidFill>
              </a:rPr>
              <a:t>(práce, podnikání)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3600" dirty="0">
                <a:solidFill>
                  <a:srgbClr val="FF0000"/>
                </a:solidFill>
              </a:rPr>
              <a:t>služeb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3600" dirty="0">
                <a:solidFill>
                  <a:srgbClr val="FF0000"/>
                </a:solidFill>
              </a:rPr>
              <a:t>kapitálu </a:t>
            </a:r>
            <a:r>
              <a:rPr lang="cs-CZ" altLang="cs-CZ" sz="3600" dirty="0">
                <a:solidFill>
                  <a:srgbClr val="000099"/>
                </a:solidFill>
              </a:rPr>
              <a:t>(platby, investice)</a:t>
            </a:r>
          </a:p>
          <a:p>
            <a:pPr marL="609600" indent="-609600">
              <a:buNone/>
            </a:pPr>
            <a:endParaRPr lang="cs-CZ" altLang="cs-CZ" dirty="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B3DA4-55B8-49C5-B4CF-D196E13B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128588"/>
            <a:ext cx="8228013" cy="924148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/>
              <a:t>Co je zboží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9D8406-5F14-405E-9714-5ACEF6F40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1" y="1196752"/>
            <a:ext cx="8228013" cy="5328592"/>
          </a:xfrm>
        </p:spPr>
        <p:txBody>
          <a:bodyPr/>
          <a:lstStyle/>
          <a:p>
            <a:r>
              <a:rPr lang="cs-CZ" sz="2200" dirty="0"/>
              <a:t>Definice pojmu zboží jen v judikatuře SDEU - a to v rozsudku </a:t>
            </a:r>
            <a:r>
              <a:rPr lang="cs-CZ" sz="2200" i="1" dirty="0"/>
              <a:t>Komise vs. Itálie 7/68:</a:t>
            </a:r>
            <a:r>
              <a:rPr lang="cs-CZ" sz="2200" dirty="0"/>
              <a:t> </a:t>
            </a:r>
            <a:r>
              <a:rPr lang="cs-CZ" sz="2200" i="1" dirty="0">
                <a:solidFill>
                  <a:srgbClr val="0000FF"/>
                </a:solidFill>
              </a:rPr>
              <a:t>„produkt ocenitelný v penězích, který je způsobilý být předmětem obchodní transakce.“ </a:t>
            </a:r>
          </a:p>
          <a:p>
            <a:r>
              <a:rPr lang="cs-CZ" sz="2200" dirty="0"/>
              <a:t>Následná bohatá judikatura: </a:t>
            </a:r>
            <a:r>
              <a:rPr lang="cs-CZ" sz="2200" b="1" dirty="0"/>
              <a:t>zboží</a:t>
            </a:r>
            <a:r>
              <a:rPr lang="cs-CZ" sz="2200" dirty="0"/>
              <a:t> znamená také např. </a:t>
            </a:r>
          </a:p>
          <a:p>
            <a:pPr lvl="1"/>
            <a:r>
              <a:rPr lang="cs-CZ" sz="2200" b="1" i="1" dirty="0"/>
              <a:t>zemědělské výrobky, </a:t>
            </a:r>
          </a:p>
          <a:p>
            <a:pPr lvl="1"/>
            <a:r>
              <a:rPr lang="cs-CZ" sz="2200" b="1" i="1" dirty="0"/>
              <a:t>umělecké předměty </a:t>
            </a:r>
            <a:r>
              <a:rPr lang="cs-CZ" sz="2200" dirty="0"/>
              <a:t>(včetně mincí se sběratelskou hodnotou), </a:t>
            </a:r>
          </a:p>
          <a:p>
            <a:pPr lvl="1"/>
            <a:r>
              <a:rPr lang="cs-CZ" sz="2200" dirty="0"/>
              <a:t>předměty duševního vlastnictví, </a:t>
            </a:r>
          </a:p>
          <a:p>
            <a:pPr lvl="1"/>
            <a:r>
              <a:rPr lang="cs-CZ" sz="2200" dirty="0"/>
              <a:t>zboží dovezené a určené k osobní spotřebě jednotlivce (léky či výrobky běžné spotřeby),</a:t>
            </a:r>
          </a:p>
          <a:p>
            <a:pPr lvl="1"/>
            <a:r>
              <a:rPr lang="cs-CZ" sz="2200" b="1" i="1" dirty="0"/>
              <a:t>odpady </a:t>
            </a:r>
            <a:r>
              <a:rPr lang="cs-CZ" sz="2200" dirty="0"/>
              <a:t>ať už recyklovatelné či nerecyklovatelné </a:t>
            </a:r>
          </a:p>
          <a:p>
            <a:pPr lvl="1"/>
            <a:r>
              <a:rPr lang="cs-CZ" sz="2200" b="1" i="1" dirty="0"/>
              <a:t>energie. </a:t>
            </a:r>
          </a:p>
          <a:p>
            <a:pPr lvl="1"/>
            <a:r>
              <a:rPr lang="cs-CZ" sz="2200" dirty="0"/>
              <a:t>Není zbožím </a:t>
            </a:r>
            <a:r>
              <a:rPr lang="cs-CZ" b="1" i="1" dirty="0"/>
              <a:t>res extra </a:t>
            </a:r>
            <a:r>
              <a:rPr lang="cs-CZ" b="1" i="1" dirty="0" err="1"/>
              <a:t>commercium</a:t>
            </a:r>
            <a:r>
              <a:rPr lang="cs-CZ" b="1" i="1" dirty="0"/>
              <a:t>, </a:t>
            </a:r>
            <a:r>
              <a:rPr lang="cs-CZ" dirty="0"/>
              <a:t>tedy např. zbraně, lidské orgány, drogy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5166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BF46010-6F65-4CF3-A82B-8645F7BBC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1" y="128588"/>
            <a:ext cx="8228013" cy="1068164"/>
          </a:xfrm>
          <a:solidFill>
            <a:srgbClr val="99FF66"/>
          </a:solidFill>
        </p:spPr>
        <p:txBody>
          <a:bodyPr/>
          <a:lstStyle/>
          <a:p>
            <a:pPr algn="ctr" eaLnBrk="1" hangingPunct="1"/>
            <a:r>
              <a:rPr lang="cs-CZ" alt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Volný pohyb zboží (uvnitř Unie)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9C2D754-BF45-470B-B71C-45A5C11E0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1" y="1340769"/>
            <a:ext cx="8228013" cy="5112567"/>
          </a:xfrm>
          <a:solidFill>
            <a:srgbClr val="CFFDDD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endParaRPr lang="cs-CZ" altLang="cs-CZ" sz="2400" dirty="0">
              <a:solidFill>
                <a:srgbClr val="CC0000"/>
              </a:solidFill>
            </a:endParaRPr>
          </a:p>
          <a:p>
            <a:pPr eaLnBrk="1" hangingPunct="1">
              <a:defRPr/>
            </a:pPr>
            <a:r>
              <a:rPr lang="cs-CZ" altLang="cs-CZ" sz="2400" dirty="0">
                <a:solidFill>
                  <a:srgbClr val="CC0000"/>
                </a:solidFill>
              </a:rPr>
              <a:t>Co je </a:t>
            </a:r>
            <a:r>
              <a:rPr lang="cs-CZ" altLang="cs-CZ" sz="2400" b="1" dirty="0">
                <a:solidFill>
                  <a:srgbClr val="CC0000"/>
                </a:solidFill>
              </a:rPr>
              <a:t>„</a:t>
            </a:r>
            <a:r>
              <a:rPr lang="cs-CZ" altLang="cs-CZ" sz="2400" b="1" u="sng" dirty="0">
                <a:solidFill>
                  <a:srgbClr val="CC0000"/>
                </a:solidFill>
              </a:rPr>
              <a:t>volný</a:t>
            </a:r>
            <a:r>
              <a:rPr lang="cs-CZ" altLang="cs-CZ" sz="2400" b="1" dirty="0">
                <a:solidFill>
                  <a:srgbClr val="CC0000"/>
                </a:solidFill>
              </a:rPr>
              <a:t>“ </a:t>
            </a:r>
            <a:r>
              <a:rPr lang="cs-CZ" altLang="cs-CZ" sz="2400" dirty="0">
                <a:solidFill>
                  <a:srgbClr val="CC0000"/>
                </a:solidFill>
              </a:rPr>
              <a:t>pohyb zboží (obchod) - překážky obchodu k odstranění: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z="2000" b="1" dirty="0">
                <a:solidFill>
                  <a:srgbClr val="000099"/>
                </a:solidFill>
              </a:rPr>
              <a:t>fiskální</a:t>
            </a:r>
            <a:r>
              <a:rPr lang="cs-CZ" altLang="cs-CZ" sz="2000" dirty="0"/>
              <a:t> </a:t>
            </a:r>
          </a:p>
          <a:p>
            <a:pPr lvl="2" eaLnBrk="1" hangingPunct="1">
              <a:buFontTx/>
              <a:buChar char="-"/>
              <a:defRPr/>
            </a:pPr>
            <a:r>
              <a:rPr lang="cs-CZ" altLang="cs-CZ" b="1" dirty="0"/>
              <a:t>zákaz cel</a:t>
            </a:r>
            <a:r>
              <a:rPr lang="cs-CZ" altLang="cs-CZ" dirty="0"/>
              <a:t> a jiných dávek, </a:t>
            </a:r>
            <a:r>
              <a:rPr lang="cs-CZ" altLang="cs-CZ" b="1" dirty="0"/>
              <a:t>daňové</a:t>
            </a:r>
            <a:r>
              <a:rPr lang="cs-CZ" altLang="cs-CZ" dirty="0"/>
              <a:t> diskriminace</a:t>
            </a:r>
          </a:p>
          <a:p>
            <a:pPr lvl="2" eaLnBrk="1" hangingPunct="1">
              <a:buFont typeface="Arial" panose="020B0604020202020204" pitchFamily="34" charset="0"/>
              <a:buNone/>
              <a:defRPr/>
            </a:pPr>
            <a:r>
              <a:rPr lang="cs-CZ" altLang="cs-CZ" i="1" dirty="0"/>
              <a:t>odstraněno bez výjimek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solidFill>
                  <a:srgbClr val="000099"/>
                </a:solidFill>
              </a:rPr>
              <a:t>-   </a:t>
            </a:r>
            <a:r>
              <a:rPr lang="cs-CZ" altLang="cs-CZ" sz="2000" b="1" dirty="0">
                <a:solidFill>
                  <a:srgbClr val="000099"/>
                </a:solidFill>
              </a:rPr>
              <a:t>jiné (administrativní)</a:t>
            </a:r>
          </a:p>
          <a:p>
            <a:pPr lvl="2" eaLnBrk="1" hangingPunct="1">
              <a:defRPr/>
            </a:pPr>
            <a:r>
              <a:rPr lang="cs-CZ" altLang="cs-CZ" b="1" dirty="0"/>
              <a:t>zákaz množstevních omezení, </a:t>
            </a:r>
            <a:r>
              <a:rPr lang="cs-CZ" altLang="cs-CZ" dirty="0"/>
              <a:t>zákazů a jiných omezení dovozu a vývozu</a:t>
            </a:r>
          </a:p>
          <a:p>
            <a:pPr marL="914400" lvl="2" indent="0">
              <a:buNone/>
              <a:defRPr/>
            </a:pPr>
            <a:r>
              <a:rPr lang="cs-CZ" altLang="cs-CZ" i="1" dirty="0"/>
              <a:t>odstraněno z větší části – možné výjimky</a:t>
            </a:r>
          </a:p>
          <a:p>
            <a:pPr eaLnBrk="1" hangingPunct="1">
              <a:buFontTx/>
              <a:buChar char="-"/>
              <a:defRPr/>
            </a:pPr>
            <a:r>
              <a:rPr lang="cs-CZ" altLang="cs-CZ" sz="2000" b="1" dirty="0">
                <a:solidFill>
                  <a:srgbClr val="000099"/>
                </a:solidFill>
              </a:rPr>
              <a:t>další</a:t>
            </a:r>
            <a:r>
              <a:rPr lang="cs-CZ" altLang="cs-CZ" sz="2000" dirty="0"/>
              <a:t> </a:t>
            </a:r>
          </a:p>
          <a:p>
            <a:pPr lvl="2" eaLnBrk="1" hangingPunct="1">
              <a:defRPr/>
            </a:pPr>
            <a:r>
              <a:rPr lang="cs-CZ" altLang="cs-CZ" dirty="0"/>
              <a:t>např. státní monopoly obchodní povahy</a:t>
            </a:r>
          </a:p>
          <a:p>
            <a:pPr lvl="2" eaLnBrk="1" hangingPunct="1">
              <a:buFont typeface="Arial" panose="020B0604020202020204" pitchFamily="34" charset="0"/>
              <a:buNone/>
              <a:defRPr/>
            </a:pPr>
            <a:r>
              <a:rPr lang="cs-CZ" altLang="cs-CZ" i="1" dirty="0"/>
              <a:t>zákaz omezování dovozu</a:t>
            </a:r>
          </a:p>
          <a:p>
            <a:pPr lvl="2" eaLnBrk="1" hangingPunct="1">
              <a:defRPr/>
            </a:pPr>
            <a:endParaRPr lang="cs-CZ" altLang="cs-CZ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DF62469-64C0-45CA-8F1A-B2063D401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950" y="274639"/>
            <a:ext cx="8928100" cy="1785937"/>
          </a:xfrm>
          <a:solidFill>
            <a:srgbClr val="99FF66"/>
          </a:solidFill>
        </p:spPr>
        <p:txBody>
          <a:bodyPr/>
          <a:lstStyle/>
          <a:p>
            <a:pPr algn="ctr" eaLnBrk="1" hangingPunct="1"/>
            <a:r>
              <a:rPr lang="cs-CZ" altLang="cs-CZ" sz="3600" dirty="0"/>
              <a:t>Administrativní překážky.</a:t>
            </a:r>
            <a:br>
              <a:rPr lang="cs-CZ" altLang="cs-CZ" sz="3600" dirty="0"/>
            </a:br>
            <a:r>
              <a:rPr lang="cs-CZ" altLang="cs-CZ" sz="3600" dirty="0"/>
              <a:t> Kvantitativní omezení dovozu a </a:t>
            </a:r>
            <a:br>
              <a:rPr lang="cs-CZ" altLang="cs-CZ" sz="3600" dirty="0"/>
            </a:br>
            <a:r>
              <a:rPr lang="cs-CZ" altLang="cs-CZ" sz="3600" b="1" dirty="0">
                <a:solidFill>
                  <a:srgbClr val="CC0000"/>
                </a:solidFill>
              </a:rPr>
              <a:t>opatření s rovnocenným účinkem 1</a:t>
            </a:r>
            <a:r>
              <a:rPr lang="cs-CZ" altLang="cs-CZ" sz="3600" b="1" dirty="0"/>
              <a:t>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FBABDDC-7ADB-4502-A2F3-90D5E45C3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276475"/>
            <a:ext cx="8229600" cy="4176861"/>
          </a:xfrm>
          <a:solidFill>
            <a:srgbClr val="F3FFF6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Jakékoli opatření státu, které vede (i nepřímo) k omezení dovozu zboží z jiného členského státu.</a:t>
            </a:r>
          </a:p>
          <a:p>
            <a:pPr eaLnBrk="1" hangingPunct="1">
              <a:defRPr/>
            </a:pPr>
            <a:r>
              <a:rPr lang="cs-CZ" altLang="cs-CZ" dirty="0"/>
              <a:t>Čl. 34: </a:t>
            </a:r>
            <a:r>
              <a:rPr lang="cs-CZ" sz="2400" i="1" dirty="0"/>
              <a:t>Množstevní omezení dovozu, jakož i veškerá </a:t>
            </a:r>
            <a:r>
              <a:rPr lang="cs-CZ" sz="2400" b="1" i="1" dirty="0"/>
              <a:t>opatření s rovnocenným účinkem,</a:t>
            </a:r>
            <a:r>
              <a:rPr lang="cs-CZ" sz="2400" i="1" dirty="0"/>
              <a:t> jsou mezi členskými státy zakázána.</a:t>
            </a:r>
            <a:r>
              <a:rPr lang="cs-CZ" altLang="cs-CZ" sz="2400" dirty="0"/>
              <a:t> </a:t>
            </a:r>
          </a:p>
          <a:p>
            <a:pPr eaLnBrk="1" hangingPunct="1">
              <a:defRPr/>
            </a:pPr>
            <a:r>
              <a:rPr lang="cs-CZ" altLang="cs-CZ" sz="2400" dirty="0"/>
              <a:t>Samo množstevní omezení (kvóty a zákazy) jasné.</a:t>
            </a:r>
          </a:p>
          <a:p>
            <a:pPr eaLnBrk="1" hangingPunct="1">
              <a:defRPr/>
            </a:pPr>
            <a:r>
              <a:rPr lang="cs-CZ" altLang="cs-CZ" sz="2400" b="1" i="1" dirty="0">
                <a:highlight>
                  <a:srgbClr val="FFFF00"/>
                </a:highlight>
              </a:rPr>
              <a:t>Chybí </a:t>
            </a:r>
            <a:r>
              <a:rPr lang="cs-CZ" altLang="cs-CZ" sz="2400" b="1" i="1" u="sng" dirty="0">
                <a:highlight>
                  <a:srgbClr val="FFFF00"/>
                </a:highlight>
              </a:rPr>
              <a:t>definice</a:t>
            </a:r>
            <a:r>
              <a:rPr lang="cs-CZ" altLang="cs-CZ" sz="2400" b="1" i="1" dirty="0">
                <a:highlight>
                  <a:srgbClr val="FFFF00"/>
                </a:highlight>
              </a:rPr>
              <a:t> opatření s rovnocenným účinkem </a:t>
            </a:r>
            <a:r>
              <a:rPr lang="cs-CZ" altLang="cs-CZ" sz="2400" dirty="0">
                <a:highlight>
                  <a:srgbClr val="FFFF00"/>
                </a:highlight>
              </a:rPr>
              <a:t>(vymezení) = specifikováno v judikatuře SDEU – stovky rozsudků</a:t>
            </a:r>
          </a:p>
          <a:p>
            <a:pPr eaLnBrk="1" hangingPunct="1">
              <a:defRPr/>
            </a:pPr>
            <a:r>
              <a:rPr lang="cs-CZ" altLang="cs-CZ" sz="2400" b="1" i="1" dirty="0">
                <a:solidFill>
                  <a:schemeClr val="accent2"/>
                </a:solidFill>
              </a:rPr>
              <a:t>- původce opatření: stát (nikoli soukromý subjekt) </a:t>
            </a:r>
            <a:r>
              <a:rPr lang="cs-CZ" altLang="cs-CZ" sz="2400" i="1" dirty="0">
                <a:solidFill>
                  <a:schemeClr val="accent2"/>
                </a:solidFill>
              </a:rPr>
              <a:t>– různé formy</a:t>
            </a:r>
          </a:p>
          <a:p>
            <a:pPr eaLnBrk="1" hangingPunct="1">
              <a:defRPr/>
            </a:pPr>
            <a:endParaRPr lang="cs-CZ" altLang="cs-CZ" sz="2400" i="1" dirty="0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endParaRPr lang="cs-CZ" altLang="cs-CZ" sz="2400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F91C587-330B-43A8-A366-B2F288F7D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5520" y="274638"/>
            <a:ext cx="8784530" cy="2074862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200" dirty="0"/>
              <a:t>Kvantitativní omezení dovozu a opatření s rovnocenným účinkem:</a:t>
            </a:r>
            <a:r>
              <a:rPr lang="cs-CZ" altLang="cs-CZ" sz="3200" dirty="0">
                <a:solidFill>
                  <a:srgbClr val="CC0000"/>
                </a:solidFill>
              </a:rPr>
              <a:t> dovolené výjimky</a:t>
            </a:r>
            <a:r>
              <a:rPr lang="cs-CZ" altLang="cs-CZ" sz="3200" dirty="0"/>
              <a:t>          </a:t>
            </a:r>
            <a:r>
              <a:rPr lang="cs-CZ" altLang="cs-CZ" sz="3200" dirty="0">
                <a:solidFill>
                  <a:srgbClr val="FF0000"/>
                </a:solidFill>
              </a:rPr>
              <a:t>(= omezení dovozu) (čl. 36 SFEU)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5667F32-451E-434B-A69E-97423DA925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2636838"/>
            <a:ext cx="8229600" cy="3816350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/>
              <a:t>ochrana  veřejné mravnosti</a:t>
            </a:r>
          </a:p>
          <a:p>
            <a:pPr eaLnBrk="1" hangingPunct="1"/>
            <a:r>
              <a:rPr lang="cs-CZ" altLang="cs-CZ"/>
              <a:t>ochrana  veřejného pořádku a bezpečnosti</a:t>
            </a:r>
          </a:p>
          <a:p>
            <a:pPr eaLnBrk="1" hangingPunct="1"/>
            <a:r>
              <a:rPr lang="cs-CZ" altLang="cs-CZ"/>
              <a:t>ochrana  života a zdraví</a:t>
            </a:r>
          </a:p>
          <a:p>
            <a:pPr eaLnBrk="1" hangingPunct="1"/>
            <a:r>
              <a:rPr lang="cs-CZ" altLang="cs-CZ"/>
              <a:t>ochrana  kulturního bohatství</a:t>
            </a:r>
          </a:p>
          <a:p>
            <a:pPr eaLnBrk="1" hangingPunct="1"/>
            <a:r>
              <a:rPr lang="cs-CZ" altLang="cs-CZ"/>
              <a:t>ochrana  práv k duševnímu vlastnictví</a:t>
            </a:r>
          </a:p>
          <a:p>
            <a:pPr eaLnBrk="1" hangingPunct="1"/>
            <a:r>
              <a:rPr lang="cs-CZ" altLang="cs-CZ">
                <a:solidFill>
                  <a:srgbClr val="0000FF"/>
                </a:solidFill>
              </a:rPr>
              <a:t>DŮLEŽITÁ obecná podmínka: není svévolná diskriminace ani skryté omezování obchodu</a:t>
            </a:r>
          </a:p>
          <a:p>
            <a:pPr eaLnBrk="1" hangingPunct="1"/>
            <a:endParaRPr lang="cs-CZ" altLang="cs-CZ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2025" y="1000125"/>
            <a:ext cx="9886950" cy="4295775"/>
          </a:xfrm>
          <a:solidFill>
            <a:srgbClr val="F7CDC9"/>
          </a:solidFill>
        </p:spPr>
        <p:txBody>
          <a:bodyPr>
            <a:normAutofit fontScale="90000"/>
          </a:bodyPr>
          <a:lstStyle/>
          <a:p>
            <a:pPr eaLnBrk="1"/>
            <a:r>
              <a:rPr lang="cs-CZ" altLang="cs-CZ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cs-CZ" altLang="cs-CZ" sz="4800" i="1">
                <a:latin typeface="Arial" panose="020B0604020202020204" pitchFamily="34" charset="0"/>
                <a:cs typeface="Arial" panose="020B0604020202020204" pitchFamily="34" charset="0"/>
              </a:rPr>
              <a:t>Pohyb osob mimo ekonomický rámec </a:t>
            </a:r>
            <a:r>
              <a:rPr lang="cs-CZ" altLang="cs-CZ" sz="4800" i="1" dirty="0">
                <a:latin typeface="Arial" panose="020B0604020202020204" pitchFamily="34" charset="0"/>
                <a:cs typeface="Arial" panose="020B0604020202020204" pitchFamily="34" charset="0"/>
              </a:rPr>
              <a:t>jednotného vnitřního trhu</a:t>
            </a:r>
            <a:b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 svobody, bezpečnosti </a:t>
            </a:r>
            <a:r>
              <a:rPr lang="cs-CZ" altLang="cs-CZ" b="1" u="sng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práva</a:t>
            </a:r>
            <a:r>
              <a:rPr lang="cs-CZ" altLang="cs-CZ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4800" i="1">
                <a:latin typeface="Arial" panose="020B0604020202020204" pitchFamily="34" charset="0"/>
                <a:cs typeface="Arial" panose="020B0604020202020204" pitchFamily="34" charset="0"/>
              </a:rPr>
              <a:t>(neekonomická integrace)</a:t>
            </a:r>
            <a:br>
              <a:rPr lang="cs-CZ" altLang="cs-CZ" sz="4800" i="1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altLang="cs-CZ" sz="4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324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920" y="211703"/>
            <a:ext cx="8222400" cy="1569472"/>
          </a:xfrm>
          <a:solidFill>
            <a:srgbClr val="F4EB30"/>
          </a:solidFill>
        </p:spPr>
        <p:txBody>
          <a:bodyPr>
            <a:normAutofit/>
          </a:bodyPr>
          <a:lstStyle/>
          <a:p>
            <a:pPr algn="ctr" eaLnBrk="1"/>
            <a:r>
              <a:rPr lang="cs-CZ" altLang="cs-CZ" sz="4800">
                <a:latin typeface="Arial" panose="020B0604020202020204" pitchFamily="34" charset="0"/>
                <a:cs typeface="Arial" panose="020B0604020202020204" pitchFamily="34" charset="0"/>
              </a:rPr>
              <a:t>Prostor svobody, bezpečnosti a práva</a:t>
            </a:r>
            <a:endParaRPr lang="cs-CZ" altLang="cs-CZ" sz="36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920" y="1952625"/>
            <a:ext cx="8222400" cy="4173779"/>
          </a:xfrm>
          <a:solidFill>
            <a:srgbClr val="F7FEA0"/>
          </a:solidFill>
        </p:spPr>
        <p:txBody>
          <a:bodyPr/>
          <a:lstStyle/>
          <a:p>
            <a:pPr eaLnBrk="1"/>
            <a:r>
              <a:rPr lang="cs-CZ" altLang="cs-CZ"/>
              <a:t>Cíle Unie: čl. 67</a:t>
            </a:r>
          </a:p>
          <a:p>
            <a:pPr marL="673930" lvl="1"/>
            <a:r>
              <a:rPr lang="cs-CZ" altLang="cs-CZ"/>
              <a:t>zajišťuje uvnitř pohyb osob bez kontrol a rozvoj společné politiky azylu, přistěhovalectví a ostrahy vnějších hranic </a:t>
            </a:r>
            <a:r>
              <a:rPr lang="cs-CZ" altLang="cs-CZ">
                <a:solidFill>
                  <a:srgbClr val="CC3300"/>
                </a:solidFill>
              </a:rPr>
              <a:t>(SVOBODA)</a:t>
            </a:r>
          </a:p>
          <a:p>
            <a:pPr marL="673930" lvl="1"/>
            <a:r>
              <a:rPr lang="cs-CZ" altLang="cs-CZ"/>
              <a:t>usiluje o zajištění vysoké úrovně bezpečnosti v oblasti policejní ochrany a trestního práva </a:t>
            </a:r>
            <a:r>
              <a:rPr lang="cs-CZ" altLang="cs-CZ">
                <a:solidFill>
                  <a:srgbClr val="CC3300"/>
                </a:solidFill>
              </a:rPr>
              <a:t>(BEZPEČNOST)</a:t>
            </a:r>
          </a:p>
          <a:p>
            <a:pPr marL="673930" lvl="1"/>
            <a:r>
              <a:rPr lang="cs-CZ" altLang="cs-CZ"/>
              <a:t>usnadňuje přístup ke spravedlnosti (uznávání rozhodnutí v civilních věcech) (+ …) </a:t>
            </a:r>
            <a:r>
              <a:rPr lang="cs-CZ" altLang="cs-CZ">
                <a:solidFill>
                  <a:srgbClr val="CC3300"/>
                </a:solidFill>
              </a:rPr>
              <a:t>(PRÁVO)</a:t>
            </a:r>
          </a:p>
        </p:txBody>
      </p:sp>
    </p:spTree>
    <p:extLst>
      <p:ext uri="{BB962C8B-B14F-4D97-AF65-F5344CB8AC3E}">
        <p14:creationId xmlns:p14="http://schemas.microsoft.com/office/powerpoint/2010/main" val="2946075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algn="ctr" eaLnBrk="1"/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SVOBODA - přehled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920" y="1600010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2200" dirty="0">
                <a:solidFill>
                  <a:srgbClr val="C00000"/>
                </a:solidFill>
              </a:rPr>
              <a:t>svoboda pohybu a pobytu pro občany EU bez návaznosti na ekonomickou aktivitu (občanství EU)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nový režim </a:t>
            </a:r>
            <a:r>
              <a:rPr lang="cs-CZ" altLang="cs-CZ" sz="2200" b="1" dirty="0"/>
              <a:t>vnitřních hranic </a:t>
            </a:r>
            <a:r>
              <a:rPr lang="cs-CZ" altLang="cs-CZ" sz="2200" dirty="0"/>
              <a:t>– bez kontrol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týká se i cizinců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mimořádně a dočasně lze kontroly obnovit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důkladné kontroly na </a:t>
            </a:r>
            <a:r>
              <a:rPr lang="cs-CZ" altLang="cs-CZ" sz="2200" b="1" dirty="0"/>
              <a:t>vnějších hranicích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kontroly dvojího stupně na hraničních přechodech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ostraha hranic, problémy s mořskou hranicí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FRONTEX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režim </a:t>
            </a:r>
            <a:r>
              <a:rPr lang="cs-CZ" altLang="cs-CZ" sz="2200" b="1" dirty="0"/>
              <a:t>cizinců ze 3. států </a:t>
            </a:r>
            <a:r>
              <a:rPr lang="cs-CZ" altLang="cs-CZ" sz="2200" dirty="0"/>
              <a:t>(víza, azyl, uprchlíci)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jednotný azylový status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vízová politika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přistěhovalecká politika (řízení migračních toků, modrá karta)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uprchlíci: Ženevská úmluva (1951) a Protokol (1967)</a:t>
            </a:r>
          </a:p>
        </p:txBody>
      </p:sp>
    </p:spTree>
    <p:extLst>
      <p:ext uri="{BB962C8B-B14F-4D97-AF65-F5344CB8AC3E}">
        <p14:creationId xmlns:p14="http://schemas.microsoft.com/office/powerpoint/2010/main" val="2979809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63BEF1-C0F4-4FED-A065-505F2C33B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  <a:solidFill>
            <a:srgbClr val="66FFFF"/>
          </a:solidFill>
        </p:spPr>
        <p:txBody>
          <a:bodyPr/>
          <a:lstStyle/>
          <a:p>
            <a:pPr algn="ctr"/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Hodnoty EU – čl. 2 Smlouvy o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046BD-6C42-4B36-958C-4C3A24CD8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Unie je založena na hodnotách </a:t>
            </a:r>
          </a:p>
          <a:p>
            <a:pPr marL="0" indent="0" algn="just">
              <a:buNone/>
            </a:pPr>
            <a:r>
              <a:rPr lang="cs-CZ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1" i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úcty k lidské důstojnosti, </a:t>
            </a:r>
          </a:p>
          <a:p>
            <a:pPr marL="0" indent="0" algn="just">
              <a:buNone/>
            </a:pPr>
            <a:r>
              <a:rPr lang="cs-CZ" b="1" i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svobody, </a:t>
            </a:r>
          </a:p>
          <a:p>
            <a:pPr marL="0" indent="0" algn="just">
              <a:buNone/>
            </a:pPr>
            <a:r>
              <a:rPr lang="cs-CZ" b="1" i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demokracie, </a:t>
            </a:r>
          </a:p>
          <a:p>
            <a:pPr marL="0" indent="0" algn="just">
              <a:buNone/>
            </a:pPr>
            <a:r>
              <a:rPr lang="cs-CZ" b="1" i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rovnosti, </a:t>
            </a:r>
          </a:p>
          <a:p>
            <a:pPr marL="0" indent="0" algn="just">
              <a:buNone/>
            </a:pPr>
            <a:r>
              <a:rPr lang="cs-CZ" b="1" i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b="1" i="1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právního státu </a:t>
            </a:r>
            <a:r>
              <a:rPr lang="cs-CZ" b="1" i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 </a:t>
            </a:r>
          </a:p>
          <a:p>
            <a:pPr marL="0" indent="0" algn="just">
              <a:buNone/>
            </a:pPr>
            <a:r>
              <a:rPr lang="cs-CZ" b="1" i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dodržování lidských práv, včetně práv příslušníků menšin. </a:t>
            </a:r>
          </a:p>
          <a:p>
            <a:pPr marL="0" indent="0" algn="just">
              <a:buNone/>
            </a:pPr>
            <a:r>
              <a:rPr lang="cs-CZ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Tyto hodnoty jsou společné členským státům ve společnosti vyznačující se </a:t>
            </a:r>
            <a:r>
              <a:rPr lang="cs-CZ" b="1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pluralismem, nepřípustností diskriminace, tolerancí, spravedlností, solidaritou a rovností žen a mužů.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05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D62047E-2801-430B-8ABA-0EBE6E70E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7248" y="365125"/>
            <a:ext cx="8224703" cy="1325563"/>
          </a:xfrm>
          <a:gradFill rotWithShape="1">
            <a:gsLst>
              <a:gs pos="0">
                <a:srgbClr val="325C1B"/>
              </a:gs>
              <a:gs pos="50000">
                <a:srgbClr val="6CC63A"/>
              </a:gs>
              <a:gs pos="100000">
                <a:srgbClr val="325C1B"/>
              </a:gs>
            </a:gsLst>
            <a:lin ang="5400000" scaled="1"/>
          </a:gradFill>
        </p:spPr>
        <p:txBody>
          <a:bodyPr/>
          <a:lstStyle/>
          <a:p>
            <a:pPr algn="ctr" eaLnBrk="1"/>
            <a:r>
              <a:rPr lang="cs-CZ" altLang="cs-CZ" b="1"/>
              <a:t>Občanství  EU (od 1993)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6B08124-1799-4876-BD01-BD7E8BF289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0049" y="1604329"/>
            <a:ext cx="8224703" cy="4830267"/>
          </a:xfrm>
          <a:solidFill>
            <a:srgbClr val="CCFF99"/>
          </a:solidFill>
        </p:spPr>
        <p:txBody>
          <a:bodyPr/>
          <a:lstStyle/>
          <a:p>
            <a:pPr marL="0" indent="0" eaLnBrk="1">
              <a:lnSpc>
                <a:spcPct val="94000"/>
              </a:lnSpc>
              <a:buNone/>
            </a:pPr>
            <a:r>
              <a:rPr lang="cs-CZ" altLang="cs-CZ"/>
              <a:t>Maastrichtská smlouva o EU 1992/1993</a:t>
            </a:r>
          </a:p>
          <a:p>
            <a:pPr marL="0" indent="0" eaLnBrk="1">
              <a:lnSpc>
                <a:spcPct val="94000"/>
              </a:lnSpc>
              <a:buNone/>
            </a:pPr>
            <a:r>
              <a:rPr lang="cs-CZ" altLang="cs-CZ">
                <a:solidFill>
                  <a:srgbClr val="FF0000"/>
                </a:solidFill>
              </a:rPr>
              <a:t>KAŽDÝ OBČAN ČLENSKÉHO STÁTU JE OBČANEM UNIE</a:t>
            </a:r>
          </a:p>
          <a:p>
            <a:pPr marL="0" indent="0" eaLnBrk="1">
              <a:lnSpc>
                <a:spcPct val="94000"/>
              </a:lnSpc>
              <a:buNone/>
            </a:pPr>
            <a:r>
              <a:rPr lang="cs-CZ" altLang="cs-CZ" b="1"/>
              <a:t>doplňuje (nenahrazuje) státní občanství</a:t>
            </a:r>
          </a:p>
          <a:p>
            <a:pPr marL="0" indent="0" eaLnBrk="1">
              <a:lnSpc>
                <a:spcPct val="94000"/>
              </a:lnSpc>
              <a:buNone/>
            </a:pPr>
            <a:r>
              <a:rPr lang="cs-CZ" altLang="cs-CZ"/>
              <a:t>žádné povinnosti</a:t>
            </a:r>
          </a:p>
          <a:p>
            <a:pPr marL="0" indent="0" eaLnBrk="1">
              <a:lnSpc>
                <a:spcPct val="94000"/>
              </a:lnSpc>
              <a:buNone/>
            </a:pPr>
            <a:r>
              <a:rPr lang="cs-CZ" altLang="cs-CZ" b="1"/>
              <a:t>práva: 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volný pohyb a pobyt, 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volební právo (EP, místní zastupitelstva)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petice, stížnosti ombudsmanovi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diplomatická a konzulární ochrana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D4C33A0-871D-4E58-8D80-4C214E8D2EA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66912" y="3282043"/>
            <a:ext cx="8258175" cy="2971345"/>
          </a:xfrm>
          <a:solidFill>
            <a:srgbClr val="FFCC00"/>
          </a:solidFill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br>
              <a:rPr lang="cs-CZ" altLang="cs-CZ" sz="6600" b="1" i="1" dirty="0">
                <a:solidFill>
                  <a:srgbClr val="FF0000"/>
                </a:solidFill>
                <a:latin typeface="Arial Unicode MS" pitchFamily="32" charset="0"/>
              </a:rPr>
            </a:br>
            <a:br>
              <a:rPr lang="cs-CZ" altLang="cs-CZ" sz="6600" b="1" i="1" dirty="0">
                <a:solidFill>
                  <a:srgbClr val="FF0000"/>
                </a:solidFill>
                <a:latin typeface="Arial Unicode MS" pitchFamily="32" charset="0"/>
              </a:rPr>
            </a:br>
            <a:br>
              <a:rPr lang="cs-CZ" altLang="cs-CZ" sz="6600" b="1" i="1" dirty="0">
                <a:solidFill>
                  <a:srgbClr val="FF0000"/>
                </a:solidFill>
                <a:latin typeface="Arial Unicode MS" pitchFamily="32" charset="0"/>
              </a:rPr>
            </a:br>
            <a:r>
              <a:rPr lang="cs-CZ" altLang="cs-CZ" sz="6600" b="1" i="1" dirty="0">
                <a:solidFill>
                  <a:srgbClr val="FF0000"/>
                </a:solidFill>
                <a:latin typeface="Arial Unicode MS" pitchFamily="32" charset="0"/>
              </a:rPr>
              <a:t>  </a:t>
            </a:r>
            <a:br>
              <a:rPr lang="cs-CZ" altLang="cs-CZ" sz="6600" b="1" i="1" dirty="0">
                <a:solidFill>
                  <a:srgbClr val="FF0000"/>
                </a:solidFill>
                <a:latin typeface="Arial Unicode MS" pitchFamily="32" charset="0"/>
              </a:rPr>
            </a:br>
            <a:r>
              <a:rPr lang="cs-CZ" altLang="cs-CZ" sz="5300" b="1" i="1" dirty="0">
                <a:solidFill>
                  <a:srgbClr val="FF0000"/>
                </a:solidFill>
                <a:latin typeface="Arial Unicode MS" pitchFamily="32" charset="0"/>
              </a:rPr>
              <a:t>1. Jednotný vnitřní trh  </a:t>
            </a:r>
            <a:r>
              <a:rPr lang="cs-CZ" altLang="cs-CZ" sz="53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2" charset="0"/>
              </a:rPr>
              <a:t>(ekonomická integrace)</a:t>
            </a:r>
            <a:b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2" charset="0"/>
              </a:rPr>
            </a:br>
            <a:endParaRPr lang="cs-CZ" altLang="cs-CZ" b="1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2" charset="0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7477C54-4EAE-430B-8C03-162D6EF061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5516564"/>
            <a:ext cx="6400800" cy="122237"/>
          </a:xfrm>
        </p:spPr>
        <p:txBody>
          <a:bodyPr>
            <a:normAutofit fontScale="25000" lnSpcReduction="20000"/>
          </a:bodyPr>
          <a:lstStyle/>
          <a:p>
            <a:pPr eaLnBrk="1" hangingPunct="1"/>
            <a:r>
              <a:rPr lang="cs-CZ" altLang="cs-CZ"/>
              <a:t>    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1F914D06-1190-45E4-882E-5F6227833573}"/>
              </a:ext>
            </a:extLst>
          </p:cNvPr>
          <p:cNvSpPr/>
          <p:nvPr/>
        </p:nvSpPr>
        <p:spPr>
          <a:xfrm>
            <a:off x="2895600" y="220436"/>
            <a:ext cx="6623957" cy="28575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spcBef>
                <a:spcPts val="700"/>
              </a:spcBef>
              <a:spcAft>
                <a:spcPts val="6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000" b="1" i="1" dirty="0">
              <a:solidFill>
                <a:srgbClr val="C00000"/>
              </a:solidFill>
              <a:highlight>
                <a:srgbClr val="800000"/>
              </a:highlight>
            </a:endParaRPr>
          </a:p>
          <a:p>
            <a:pPr>
              <a:lnSpc>
                <a:spcPct val="80000"/>
              </a:lnSpc>
              <a:spcBef>
                <a:spcPts val="700"/>
              </a:spcBef>
              <a:spcAft>
                <a:spcPts val="60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b="1" i="1" dirty="0">
                <a:solidFill>
                  <a:srgbClr val="FFFF00"/>
                </a:solidFill>
                <a:highlight>
                  <a:srgbClr val="800000"/>
                </a:highlight>
              </a:rPr>
              <a:t>Prostředky k dosažení cílů EU</a:t>
            </a:r>
            <a:r>
              <a:rPr lang="cs-CZ" altLang="cs-CZ" sz="2000" b="1" dirty="0">
                <a:solidFill>
                  <a:srgbClr val="FFFF00"/>
                </a:solidFill>
                <a:highlight>
                  <a:srgbClr val="800000"/>
                </a:highlight>
              </a:rPr>
              <a:t>:</a:t>
            </a:r>
          </a:p>
          <a:p>
            <a:pPr marL="857250" lvl="1" indent="-457200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b="1" i="1" dirty="0">
                <a:highlight>
                  <a:srgbClr val="800000"/>
                </a:highlight>
              </a:rPr>
              <a:t>(1) jednotný vnitřní trh </a:t>
            </a:r>
            <a:r>
              <a:rPr lang="cs-CZ" altLang="cs-CZ" sz="2000" i="1" dirty="0">
                <a:highlight>
                  <a:srgbClr val="800000"/>
                </a:highlight>
              </a:rPr>
              <a:t>(hlavně </a:t>
            </a:r>
            <a:r>
              <a:rPr lang="cs-CZ" altLang="cs-CZ" sz="2000" b="1" i="1" dirty="0">
                <a:solidFill>
                  <a:srgbClr val="FFFF00"/>
                </a:solidFill>
                <a:highlight>
                  <a:srgbClr val="800000"/>
                </a:highlight>
              </a:rPr>
              <a:t>ekonomická integrace),</a:t>
            </a:r>
          </a:p>
          <a:p>
            <a:pPr marL="857250" lvl="1" indent="-457200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b="1" dirty="0">
                <a:highlight>
                  <a:srgbClr val="800000"/>
                </a:highlight>
              </a:rPr>
              <a:t>(2) prostor svobody, bezpečnosti a práva </a:t>
            </a:r>
            <a:r>
              <a:rPr lang="cs-CZ" altLang="cs-CZ" sz="2000" dirty="0">
                <a:highlight>
                  <a:srgbClr val="800000"/>
                </a:highlight>
              </a:rPr>
              <a:t>(následky ekonomické integrace v </a:t>
            </a:r>
            <a:r>
              <a:rPr lang="cs-CZ" altLang="cs-CZ" sz="2000" b="1" i="1" dirty="0">
                <a:solidFill>
                  <a:srgbClr val="FFFF00"/>
                </a:solidFill>
                <a:highlight>
                  <a:srgbClr val="800000"/>
                </a:highlight>
              </a:rPr>
              <a:t>mimoekonomické oblasti),</a:t>
            </a:r>
          </a:p>
          <a:p>
            <a:pPr marL="857250" lvl="1" indent="-457200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b="1" dirty="0">
                <a:highlight>
                  <a:srgbClr val="800000"/>
                </a:highlight>
              </a:rPr>
              <a:t>(3) hospodářská a měnová unie </a:t>
            </a:r>
            <a:r>
              <a:rPr lang="cs-CZ" altLang="cs-CZ" sz="2000" dirty="0">
                <a:highlight>
                  <a:srgbClr val="800000"/>
                </a:highlight>
              </a:rPr>
              <a:t>(vyšší forma ekonomické integrace)</a:t>
            </a:r>
          </a:p>
          <a:p>
            <a:pPr marL="857250" lvl="1" indent="-457200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dirty="0">
                <a:highlight>
                  <a:srgbClr val="800000"/>
                </a:highlight>
              </a:rPr>
              <a:t>(4) spolupráce v oblasti </a:t>
            </a:r>
            <a:r>
              <a:rPr lang="cs-CZ" altLang="cs-CZ" sz="2000" b="1" dirty="0">
                <a:highlight>
                  <a:srgbClr val="800000"/>
                </a:highlight>
              </a:rPr>
              <a:t>zahraniční politiky</a:t>
            </a:r>
          </a:p>
          <a:p>
            <a:pPr algn="ctr"/>
            <a:endParaRPr lang="cs-CZ" dirty="0">
              <a:solidFill>
                <a:srgbClr val="CCFFCC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FF76416-BA24-40A7-887C-2645960B79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1" y="128589"/>
            <a:ext cx="8228013" cy="1284287"/>
          </a:xfrm>
          <a:solidFill>
            <a:srgbClr val="CCFFCC"/>
          </a:solidFill>
        </p:spPr>
        <p:txBody>
          <a:bodyPr/>
          <a:lstStyle/>
          <a:p>
            <a:pPr algn="ctr" eaLnBrk="1" hangingPunct="1"/>
            <a:r>
              <a:rPr lang="cs-CZ" altLang="cs-CZ" sz="4000">
                <a:latin typeface="Arial" panose="020B0604020202020204" pitchFamily="34" charset="0"/>
                <a:cs typeface="Arial" panose="020B0604020202020204" pitchFamily="34" charset="0"/>
              </a:rPr>
              <a:t>Pojem jednotného vnitřního trhu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41B3882-5D84-4C65-B98E-D0C7FDB21B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1" y="1700214"/>
            <a:ext cx="8228013" cy="4752975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i="1" dirty="0"/>
              <a:t>Definice (čl. 26/2 SFEU): Vnitřní trh zahrnuje prostor bez vnitřních hranic, v němž je zajištěn volný pohyb zboží, osob, služeb a kapitálu v souladu s ustanoveními Smluv.</a:t>
            </a:r>
            <a:endParaRPr lang="cs-CZ" altLang="cs-CZ" b="1" i="1" dirty="0">
              <a:solidFill>
                <a:srgbClr val="CC0000"/>
              </a:solidFill>
            </a:endParaRPr>
          </a:p>
          <a:p>
            <a:pPr eaLnBrk="1" hangingPunct="1"/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(původně: společný trh)</a:t>
            </a:r>
          </a:p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První složka vnitřního trhu:</a:t>
            </a:r>
          </a:p>
          <a:p>
            <a:pPr eaLnBrk="1" hangingPunct="1"/>
            <a:r>
              <a:rPr lang="cs-CZ" altLang="cs-CZ" b="1" u="sng" dirty="0">
                <a:solidFill>
                  <a:srgbClr val="CC0000"/>
                </a:solidFill>
              </a:rPr>
              <a:t>4 základní svobody</a:t>
            </a:r>
            <a:r>
              <a:rPr lang="cs-CZ" altLang="cs-CZ" dirty="0"/>
              <a:t> – volný pohyb </a:t>
            </a:r>
          </a:p>
          <a:p>
            <a:pPr marL="457200" lvl="1" indent="0">
              <a:buNone/>
            </a:pPr>
            <a:r>
              <a:rPr lang="cs-CZ" altLang="cs-CZ" dirty="0"/>
              <a:t>zboží, osob, služeb, kapitálu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0C9B69D-9EF3-4446-99C7-70C2CAE3F0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66875" y="260351"/>
            <a:ext cx="8839200" cy="936625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cs-CZ" altLang="cs-CZ" sz="3600" b="1">
                <a:latin typeface="Arial" panose="020B0604020202020204" pitchFamily="34" charset="0"/>
                <a:cs typeface="Arial" panose="020B0604020202020204" pitchFamily="34" charset="0"/>
              </a:rPr>
              <a:t>Pojem jednotného vnitřního trhu - 2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0DBDB30-EC54-4F8A-BC43-7A9BB1BF75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66875" y="1341438"/>
            <a:ext cx="8839200" cy="5256212"/>
          </a:xfrm>
          <a:solidFill>
            <a:srgbClr val="CCFFFF"/>
          </a:solidFill>
        </p:spPr>
        <p:txBody>
          <a:bodyPr/>
          <a:lstStyle/>
          <a:p>
            <a:pPr eaLnBrk="1" hangingPunct="1">
              <a:lnSpc>
                <a:spcPct val="83000"/>
              </a:lnSpc>
            </a:pPr>
            <a:r>
              <a:rPr lang="cs-CZ" altLang="cs-CZ" sz="3200" b="1">
                <a:solidFill>
                  <a:srgbClr val="CC0000"/>
                </a:solidFill>
              </a:rPr>
              <a:t>Druhá složka vnitřního trhu: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 sz="3200" b="1" u="sng">
                <a:solidFill>
                  <a:srgbClr val="CC0000"/>
                </a:solidFill>
              </a:rPr>
              <a:t>společné politiky</a:t>
            </a:r>
            <a:r>
              <a:rPr lang="cs-CZ" altLang="cs-CZ" sz="3200" b="1">
                <a:solidFill>
                  <a:srgbClr val="CC0000"/>
                </a:solidFill>
              </a:rPr>
              <a:t>  (oblasti integrace)</a:t>
            </a:r>
          </a:p>
          <a:p>
            <a:pPr marL="0" indent="0" eaLnBrk="1" hangingPunct="1">
              <a:lnSpc>
                <a:spcPct val="83000"/>
              </a:lnSpc>
              <a:buNone/>
            </a:pPr>
            <a:r>
              <a:rPr lang="cs-CZ" altLang="cs-CZ" sz="3200" b="1">
                <a:solidFill>
                  <a:srgbClr val="CC9900"/>
                </a:solidFill>
              </a:rPr>
              <a:t>    </a:t>
            </a:r>
            <a:r>
              <a:rPr lang="cs-CZ" altLang="cs-CZ" b="1">
                <a:solidFill>
                  <a:srgbClr val="0070C0"/>
                </a:solidFill>
              </a:rPr>
              <a:t>základní (původní</a:t>
            </a:r>
            <a:r>
              <a:rPr lang="cs-CZ" altLang="cs-CZ">
                <a:solidFill>
                  <a:srgbClr val="0070C0"/>
                </a:solidFill>
              </a:rPr>
              <a:t> - již ve společném trhu) </a:t>
            </a:r>
            <a:r>
              <a:rPr lang="cs-CZ" altLang="cs-CZ" sz="2800"/>
              <a:t>– zemědělská,   dopravní, společná obchodní, sociální, (soutěžní)</a:t>
            </a:r>
          </a:p>
          <a:p>
            <a:pPr marL="0" indent="0" eaLnBrk="1" hangingPunct="1">
              <a:lnSpc>
                <a:spcPct val="83000"/>
              </a:lnSpc>
              <a:buNone/>
            </a:pPr>
            <a:r>
              <a:rPr lang="cs-CZ" altLang="cs-CZ" b="1">
                <a:solidFill>
                  <a:srgbClr val="0070C0"/>
                </a:solidFill>
              </a:rPr>
              <a:t>    </a:t>
            </a:r>
            <a:r>
              <a:rPr lang="cs-CZ" altLang="cs-CZ" sz="2800" b="1">
                <a:solidFill>
                  <a:srgbClr val="0070C0"/>
                </a:solidFill>
              </a:rPr>
              <a:t>novější (Maastricht </a:t>
            </a:r>
            <a:r>
              <a:rPr lang="cs-CZ" altLang="cs-CZ" sz="2800">
                <a:solidFill>
                  <a:srgbClr val="0070C0"/>
                </a:solidFill>
              </a:rPr>
              <a:t>– až v jednotném vnitřním trhu)</a:t>
            </a:r>
            <a:r>
              <a:rPr lang="cs-CZ" altLang="cs-CZ" sz="2800" b="1">
                <a:solidFill>
                  <a:srgbClr val="0070C0"/>
                </a:solidFill>
              </a:rPr>
              <a:t> </a:t>
            </a:r>
            <a:r>
              <a:rPr lang="cs-CZ" altLang="cs-CZ" sz="2800">
                <a:solidFill>
                  <a:srgbClr val="0070C0"/>
                </a:solidFill>
              </a:rPr>
              <a:t>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sz="2400"/>
              <a:t>vízová, azylová a přistěhovalecká,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sz="2400"/>
              <a:t>hospodářská a měnová,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sz="2400"/>
              <a:t>fiskální (daně)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sz="2400"/>
              <a:t>ochrana spotřebitele,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sz="2400"/>
              <a:t>hospodářská a sociální soudržnost,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sz="2400"/>
              <a:t>ochrana životního prostředí,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sz="2400"/>
              <a:t>rozvojová spolupráce aj.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06959-E9E6-4604-98FD-EDA7C282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526942"/>
            <a:ext cx="8228013" cy="1007390"/>
          </a:xfrm>
          <a:solidFill>
            <a:srgbClr val="00FFCC"/>
          </a:solidFill>
        </p:spPr>
        <p:txBody>
          <a:bodyPr/>
          <a:lstStyle/>
          <a:p>
            <a:pPr algn="ctr"/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Společný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trh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A5769-B03E-4AD0-AE00-F99F951D2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536" y="1720312"/>
            <a:ext cx="8424936" cy="4877040"/>
          </a:xfrm>
        </p:spPr>
        <p:txBody>
          <a:bodyPr/>
          <a:lstStyle/>
          <a:p>
            <a:r>
              <a:rPr lang="pl-PL" dirty="0" err="1"/>
              <a:t>Založen</a:t>
            </a:r>
            <a:r>
              <a:rPr lang="pl-PL" dirty="0"/>
              <a:t> na 4 </a:t>
            </a:r>
            <a:r>
              <a:rPr lang="pl-PL" dirty="0" err="1"/>
              <a:t>základních</a:t>
            </a:r>
            <a:r>
              <a:rPr lang="pl-PL" dirty="0"/>
              <a:t> </a:t>
            </a:r>
            <a:r>
              <a:rPr lang="pl-PL" dirty="0" err="1"/>
              <a:t>svobodách</a:t>
            </a:r>
            <a:r>
              <a:rPr lang="pl-PL" dirty="0"/>
              <a:t>:</a:t>
            </a:r>
          </a:p>
          <a:p>
            <a:pPr eaLnBrk="1" hangingPunct="1"/>
            <a:r>
              <a:rPr lang="cs-CZ" altLang="cs-CZ" dirty="0">
                <a:solidFill>
                  <a:srgbClr val="0000FF"/>
                </a:solidFill>
              </a:rPr>
              <a:t>volný pohyb zboží, osob, služeb, kapitálu</a:t>
            </a:r>
          </a:p>
          <a:p>
            <a:pPr marL="457200" lvl="1" indent="0">
              <a:buNone/>
            </a:pPr>
            <a:r>
              <a:rPr lang="pl-PL" dirty="0" err="1"/>
              <a:t>budován</a:t>
            </a:r>
            <a:r>
              <a:rPr lang="pl-PL" dirty="0"/>
              <a:t> v 50. a 60. </a:t>
            </a:r>
            <a:r>
              <a:rPr lang="pl-PL" dirty="0" err="1"/>
              <a:t>letech</a:t>
            </a:r>
            <a:r>
              <a:rPr lang="pl-PL" dirty="0"/>
              <a:t>, funguje </a:t>
            </a:r>
            <a:r>
              <a:rPr lang="pl-PL" dirty="0" err="1"/>
              <a:t>až</a:t>
            </a:r>
            <a:r>
              <a:rPr lang="pl-PL" dirty="0"/>
              <a:t> do 1993, </a:t>
            </a:r>
            <a:r>
              <a:rPr lang="pl-PL" dirty="0" err="1"/>
              <a:t>kdy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mění</a:t>
            </a:r>
            <a:r>
              <a:rPr lang="pl-PL" dirty="0"/>
              <a:t> na </a:t>
            </a:r>
            <a:r>
              <a:rPr lang="pl-PL" dirty="0" err="1"/>
              <a:t>jednotný</a:t>
            </a:r>
            <a:r>
              <a:rPr lang="pl-PL" dirty="0"/>
              <a:t> </a:t>
            </a:r>
            <a:r>
              <a:rPr lang="pl-PL" dirty="0" err="1"/>
              <a:t>vnitřní</a:t>
            </a:r>
            <a:r>
              <a:rPr lang="pl-PL" dirty="0"/>
              <a:t> </a:t>
            </a:r>
            <a:r>
              <a:rPr lang="pl-PL" dirty="0" err="1"/>
              <a:t>trh</a:t>
            </a:r>
            <a:endParaRPr lang="pl-PL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b="1" dirty="0" err="1"/>
              <a:t>Původně</a:t>
            </a:r>
            <a:r>
              <a:rPr lang="pl-PL" dirty="0"/>
              <a:t> </a:t>
            </a:r>
            <a:r>
              <a:rPr lang="pl-PL" dirty="0" err="1"/>
              <a:t>zcela</a:t>
            </a:r>
            <a:r>
              <a:rPr lang="pl-PL" dirty="0"/>
              <a:t> </a:t>
            </a:r>
            <a:r>
              <a:rPr lang="pl-PL" dirty="0" err="1"/>
              <a:t>převažující</a:t>
            </a:r>
            <a:r>
              <a:rPr lang="pl-PL" dirty="0"/>
              <a:t>, </a:t>
            </a:r>
            <a:r>
              <a:rPr lang="pl-PL" dirty="0" err="1"/>
              <a:t>prakticky</a:t>
            </a:r>
            <a:r>
              <a:rPr lang="pl-PL" dirty="0"/>
              <a:t> </a:t>
            </a:r>
            <a:r>
              <a:rPr lang="pl-PL" b="1" dirty="0" err="1"/>
              <a:t>jediný</a:t>
            </a:r>
            <a:r>
              <a:rPr lang="pl-PL" b="1" dirty="0"/>
              <a:t> </a:t>
            </a:r>
            <a:r>
              <a:rPr lang="pl-PL" b="1" dirty="0" err="1"/>
              <a:t>smysl</a:t>
            </a:r>
            <a:r>
              <a:rPr lang="pl-PL" dirty="0"/>
              <a:t> </a:t>
            </a:r>
            <a:r>
              <a:rPr lang="pl-PL" dirty="0" err="1"/>
              <a:t>evropské</a:t>
            </a:r>
            <a:r>
              <a:rPr lang="pl-PL" dirty="0"/>
              <a:t> </a:t>
            </a:r>
            <a:r>
              <a:rPr lang="pl-PL" dirty="0" err="1"/>
              <a:t>hospodářské</a:t>
            </a:r>
            <a:r>
              <a:rPr lang="pl-PL" dirty="0"/>
              <a:t> </a:t>
            </a:r>
            <a:r>
              <a:rPr lang="pl-PL" dirty="0" err="1"/>
              <a:t>integrace</a:t>
            </a:r>
            <a:r>
              <a:rPr lang="pl-PL" dirty="0"/>
              <a:t> (EHS)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prosazeno</a:t>
            </a:r>
            <a:r>
              <a:rPr lang="pl-PL" dirty="0"/>
              <a:t>  s h o r a  (</a:t>
            </a:r>
            <a:r>
              <a:rPr lang="pl-PL" dirty="0" err="1"/>
              <a:t>ekonomické</a:t>
            </a:r>
            <a:r>
              <a:rPr lang="pl-PL" dirty="0"/>
              <a:t> zajmy </a:t>
            </a:r>
            <a:r>
              <a:rPr lang="pl-PL" dirty="0" err="1"/>
              <a:t>velkých</a:t>
            </a:r>
            <a:r>
              <a:rPr lang="pl-PL" dirty="0"/>
              <a:t> </a:t>
            </a:r>
            <a:r>
              <a:rPr lang="pl-PL" dirty="0" err="1"/>
              <a:t>hospodářských</a:t>
            </a:r>
            <a:r>
              <a:rPr lang="pl-PL" dirty="0"/>
              <a:t> </a:t>
            </a:r>
            <a:r>
              <a:rPr lang="pl-PL" dirty="0" err="1"/>
              <a:t>subjektů</a:t>
            </a:r>
            <a:r>
              <a:rPr lang="pl-PL" dirty="0"/>
              <a:t>) – </a:t>
            </a:r>
            <a:r>
              <a:rPr lang="pl-PL" dirty="0" err="1"/>
              <a:t>nutnost</a:t>
            </a:r>
            <a:r>
              <a:rPr lang="pl-PL" dirty="0"/>
              <a:t> </a:t>
            </a:r>
            <a:r>
              <a:rPr lang="pl-PL" dirty="0" err="1"/>
              <a:t>velkého</a:t>
            </a:r>
            <a:r>
              <a:rPr lang="pl-PL" dirty="0"/>
              <a:t> </a:t>
            </a:r>
            <a:r>
              <a:rPr lang="pl-PL" dirty="0" err="1"/>
              <a:t>trhu</a:t>
            </a:r>
            <a:r>
              <a:rPr lang="pl-PL" dirty="0"/>
              <a:t> k </a:t>
            </a:r>
            <a:r>
              <a:rPr lang="pl-PL" dirty="0" err="1"/>
              <a:t>zajištění</a:t>
            </a:r>
            <a:r>
              <a:rPr lang="pl-PL" dirty="0"/>
              <a:t> odbytu </a:t>
            </a:r>
            <a:r>
              <a:rPr lang="pl-PL" dirty="0" err="1"/>
              <a:t>stále</a:t>
            </a:r>
            <a:r>
              <a:rPr lang="pl-PL" dirty="0"/>
              <a:t> </a:t>
            </a:r>
            <a:r>
              <a:rPr lang="pl-PL" dirty="0" err="1"/>
              <a:t>rostoucího</a:t>
            </a:r>
            <a:r>
              <a:rPr lang="pl-PL" dirty="0"/>
              <a:t> </a:t>
            </a:r>
            <a:r>
              <a:rPr lang="pl-PL" dirty="0" err="1"/>
              <a:t>množství</a:t>
            </a:r>
            <a:r>
              <a:rPr lang="pl-PL" dirty="0"/>
              <a:t> </a:t>
            </a:r>
            <a:r>
              <a:rPr lang="pl-PL" dirty="0" err="1"/>
              <a:t>produktů</a:t>
            </a:r>
            <a:endParaRPr lang="pl-PL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prospěšné</a:t>
            </a:r>
            <a:r>
              <a:rPr lang="pl-PL" dirty="0"/>
              <a:t> i pro </a:t>
            </a:r>
            <a:r>
              <a:rPr lang="pl-PL" dirty="0" err="1"/>
              <a:t>spotřebitele</a:t>
            </a:r>
            <a:r>
              <a:rPr lang="pl-PL" dirty="0"/>
              <a:t> (</a:t>
            </a:r>
            <a:r>
              <a:rPr lang="pl-PL" dirty="0" err="1"/>
              <a:t>obyvatelstvo</a:t>
            </a:r>
            <a:r>
              <a:rPr lang="pl-PL" dirty="0"/>
              <a:t>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společné</a:t>
            </a:r>
            <a:r>
              <a:rPr lang="pl-PL" dirty="0"/>
              <a:t> </a:t>
            </a:r>
            <a:r>
              <a:rPr lang="pl-PL" dirty="0" err="1"/>
              <a:t>politiky</a:t>
            </a:r>
            <a:r>
              <a:rPr lang="pl-PL" dirty="0"/>
              <a:t>: </a:t>
            </a:r>
            <a:r>
              <a:rPr lang="pl-PL" dirty="0" err="1"/>
              <a:t>tradiční</a:t>
            </a:r>
            <a:r>
              <a:rPr lang="pl-PL" dirty="0"/>
              <a:t> – </a:t>
            </a:r>
            <a:r>
              <a:rPr lang="pl-PL" dirty="0" err="1"/>
              <a:t>zeměd-dopr-obch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471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8272E-FBBA-496D-878D-55F8ECFC1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993" y="392059"/>
            <a:ext cx="8228013" cy="1212180"/>
          </a:xfrm>
          <a:solidFill>
            <a:srgbClr val="92D050"/>
          </a:solidFill>
        </p:spPr>
        <p:txBody>
          <a:bodyPr/>
          <a:lstStyle/>
          <a:p>
            <a:r>
              <a:rPr lang="cs-CZ" dirty="0"/>
              <a:t>Období stagnace 70.-80. léta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12CCF1-FF9B-48FB-9D7A-A708DFC76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3267"/>
            <a:ext cx="10515600" cy="4053695"/>
          </a:xfrm>
          <a:solidFill>
            <a:srgbClr val="CCFFCC"/>
          </a:solidFill>
        </p:spPr>
        <p:txBody>
          <a:bodyPr/>
          <a:lstStyle/>
          <a:p>
            <a:r>
              <a:rPr lang="cs-CZ" sz="2000" dirty="0"/>
              <a:t>sílil tlak na </a:t>
            </a:r>
          </a:p>
          <a:p>
            <a:pPr lvl="1"/>
            <a:r>
              <a:rPr lang="cs-CZ" sz="1600" dirty="0"/>
              <a:t>zrušení dosavadních překážek volného pohybu, </a:t>
            </a:r>
          </a:p>
          <a:p>
            <a:pPr lvl="1"/>
            <a:r>
              <a:rPr lang="cs-CZ" sz="1600" dirty="0"/>
              <a:t>odbourání všech hraničních kontrol uvnitř Společenství a </a:t>
            </a:r>
          </a:p>
          <a:p>
            <a:pPr lvl="1"/>
            <a:r>
              <a:rPr lang="cs-CZ" sz="1600" dirty="0"/>
              <a:t>odstranění zbývajících důvodů, které vedly k fragmentaci trhu</a:t>
            </a:r>
          </a:p>
          <a:p>
            <a:r>
              <a:rPr lang="cs-CZ" sz="2000" dirty="0"/>
              <a:t>1985: „Bílá kniha pro dokončení vnitřního trhu.“</a:t>
            </a:r>
          </a:p>
          <a:p>
            <a:r>
              <a:rPr lang="cs-CZ" sz="2000" dirty="0"/>
              <a:t>odstranit přetrvávající překážky – 3 typy:</a:t>
            </a:r>
          </a:p>
          <a:p>
            <a:pPr lvl="1"/>
            <a:r>
              <a:rPr lang="cs-CZ" sz="1600" dirty="0"/>
              <a:t>tzv. </a:t>
            </a:r>
            <a:r>
              <a:rPr lang="cs-CZ" sz="1600" b="1" dirty="0"/>
              <a:t>materiální překážky </a:t>
            </a:r>
            <a:r>
              <a:rPr lang="cs-CZ" sz="1600" dirty="0"/>
              <a:t>- odstranění kontrol zboží i osob na vnitřních hranicích,</a:t>
            </a:r>
          </a:p>
          <a:p>
            <a:pPr lvl="1"/>
            <a:r>
              <a:rPr lang="cs-CZ" sz="1600" b="1" dirty="0"/>
              <a:t>technické překážky, </a:t>
            </a:r>
            <a:r>
              <a:rPr lang="cs-CZ" sz="1600" dirty="0"/>
              <a:t>týkající se rozdílných národních předpisů upravujících, jak technické parametry výrobků, tak existující procedury k ověřování technických parametrů zboží,</a:t>
            </a:r>
          </a:p>
          <a:p>
            <a:pPr lvl="1"/>
            <a:r>
              <a:rPr lang="cs-CZ" sz="1600" b="1" dirty="0"/>
              <a:t>fiskální překážky, </a:t>
            </a:r>
            <a:r>
              <a:rPr lang="cs-CZ" sz="1600" dirty="0"/>
              <a:t>v rámci nichž bylo primárním cílem Společenství odstranit rozdíly v daňově-právních předpisech. </a:t>
            </a:r>
          </a:p>
        </p:txBody>
      </p:sp>
    </p:spTree>
    <p:extLst>
      <p:ext uri="{BB962C8B-B14F-4D97-AF65-F5344CB8AC3E}">
        <p14:creationId xmlns:p14="http://schemas.microsoft.com/office/powerpoint/2010/main" val="940816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D111A13-FA58-43A7-AEB2-F6EE76C3B6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000" b="1" dirty="0"/>
              <a:t>Společný trh  x  </a:t>
            </a:r>
            <a:br>
              <a:rPr lang="cs-CZ" altLang="cs-CZ" sz="4000" b="1" dirty="0"/>
            </a:br>
            <a:r>
              <a:rPr lang="cs-CZ" altLang="cs-CZ" sz="4000" b="1" dirty="0"/>
              <a:t>jednotný vnitřní trh - shrnutí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10E11B0-54E6-4BFB-878F-E09F241520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D9FBFF"/>
              </a:gs>
              <a:gs pos="100000">
                <a:srgbClr val="FFCCFF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b="1"/>
              <a:t>přechod</a:t>
            </a:r>
            <a:r>
              <a:rPr lang="cs-CZ" altLang="cs-CZ"/>
              <a:t> od společného trhu k jednotnému vnitřnímu trhu (vyšší stupeň): cca 1993</a:t>
            </a:r>
          </a:p>
          <a:p>
            <a:pPr eaLnBrk="1" hangingPunct="1"/>
            <a:r>
              <a:rPr lang="cs-CZ" altLang="cs-CZ" b="1"/>
              <a:t>právní nástroje:</a:t>
            </a:r>
            <a:r>
              <a:rPr lang="cs-CZ" altLang="cs-CZ"/>
              <a:t> Jednotný evropský akt 1986, Maastrichtská smlouva</a:t>
            </a:r>
          </a:p>
          <a:p>
            <a:pPr eaLnBrk="1" hangingPunct="1"/>
            <a:r>
              <a:rPr lang="cs-CZ" altLang="cs-CZ"/>
              <a:t>ql a qt rozšíření 4 základních </a:t>
            </a:r>
            <a:r>
              <a:rPr lang="cs-CZ" altLang="cs-CZ" b="1"/>
              <a:t>svobod</a:t>
            </a:r>
          </a:p>
          <a:p>
            <a:pPr eaLnBrk="1" hangingPunct="1"/>
            <a:r>
              <a:rPr lang="cs-CZ" altLang="cs-CZ"/>
              <a:t>Maastricht: zavedení </a:t>
            </a:r>
            <a:r>
              <a:rPr lang="cs-CZ" altLang="cs-CZ" b="1"/>
              <a:t>nových společných politik,</a:t>
            </a:r>
            <a:r>
              <a:rPr lang="cs-CZ" altLang="cs-CZ"/>
              <a:t> perspektiva jednotné měny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1333</Words>
  <Application>Microsoft Office PowerPoint</Application>
  <PresentationFormat>Širokoúhlá obrazovka</PresentationFormat>
  <Paragraphs>150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Arial Unicode MS</vt:lpstr>
      <vt:lpstr>Calibri</vt:lpstr>
      <vt:lpstr>Calibri Light</vt:lpstr>
      <vt:lpstr>Times New Roman</vt:lpstr>
      <vt:lpstr>Wingdings</vt:lpstr>
      <vt:lpstr>Motiv Office</vt:lpstr>
      <vt:lpstr>Vlastní náplň činnosti Unie Oblasti integrace</vt:lpstr>
      <vt:lpstr>Hodnoty EU – čl. 2 Smlouvy o EU</vt:lpstr>
      <vt:lpstr>Občanství  EU (od 1993)</vt:lpstr>
      <vt:lpstr>      1. Jednotný vnitřní trh  (ekonomická integrace) </vt:lpstr>
      <vt:lpstr>Pojem jednotného vnitřního trhu - 1</vt:lpstr>
      <vt:lpstr>Pojem jednotného vnitřního trhu - 2</vt:lpstr>
      <vt:lpstr>Společný trh</vt:lpstr>
      <vt:lpstr>Období stagnace 70.-80. léta</vt:lpstr>
      <vt:lpstr>Společný trh  x   jednotný vnitřní trh - shrnutí</vt:lpstr>
      <vt:lpstr>Sbližování (harmonizace) práva – nezbytná podmínka fungování vnitřního trhu</vt:lpstr>
      <vt:lpstr>Čtyři základní svobody</vt:lpstr>
      <vt:lpstr>Co je zboží ?</vt:lpstr>
      <vt:lpstr>Volný pohyb zboží (uvnitř Unie)</vt:lpstr>
      <vt:lpstr>Administrativní překážky.  Kvantitativní omezení dovozu a  opatření s rovnocenným účinkem 1 </vt:lpstr>
      <vt:lpstr> Kvantitativní omezení dovozu a opatření s rovnocenným účinkem: dovolené výjimky          (= omezení dovozu) (čl. 36 SFEU)</vt:lpstr>
      <vt:lpstr>2. Pohyb osob mimo ekonomický rámec jednotného vnitřního trhu Prostor svobody, bezpečnosti a práva (neekonomická integrace) </vt:lpstr>
      <vt:lpstr>Prostor svobody, bezpečnosti a práva</vt:lpstr>
      <vt:lpstr>SVOBODA - přehled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Vladimir</dc:creator>
  <cp:lastModifiedBy>Vladimír Týč</cp:lastModifiedBy>
  <cp:revision>16</cp:revision>
  <dcterms:created xsi:type="dcterms:W3CDTF">2022-04-30T20:00:37Z</dcterms:created>
  <dcterms:modified xsi:type="dcterms:W3CDTF">2022-05-13T11:30:56Z</dcterms:modified>
</cp:coreProperties>
</file>