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73" r:id="rId4"/>
    <p:sldId id="301" r:id="rId5"/>
    <p:sldId id="300" r:id="rId6"/>
    <p:sldId id="258" r:id="rId7"/>
    <p:sldId id="274" r:id="rId8"/>
    <p:sldId id="259" r:id="rId9"/>
    <p:sldId id="281" r:id="rId10"/>
    <p:sldId id="282" r:id="rId11"/>
    <p:sldId id="262" r:id="rId12"/>
    <p:sldId id="298" r:id="rId13"/>
    <p:sldId id="299" r:id="rId14"/>
    <p:sldId id="263" r:id="rId15"/>
    <p:sldId id="264" r:id="rId16"/>
    <p:sldId id="265" r:id="rId17"/>
    <p:sldId id="266" r:id="rId18"/>
    <p:sldId id="284" r:id="rId19"/>
    <p:sldId id="267" r:id="rId20"/>
    <p:sldId id="270" r:id="rId21"/>
    <p:sldId id="272" r:id="rId22"/>
    <p:sldId id="286" r:id="rId23"/>
    <p:sldId id="287" r:id="rId24"/>
    <p:sldId id="268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99"/>
    <a:srgbClr val="0033CC"/>
    <a:srgbClr val="99CCFF"/>
    <a:srgbClr val="33CCFF"/>
    <a:srgbClr val="00CC99"/>
    <a:srgbClr val="00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BB4483E-7B97-42B8-B5C9-F8C7EA50C0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3A38664-2001-4653-B4EB-0707C8EA4F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1031239-8E1A-4C1B-ABDA-7B0295D40C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7256739-FF91-4187-8AD4-8AF21AFD646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7BD380-C877-49FE-81E2-C936D80071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0E9C20C-1B71-4A99-855F-14AE4FDECB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8FE8EE7-5247-4435-8CEA-9A8BB37B5A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B97364E-5E55-48DF-80E1-07E22BED13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24601DD7-CD9D-4636-A2AC-9888198FD9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B5D0F444-387E-4139-BA77-6CFD5644D2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829AB9BF-7332-4FAC-A098-E2B2016F9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7E24D6-6CBD-43DA-B7E0-5A43BD128D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2CB1DBD-696A-431F-9E1F-E9C7D1400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16285-41D3-45F4-9DC0-DD5D9C8D73DA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4B3D027-9EAF-411E-A598-4F584CDEE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DEFF5E-AF81-494C-B08F-7F676B1C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B0CA1165-95CB-4524-8D88-C08B9F6E7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165F8D-897D-4872-BE39-8FE3E0E1FFF0}" type="slidenum">
              <a:rPr lang="cs-CZ" altLang="cs-CZ" smtClean="0"/>
              <a:pPr>
                <a:spcBef>
                  <a:spcPct val="0"/>
                </a:spcBef>
              </a:pPr>
              <a:t>32</a:t>
            </a:fld>
            <a:endParaRPr lang="cs-CZ" altLang="cs-CZ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CE12286E-8D86-44D2-847E-3F39E6E8B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0AE1363-25EB-4748-921B-C97487A3544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908A44E6-B5FC-426E-964A-D91F3C191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E7C75-3BFC-42FC-A163-CEE6A514BCF0}" type="slidenum">
              <a:rPr lang="cs-CZ" altLang="cs-CZ" smtClean="0"/>
              <a:pPr>
                <a:spcBef>
                  <a:spcPct val="0"/>
                </a:spcBef>
              </a:pPr>
              <a:t>33</a:t>
            </a:fld>
            <a:endParaRPr lang="cs-CZ" altLang="cs-CZ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FD1B3C1A-65C2-43A6-B0F0-37CEB992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C21265F-CAB5-4CAE-A863-7293E2620C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E9657A56-6EC8-4FEA-8E9A-7D72E580F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FC4AE-603B-469A-A297-73631433DB94}" type="slidenum">
              <a:rPr lang="cs-CZ" altLang="cs-CZ" smtClean="0"/>
              <a:pPr>
                <a:spcBef>
                  <a:spcPct val="0"/>
                </a:spcBef>
              </a:pPr>
              <a:t>34</a:t>
            </a:fld>
            <a:endParaRPr lang="cs-CZ" altLang="cs-CZ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2F79750B-D832-45B7-9640-A8CA4DD7E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FF786B6-4117-4ABE-9901-6E9A55C08B2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FA55FFC-B5DE-45FA-816D-1B1257F3C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7C370-7B4F-45B0-9C9C-5127E5C1EA47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AF7B9DE-911C-47DD-998E-AFBE42CE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53765FB-5E96-4790-9E45-0C32E266443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0E18A30-1837-454A-BE45-E615821EA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94411-26E2-42D7-AA84-0B4396943063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3A4F8690-4A21-453F-B23F-8182349AA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2838D47-A679-4A26-A8A0-C4EFBA6B04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940905D-5345-4690-8D0F-2B94241AB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75499-E974-49D0-A530-4289DD8375FF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4841424-B64D-4B78-B0FB-33D159986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085C98-C717-4062-9851-97539B86F1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7C8E1BC-9F30-423D-ACF7-38890BEE3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BBA24-DE26-41E0-BECF-C3DC661C2893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B8F474C-37DF-4A63-9189-D88B484B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FD94007-583B-4EF2-8783-8DEA13674A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2D4644E-90DD-4661-8F29-48DAF877B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21394-44DD-4FE9-AE0C-6B7EE66D14C4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E2217D0D-D0AE-4E7F-A87F-0C3CCEB2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860EE9-8C03-497D-BFA4-FF5B95F0AE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11DCBBD-A130-4C3F-A77B-4C774CA61E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9E001C-F26A-47B1-A9AE-E7483CFD777A}" type="slidenum">
              <a:rPr lang="cs-CZ" altLang="cs-CZ" smtClean="0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35CE225-8434-4EC6-8E50-40B74ADEF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44938" y="4763"/>
            <a:ext cx="21605876" cy="15524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46607C1-68DA-44C4-B26D-E1CD8707626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FDC2D-E212-42CD-94C5-8D22CF5B4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847C30-5946-4B2F-A031-48823689A572}" type="slidenum">
              <a:rPr lang="cs-CZ" altLang="cs-CZ" smtClean="0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9F536E7B-86B7-4139-B875-189B60D29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CFD2809-A9E4-425F-BDE6-5A44FD3962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AACB480-8AB4-47FD-B24D-F52DE3C08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C1C0C9-20F6-4BBB-A6DA-C381756BDAF6}" type="slidenum">
              <a:rPr lang="cs-CZ" altLang="cs-CZ" smtClean="0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EE7E3889-4062-49AB-A58D-E0E00A47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86F8AB4-6FBA-4949-A2A3-355BE9484D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AEB74-FB2C-4704-817A-459142563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AA504-BD1F-4DBE-A825-F615F2D46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D9C5E2-A985-4863-9BD1-D4AA87837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F06F-19F1-44C7-AF98-BCCB9C8788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1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85CAB4-12A1-4A79-B4CC-BE9BDA4E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48555-5237-4C6E-8020-76F3D0F00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A7D24-BD09-43C6-8C12-E57D56C02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37A9-77A8-4DA9-8F60-0E6E3B5AA9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39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9AC44-3E0F-422B-B40A-DB531C765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7049E-2AC7-4A49-935F-A693EC259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74A4C-EB21-4797-9E95-51C0BFBB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AE29E-3B71-4B55-9C4B-7C25D96F0C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46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60136-7115-43E9-94F7-FEB3920B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84EAF-98BA-4595-922F-E79FB25B4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195E1-7F2B-47A3-B563-D6E1AE815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63BC-07C0-45A5-A195-98079818CF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9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9DE13-F07C-479F-949C-BC8F15F72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B7CB33-EEBA-420D-99C9-1FF945CEC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6C617-8E42-4D4F-91DA-31904CD8A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8145-7292-4C48-8BB8-38B855D55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0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8AEB8-7DA5-43A0-B355-31B7968AF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2D3DE-2ED2-4E03-B2C7-324CEFDC4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FD0AC-CD63-4EA3-87D6-FFF4BA949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3239-2536-47BB-A34E-F0A63BA1F6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1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23F4BA-26BD-4E86-BF7F-CB38D1E35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787869-425F-4947-9DAB-9F6C4C1A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85AE306-1083-4962-92CA-11CCBF3CA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D669-29E2-4676-B917-728A8C26EE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31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5E83E-6C03-40C5-9A0C-07F6A1EA9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FE4409-F61D-4255-94D3-91B9673B8A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929A28-C9CF-4039-A90E-F773F4EA9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6E2-AC49-4E32-A7CD-13578F954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7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DDEE0D-AF51-4FFC-A24C-5E9189878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93C601-A21B-4F53-8D39-3E77484C1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64AED9-A841-49B0-9E3B-13DA2A00E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7EC7-D901-4C27-A05F-483A169923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842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5CAB4-713F-4092-904F-6A1D35790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B456-BAC8-4001-A376-4E5731C5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46B08-4B98-4233-A35E-AAAD93EFF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C6C3-B474-4FA0-ABE9-E85EADE6C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102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743A2-6A84-495B-8D94-291A53B6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D12347-4F22-4FA3-86D3-0ED50F62C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31CCF-0C98-4BBC-A42E-A96BEE0F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39D8-B110-487B-86A4-D49F1AF373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12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C1C16-4997-49D0-B3DB-803775B71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D9B3F-D861-4581-AE58-249268A0F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6F76-25DC-4EAF-A3D0-2B3EEACDA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31BDC9-3EE9-4B04-B412-B3C402A7AA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56B02C-1E74-4298-889B-272FA411F1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24BCC3-6271-4135-B182-D79AE297E0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F43268-3766-4023-815A-FC4943BFAA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2592388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FF66"/>
                </a:solidFill>
              </a:rPr>
              <a:t>Autonomie,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nadřazenost a přednost 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3EF133-6C2A-415D-88FD-8074953FED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0438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endParaRPr lang="cs-CZ" altLang="cs-CZ" sz="2800">
              <a:solidFill>
                <a:srgbClr val="F8FEA8"/>
              </a:solidFill>
            </a:endParaRPr>
          </a:p>
          <a:p>
            <a:pPr eaLnBrk="1" hangingPunct="1"/>
            <a:r>
              <a:rPr lang="cs-CZ" altLang="cs-CZ" sz="4400" b="1">
                <a:solidFill>
                  <a:srgbClr val="FFFF66"/>
                </a:solidFill>
              </a:rPr>
              <a:t>Přímý účinek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A72CCCA-DC2D-454A-909F-4EC933A8D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Interpretace práva EU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B513DD-1FF8-4065-AF19-559010616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čl. 19 SEU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výlučný </a:t>
            </a:r>
            <a:r>
              <a:rPr lang="cs-CZ" altLang="cs-CZ" b="1"/>
              <a:t>monopol Soudního dvora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vlastní výkladová pravidla – </a:t>
            </a:r>
            <a:r>
              <a:rPr lang="cs-CZ" altLang="cs-CZ" b="1"/>
              <a:t>autonomní výklad </a:t>
            </a:r>
            <a:r>
              <a:rPr lang="cs-CZ" altLang="cs-CZ"/>
              <a:t>(aby mohl být jednotný)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metoda výkladu: převládá jazykový a teleologický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problém: výklad ustanovení o přenosu výkonu pravomocí – je-li jejich rozsah sporný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B2024C4-1B7C-41FB-A11E-8DBCE964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92211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Z Á S A D A    P Ř E D N O S T I   P R Á V A   E U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47893A-B191-4E00-8174-BCE99164E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568952" cy="5400600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prolog: jak je to u mezinárodních smluv: čl. 10 Ústavy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Van Gend en Loos (26/62):</a:t>
            </a:r>
            <a:r>
              <a:rPr lang="cs-CZ" altLang="cs-CZ" sz="2400"/>
              <a:t> právo EHS je "nový právní řád MP", který se vztahuje i na jednotlivce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Costa v. ENEL (6/64):</a:t>
            </a:r>
            <a:r>
              <a:rPr lang="cs-CZ" altLang="cs-CZ" sz="2400"/>
              <a:t> právo EHS je </a:t>
            </a:r>
            <a:r>
              <a:rPr lang="cs-CZ" altLang="cs-CZ" sz="2400" i="1"/>
              <a:t>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ZÁKONODÁRNÉ ANI JINÉ AKTY ČLENSKÝCH STÁTŮ NEMOHOU ZPOCHYBNIT ZÁVAZKY PŘEVZATÉ SMLOUVOU EHS </a:t>
            </a:r>
            <a:r>
              <a:rPr lang="cs-CZ" altLang="cs-CZ" sz="2400"/>
              <a:t>= přednost práva EHS (dnes EU), jinak by nemělo smysl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/>
              <a:t>Simmenthal (106/77) </a:t>
            </a:r>
            <a:r>
              <a:rPr lang="cs-CZ" altLang="cs-CZ" sz="2200"/>
              <a:t>– nesoulad posuzuje sám aplikující soud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Jeho nadřazenost zaručuje jeho smysl - nemůže být eliminováno členskými státy. Projev: zásada přednosti (nadřazenosti) neuvedená ve Smlouvách, ale vyvozená z nich Soudním dvorem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CC66E9B-5D4E-43A4-9B05-ECF2E9956D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r>
              <a:rPr lang="cs-CZ" altLang="cs-CZ" sz="4000"/>
              <a:t>Přednost – pokrač.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6690E7E7-41FC-4207-A504-4897D0BDB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rgbClr val="00FFFF"/>
          </a:solidFill>
        </p:spPr>
        <p:txBody>
          <a:bodyPr/>
          <a:lstStyle/>
          <a:p>
            <a:r>
              <a:rPr lang="cs-CZ" altLang="cs-CZ" sz="2800"/>
              <a:t>nelze aplikovat rozpornou vnitrostátní normu </a:t>
            </a:r>
            <a:br>
              <a:rPr lang="cs-CZ" altLang="cs-CZ" sz="2800"/>
            </a:br>
            <a:r>
              <a:rPr lang="cs-CZ" altLang="cs-CZ" sz="2800"/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/>
              <a:t>přednostní aplikace - soudy i správní orgány (Ciola C-224/97) </a:t>
            </a:r>
          </a:p>
          <a:p>
            <a:pPr marL="0" indent="0">
              <a:buNone/>
            </a:pPr>
            <a:r>
              <a:rPr lang="cs-CZ" altLang="cs-CZ" sz="2800"/>
              <a:t>- je to PROCESNÍ INSTITUT ?  (Francie - aplikace)</a:t>
            </a:r>
            <a:br>
              <a:rPr lang="cs-CZ" altLang="cs-CZ" sz="2800"/>
            </a:br>
            <a:r>
              <a:rPr lang="cs-CZ" altLang="cs-CZ" sz="2800"/>
              <a:t>- je třeba vyloučit z aplikace rozporné vnitrostátní normy - zajistit </a:t>
            </a:r>
            <a:r>
              <a:rPr lang="cs-CZ" altLang="cs-CZ" sz="2800" b="1"/>
              <a:t>effet utile </a:t>
            </a:r>
            <a:br>
              <a:rPr lang="cs-CZ" altLang="cs-CZ" sz="2800"/>
            </a:br>
            <a:br>
              <a:rPr lang="cs-CZ" altLang="cs-CZ" sz="2800"/>
            </a:br>
            <a:endParaRPr lang="cs-CZ" altLang="cs-CZ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17C755B-E252-4576-B09E-41CB934E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99CCFF"/>
          </a:solidFill>
        </p:spPr>
        <p:txBody>
          <a:bodyPr/>
          <a:lstStyle/>
          <a:p>
            <a:r>
              <a:rPr lang="cs-CZ" altLang="cs-CZ" sz="3600"/>
              <a:t>Přednost – pokrač.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7793273-E2F1-41B8-95DC-0650BFBD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00FFFF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000"/>
              <a:t>Zásahy do vnitrostátního práva: </a:t>
            </a:r>
            <a:br>
              <a:rPr lang="cs-CZ" altLang="cs-CZ" sz="2000"/>
            </a:br>
            <a:br>
              <a:rPr lang="cs-CZ" altLang="cs-CZ" sz="2000"/>
            </a:br>
            <a:r>
              <a:rPr lang="cs-CZ" altLang="cs-CZ" sz="2000"/>
              <a:t>nemá být přijímána nová rozporná vnitrostátní norma </a:t>
            </a:r>
            <a:br>
              <a:rPr lang="cs-CZ" altLang="cs-CZ" sz="2000"/>
            </a:br>
            <a:r>
              <a:rPr lang="cs-CZ" altLang="cs-CZ" sz="2000"/>
              <a:t>je třeba zrušit rozpornou vnitrostátní normu a přijmout přehlednou souladnou úpravu (Komise v. Itálie C-162/99, Komise v. Francie C-160/99) </a:t>
            </a:r>
            <a:br>
              <a:rPr lang="cs-CZ" altLang="cs-CZ" sz="2000"/>
            </a:br>
            <a:br>
              <a:rPr lang="cs-CZ" altLang="cs-CZ" sz="2000"/>
            </a:br>
            <a:r>
              <a:rPr lang="cs-CZ" altLang="cs-CZ" sz="2000"/>
              <a:t>SIMMENTHAL 106/77 </a:t>
            </a:r>
            <a:br>
              <a:rPr lang="cs-CZ" altLang="cs-CZ" sz="2000"/>
            </a:br>
            <a:br>
              <a:rPr lang="cs-CZ" altLang="cs-CZ" sz="2000"/>
            </a:br>
            <a:r>
              <a:rPr lang="cs-CZ" altLang="cs-CZ" sz="2000"/>
              <a:t>1. o přednostní aplikaci rozhoduje aplikující soud sám (ne ústavní soud) </a:t>
            </a:r>
            <a:br>
              <a:rPr lang="cs-CZ" altLang="cs-CZ" sz="2000"/>
            </a:br>
            <a:r>
              <a:rPr lang="cs-CZ" altLang="cs-CZ" sz="2000"/>
              <a:t>2. norma evropského práva má přednost i před pozdější národní normou </a:t>
            </a:r>
            <a:br>
              <a:rPr lang="cs-CZ" altLang="cs-CZ" sz="2000"/>
            </a:br>
            <a:r>
              <a:rPr lang="cs-CZ" altLang="cs-CZ" sz="2000"/>
              <a:t>3. je třeba zabránit vytvoření nové rozporné vnitrostátní úpravy </a:t>
            </a:r>
            <a:br>
              <a:rPr lang="cs-CZ" altLang="cs-CZ" sz="2000"/>
            </a:br>
            <a:br>
              <a:rPr lang="cs-CZ" altLang="cs-CZ" sz="2000"/>
            </a:br>
            <a:r>
              <a:rPr lang="cs-CZ" altLang="cs-CZ" sz="2000"/>
              <a:t>unijní právo musí být ve všech čl-státech aplikováno jednotně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7808BFE-5F34-4C00-9023-CF8D94341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0106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B263625-9199-499A-8A46-CB1959A5F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314601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0000CC"/>
                </a:solidFill>
              </a:rPr>
              <a:t>čl. I-6 bývalé Ústavní smlouvy: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/>
              <a:t>Čl. I-6 téměř vstoupil do historie – zavedl by materiální přednost</a:t>
            </a:r>
            <a:endParaRPr lang="cs-CZ" altLang="cs-CZ" sz="16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A50021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err="1">
                <a:solidFill>
                  <a:srgbClr val="0000CC"/>
                </a:solidFill>
              </a:rPr>
              <a:t>prohl</a:t>
            </a:r>
            <a:r>
              <a:rPr lang="cs-CZ" altLang="cs-CZ" sz="2000" b="1" dirty="0">
                <a:solidFill>
                  <a:srgbClr val="0000CC"/>
                </a:solidFill>
              </a:rPr>
              <a:t>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A50021"/>
                </a:solidFill>
              </a:rPr>
              <a:t>Konference </a:t>
            </a:r>
            <a:r>
              <a:rPr lang="cs-CZ" altLang="cs-CZ" sz="2000" b="1" u="sng" dirty="0">
                <a:solidFill>
                  <a:srgbClr val="A50021"/>
                </a:solidFill>
              </a:rPr>
              <a:t>připomíná</a:t>
            </a:r>
            <a:r>
              <a:rPr lang="cs-CZ" altLang="cs-CZ" sz="2000" b="1" dirty="0">
                <a:solidFill>
                  <a:srgbClr val="A50021"/>
                </a:solidFill>
              </a:rPr>
              <a:t>, že v souladu s </a:t>
            </a:r>
            <a:r>
              <a:rPr lang="cs-CZ" altLang="cs-CZ" sz="2000" b="1" u="sng" dirty="0">
                <a:solidFill>
                  <a:srgbClr val="A50021"/>
                </a:solidFill>
              </a:rPr>
              <a:t>ustálenou judikaturou</a:t>
            </a:r>
            <a:r>
              <a:rPr lang="cs-CZ" altLang="cs-CZ" sz="2000" b="1" dirty="0">
                <a:solidFill>
                  <a:srgbClr val="A50021"/>
                </a:solidFill>
              </a:rPr>
              <a:t> Soudního dvora Evropské unie mají Smlouvy a právo přijímané Unií na základě Smluv přednost před právem členských států, </a:t>
            </a:r>
            <a:r>
              <a:rPr lang="cs-CZ" altLang="cs-CZ" sz="2000" b="1" u="sng" dirty="0">
                <a:solidFill>
                  <a:srgbClr val="A50021"/>
                </a:solidFill>
              </a:rPr>
              <a:t>za podmínek stanovených touto judikaturou</a:t>
            </a:r>
            <a:r>
              <a:rPr lang="cs-CZ" altLang="cs-CZ" sz="2000" b="1" dirty="0">
                <a:solidFill>
                  <a:srgbClr val="A50021"/>
                </a:solidFill>
              </a:rPr>
              <a:t>.</a:t>
            </a:r>
            <a:br>
              <a:rPr lang="cs-CZ" altLang="cs-CZ" sz="2000" b="1" dirty="0">
                <a:solidFill>
                  <a:srgbClr val="A50021"/>
                </a:solidFill>
              </a:rPr>
            </a:br>
            <a:endParaRPr lang="cs-CZ" altLang="cs-CZ" sz="20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Konference dále rozhodla, že se k tomuto závěrečnému aktu připojí </a:t>
            </a:r>
            <a:r>
              <a:rPr lang="cs-CZ" altLang="cs-CZ" sz="1400" b="1" dirty="0"/>
              <a:t>stanovisko právní služby Rady</a:t>
            </a:r>
            <a:r>
              <a:rPr lang="cs-CZ" altLang="cs-CZ" sz="1400" dirty="0"/>
              <a:t> o přednosti práva ES </a:t>
            </a:r>
            <a:r>
              <a:rPr lang="cs-CZ" altLang="cs-CZ" sz="1400" i="1" dirty="0"/>
              <a:t>ze dne 22. června 2007:</a:t>
            </a:r>
            <a:br>
              <a:rPr lang="cs-CZ" altLang="cs-CZ" sz="1400" dirty="0"/>
            </a:br>
            <a:endParaRPr lang="cs-CZ" altLang="cs-CZ" sz="14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400" i="1" dirty="0"/>
              <a:t>Z judikatury Soudního dvora vyplývá, že přednost práva ES je základní zásadou práva Společenství. Podle Soudního dvora je tato zásada neodmyslitelným prvkem zvláštní povahy Evropského společenství. V době prvního rozsudku této ustálené judikatury (rozsudek ze dne 15. července 1964 ve věci 6/64, </a:t>
            </a:r>
            <a:r>
              <a:rPr lang="cs-CZ" altLang="cs-CZ" sz="1400" i="1" dirty="0" err="1"/>
              <a:t>Costa</a:t>
            </a:r>
            <a:r>
              <a:rPr lang="cs-CZ" altLang="cs-CZ" sz="1400" i="1" dirty="0"/>
              <a:t>/ENEL</a:t>
            </a:r>
            <a:r>
              <a:rPr lang="cs-CZ" altLang="cs-CZ" sz="1400" b="1" i="1" dirty="0">
                <a:hlinkClick r:id="" action="ppaction://noaction"/>
              </a:rPr>
              <a:t>1</a:t>
            </a:r>
            <a:r>
              <a:rPr lang="cs-CZ" altLang="cs-CZ" sz="1400" i="1" dirty="0"/>
              <a:t>) nebyla ve Smlouvě žádná zmínka o přednosti. Je tomu tak i dnes. Skutečnost, že zásada přednosti nebude v budoucí smlouvě uvedena, nezmění žádným způsobem existenci této zásady ani stávající judikaturu Soudního dvora.“</a:t>
            </a:r>
            <a:br>
              <a:rPr lang="cs-CZ" altLang="cs-CZ" sz="1400" dirty="0"/>
            </a:br>
            <a:endParaRPr lang="cs-CZ" altLang="cs-CZ" sz="1400" b="1" dirty="0">
              <a:hlinkClick r:id="" action="ppaction://noaction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>
                <a:hlinkClick r:id="" action="ppaction://noaction"/>
              </a:rPr>
              <a:t>1</a:t>
            </a:r>
            <a:r>
              <a:rPr lang="cs-CZ" altLang="cs-CZ" sz="1400" i="1" dirty="0"/>
              <a:t>„Z toho vyplývá, (…) že právo vytvořené </a:t>
            </a:r>
            <a:r>
              <a:rPr lang="cs-CZ" altLang="cs-CZ" sz="1400" b="1" i="1" dirty="0"/>
              <a:t>Smlouvou, tedy autonomním pramenem práva,</a:t>
            </a:r>
            <a:r>
              <a:rPr lang="cs-CZ" altLang="cs-CZ" sz="1400" i="1" dirty="0"/>
              <a:t> by nemělo být vzhledem ke své zvláštní a původní povaze převáženo vnitrostátními právními předpisy jakéhokoli charakteru, pokud nemá ztratit svůj charakter práva Společenství a pokud nemá být zpochybněn právní základ Společenství samotného.“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i="1"/>
              <a:t>-------------------------------------------------------------- čt --------------------------------------------  --  --  --</a:t>
            </a:r>
            <a:br>
              <a:rPr lang="cs-CZ" altLang="cs-CZ" sz="1400"/>
            </a:br>
            <a:endParaRPr lang="cs-CZ" altLang="cs-CZ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469FFEB-0257-4BC3-8858-B0C06CB0D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880B5BD-E54E-41EC-8FD8-70536B6DC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ESD: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Čl-státy: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Pravomoci Soudního dvora jsou omezeny na výklad a aplikaci práva! Proto Soudní dvůr vychází obvykle jen z aplikační přednosti.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Aplikační přednost práva EU se týká i dřívějších vnitrostátních aktů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301F2C-4A71-43F0-A00C-D64CADEBE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A946161-846D-40C6-BA9C-DC38BACC2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ESD nemá pravomoc posuzovat soulad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ESD nemá pravomoc rušit vnitrostátní normy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rozpor NESMÍ ZKOUMAT ÚSTAVNÍ SOUD, ale aplikující soud 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A50021"/>
                </a:solidFill>
              </a:rPr>
              <a:t>ESD může konstatovat povinnost čl-státu zrušit rozpornou normu nebo ji nepřijímat – nevyhovění je porušením práva EU</a:t>
            </a:r>
            <a:endParaRPr lang="cs-CZ" altLang="cs-CZ" sz="2800" i="1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Franc. námořníci – rozh. 167/73 a C-334/94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10CC95F-DAED-466B-A9AD-FA6E6F7BE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A230629-97F6-47C8-B59F-9EE8A82DA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Soudní dvůr EU: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Polsko: </a:t>
            </a:r>
            <a:r>
              <a:rPr lang="cs-CZ" altLang="cs-CZ" sz="2000"/>
              <a:t>v žádném případě – přednost má vždy ústava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Žádný zásadní (otevřený) konflikt v současné době nikde neexistuje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558632-1FA7-4212-AEEA-6DA35B86A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3600"/>
              <a:t>Různé projevy </a:t>
            </a:r>
            <a:r>
              <a:rPr lang="cs-CZ" altLang="cs-CZ" sz="3600" b="1">
                <a:solidFill>
                  <a:srgbClr val="C21C0A"/>
                </a:solidFill>
              </a:rPr>
              <a:t>nadřazenosti</a:t>
            </a:r>
            <a:r>
              <a:rPr lang="cs-CZ" altLang="cs-CZ" sz="3600"/>
              <a:t> práva EU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7F7CD7C-32D7-4A38-935C-64C4BD72D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40560"/>
          </a:xfrm>
          <a:solidFill>
            <a:srgbClr val="C9FAFF"/>
          </a:solidFill>
        </p:spPr>
        <p:txBody>
          <a:bodyPr/>
          <a:lstStyle/>
          <a:p>
            <a:pPr lvl="1" eaLnBrk="1" hangingPunct="1"/>
            <a:r>
              <a:rPr lang="cs-CZ" altLang="cs-CZ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 sz="2800">
                <a:highlight>
                  <a:srgbClr val="FFFF00"/>
                </a:highlight>
              </a:rPr>
              <a:t>1. Unijní norma přímo aplikovatelná: nahradí národní normu (substituce), tj. uplatní se </a:t>
            </a:r>
            <a:r>
              <a:rPr lang="cs-CZ" altLang="cs-CZ" sz="2800" b="1">
                <a:highlight>
                  <a:srgbClr val="FFFF00"/>
                </a:highlight>
              </a:rPr>
              <a:t>aplikační přednost </a:t>
            </a:r>
          </a:p>
          <a:p>
            <a:pPr eaLnBrk="1" hangingPunct="1"/>
            <a:r>
              <a:rPr lang="cs-CZ" altLang="cs-CZ" sz="2800"/>
              <a:t>2. Unijní norma zcela obecná: národní norma se neaplikuje bez náhrady, je-li to možné (námořníci)</a:t>
            </a:r>
          </a:p>
          <a:p>
            <a:pPr eaLnBrk="1" hangingPunct="1"/>
            <a:r>
              <a:rPr lang="cs-CZ" altLang="cs-CZ" sz="2800"/>
              <a:t>3. Unijní norma není přímo aplikovatelná: </a:t>
            </a:r>
            <a:r>
              <a:rPr lang="cs-CZ" altLang="cs-CZ" sz="2800" b="1"/>
              <a:t>jiné formy nadřazenosti</a:t>
            </a:r>
            <a:r>
              <a:rPr lang="cs-CZ" altLang="cs-CZ" sz="2800"/>
              <a:t> (přímý účinek směrnice, „eurokonformní“ výklad, odpovědnost státu vůči jednotlivci)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D294145-3F5F-4940-BDB0-F97540F6C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84C956A-7ADF-40F2-BD70-6F5A02044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b="1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závaznost a vynutitelnost práva </a:t>
            </a:r>
            <a:r>
              <a:rPr lang="cs-CZ" altLang="cs-CZ" sz="2800" b="1" u="sng">
                <a:solidFill>
                  <a:srgbClr val="C21C0A"/>
                </a:solidFill>
              </a:rPr>
              <a:t>vůči jednotlivcům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všechny právní předpisy včetně práva mezinárodního a unijního jsou vždy závazné a účinné </a:t>
            </a:r>
            <a:r>
              <a:rPr lang="cs-CZ" altLang="cs-CZ" sz="2800" b="1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vůči jednotlivcům:</a:t>
            </a:r>
            <a:r>
              <a:rPr lang="cs-CZ" altLang="cs-CZ" sz="280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právo EU (vč. primárního práva): podle ESD - automaticky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FFBFCC-C9D0-4C22-9D2F-B7F3A6D3C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91C0AE-C8BF-49E7-93F0-08446F4B4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 (čl. 19 SEU):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C6097B-B1EF-4D0C-9FBA-E864095EB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17650EF-75B6-4A28-8F10-FAAA6D682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1C3342-88B2-4233-B292-02BF61341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0CD08D-EB76-49BF-8BBC-D4CC98919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812B2E-6D31-4FBB-93D8-C2A3BC3FC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6FF0A-4120-4FF3-AD47-734A201B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28582A6A-D235-47EC-8959-31F4004E9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00621EA1-3EE4-414C-8C8B-3AEF86F3B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B2844A9D-62C7-45A5-8E12-0646418D7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AD0A5F64-5504-4F17-886D-C6BE58A5F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A665E343-5BD9-4A22-8A40-61190679F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6A27DA44-F203-4EE3-9992-0636CA58D0C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18FEC2D6-115B-45B0-8C13-34F9A07D800B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59963DA0-33E9-40E9-9668-8620573A101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205CD249-6F24-4C48-A67E-652B0C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CB799A39-D927-49E9-949E-04AE6C4F7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F4862B44-D327-4E9F-9A05-4EE46677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F52276CC-D7E5-4866-AD23-450723F2F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14F19C62-47B2-463A-B29B-4C57405AA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882AB374-8F3C-4F41-B344-266E90A3E1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1916113"/>
            <a:ext cx="936625" cy="33131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C50E0E9E-E932-40CA-B125-4AE55BD02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916113"/>
            <a:ext cx="1970088" cy="1447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326C080-F8F5-40BA-824E-1EA07545D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D979437-9CA1-477E-8EDA-E0B7E6761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339850"/>
            <a:ext cx="8623300" cy="5518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jednotlivec se může dovolat ustanovení práva EU před národním soudem proti státu (př.úč. </a:t>
            </a:r>
            <a:r>
              <a:rPr lang="cs-CZ" altLang="cs-CZ" b="1">
                <a:solidFill>
                  <a:srgbClr val="FF0000"/>
                </a:solidFill>
              </a:rPr>
              <a:t>vertikální vzestupný</a:t>
            </a:r>
            <a:r>
              <a:rPr lang="cs-CZ" altLang="cs-CZ"/>
              <a:t>) nebo proti jinému jednotlivci (př.úč. </a:t>
            </a:r>
            <a:r>
              <a:rPr lang="cs-CZ" altLang="cs-CZ" b="1">
                <a:solidFill>
                  <a:schemeClr val="accent2"/>
                </a:solidFill>
              </a:rPr>
              <a:t>horizontální</a:t>
            </a:r>
            <a:r>
              <a:rPr lang="cs-CZ" altLang="cs-CZ"/>
              <a:t>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stát se může dovolat ustanovení proti jednotlivci (př.úč. </a:t>
            </a:r>
            <a:r>
              <a:rPr lang="cs-CZ" altLang="cs-CZ" b="1">
                <a:solidFill>
                  <a:schemeClr val="accent2"/>
                </a:solidFill>
              </a:rPr>
              <a:t>vertikální sestupný</a:t>
            </a:r>
            <a:r>
              <a:rPr lang="cs-CZ" altLang="cs-CZ"/>
              <a:t>)</a:t>
            </a: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A27400D0-A48E-49E6-A242-B2DE5FB89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DCDA4E2E-B024-4228-98EC-71A76F8C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451E542-E49B-4933-8675-90BAC2F59CC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4408488"/>
            <a:ext cx="815975" cy="654050"/>
          </a:xfrm>
          <a:prstGeom prst="ellipse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B9F25675-F719-41FF-BEBB-097E708831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5057775"/>
            <a:ext cx="1588" cy="8255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A6446ED2-C6CF-4BB8-BC78-95D120BA4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6205538"/>
            <a:ext cx="1960563" cy="158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872ECED0-1B5D-4DDC-B70B-CBAA0529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4572000"/>
            <a:ext cx="2449512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členský stát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E0B34AFF-A9E1-42DA-8DDA-FF13C17D2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5224463"/>
            <a:ext cx="19954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II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AB016F92-7EE7-4C2A-93DD-BB2FA51FF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11850"/>
            <a:ext cx="193833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</a:t>
            </a:r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FB7A0C8D-8D19-451F-BCF6-8D1440C6D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5062538"/>
            <a:ext cx="1588" cy="81597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8DFFB13-AAF8-450C-8064-A8D23B19B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Nadřazenost x aplikační přednost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23233BA-E5A7-4508-80F4-6621E8D9F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Co když unijní norma </a:t>
            </a:r>
            <a:r>
              <a:rPr lang="cs-CZ" altLang="cs-CZ" b="1" i="1"/>
              <a:t>nemá přímý účinek?</a:t>
            </a:r>
            <a:r>
              <a:rPr lang="cs-CZ" altLang="cs-CZ"/>
              <a:t> Nelze aplikovat. Uplatní se jiné formy "přednosti" </a:t>
            </a:r>
            <a:r>
              <a:rPr lang="cs-CZ" altLang="cs-CZ" b="1">
                <a:solidFill>
                  <a:srgbClr val="A50021"/>
                </a:solidFill>
              </a:rPr>
              <a:t>(nadřazenosti)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povinnost k implementaci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nepřímý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odpovědnost typu Francovich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1F2BC1E-4A4E-45A8-973E-ED3C3A50A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0461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III</a:t>
            </a:r>
            <a:br>
              <a:rPr lang="cs-CZ" altLang="cs-CZ" b="1">
                <a:solidFill>
                  <a:srgbClr val="008000"/>
                </a:solidFill>
              </a:rPr>
            </a:br>
            <a:r>
              <a:rPr lang="cs-CZ" altLang="cs-CZ">
                <a:solidFill>
                  <a:srgbClr val="008000"/>
                </a:solidFill>
              </a:rPr>
              <a:t>jednotlivé prameny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BA31443-9EFB-4487-8A4E-85D4ABEDB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66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Nařízení:</a:t>
            </a:r>
            <a:r>
              <a:rPr lang="cs-CZ" altLang="cs-CZ"/>
              <a:t> ano, všechny typy přímého úč.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FF0000"/>
                </a:solidFill>
              </a:rPr>
              <a:t>Směrnice:</a:t>
            </a:r>
            <a:r>
              <a:rPr lang="cs-CZ" altLang="cs-CZ"/>
              <a:t> ne, ale … (jen vertikální vzestupný)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Primární právo (Smlouvy)</a:t>
            </a:r>
            <a:r>
              <a:rPr lang="cs-CZ" altLang="cs-CZ">
                <a:solidFill>
                  <a:srgbClr val="660066"/>
                </a:solidFill>
              </a:rPr>
              <a:t>: </a:t>
            </a:r>
            <a:r>
              <a:rPr lang="cs-CZ" altLang="cs-CZ"/>
              <a:t>záleží na povaze ustanovení, pokud ano, všechny typy přímého účinku.                              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Ve všech případech musí být dány podmínky pro přímý účinek (přímá aplikovatelnost, nepodmíněnost).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B8A3D44-620F-45C5-915D-15BFD1EE9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660066"/>
                </a:solidFill>
              </a:rPr>
              <a:t>Přímý účinek ustanovení primárního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CE43B9-DD0D-43A8-8A5E-DE4A50794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1. ustanovení je </a:t>
            </a:r>
            <a:r>
              <a:rPr lang="cs-CZ" altLang="cs-CZ" sz="3600">
                <a:solidFill>
                  <a:srgbClr val="4A9C65"/>
                </a:solidFill>
              </a:rPr>
              <a:t>přímo aplikovatelné</a:t>
            </a:r>
            <a:r>
              <a:rPr lang="cs-CZ" altLang="cs-CZ" sz="3600"/>
              <a:t> (self- executing): </a:t>
            </a:r>
            <a:r>
              <a:rPr lang="cs-CZ" altLang="cs-CZ" sz="3600">
                <a:solidFill>
                  <a:srgbClr val="4A9C65"/>
                </a:solidFill>
              </a:rPr>
              <a:t>ANO</a:t>
            </a:r>
            <a:r>
              <a:rPr lang="cs-CZ" altLang="cs-CZ" sz="360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2. ustanovení </a:t>
            </a:r>
            <a:r>
              <a:rPr lang="cs-CZ" altLang="cs-CZ" sz="360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/>
              <a:t> netýká se přímo jednotlivce: </a:t>
            </a:r>
            <a:r>
              <a:rPr lang="cs-CZ" altLang="cs-CZ" sz="3600">
                <a:solidFill>
                  <a:srgbClr val="C96A35"/>
                </a:solidFill>
              </a:rPr>
              <a:t>NE</a:t>
            </a:r>
            <a:r>
              <a:rPr lang="cs-CZ" altLang="cs-CZ" sz="3600"/>
              <a:t> (býv. čl. 10, nyní 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3. Pochybnosti: judikatura </a:t>
            </a:r>
            <a:r>
              <a:rPr lang="cs-CZ" altLang="cs-CZ" sz="3600">
                <a:latin typeface="Arial Narrow" panose="020B0606020202030204" pitchFamily="34" charset="0"/>
              </a:rPr>
              <a:t>ESD</a:t>
            </a:r>
            <a:r>
              <a:rPr lang="cs-CZ" altLang="cs-CZ" sz="360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466E1F8-0DA5-473F-9A24-9E1A29649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B742F7F-2857-40C2-93A2-02D940B55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604963"/>
            <a:ext cx="8753475" cy="4443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CC0000"/>
                </a:solidFill>
              </a:rPr>
              <a:t>za normálních okolností není – neaplikují se (předpokládaná implementace do národního práva)</a:t>
            </a:r>
            <a:endParaRPr lang="cs-CZ" altLang="cs-CZ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implementace nesprávná nebo opožděná: jednotlivec se </a:t>
            </a:r>
            <a:r>
              <a:rPr lang="cs-CZ" altLang="cs-CZ" sz="360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sz="3600"/>
              <a:t>. = Přímý účinek možný, ale jen vertikální vzestupný.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van Duyn, Ratti, Kolpinghuis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2F7D317-31A4-431A-9790-942D97347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A020720-5E64-4081-928D-54F2ED81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5EC7B28-785D-4C94-BF28-A6F754E91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3A3ACFDF-C756-4006-AFFA-B88363A5EFA9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951CDB3-6052-4F3E-87A9-BED11E311B9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345E0E31-50B2-4D4A-AA2C-C2FB846FD6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03B4E4B6-AC11-4F2F-ADA0-A60BD888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867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 nebyla implementována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0F53AE6E-1FF7-467E-B1AE-618A942E2045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78113" y="3821113"/>
            <a:ext cx="235108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neimplementovaná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F5E93C54-8AC5-4841-A1AB-4ACCD6AA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Přímý účinek neimplementované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B5D44906-8632-478E-9729-0E36961BB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3D908277-1067-4A00-966A-065E43277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5145BAD6-75BF-49F7-8103-BFD6120E4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9EB7CB0-4AF3-466E-8B92-3B0CEB3BB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Judikatura ke směrnicím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B0C2D41-A2E5-484C-B395-3A1004AC6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5438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2002" rIns="0" bIns="0"/>
          <a:lstStyle/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Ratti – 1978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Kolpinghaus Nijmegen – 1987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von Colson – 14/83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Faccini Dori - C-91/92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Francovich - 6,9/90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Brasserie du Pecheur C-46/93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Kobler - C-224/01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56D92-6933-42B0-AB8D-4FB122BE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600"/>
              <a:t>Závěry SDEU o postavení práva EU - 1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E2BA04-F485-4617-BB77-DE67F0A21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i="1"/>
              <a:t>Van Gend en Loos (26/62)</a:t>
            </a:r>
          </a:p>
          <a:p>
            <a:pPr eaLnBrk="1" hangingPunct="1"/>
            <a:r>
              <a:rPr lang="cs-CZ" altLang="cs-CZ" sz="2800" b="1"/>
              <a:t>autonomie práva EU ve vztahu k vnitrostátnímu právu </a:t>
            </a:r>
            <a:r>
              <a:rPr lang="cs-CZ" altLang="cs-CZ" sz="2800"/>
              <a:t>(= dva samostatné systémy)</a:t>
            </a:r>
          </a:p>
          <a:p>
            <a:pPr eaLnBrk="1" hangingPunct="1"/>
            <a:r>
              <a:rPr lang="cs-CZ" altLang="cs-CZ" sz="2800"/>
              <a:t>nicméně zároveň: </a:t>
            </a:r>
            <a:r>
              <a:rPr lang="cs-CZ" altLang="cs-CZ" sz="2800" b="1"/>
              <a:t>právo EU je součástí vnitrostátního práva </a:t>
            </a:r>
            <a:r>
              <a:rPr lang="cs-CZ" altLang="cs-CZ" sz="2800"/>
              <a:t>členských států    </a:t>
            </a:r>
            <a:r>
              <a:rPr lang="cs-CZ" altLang="cs-CZ" sz="2800">
                <a:solidFill>
                  <a:srgbClr val="FF0000"/>
                </a:solidFill>
              </a:rPr>
              <a:t>(ROZPOR  -  ?)</a:t>
            </a:r>
          </a:p>
          <a:p>
            <a:pPr eaLnBrk="1" hangingPunct="1"/>
            <a:endParaRPr lang="cs-CZ" altLang="cs-CZ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FE0FD9-5CCC-4533-B766-1C18A8309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E3CF7F1-6FDF-498A-8427-BEE6A69C3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Ustanovení národního práva musí být interpretováno podle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von Colson, Marleasing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5A2ED80-AB2E-47F4-9F7D-0363F6170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833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C991E0C-D5C3-4E4C-ACC4-C0690DB20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04938"/>
            <a:ext cx="8226425" cy="4964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Členský stát pak </a:t>
            </a:r>
            <a:r>
              <a:rPr lang="cs-CZ" altLang="cs-CZ" sz="3600" b="1"/>
              <a:t>odpovídá za škodu vzniklou jednotlivci </a:t>
            </a:r>
            <a:r>
              <a:rPr lang="cs-CZ" altLang="cs-CZ" sz="3600"/>
              <a:t>a způsobenou neimplementací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Francovich (C-6,9/90), Brasserie du Pecheur (C-46,48/93), Kobler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FDB2956-E69E-4082-A34E-A2C7ED4AE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762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II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E5C07A5-C5E1-4C25-A2FC-31ECC0B9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5092700"/>
          </a:xfrm>
          <a:solidFill>
            <a:srgbClr val="CC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FF0000"/>
                </a:solidFill>
              </a:rPr>
              <a:t>PODMÍNKY ODPOVĚDNOSTI</a:t>
            </a:r>
            <a:r>
              <a:rPr lang="cs-CZ" altLang="cs-CZ" sz="2800"/>
              <a:t>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/>
              <a:t>FRANCOVICH:</a:t>
            </a:r>
            <a:r>
              <a:rPr lang="cs-CZ" altLang="cs-CZ" sz="2800"/>
              <a:t>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a) účel směrnice: subjektivní práva jednotlivce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b) obsah subjektivních práv lze specifikovat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c) příčinná souvislost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/>
              <a:t>BRASSERIE DU PECHEUR: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d) porušení práva dostatečně závažné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e) náhrada škody podle vnitrost. práva, i úroky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f)  objektivní odpovědnost (nikoli zavinění)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CAA5770-3A71-4292-8389-84B16F6B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762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III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E83A948-FBF8-4F92-B241-DEA30A3F6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273175"/>
            <a:ext cx="8713787" cy="5095875"/>
          </a:xfrm>
          <a:solidFill>
            <a:srgbClr val="FFFFCC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>
                <a:solidFill>
                  <a:srgbClr val="FF0000"/>
                </a:solidFill>
              </a:rPr>
              <a:t>PRVKY ODPOVĚDNOSTI</a:t>
            </a:r>
            <a:r>
              <a:rPr lang="cs-CZ" altLang="cs-CZ"/>
              <a:t> 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a) subjekt – členský stát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b) subjektivní stránka: objektivní odpovědnost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c</a:t>
            </a:r>
            <a:r>
              <a:rPr lang="cs-CZ" altLang="cs-CZ" sz="2800"/>
              <a:t>) </a:t>
            </a:r>
            <a:r>
              <a:rPr lang="cs-CZ" altLang="cs-CZ"/>
              <a:t>objektivní stránka: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protiprávní jednání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škoda a její náhrada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příčinná souvislost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vztah mezi přímým účinkem a odpovědností: není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F1907D1-4590-467A-9E5E-8A7ADD06D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03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IV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13E1E28-A72F-4310-ACFB-DD66B0DCC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6425" cy="4524375"/>
          </a:xfrm>
          <a:solidFill>
            <a:srgbClr val="CCFFFF"/>
          </a:solidFill>
          <a:ln>
            <a:solidFill>
              <a:srgbClr val="CCFFFF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427038" indent="-322263" defTabSz="449263" eaLnBrk="1" hangingPunct="1"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600" b="1">
              <a:solidFill>
                <a:srgbClr val="FF0000"/>
              </a:solidFill>
            </a:endParaRP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>
                <a:solidFill>
                  <a:srgbClr val="FF0000"/>
                </a:solidFill>
              </a:rPr>
              <a:t>DALŠÍ VÝVOJ JUDIKATURY</a:t>
            </a:r>
            <a:r>
              <a:rPr lang="cs-CZ" altLang="cs-CZ" sz="3600"/>
              <a:t>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/>
              <a:t>Faccini Dori</a:t>
            </a:r>
            <a:r>
              <a:rPr lang="cs-CZ" altLang="cs-CZ" sz="3600"/>
              <a:t> (C-91/92) („účel směrnice“)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Palmisani (C-261/95) (národní režim = standard)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/>
              <a:t>K</a:t>
            </a:r>
            <a:r>
              <a:rPr lang="en-US" altLang="cs-CZ" sz="3600" b="1">
                <a:cs typeface="Arial" panose="020B0604020202020204" pitchFamily="34" charset="0"/>
              </a:rPr>
              <a:t>Ö</a:t>
            </a:r>
            <a:r>
              <a:rPr lang="cs-CZ" altLang="cs-CZ" sz="3600" b="1"/>
              <a:t>BLER</a:t>
            </a:r>
            <a:r>
              <a:rPr lang="cs-CZ" altLang="cs-CZ" sz="3600"/>
              <a:t> (C-224/01): soud nejvyššího stupně a předběžná otázka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632847" cy="1444757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200" b="1">
                <a:latin typeface="Arial" panose="020B0604020202020204" pitchFamily="34" charset="0"/>
                <a:cs typeface="Arial" panose="020B0604020202020204" pitchFamily="34" charset="0"/>
              </a:rPr>
              <a:t>Jak rozumět tvrzení, že právo EU je </a:t>
            </a:r>
            <a:r>
              <a:rPr lang="cs-CZ" sz="2200" b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součástí právního řádu a zároveň je na vnitrostátním právu autonomní?</a:t>
            </a:r>
            <a:endParaRPr lang="cs-CZ" altLang="cs-CZ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8669" y="1916832"/>
            <a:ext cx="7126662" cy="4608512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500"/>
              <a:t> „Právo EU součástí </a:t>
            </a:r>
            <a:r>
              <a:rPr lang="cs-CZ" altLang="cs-CZ" sz="1500" dirty="0"/>
              <a:t>PRÁVNÍHO ŘÁDU“ (? – ne formálně, </a:t>
            </a:r>
            <a:r>
              <a:rPr lang="cs-CZ" altLang="cs-CZ" sz="1500" b="1"/>
              <a:t>jen z </a:t>
            </a:r>
            <a:r>
              <a:rPr lang="cs-CZ" altLang="cs-CZ" sz="1500" b="1" dirty="0"/>
              <a:t>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1395214" y="3259765"/>
            <a:ext cx="6624736" cy="2732144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58003" y="3627340"/>
            <a:ext cx="2999319" cy="19969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sz="1600" dirty="0">
                <a:solidFill>
                  <a:schemeClr val="tx1"/>
                </a:solidFill>
              </a:rPr>
              <a:t>(ústava, zákony, vyhlášky), tj. </a:t>
            </a:r>
            <a:r>
              <a:rPr lang="cs-CZ" sz="1600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457346" y="3389091"/>
            <a:ext cx="1620469" cy="247349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63815" y="3951288"/>
            <a:ext cx="1942135" cy="120197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280547" y="3057723"/>
            <a:ext cx="307677" cy="371278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549892"/>
            <a:ext cx="5598894" cy="584775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 dirty="0"/>
              <a:t>VŠE DOHROMADY = „právní řád“, tj. všechny právní normy v ČR závazné – </a:t>
            </a:r>
            <a:r>
              <a:rPr lang="cs-CZ" altLang="cs-CZ" sz="1600" b="1" i="1" dirty="0"/>
              <a:t>bez ohledu na původ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56D92-6933-42B0-AB8D-4FB122BE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600"/>
              <a:t>Závěry SDEU o postavení práva EU - 2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E2BA04-F485-4617-BB77-DE67F0A21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autonomie práva EU ve vztahu </a:t>
            </a:r>
            <a:r>
              <a:rPr lang="cs-CZ" altLang="cs-CZ" sz="2800" b="1"/>
              <a:t>k </a:t>
            </a:r>
            <a:r>
              <a:rPr lang="cs-CZ" altLang="cs-CZ" sz="2800" b="1" i="1"/>
              <a:t>právu mezinárodnímu:</a:t>
            </a:r>
            <a:r>
              <a:rPr lang="cs-CZ" altLang="cs-CZ" sz="2800" b="1"/>
              <a:t> </a:t>
            </a:r>
            <a:r>
              <a:rPr lang="cs-CZ" altLang="cs-CZ" sz="2800"/>
              <a:t>odlišnosti mezi oběma</a:t>
            </a:r>
          </a:p>
          <a:p>
            <a:pPr lvl="1" eaLnBrk="1" hangingPunct="1"/>
            <a:r>
              <a:rPr lang="cs-CZ" altLang="cs-CZ" sz="2400"/>
              <a:t>PEU se vztahuje na jednotlivce způsobem, který samo stanoví (určuje způsob dosažení výsledku)</a:t>
            </a:r>
          </a:p>
          <a:p>
            <a:pPr lvl="1" eaLnBrk="1" hangingPunct="1"/>
            <a:r>
              <a:rPr lang="cs-CZ" altLang="cs-CZ" sz="2400"/>
              <a:t>MP zajímá jen výsledek, jeho dosažení ponechává na státech</a:t>
            </a:r>
          </a:p>
          <a:p>
            <a:pPr lvl="1" eaLnBrk="1" hangingPunct="1"/>
            <a:endParaRPr lang="cs-CZ" altLang="cs-CZ" sz="2400"/>
          </a:p>
          <a:p>
            <a:pPr lvl="1" eaLnBrk="1" hangingPunct="1"/>
            <a:r>
              <a:rPr lang="cs-CZ" altLang="cs-CZ" sz="2400"/>
              <a:t>tedy: dva odlišné systémy</a:t>
            </a:r>
          </a:p>
        </p:txBody>
      </p:sp>
    </p:spTree>
    <p:extLst>
      <p:ext uri="{BB962C8B-B14F-4D97-AF65-F5344CB8AC3E}">
        <p14:creationId xmlns:p14="http://schemas.microsoft.com/office/powerpoint/2010/main" val="334788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341E0A-9B50-4DC2-AC38-A2CA4BFD6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22A236F-B032-48A3-A41F-ED7C44287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Omezení svrchovanosti:</a:t>
            </a:r>
            <a:r>
              <a:rPr lang="cs-CZ" altLang="cs-CZ" sz="2800"/>
              <a:t> na rozdíl od MP zde nejsou konkrétní závazky, ale </a:t>
            </a:r>
            <a:r>
              <a:rPr lang="cs-CZ" altLang="cs-CZ" sz="2800" b="1">
                <a:solidFill>
                  <a:srgbClr val="0066FF"/>
                </a:solidFill>
              </a:rPr>
              <a:t>přenesení </a:t>
            </a:r>
            <a:r>
              <a:rPr lang="cs-CZ" altLang="cs-CZ" sz="2800" b="1" i="1">
                <a:solidFill>
                  <a:srgbClr val="0066FF"/>
                </a:solidFill>
              </a:rPr>
              <a:t>výkonu pravomocí vnitrostátních orgánů</a:t>
            </a:r>
            <a:br>
              <a:rPr lang="cs-CZ" altLang="cs-CZ" sz="2800">
                <a:solidFill>
                  <a:srgbClr val="0066FF"/>
                </a:solidFill>
              </a:rPr>
            </a:br>
            <a:endParaRPr lang="cs-CZ" altLang="cs-CZ" sz="160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Shrnutí </a:t>
            </a:r>
            <a:r>
              <a:rPr lang="cs-CZ" altLang="cs-CZ" sz="2800" b="1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1. přenesení výkonu pravomocí na EU pro futuro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2. částečné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4. PEU se automaticky vztahuje i na jednotlivce 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Výsledek: </a:t>
            </a:r>
            <a:r>
              <a:rPr lang="cs-CZ" altLang="cs-CZ" sz="2800" b="1">
                <a:solidFill>
                  <a:srgbClr val="CC0000"/>
                </a:solidFill>
              </a:rPr>
              <a:t>autonomie práva EU</a:t>
            </a:r>
            <a:r>
              <a:rPr lang="cs-CZ" altLang="cs-CZ" sz="2800"/>
              <a:t> k právu čl-států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C325812-3981-498A-AE62-74953FC0F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Autonomie práva EU: 2 teorie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DA1269E-4BB9-4041-BEDF-843721DE3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solidFill>
                  <a:srgbClr val="CC0000"/>
                </a:solidFill>
              </a:rPr>
              <a:t>pojetí federalistické a konstitucionalistické: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Co je </a:t>
            </a:r>
            <a:r>
              <a:rPr lang="cs-CZ" altLang="cs-CZ" sz="2400" b="1"/>
              <a:t>zdrojem závaznosti</a:t>
            </a:r>
            <a:r>
              <a:rPr lang="cs-CZ" altLang="cs-CZ" sz="2400"/>
              <a:t> práva EU v čl-státech?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	1. samy Smlouvy nebo      2. ústavy?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federalistické</a:t>
            </a:r>
            <a:r>
              <a:rPr lang="cs-CZ" altLang="cs-CZ" sz="2400"/>
              <a:t> – členský stát plně podřízen v příslušných oblastech, vzdal se výkonu svrchovaných pravomocí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konstitucionalistické</a:t>
            </a:r>
            <a:r>
              <a:rPr lang="cs-CZ" altLang="cs-CZ" sz="2400"/>
              <a:t> – zvláštní charakter práva EU se odvozuje od ústav členských států, které přenos výkonu pravomocí umožnily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B655A2-E94C-44DC-9FED-094EA770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Autonomie PEU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4333E6-B61F-42B8-AEC5-9AB033088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sekundární právo je určitě autonomní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nezávislost práva EU vznikla </a:t>
            </a:r>
            <a:r>
              <a:rPr lang="cs-CZ" altLang="cs-CZ" sz="2800" b="1"/>
              <a:t>přenesením výkonu </a:t>
            </a:r>
            <a:r>
              <a:rPr lang="cs-CZ" altLang="cs-CZ" sz="2800" b="1">
                <a:solidFill>
                  <a:srgbClr val="C00000"/>
                </a:solidFill>
              </a:rPr>
              <a:t>právotvorných pravomocí </a:t>
            </a:r>
            <a:r>
              <a:rPr lang="cs-CZ" altLang="cs-CZ" sz="2800" b="1"/>
              <a:t>státu</a:t>
            </a:r>
            <a:r>
              <a:rPr lang="cs-CZ" altLang="cs-CZ" sz="2800"/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rozsah:</a:t>
            </a:r>
            <a:r>
              <a:rPr lang="cs-CZ" altLang="cs-CZ" sz="2800"/>
              <a:t> určují čl-státy, upřesňuje ESD (?) = výklad ustanovení o svěření pravomocí (?)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primární právo:</a:t>
            </a:r>
            <a:r>
              <a:rPr lang="cs-CZ" altLang="cs-CZ" sz="2800"/>
              <a:t> stále v dispozici čl-států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- ústava je prvotní, přenesené pravomoci druhotné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D141476-5B4C-4E0C-8360-6491E662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7759AE6-4815-4658-A05B-A8B51456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jen kompetence k výkonu pravomocí (pod kontrolou členských států)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2149</Words>
  <Application>Microsoft Office PowerPoint</Application>
  <PresentationFormat>Předvádění na obrazovce (4:3)</PresentationFormat>
  <Paragraphs>249</Paragraphs>
  <Slides>34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Arial Narrow</vt:lpstr>
      <vt:lpstr>Arial Unicode MS</vt:lpstr>
      <vt:lpstr>Times New Roman</vt:lpstr>
      <vt:lpstr>Wingdings</vt:lpstr>
      <vt:lpstr>Výchozí návrh</vt:lpstr>
      <vt:lpstr>Autonomie, nadřazenost a přednost  práva EU</vt:lpstr>
      <vt:lpstr>Charakter systému práva EU</vt:lpstr>
      <vt:lpstr>Závěry SDEU o postavení práva EU - 1</vt:lpstr>
      <vt:lpstr>Jak rozumět tvrzení, že právo EU je součástí právního řádu a zároveň je na vnitrostátním právu autonomní?</vt:lpstr>
      <vt:lpstr>Závěry SDEU o postavení práva EU - 2</vt:lpstr>
      <vt:lpstr>Vztah PEU k právu členských států</vt:lpstr>
      <vt:lpstr>Autonomie práva EU: 2 teorie</vt:lpstr>
      <vt:lpstr>Autonomie PEU</vt:lpstr>
      <vt:lpstr>Státní moc</vt:lpstr>
      <vt:lpstr>Interpretace práva EU</vt:lpstr>
      <vt:lpstr>Z Á S A D A    P Ř E D N O S T I   P R Á V A   E U</vt:lpstr>
      <vt:lpstr>Přednost – pokrač.</vt:lpstr>
      <vt:lpstr>Přednost – pokrač.</vt:lpstr>
      <vt:lpstr>Ústavní smlouva a Lisabon</vt:lpstr>
      <vt:lpstr>ESD: aplikační přednost</vt:lpstr>
      <vt:lpstr>Přednost systémová ?</vt:lpstr>
      <vt:lpstr>Přednost i před ústavou?</vt:lpstr>
      <vt:lpstr>Různé projevy nadřazenosti práva EU</vt:lpstr>
      <vt:lpstr>Přímý účinek - pojem</vt:lpstr>
      <vt:lpstr>Přímý účinek - předpoklady</vt:lpstr>
      <vt:lpstr>Přímý účinek - podmínky</vt:lpstr>
      <vt:lpstr>Prezentace aplikace PowerPoint</vt:lpstr>
      <vt:lpstr>Přímý účinek II</vt:lpstr>
      <vt:lpstr>Nadřazenost x aplikační přednost</vt:lpstr>
      <vt:lpstr>Přímý účinek III jednotlivé prameny práva</vt:lpstr>
      <vt:lpstr>Přímý účinek ustanovení primárního práva</vt:lpstr>
      <vt:lpstr>Přímý účinek směrnic</vt:lpstr>
      <vt:lpstr>Prezentace aplikace PowerPoint</vt:lpstr>
      <vt:lpstr>Judikatura ke směrnicím</vt:lpstr>
      <vt:lpstr>Nepřímý účinek směrnic</vt:lpstr>
      <vt:lpstr>Odpovědnost státu I</vt:lpstr>
      <vt:lpstr>Odpovědnost státu II</vt:lpstr>
      <vt:lpstr>Odpovědnost státu III</vt:lpstr>
      <vt:lpstr>Odpovědnost státu IV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28</cp:revision>
  <dcterms:created xsi:type="dcterms:W3CDTF">2013-02-18T09:56:12Z</dcterms:created>
  <dcterms:modified xsi:type="dcterms:W3CDTF">2022-04-21T12:00:01Z</dcterms:modified>
</cp:coreProperties>
</file>