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5" r:id="rId3"/>
    <p:sldId id="318" r:id="rId4"/>
    <p:sldId id="319" r:id="rId5"/>
    <p:sldId id="320" r:id="rId6"/>
    <p:sldId id="314" r:id="rId7"/>
    <p:sldId id="325" r:id="rId8"/>
    <p:sldId id="312" r:id="rId9"/>
    <p:sldId id="277" r:id="rId10"/>
    <p:sldId id="292" r:id="rId11"/>
    <p:sldId id="278" r:id="rId12"/>
    <p:sldId id="297" r:id="rId13"/>
    <p:sldId id="293" r:id="rId14"/>
    <p:sldId id="294" r:id="rId15"/>
    <p:sldId id="295" r:id="rId16"/>
    <p:sldId id="298" r:id="rId17"/>
    <p:sldId id="299" r:id="rId18"/>
    <p:sldId id="302" r:id="rId19"/>
    <p:sldId id="315" r:id="rId20"/>
    <p:sldId id="303" r:id="rId21"/>
    <p:sldId id="304" r:id="rId22"/>
    <p:sldId id="308" r:id="rId23"/>
    <p:sldId id="281" r:id="rId24"/>
    <p:sldId id="311" r:id="rId25"/>
    <p:sldId id="316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11" autoAdjust="0"/>
  </p:normalViewPr>
  <p:slideViewPr>
    <p:cSldViewPr snapToGrid="0">
      <p:cViewPr>
        <p:scale>
          <a:sx n="141" d="100"/>
          <a:sy n="141" d="100"/>
        </p:scale>
        <p:origin x="-780" y="-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EB1C646-FBC7-47F3-9FB4-814D669E5E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479F409B-3172-41DA-8BE4-AD13A011A0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0230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  <a:endParaRPr lang="cs-CZ" altLang="cs-CZ" noProof="0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3BDA73-4876-4844-B728-17F7C2AC6E6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F29D4-5C06-472A-8166-9DA2BFAB78A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65E2D-3ACD-49B1-AF16-5ED00E10BD2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FB2DA-DC06-481A-AF93-0640963FB85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54BF2-FFB0-42EC-9D70-5DCB902B305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23F14-D1B4-425B-AE8B-48231FBD29C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413D2-EB47-47A9-81EB-1D5BEC7E813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958F2D-DFE6-45E8-8D75-F6DA88FAE7B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725AB-06EE-4EFE-9DF1-03A2169C584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4C9F6-BC22-4CD1-81C1-8DF7223B121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A2850-6DBE-441A-8BB0-517375E04DB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1125538"/>
            <a:ext cx="8086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2017713"/>
            <a:ext cx="8081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275" y="6248400"/>
            <a:ext cx="6305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5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69696"/>
                </a:solidFill>
                <a:latin typeface="Arial" charset="0"/>
              </a:defRPr>
            </a:lvl1pPr>
          </a:lstStyle>
          <a:p>
            <a:fld id="{AE6FF3A2-017F-429B-9E1A-3983CEB41C6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audio" Target="../media/media32.m4a"/><Relationship Id="rId5" Type="http://schemas.microsoft.com/office/2007/relationships/media" Target="../media/media32.m4a"/><Relationship Id="rId4" Type="http://schemas.openxmlformats.org/officeDocument/2006/relationships/audio" Target="../media/media31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m4a"/><Relationship Id="rId3" Type="http://schemas.microsoft.com/office/2007/relationships/media" Target="../media/media34.m4a"/><Relationship Id="rId7" Type="http://schemas.microsoft.com/office/2007/relationships/media" Target="../media/media36.m4a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audio" Target="../media/media35.m4a"/><Relationship Id="rId5" Type="http://schemas.microsoft.com/office/2007/relationships/media" Target="../media/media35.m4a"/><Relationship Id="rId10" Type="http://schemas.openxmlformats.org/officeDocument/2006/relationships/image" Target="../media/image4.png"/><Relationship Id="rId4" Type="http://schemas.openxmlformats.org/officeDocument/2006/relationships/audio" Target="../media/media34.m4a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eagri.cz/public/web/ukzuz/portal/pripravky-na-or/legislativa/legislativa-cr/zakon-2012-255.html" TargetMode="External"/><Relationship Id="rId3" Type="http://schemas.microsoft.com/office/2007/relationships/media" Target="../media/media4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audio" Target="../media/media41.m4a"/><Relationship Id="rId5" Type="http://schemas.microsoft.com/office/2007/relationships/media" Target="../media/media41.m4a"/><Relationship Id="rId4" Type="http://schemas.openxmlformats.org/officeDocument/2006/relationships/audio" Target="../media/media40.m4a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audio" Target="../media/media46.m4a"/><Relationship Id="rId5" Type="http://schemas.microsoft.com/office/2007/relationships/media" Target="../media/media46.m4a"/><Relationship Id="rId4" Type="http://schemas.openxmlformats.org/officeDocument/2006/relationships/audio" Target="../media/media45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8.m4a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8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50.m4a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0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2.m4a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audio" Target="../media/media55.m4a"/><Relationship Id="rId5" Type="http://schemas.microsoft.com/office/2007/relationships/media" Target="../media/media55.m4a"/><Relationship Id="rId4" Type="http://schemas.openxmlformats.org/officeDocument/2006/relationships/audio" Target="../media/media54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59.m4a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9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audio" Target="../media/media62.m4a"/><Relationship Id="rId5" Type="http://schemas.microsoft.com/office/2007/relationships/media" Target="../media/media62.m4a"/><Relationship Id="rId4" Type="http://schemas.openxmlformats.org/officeDocument/2006/relationships/audio" Target="../media/media61.m4a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media" Target="../media/media9.m4a"/><Relationship Id="rId18" Type="http://schemas.openxmlformats.org/officeDocument/2006/relationships/audio" Target="../media/media11.m4a"/><Relationship Id="rId26" Type="http://schemas.openxmlformats.org/officeDocument/2006/relationships/audio" Target="../media/media15.m4a"/><Relationship Id="rId3" Type="http://schemas.microsoft.com/office/2007/relationships/media" Target="../media/media4.m4a"/><Relationship Id="rId21" Type="http://schemas.microsoft.com/office/2007/relationships/media" Target="../media/media13.m4a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media" Target="../media/media11.m4a"/><Relationship Id="rId25" Type="http://schemas.microsoft.com/office/2007/relationships/media" Target="../media/media15.m4a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audio" Target="../media/media12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openxmlformats.org/officeDocument/2006/relationships/audio" Target="../media/media14.m4a"/><Relationship Id="rId5" Type="http://schemas.microsoft.com/office/2007/relationships/media" Target="../media/media5.m4a"/><Relationship Id="rId15" Type="http://schemas.microsoft.com/office/2007/relationships/media" Target="../media/media10.m4a"/><Relationship Id="rId23" Type="http://schemas.microsoft.com/office/2007/relationships/media" Target="../media/media14.m4a"/><Relationship Id="rId28" Type="http://schemas.openxmlformats.org/officeDocument/2006/relationships/image" Target="../media/image4.png"/><Relationship Id="rId10" Type="http://schemas.openxmlformats.org/officeDocument/2006/relationships/audio" Target="../media/media7.m4a"/><Relationship Id="rId19" Type="http://schemas.microsoft.com/office/2007/relationships/media" Target="../media/media12.m4a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openxmlformats.org/officeDocument/2006/relationships/audio" Target="../media/media13.m4a"/><Relationship Id="rId27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4" Type="http://schemas.openxmlformats.org/officeDocument/2006/relationships/audio" Target="../media/media17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3" Type="http://schemas.microsoft.com/office/2007/relationships/media" Target="../media/media20.m4a"/><Relationship Id="rId7" Type="http://schemas.microsoft.com/office/2007/relationships/media" Target="../media/media22.m4a"/><Relationship Id="rId12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openxmlformats.org/officeDocument/2006/relationships/slideLayout" Target="../slideLayouts/slideLayout2.xml"/><Relationship Id="rId5" Type="http://schemas.microsoft.com/office/2007/relationships/media" Target="../media/media21.m4a"/><Relationship Id="rId10" Type="http://schemas.openxmlformats.org/officeDocument/2006/relationships/audio" Target="../media/media23.m4a"/><Relationship Id="rId4" Type="http://schemas.openxmlformats.org/officeDocument/2006/relationships/audio" Target="../media/media20.m4a"/><Relationship Id="rId9" Type="http://schemas.microsoft.com/office/2007/relationships/media" Target="../media/media23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5" Type="http://schemas.microsoft.com/office/2007/relationships/media" Target="../media/media26.m4a"/><Relationship Id="rId4" Type="http://schemas.openxmlformats.org/officeDocument/2006/relationships/audio" Target="../media/media25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5" Type="http://schemas.microsoft.com/office/2007/relationships/media" Target="../media/media29.m4a"/><Relationship Id="rId4" Type="http://schemas.openxmlformats.org/officeDocument/2006/relationships/audio" Target="../media/media2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8400"/>
            <a:ext cx="1833563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5295491-931D-4990-95F4-752152365597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3033" y="1539905"/>
            <a:ext cx="7518400" cy="4194323"/>
          </a:xfrm>
        </p:spPr>
        <p:txBody>
          <a:bodyPr/>
          <a:lstStyle/>
          <a:p>
            <a:pPr algn="ctr" eaLnBrk="1" hangingPunct="1"/>
            <a:r>
              <a:rPr lang="cs-CZ" alt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Kritérium efektivnosti veřejné správy Hodnocení (evaluace) veřejné správy Kontrola veřejné správy</a:t>
            </a:r>
            <a:r>
              <a:rPr lang="cs-CZ" altLang="cs-CZ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altLang="cs-CZ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>
                <a:solidFill>
                  <a:srgbClr val="7030A0"/>
                </a:solidFill>
              </a:rPr>
              <a:t/>
            </a:r>
            <a:br>
              <a:rPr lang="cs-CZ" altLang="cs-CZ" sz="2400" dirty="0">
                <a:solidFill>
                  <a:srgbClr val="7030A0"/>
                </a:solidFill>
              </a:rPr>
            </a:br>
            <a: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NP305Zk  Správní věda – </a:t>
            </a:r>
            <a:r>
              <a:rPr lang="cs-CZ" altLang="cs-CZ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přednáška </a:t>
            </a:r>
            <a:r>
              <a:rPr lang="cs-CZ" altLang="cs-CZ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25.11.2022</a:t>
            </a:r>
            <a: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1800" b="0" dirty="0">
                <a:solidFill>
                  <a:schemeClr val="tx1"/>
                </a:solidFill>
              </a:rPr>
              <a:t>Petr </a:t>
            </a:r>
            <a:r>
              <a:rPr lang="cs-CZ" altLang="cs-CZ" sz="1800" b="0" dirty="0" err="1">
                <a:solidFill>
                  <a:schemeClr val="tx1"/>
                </a:solidFill>
              </a:rPr>
              <a:t>Havlan</a:t>
            </a:r>
            <a:r>
              <a:rPr lang="cs-CZ" altLang="cs-CZ" sz="1800" dirty="0">
                <a:solidFill>
                  <a:srgbClr val="7030A0"/>
                </a:solidFill>
              </a:rPr>
              <a:t/>
            </a:r>
            <a:br>
              <a:rPr lang="cs-CZ" altLang="cs-CZ" sz="1800" dirty="0">
                <a:solidFill>
                  <a:srgbClr val="7030A0"/>
                </a:solidFill>
              </a:rPr>
            </a:br>
            <a:endParaRPr lang="cs-CZ" altLang="cs-CZ" sz="1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509588" y="2026949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b="1" dirty="0"/>
              <a:t>cílená </a:t>
            </a:r>
            <a:r>
              <a:rPr lang="cs-CZ" altLang="cs-CZ" sz="1800" b="1" dirty="0">
                <a:solidFill>
                  <a:srgbClr val="7030A0"/>
                </a:solidFill>
              </a:rPr>
              <a:t>činnost </a:t>
            </a:r>
            <a:r>
              <a:rPr lang="cs-CZ" altLang="cs-CZ" sz="1800" dirty="0"/>
              <a:t>usilující o </a:t>
            </a:r>
            <a:r>
              <a:rPr lang="cs-CZ" altLang="cs-CZ" sz="1800" b="1" dirty="0"/>
              <a:t>zajištění souladu </a:t>
            </a:r>
            <a:r>
              <a:rPr lang="cs-CZ" altLang="cs-CZ" sz="1800" dirty="0"/>
              <a:t>mezi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požadovaným stavem </a:t>
            </a:r>
            <a:r>
              <a:rPr lang="cs-CZ" altLang="cs-CZ" sz="1800" dirty="0"/>
              <a:t>a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skutečností </a:t>
            </a:r>
          </a:p>
          <a:p>
            <a:pPr eaLnBrk="1" hangingPunct="1"/>
            <a:r>
              <a:rPr lang="cs-CZ" altLang="cs-CZ" sz="1800" dirty="0"/>
              <a:t>integrální součást řídící činnosti</a:t>
            </a:r>
          </a:p>
          <a:p>
            <a:pPr eaLnBrk="1" hangingPunct="1"/>
            <a:r>
              <a:rPr lang="cs-CZ" altLang="cs-CZ" sz="1800" dirty="0"/>
              <a:t>dvě obecné roviny</a:t>
            </a:r>
          </a:p>
          <a:p>
            <a:pPr lvl="1" eaLnBrk="1" hangingPunct="1"/>
            <a:r>
              <a:rPr lang="cs-CZ" altLang="cs-CZ" sz="1800" dirty="0"/>
              <a:t>VS kontrolu </a:t>
            </a:r>
            <a:r>
              <a:rPr lang="cs-CZ" altLang="cs-CZ" sz="1800" i="1" dirty="0">
                <a:solidFill>
                  <a:srgbClr val="00B050"/>
                </a:solidFill>
              </a:rPr>
              <a:t>provádí</a:t>
            </a:r>
            <a:r>
              <a:rPr lang="cs-CZ" altLang="cs-CZ" sz="1800" b="1" dirty="0"/>
              <a:t> </a:t>
            </a:r>
            <a:r>
              <a:rPr lang="cs-CZ" altLang="cs-CZ" sz="1800" dirty="0"/>
              <a:t>(tzv. správní kontrola)                                                 </a:t>
            </a:r>
          </a:p>
          <a:p>
            <a:pPr lvl="1" eaLnBrk="1" hangingPunct="1"/>
            <a:r>
              <a:rPr lang="cs-CZ" altLang="cs-CZ" sz="1800" dirty="0"/>
              <a:t>VS je </a:t>
            </a:r>
            <a:r>
              <a:rPr lang="cs-CZ" altLang="cs-CZ" sz="1800" i="1" dirty="0">
                <a:solidFill>
                  <a:srgbClr val="00B050"/>
                </a:solidFill>
              </a:rPr>
              <a:t>objektem</a:t>
            </a:r>
            <a:r>
              <a:rPr lang="cs-CZ" altLang="cs-CZ" sz="1800" i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kontroly (kontrola VS)</a:t>
            </a:r>
          </a:p>
          <a:p>
            <a:pPr eaLnBrk="1" hangingPunct="1"/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funkce kontroly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poznání a zjišťovací</a:t>
            </a:r>
            <a:endParaRPr lang="cs-CZ" altLang="cs-CZ" sz="1800" dirty="0"/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porovnávací či hodnotící                    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nápravná </a:t>
            </a:r>
            <a:endParaRPr lang="cs-CZ" altLang="cs-CZ" sz="1800" dirty="0"/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(dále např. výchovná či motivační)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10</a:t>
            </a:fld>
            <a:endParaRPr lang="cs-CZ" altLang="cs-CZ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1AF5185-8D60-4FCC-8ACF-CFA129D7C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9733" y="2318327"/>
            <a:ext cx="609600" cy="43334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AA6098F-2B0E-4C29-A035-8DF3C92360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1041" y="2318327"/>
            <a:ext cx="609600" cy="470285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5B17D17-83C7-4D29-9BC6-EC27E0EF45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1" y="5404756"/>
            <a:ext cx="429986" cy="278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charakteri</a:t>
            </a:r>
            <a:r>
              <a:rPr lang="cs-CZ" altLang="cs-CZ" sz="3600" dirty="0">
                <a:solidFill>
                  <a:srgbClr val="0070C0"/>
                </a:solidFill>
              </a:rPr>
              <a:t>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možná členění kontroly</a:t>
            </a:r>
          </a:p>
          <a:p>
            <a:pPr eaLnBrk="1" hangingPunct="1"/>
            <a:r>
              <a:rPr lang="cs-CZ" altLang="cs-CZ" sz="1800" dirty="0"/>
              <a:t>z pohledu </a:t>
            </a:r>
            <a:r>
              <a:rPr lang="cs-CZ" altLang="cs-CZ" sz="1800" b="1" dirty="0"/>
              <a:t>„vztahu“ </a:t>
            </a:r>
            <a:r>
              <a:rPr lang="cs-CZ" altLang="cs-CZ" sz="1800" dirty="0"/>
              <a:t>kontrolního orgánu (či subjektu) k VS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vnitřní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vnější</a:t>
            </a:r>
          </a:p>
          <a:p>
            <a:pPr eaLnBrk="1" hangingPunct="1"/>
            <a:r>
              <a:rPr lang="cs-CZ" altLang="cs-CZ" sz="1800" dirty="0"/>
              <a:t>z pohledu </a:t>
            </a:r>
            <a:r>
              <a:rPr lang="cs-CZ" altLang="cs-CZ" sz="1800" b="1" dirty="0"/>
              <a:t>„fází“ </a:t>
            </a:r>
            <a:r>
              <a:rPr lang="cs-CZ" altLang="cs-CZ" sz="1800" dirty="0"/>
              <a:t>kontroly (časově)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předběžná (preventivní)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průběžná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následná</a:t>
            </a:r>
          </a:p>
          <a:p>
            <a:pPr eaLnBrk="1" hangingPunct="1"/>
            <a:r>
              <a:rPr lang="cs-CZ" altLang="cs-CZ" sz="1800" dirty="0"/>
              <a:t>z pohledu kontrolovaných </a:t>
            </a:r>
            <a:r>
              <a:rPr lang="cs-CZ" altLang="cs-CZ" sz="1800" b="1" dirty="0"/>
              <a:t>hledisek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 zákonnosti </a:t>
            </a:r>
            <a:r>
              <a:rPr lang="cs-CZ" altLang="cs-CZ" sz="1800" dirty="0">
                <a:solidFill>
                  <a:srgbClr val="00287D"/>
                </a:solidFill>
              </a:rPr>
              <a:t>(v širším smyslu)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 účelnosti, hospodárnosti a efektivnosti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případně jiná hlediska či jejich kombinace…</a:t>
            </a:r>
          </a:p>
          <a:p>
            <a:pPr lvl="1" eaLnBrk="1" hangingPunct="1"/>
            <a:endParaRPr lang="cs-CZ" altLang="cs-CZ" sz="1800" dirty="0"/>
          </a:p>
          <a:p>
            <a:pPr eaLnBrk="1" hangingPunct="1">
              <a:buNone/>
            </a:pPr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11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6A40388-2370-4C32-92F9-08E2CAA09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19262" y="2761129"/>
            <a:ext cx="541867" cy="430216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215B4A0-C586-4591-AE4E-A87C12148C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1425" y="3665611"/>
            <a:ext cx="496661" cy="34520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137D6CA2-617A-495D-82A0-99588A8CC2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5850" y="3984488"/>
            <a:ext cx="541867" cy="34520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81EBBB4-0D1A-4832-A924-3CF4607796D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5850" y="4320981"/>
            <a:ext cx="609600" cy="392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509588" y="1126861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obecně je </a:t>
            </a:r>
            <a:r>
              <a:rPr lang="cs-CZ" altLang="cs-CZ" sz="1800" b="1" dirty="0">
                <a:solidFill>
                  <a:srgbClr val="00287D"/>
                </a:solidFill>
              </a:rPr>
              <a:t>kontrola</a:t>
            </a:r>
            <a:r>
              <a:rPr lang="cs-CZ" altLang="cs-CZ" sz="1800" dirty="0"/>
              <a:t> mnohovýznamový pojem, což souvisí i s určitou            </a:t>
            </a:r>
            <a:r>
              <a:rPr lang="cs-CZ" altLang="cs-CZ" sz="1800" b="1" dirty="0"/>
              <a:t>terminologickou „nejednoznačností“</a:t>
            </a:r>
          </a:p>
          <a:p>
            <a:pPr eaLnBrk="1" hangingPunct="1"/>
            <a:r>
              <a:rPr lang="cs-CZ" altLang="cs-CZ" sz="1800" dirty="0"/>
              <a:t>obdobné pojmy: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dohled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dozor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inspekce…</a:t>
            </a:r>
          </a:p>
          <a:p>
            <a:pPr eaLnBrk="1" hangingPunct="1"/>
            <a:endParaRPr lang="cs-CZ" sz="1800" dirty="0"/>
          </a:p>
          <a:p>
            <a:pPr eaLnBrk="1" hangingPunct="1"/>
            <a:r>
              <a:rPr lang="cs-CZ" sz="1800" dirty="0"/>
              <a:t>možné </a:t>
            </a:r>
            <a:r>
              <a:rPr lang="cs-CZ" sz="1800" dirty="0">
                <a:solidFill>
                  <a:srgbClr val="00B050"/>
                </a:solidFill>
              </a:rPr>
              <a:t>odlišnosti kontroly a dozoru</a:t>
            </a:r>
            <a:r>
              <a:rPr lang="cs-CZ" sz="1800" dirty="0"/>
              <a:t>, </a:t>
            </a:r>
            <a:r>
              <a:rPr lang="cs-CZ" sz="1800" i="1" dirty="0"/>
              <a:t>zpravidla</a:t>
            </a:r>
          </a:p>
          <a:p>
            <a:pPr lvl="1" eaLnBrk="1" hangingPunct="1"/>
            <a:r>
              <a:rPr lang="cs-CZ" sz="1800" dirty="0"/>
              <a:t>u kontroly nelze (přímo, bezprostředně) zjednat nápravu </a:t>
            </a:r>
          </a:p>
          <a:p>
            <a:pPr lvl="1" eaLnBrk="1" hangingPunct="1"/>
            <a:r>
              <a:rPr lang="cs-CZ" sz="1800" dirty="0"/>
              <a:t>u kontroly se uplatní širší hlediska než u dozoru…</a:t>
            </a:r>
          </a:p>
          <a:p>
            <a:pPr marL="0" indent="0" eaLnBrk="1" hangingPunct="1">
              <a:buNone/>
            </a:pPr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12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73A36B1-19EB-42EA-98A5-D374E46AA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8722" y="3120252"/>
            <a:ext cx="609600" cy="51995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2DCC19C-0245-47E0-9CC5-C9D4DFBD84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3950" y="4709458"/>
            <a:ext cx="609600" cy="515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struktura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stejně jako záruky zákonnosti ve VS, </a:t>
            </a:r>
            <a:r>
              <a:rPr lang="cs-CZ" altLang="cs-CZ" sz="1400" dirty="0"/>
              <a:t>tak </a:t>
            </a:r>
            <a:r>
              <a:rPr lang="cs-CZ" altLang="cs-CZ" sz="1800" dirty="0"/>
              <a:t>také </a:t>
            </a:r>
            <a:r>
              <a:rPr lang="cs-CZ" altLang="cs-CZ" sz="1800" dirty="0">
                <a:solidFill>
                  <a:srgbClr val="00B050"/>
                </a:solidFill>
              </a:rPr>
              <a:t>kontrola VS tvoří určitý </a:t>
            </a:r>
            <a:r>
              <a:rPr lang="cs-CZ" altLang="cs-CZ" sz="1800" b="1" i="1" dirty="0">
                <a:solidFill>
                  <a:srgbClr val="00B050"/>
                </a:solidFill>
              </a:rPr>
              <a:t>systém</a:t>
            </a:r>
            <a:endParaRPr lang="cs-CZ" altLang="cs-CZ" sz="1800" dirty="0">
              <a:solidFill>
                <a:srgbClr val="00B050"/>
              </a:solidFill>
            </a:endParaRPr>
          </a:p>
          <a:p>
            <a:pPr eaLnBrk="1" hangingPunct="1"/>
            <a:r>
              <a:rPr lang="cs-CZ" altLang="cs-CZ" sz="1800" dirty="0"/>
              <a:t>základní možné dělení: </a:t>
            </a:r>
            <a:r>
              <a:rPr lang="cs-CZ" altLang="cs-CZ" sz="1800" i="1" dirty="0">
                <a:solidFill>
                  <a:srgbClr val="00287D"/>
                </a:solidFill>
              </a:rPr>
              <a:t>VS sama kontroluje </a:t>
            </a:r>
            <a:r>
              <a:rPr lang="cs-CZ" altLang="cs-CZ" sz="1800" b="1" dirty="0"/>
              <a:t>x</a:t>
            </a:r>
            <a:r>
              <a:rPr lang="cs-CZ" altLang="cs-CZ" sz="1800" dirty="0"/>
              <a:t> </a:t>
            </a:r>
            <a:r>
              <a:rPr lang="cs-CZ" altLang="cs-CZ" sz="1800" i="1" dirty="0">
                <a:solidFill>
                  <a:srgbClr val="00287D"/>
                </a:solidFill>
              </a:rPr>
              <a:t>VS je kontrolována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pokud </a:t>
            </a:r>
            <a:r>
              <a:rPr lang="cs-CZ" altLang="cs-CZ" sz="1800" b="1" dirty="0"/>
              <a:t>VS sama kontroluje, </a:t>
            </a:r>
            <a:r>
              <a:rPr lang="cs-CZ" altLang="cs-CZ" sz="1800" dirty="0"/>
              <a:t>jde o </a:t>
            </a:r>
            <a:r>
              <a:rPr lang="cs-CZ" altLang="cs-CZ" sz="1800" b="1" dirty="0">
                <a:solidFill>
                  <a:srgbClr val="7030A0"/>
                </a:solidFill>
              </a:rPr>
              <a:t>správní kontrolu</a:t>
            </a: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rysy SK:</a:t>
            </a:r>
          </a:p>
          <a:p>
            <a:pPr lvl="1" eaLnBrk="1" hangingPunct="1"/>
            <a:r>
              <a:rPr lang="cs-CZ" altLang="cs-CZ" sz="1800" dirty="0"/>
              <a:t>kontrola subjektů stojících mimo VS </a:t>
            </a:r>
          </a:p>
          <a:p>
            <a:pPr lvl="1" eaLnBrk="1" hangingPunct="1"/>
            <a:r>
              <a:rPr lang="cs-CZ" altLang="cs-CZ" sz="1800" dirty="0"/>
              <a:t>autoritativní vystupování orgánů VS (kontrolní pravomoc)</a:t>
            </a:r>
          </a:p>
          <a:p>
            <a:pPr lvl="1" eaLnBrk="1" hangingPunct="1"/>
            <a:r>
              <a:rPr lang="cs-CZ" altLang="cs-CZ" sz="1800" dirty="0"/>
              <a:t>standardní označení: </a:t>
            </a:r>
            <a:r>
              <a:rPr lang="cs-CZ" altLang="cs-CZ" sz="1800" b="1" i="1" dirty="0">
                <a:solidFill>
                  <a:srgbClr val="002060"/>
                </a:solidFill>
              </a:rPr>
              <a:t>administrativní dozor</a:t>
            </a:r>
          </a:p>
          <a:p>
            <a:pPr lvl="1" eaLnBrk="1" hangingPunct="1"/>
            <a:r>
              <a:rPr lang="cs-CZ" altLang="cs-CZ" sz="1800" dirty="0"/>
              <a:t>procesní postup = kontrolní řád </a:t>
            </a:r>
            <a:r>
              <a:rPr lang="cs-CZ" altLang="cs-CZ" sz="1200" dirty="0"/>
              <a:t>/viz zák. č. 255/2012 Sb., o kontrole (kontrolní řád)/</a:t>
            </a:r>
            <a:endParaRPr lang="pl-PL" sz="1200" b="0" i="0" strike="noStrike" dirty="0">
              <a:effectLst/>
              <a:latin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lvl="1" eaLnBrk="1" hangingPunct="1"/>
            <a:r>
              <a:rPr lang="cs-CZ" altLang="cs-CZ" sz="1800" dirty="0"/>
              <a:t>„běžné“ ale i </a:t>
            </a:r>
            <a:r>
              <a:rPr lang="cs-CZ" altLang="cs-CZ" sz="1800" b="1" dirty="0"/>
              <a:t>specializované orgány </a:t>
            </a:r>
            <a:r>
              <a:rPr lang="cs-CZ" altLang="cs-CZ" sz="1800" dirty="0"/>
              <a:t>čili</a:t>
            </a:r>
            <a:r>
              <a:rPr lang="cs-CZ" altLang="cs-CZ" sz="1800" b="1" dirty="0"/>
              <a:t> </a:t>
            </a:r>
            <a:r>
              <a:rPr lang="cs-CZ" altLang="cs-CZ" sz="1800" dirty="0"/>
              <a:t>různé </a:t>
            </a:r>
            <a:r>
              <a:rPr lang="cs-CZ" altLang="cs-CZ" sz="1800" b="1" dirty="0"/>
              <a:t>inspekce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SZPI, ČOI, SEI, ČIŽP,…</a:t>
            </a:r>
          </a:p>
          <a:p>
            <a:pPr lvl="2" eaLnBrk="1" hangingPunct="1"/>
            <a:r>
              <a:rPr lang="cs-CZ" altLang="cs-CZ" sz="1800" i="1" dirty="0">
                <a:solidFill>
                  <a:srgbClr val="00287D"/>
                </a:solidFill>
              </a:rPr>
              <a:t>                                                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13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A2AFA2E-6F4E-4FB1-A7A1-25917C6BF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2821" y="4909206"/>
            <a:ext cx="554264" cy="44703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822616AB-F038-4292-852E-78D2F219B7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4517" y="4909206"/>
            <a:ext cx="609600" cy="497915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4E44F626-2D81-4BFB-BB02-3CA691D91A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8851" y="5513614"/>
            <a:ext cx="609600" cy="508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652344" y="988220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struktura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Formy kontroly VS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pokud</a:t>
            </a:r>
            <a:r>
              <a:rPr lang="cs-CZ" altLang="cs-CZ" sz="1800" b="1" dirty="0"/>
              <a:t> je VS kontrolována, </a:t>
            </a:r>
            <a:r>
              <a:rPr lang="cs-CZ" altLang="cs-CZ" sz="1800" dirty="0"/>
              <a:t>dělí se v závislosti na tom, „kým“ je kontrolována:</a:t>
            </a:r>
          </a:p>
          <a:p>
            <a:pPr eaLnBrk="1" hangingPunct="1"/>
            <a:r>
              <a:rPr lang="cs-CZ" altLang="cs-CZ" sz="2200" b="1" i="1" u="sng" dirty="0">
                <a:solidFill>
                  <a:srgbClr val="7030A0"/>
                </a:solidFill>
              </a:rPr>
              <a:t>vnitřní kontrola VS</a:t>
            </a:r>
          </a:p>
          <a:p>
            <a:pPr lvl="1" eaLnBrk="1" hangingPunct="1"/>
            <a:r>
              <a:rPr lang="cs-CZ" altLang="cs-CZ" sz="1800" b="1" dirty="0"/>
              <a:t>kontrola je vykonávaná orgány VS </a:t>
            </a:r>
            <a:r>
              <a:rPr lang="cs-CZ" altLang="cs-CZ" sz="1800" dirty="0"/>
              <a:t>(tedy: VS kontroluje „sama sebe“)</a:t>
            </a:r>
          </a:p>
          <a:p>
            <a:pPr lvl="1" eaLnBrk="1" hangingPunct="1"/>
            <a:r>
              <a:rPr lang="cs-CZ" sz="1800" u="sng" dirty="0">
                <a:solidFill>
                  <a:srgbClr val="00B050"/>
                </a:solidFill>
              </a:rPr>
              <a:t>formy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cs-CZ" sz="1800" b="1" dirty="0" err="1">
                <a:solidFill>
                  <a:srgbClr val="00B050"/>
                </a:solidFill>
              </a:rPr>
              <a:t>VnitřK</a:t>
            </a:r>
            <a:r>
              <a:rPr lang="cs-CZ" sz="1800" b="1" dirty="0">
                <a:solidFill>
                  <a:srgbClr val="00B050"/>
                </a:solidFill>
              </a:rPr>
              <a:t>:</a:t>
            </a:r>
          </a:p>
          <a:p>
            <a:pPr lvl="1" eaLnBrk="1" hangingPunct="1"/>
            <a:r>
              <a:rPr lang="cs-CZ" sz="1800" dirty="0"/>
              <a:t>obecně tzv. </a:t>
            </a:r>
            <a:r>
              <a:rPr lang="cs-CZ" sz="1800" b="1" i="1" dirty="0">
                <a:solidFill>
                  <a:srgbClr val="00287D"/>
                </a:solidFill>
              </a:rPr>
              <a:t>služební dozor</a:t>
            </a:r>
            <a:endParaRPr lang="cs-CZ" sz="1800" dirty="0">
              <a:solidFill>
                <a:srgbClr val="00287D"/>
              </a:solidFill>
            </a:endParaRP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projev řídící pravomoci a působnosti ve VS na </a:t>
            </a:r>
            <a:r>
              <a:rPr lang="cs-CZ" sz="1800" b="1" dirty="0"/>
              <a:t>hierarchické bázi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kontrola v rámci vztahu nadřízenosti a podřízenosti mezi orgány VS</a:t>
            </a:r>
          </a:p>
          <a:p>
            <a:pPr lvl="1" eaLnBrk="1" hangingPunct="1"/>
            <a:r>
              <a:rPr lang="cs-CZ" sz="1800" dirty="0"/>
              <a:t>specificky pak </a:t>
            </a:r>
            <a:r>
              <a:rPr lang="cs-CZ" sz="1800" b="1" i="1" dirty="0">
                <a:solidFill>
                  <a:srgbClr val="00287D"/>
                </a:solidFill>
              </a:rPr>
              <a:t>instanční kontrola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v rámci </a:t>
            </a:r>
            <a:r>
              <a:rPr lang="cs-CZ" sz="1800" b="1" dirty="0"/>
              <a:t>správních postupů </a:t>
            </a:r>
            <a:r>
              <a:rPr lang="cs-CZ" sz="1800" dirty="0"/>
              <a:t>(zejména při rozhodování VS)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např. odvolání proti správnímu rozhodnutí 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možné také </a:t>
            </a:r>
            <a:r>
              <a:rPr lang="cs-CZ" altLang="cs-CZ" sz="1800" b="1" i="1" dirty="0">
                <a:solidFill>
                  <a:srgbClr val="00287D"/>
                </a:solidFill>
              </a:rPr>
              <a:t>jiné formy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dirty="0"/>
              <a:t>audity, dozor podle obecního či krajského zřízení,…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14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E893D583-E41E-4CEB-BF49-B8A298AC0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1293" y="4350871"/>
            <a:ext cx="536413" cy="37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struktura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b="1" i="1" u="sng" dirty="0">
                <a:solidFill>
                  <a:srgbClr val="7030A0"/>
                </a:solidFill>
              </a:rPr>
              <a:t>vnější kontrola VS</a:t>
            </a:r>
          </a:p>
          <a:p>
            <a:pPr lvl="1" eaLnBrk="1" hangingPunct="1"/>
            <a:r>
              <a:rPr lang="cs-CZ" altLang="cs-CZ" sz="1800" b="1" dirty="0"/>
              <a:t>kontrola je vykonávána  orgány </a:t>
            </a:r>
            <a:r>
              <a:rPr lang="cs-CZ" altLang="cs-CZ" sz="1800" dirty="0"/>
              <a:t>či </a:t>
            </a:r>
            <a:r>
              <a:rPr lang="cs-CZ" altLang="cs-CZ" sz="1800" b="1" dirty="0"/>
              <a:t>subjekty stojícími mimo VS</a:t>
            </a:r>
          </a:p>
          <a:p>
            <a:pPr lvl="1" eaLnBrk="1" hangingPunct="1"/>
            <a:r>
              <a:rPr lang="cs-CZ" altLang="cs-CZ" sz="1800" dirty="0"/>
              <a:t>možné členění (</a:t>
            </a:r>
            <a:r>
              <a:rPr lang="cs-CZ" altLang="cs-CZ" sz="1800" u="sng" dirty="0">
                <a:solidFill>
                  <a:srgbClr val="00B050"/>
                </a:solidFill>
              </a:rPr>
              <a:t>druhy</a:t>
            </a:r>
            <a:r>
              <a:rPr lang="cs-CZ" altLang="cs-CZ" sz="1800" dirty="0"/>
              <a:t>) </a:t>
            </a:r>
            <a:r>
              <a:rPr lang="cs-CZ" altLang="cs-CZ" sz="1800" b="1" dirty="0" err="1">
                <a:solidFill>
                  <a:srgbClr val="00B050"/>
                </a:solidFill>
              </a:rPr>
              <a:t>VnějšK</a:t>
            </a:r>
            <a:endParaRPr lang="cs-CZ" altLang="cs-CZ" sz="1800" b="1" dirty="0">
              <a:solidFill>
                <a:srgbClr val="00B050"/>
              </a:solidFill>
            </a:endParaRP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zastupitelskými orgány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NKÚ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soudy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VOP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 kontrola občany                                                                 </a:t>
            </a:r>
          </a:p>
          <a:p>
            <a:pPr lvl="2" eaLnBrk="1" hangingPunct="1"/>
            <a:r>
              <a:rPr lang="cs-CZ" altLang="cs-CZ" sz="1800" i="1" dirty="0">
                <a:solidFill>
                  <a:srgbClr val="00287D"/>
                </a:solidFill>
              </a:rPr>
              <a:t>  	</a:t>
            </a:r>
            <a:r>
              <a:rPr lang="cs-CZ" altLang="cs-CZ" sz="1800" dirty="0"/>
              <a:t>- právo na informace + petice a  stížnosti ve VS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15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BF6C0C50-4932-42A9-A250-8BCBD322C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5258" y="33104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vykonávaná zastupitelskými orgány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 eaLnBrk="1" hangingPunct="1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1800" b="1" i="1" dirty="0">
                <a:solidFill>
                  <a:srgbClr val="7030A0"/>
                </a:solidFill>
              </a:rPr>
              <a:t>parlamentní kontrola</a:t>
            </a:r>
            <a:endParaRPr lang="cs-CZ" altLang="cs-CZ" sz="1000" i="1" dirty="0">
              <a:solidFill>
                <a:srgbClr val="7030A0"/>
              </a:solidFill>
            </a:endParaRPr>
          </a:p>
          <a:p>
            <a:pPr lvl="1" eaLnBrk="1" hangingPunct="1"/>
            <a:r>
              <a:rPr lang="cs-CZ" altLang="cs-CZ" sz="1800" dirty="0"/>
              <a:t>vychází z </a:t>
            </a:r>
            <a:r>
              <a:rPr lang="cs-CZ" altLang="cs-CZ" sz="1800" b="1" dirty="0"/>
              <a:t>dělby moci </a:t>
            </a:r>
          </a:p>
          <a:p>
            <a:pPr lvl="1" eaLnBrk="1" hangingPunct="1"/>
            <a:r>
              <a:rPr lang="cs-CZ" altLang="cs-CZ" sz="1800" b="1" dirty="0"/>
              <a:t>vrcholný zákonodárný sbor </a:t>
            </a:r>
            <a:r>
              <a:rPr lang="cs-CZ" altLang="cs-CZ" sz="1800" dirty="0"/>
              <a:t>zde v zásadě kontroluje vládu  </a:t>
            </a:r>
          </a:p>
          <a:p>
            <a:pPr lvl="1" eaLnBrk="1" hangingPunct="1"/>
            <a:r>
              <a:rPr lang="cs-CZ" altLang="cs-CZ" sz="1800" dirty="0"/>
              <a:t>spjata do znační míry s politickou odpovědností</a:t>
            </a:r>
          </a:p>
          <a:p>
            <a:pPr lvl="1" eaLnBrk="1" hangingPunct="1"/>
            <a:r>
              <a:rPr lang="cs-CZ" altLang="cs-CZ" sz="1800" dirty="0"/>
              <a:t>k dispozici má také významné </a:t>
            </a:r>
            <a:r>
              <a:rPr lang="cs-CZ" altLang="cs-CZ" sz="1800" b="1" dirty="0">
                <a:solidFill>
                  <a:srgbClr val="00B050"/>
                </a:solidFill>
              </a:rPr>
              <a:t>právní nástroje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schvalování rozpočtu a kontrola jeho čerpání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pravomoc zřizovat </a:t>
            </a:r>
            <a:r>
              <a:rPr lang="cs-CZ" altLang="cs-CZ" sz="1800" i="1" dirty="0">
                <a:solidFill>
                  <a:srgbClr val="002060"/>
                </a:solidFill>
              </a:rPr>
              <a:t>vyšetřovací komise </a:t>
            </a:r>
            <a:r>
              <a:rPr lang="cs-CZ" altLang="cs-CZ" sz="1800" i="1" dirty="0"/>
              <a:t>či jiné kontrolní orgány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interpelační právo </a:t>
            </a:r>
            <a:r>
              <a:rPr lang="cs-CZ" altLang="cs-CZ" sz="1800" i="1" dirty="0"/>
              <a:t>(poslanecká sněmovna)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právo vyslovit nedůvěru vládě </a:t>
            </a:r>
            <a:r>
              <a:rPr lang="cs-CZ" altLang="cs-CZ" sz="1800" i="1" dirty="0"/>
              <a:t>(poslanecká sněmovna)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obdobně funguje také </a:t>
            </a:r>
            <a:r>
              <a:rPr lang="cs-CZ" altLang="cs-CZ" sz="1800" b="1" i="1" dirty="0">
                <a:solidFill>
                  <a:srgbClr val="7030A0"/>
                </a:solidFill>
              </a:rPr>
              <a:t>kontrola zastupitelskými sbory ÚSC</a:t>
            </a:r>
          </a:p>
          <a:p>
            <a:pPr lvl="1" eaLnBrk="1" hangingPunct="1"/>
            <a:r>
              <a:rPr lang="cs-CZ" altLang="cs-CZ" sz="1800" dirty="0"/>
              <a:t>typicky kontrola rady zastupitelstvem </a:t>
            </a:r>
          </a:p>
          <a:p>
            <a:pPr lvl="2" eaLnBrk="1" hangingPunct="1"/>
            <a:endParaRPr lang="cs-CZ" altLang="cs-CZ" sz="1800" dirty="0"/>
          </a:p>
          <a:p>
            <a:pPr lvl="1"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16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43955FC5-E9A2-4EE2-BC53-F1AB96ECF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5050" y="2275968"/>
            <a:ext cx="546817" cy="496071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C333640-CF9A-4217-AA02-725407CE48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5389" y="2607914"/>
            <a:ext cx="546817" cy="496071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CECF162-DA0A-463F-B84F-2F8825C8AD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59173" y="5623859"/>
            <a:ext cx="609600" cy="439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4000" dirty="0">
                <a:solidFill>
                  <a:srgbClr val="0070C0"/>
                </a:solidFill>
              </a:rPr>
              <a:t>Majetková a účetní kontrola VS (kontrola vykonávaná NKÚ)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 eaLnBrk="1" hangingPunct="1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1800" dirty="0"/>
              <a:t>obecně je věcí orgánu typu </a:t>
            </a:r>
            <a:r>
              <a:rPr lang="cs-CZ" altLang="cs-CZ" sz="1800" b="1" i="1" dirty="0">
                <a:solidFill>
                  <a:srgbClr val="7030A0"/>
                </a:solidFill>
              </a:rPr>
              <a:t>„účetního dvora“ </a:t>
            </a:r>
          </a:p>
          <a:p>
            <a:pPr lvl="1" eaLnBrk="1" hangingPunct="1"/>
            <a:r>
              <a:rPr lang="cs-CZ" altLang="cs-CZ" sz="1800" dirty="0"/>
              <a:t>jde o nezávislý orgán</a:t>
            </a:r>
          </a:p>
          <a:p>
            <a:pPr lvl="1" eaLnBrk="1" hangingPunct="1"/>
            <a:r>
              <a:rPr lang="cs-CZ" altLang="cs-CZ" sz="1800" dirty="0"/>
              <a:t>zaměřený na </a:t>
            </a:r>
            <a:r>
              <a:rPr lang="cs-CZ" altLang="cs-CZ" sz="1800" b="1" dirty="0"/>
              <a:t>tzv. veřejný majetek</a:t>
            </a:r>
            <a:r>
              <a:rPr lang="cs-CZ" altLang="cs-CZ" sz="1800" dirty="0"/>
              <a:t>, zejména na „rozpočtovou sféru“</a:t>
            </a:r>
          </a:p>
          <a:p>
            <a:pPr lvl="1" eaLnBrk="1" hangingPunct="1"/>
            <a:r>
              <a:rPr lang="cs-CZ" altLang="cs-CZ" sz="1800" dirty="0"/>
              <a:t>uplatňuje zejména hlediska hospodárnosti a účelnosti</a:t>
            </a:r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v ČR Nejvyšší kontrolní úřad</a:t>
            </a:r>
          </a:p>
          <a:p>
            <a:pPr lvl="1" eaLnBrk="1" hangingPunct="1"/>
            <a:r>
              <a:rPr lang="cs-CZ" altLang="cs-CZ" sz="1800" dirty="0"/>
              <a:t>zakotven v čl. 97 Ústavy + zákoně o NKÚ (č. 166/1993 Sb.)</a:t>
            </a:r>
          </a:p>
          <a:p>
            <a:pPr lvl="1" eaLnBrk="1" hangingPunct="1"/>
            <a:r>
              <a:rPr lang="cs-CZ" altLang="cs-CZ" sz="1800" dirty="0"/>
              <a:t>vrcholný orgán „kontrolní moci“ </a:t>
            </a:r>
            <a:r>
              <a:rPr lang="cs-CZ" altLang="cs-CZ" sz="1400" dirty="0"/>
              <a:t>(nachází se tedy v principu mimo moc výkonnou)</a:t>
            </a:r>
          </a:p>
          <a:p>
            <a:pPr lvl="1" eaLnBrk="1" hangingPunct="1"/>
            <a:r>
              <a:rPr lang="cs-CZ" altLang="cs-CZ" sz="1800" b="1" dirty="0"/>
              <a:t>zaměření kontroly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hospodaření s majetkem státu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plnění státního rozpočtu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dirty="0"/>
              <a:t>zvažována i kontrola majetku (rozpočtů) jiných                       veřejných subjektů (zejména ÚSC)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17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E6E15781-1F24-4A3A-9D6D-904714963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9260" y="1969901"/>
            <a:ext cx="609600" cy="481012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DE10D43-120C-4EB3-8A6A-C925CE2B6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3025" y="5331012"/>
            <a:ext cx="609600" cy="530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4000" dirty="0">
                <a:solidFill>
                  <a:srgbClr val="0070C0"/>
                </a:solidFill>
              </a:rPr>
              <a:t>Kontrola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veřejným ochráncem práv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7030A0"/>
                </a:solidFill>
              </a:rPr>
              <a:t>ombudsmanská instituce </a:t>
            </a:r>
            <a:r>
              <a:rPr lang="cs-CZ" altLang="cs-CZ" sz="1800" dirty="0"/>
              <a:t>= </a:t>
            </a:r>
            <a:r>
              <a:rPr lang="cs-CZ" altLang="cs-CZ" sz="1800" b="1" dirty="0"/>
              <a:t>specifický státní orgán</a:t>
            </a:r>
          </a:p>
          <a:p>
            <a:pPr eaLnBrk="1" hangingPunct="1"/>
            <a:endParaRPr lang="cs-CZ" altLang="cs-CZ" sz="18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obecná charakteristika ombudsmana </a:t>
            </a:r>
          </a:p>
          <a:p>
            <a:pPr lvl="1" eaLnBrk="1" hangingPunct="1"/>
            <a:r>
              <a:rPr lang="cs-CZ" altLang="cs-CZ" sz="1800" b="1" dirty="0"/>
              <a:t>ochrana jednotlivců </a:t>
            </a:r>
            <a:r>
              <a:rPr lang="cs-CZ" altLang="cs-CZ" sz="1800" dirty="0"/>
              <a:t>před úřady, byrokracií…</a:t>
            </a:r>
          </a:p>
          <a:p>
            <a:pPr lvl="1" eaLnBrk="1" hangingPunct="1"/>
            <a:r>
              <a:rPr lang="cs-CZ" altLang="cs-CZ" sz="1800" dirty="0"/>
              <a:t>případné „stížnostní místo“</a:t>
            </a:r>
          </a:p>
          <a:p>
            <a:pPr lvl="1" eaLnBrk="1" hangingPunct="1"/>
            <a:r>
              <a:rPr lang="cs-CZ" altLang="cs-CZ" sz="1800" b="1" dirty="0"/>
              <a:t>nezávislost</a:t>
            </a:r>
          </a:p>
          <a:p>
            <a:pPr lvl="1" eaLnBrk="1" hangingPunct="1"/>
            <a:r>
              <a:rPr lang="cs-CZ" altLang="cs-CZ" sz="1800" b="1" dirty="0"/>
              <a:t>neformálnost</a:t>
            </a:r>
            <a:r>
              <a:rPr lang="cs-CZ" altLang="cs-CZ" sz="1800" dirty="0"/>
              <a:t>, rychlost, „lidskost“,…</a:t>
            </a:r>
          </a:p>
          <a:p>
            <a:pPr lvl="1" eaLnBrk="1" hangingPunct="1"/>
            <a:r>
              <a:rPr lang="cs-CZ" altLang="cs-CZ" sz="1800" dirty="0"/>
              <a:t>zaměřuje se (také) na </a:t>
            </a:r>
            <a:r>
              <a:rPr lang="cs-CZ" altLang="cs-CZ" sz="1800" b="1" dirty="0"/>
              <a:t>drobnější pochybení</a:t>
            </a:r>
          </a:p>
          <a:p>
            <a:pPr lvl="1" eaLnBrk="1" hangingPunct="1"/>
            <a:r>
              <a:rPr lang="cs-CZ" altLang="cs-CZ" sz="1800" dirty="0"/>
              <a:t>jen určité </a:t>
            </a:r>
            <a:r>
              <a:rPr lang="cs-CZ" altLang="cs-CZ" sz="1800" b="1" dirty="0"/>
              <a:t>vyšetřovací pravomoci </a:t>
            </a:r>
            <a:r>
              <a:rPr lang="cs-CZ" altLang="cs-CZ" sz="1800" dirty="0"/>
              <a:t>(nerozhoduje, nenařizuje…)</a:t>
            </a:r>
          </a:p>
          <a:p>
            <a:pPr lvl="1" eaLnBrk="1" hangingPunct="1"/>
            <a:r>
              <a:rPr lang="cs-CZ" altLang="cs-CZ" sz="1800" dirty="0"/>
              <a:t>spíše </a:t>
            </a:r>
            <a:r>
              <a:rPr lang="cs-CZ" altLang="cs-CZ" sz="1800" b="1" dirty="0"/>
              <a:t>„</a:t>
            </a:r>
            <a:r>
              <a:rPr lang="cs-CZ" altLang="cs-CZ" sz="1800" b="1" dirty="0" err="1"/>
              <a:t>mediátor</a:t>
            </a:r>
            <a:r>
              <a:rPr lang="cs-CZ" altLang="cs-CZ" sz="1800" b="1" dirty="0"/>
              <a:t>“ </a:t>
            </a:r>
            <a:r>
              <a:rPr lang="cs-CZ" altLang="cs-CZ" sz="1800" dirty="0"/>
              <a:t>mezi úřadem a stěžovatelem</a:t>
            </a:r>
          </a:p>
          <a:p>
            <a:pPr lvl="1" eaLnBrk="1" hangingPunct="1"/>
            <a:r>
              <a:rPr lang="cs-CZ" altLang="cs-CZ" sz="1800" dirty="0"/>
              <a:t>předpokládá se autorita představitele instituce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 smtClean="0"/>
              <a:pPr/>
              <a:t>18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830196F-3310-43C3-9BB4-E6F5C6D64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2954" y="2624756"/>
            <a:ext cx="551516" cy="47952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8910912-7DB1-40F8-8189-AA9D025037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0295" y="5298352"/>
            <a:ext cx="551516" cy="43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4000" dirty="0">
                <a:solidFill>
                  <a:srgbClr val="0070C0"/>
                </a:solidFill>
              </a:rPr>
              <a:t>Kontrola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veřejným ochráncem práv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hlavní působnost VOP </a:t>
            </a:r>
          </a:p>
          <a:p>
            <a:pPr lvl="1" eaLnBrk="1" hangingPunct="1"/>
            <a:r>
              <a:rPr lang="cs-CZ" altLang="cs-CZ" sz="1800" b="1" dirty="0"/>
              <a:t>šetření pochybení státních orgánů </a:t>
            </a:r>
            <a:r>
              <a:rPr lang="cs-CZ" altLang="cs-CZ" sz="1800" dirty="0"/>
              <a:t>(nikoli všech) </a:t>
            </a:r>
          </a:p>
          <a:p>
            <a:pPr lvl="1" eaLnBrk="1" hangingPunct="1"/>
            <a:r>
              <a:rPr lang="cs-CZ" altLang="cs-CZ" sz="1800" dirty="0"/>
              <a:t>uplatňuje hledisko souladu s právem, ale také s </a:t>
            </a:r>
            <a:r>
              <a:rPr lang="cs-CZ" altLang="cs-CZ" sz="1800" dirty="0">
                <a:solidFill>
                  <a:srgbClr val="00B050"/>
                </a:solidFill>
              </a:rPr>
              <a:t>principy dobré správy</a:t>
            </a:r>
          </a:p>
          <a:p>
            <a:pPr lvl="1" eaLnBrk="1" hangingPunct="1"/>
            <a:r>
              <a:rPr lang="cs-CZ" altLang="cs-CZ" sz="1800" dirty="0"/>
              <a:t>provádí šetření a komunikuje s úřadem a stěžovatelem</a:t>
            </a:r>
          </a:p>
          <a:p>
            <a:pPr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„vedlejší“ působnost VOP</a:t>
            </a:r>
          </a:p>
          <a:p>
            <a:pPr lvl="1" eaLnBrk="1" hangingPunct="1"/>
            <a:r>
              <a:rPr lang="cs-CZ" altLang="cs-CZ" sz="1800" dirty="0"/>
              <a:t>přidány zejména tzv. </a:t>
            </a:r>
            <a:r>
              <a:rPr lang="cs-CZ" altLang="cs-CZ" sz="1800" b="1" dirty="0"/>
              <a:t>systematické návštěvy zařízení                     </a:t>
            </a:r>
          </a:p>
          <a:p>
            <a:pPr marL="457200" lvl="1" indent="0" eaLnBrk="1" hangingPunct="1">
              <a:buNone/>
            </a:pPr>
            <a:r>
              <a:rPr lang="cs-CZ" altLang="cs-CZ" sz="1800" b="1" dirty="0"/>
              <a:t>    </a:t>
            </a:r>
            <a:r>
              <a:rPr lang="cs-CZ" altLang="cs-CZ" sz="1800" dirty="0"/>
              <a:t>(s osobami zbavenými svobody nebo závislými na poskytované péči)</a:t>
            </a:r>
          </a:p>
          <a:p>
            <a:pPr eaLnBrk="1" hangingPunct="1"/>
            <a:r>
              <a:rPr lang="cs-CZ" altLang="cs-CZ" sz="1800" dirty="0"/>
              <a:t>má také některá </a:t>
            </a:r>
            <a:r>
              <a:rPr lang="cs-CZ" altLang="cs-CZ" sz="1800" dirty="0">
                <a:solidFill>
                  <a:srgbClr val="00287D"/>
                </a:solidFill>
              </a:rPr>
              <a:t>zvláštní oprávnění </a:t>
            </a:r>
            <a:r>
              <a:rPr lang="cs-CZ" altLang="cs-CZ" sz="1800" dirty="0"/>
              <a:t>(viz např. možnost podat žalobu k ochraně veřejného zájmu) </a:t>
            </a:r>
          </a:p>
          <a:p>
            <a:pPr eaLnBrk="1" hangingPunct="1"/>
            <a:r>
              <a:rPr lang="cs-CZ" altLang="cs-CZ" sz="1800" dirty="0"/>
              <a:t>není upraven v Ústavě, ale „pouze“ v </a:t>
            </a:r>
            <a:r>
              <a:rPr lang="cs-CZ" altLang="cs-CZ" sz="1800" b="1" dirty="0"/>
              <a:t>zákoně č. 349/1999 Sb.</a:t>
            </a:r>
          </a:p>
          <a:p>
            <a:pPr eaLnBrk="1" hangingPunct="1"/>
            <a:r>
              <a:rPr lang="cs-CZ" altLang="cs-CZ" sz="1800" dirty="0"/>
              <a:t>sídlo má v Brně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 smtClean="0"/>
              <a:pPr/>
              <a:t>19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C20FAA7-4FD5-4C73-B03A-A42B8FC90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6354" y="2348753"/>
            <a:ext cx="522941" cy="38946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B8E31858-65B9-4E75-97CB-2FD4B140AD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2622" y="4554071"/>
            <a:ext cx="578597" cy="460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Osnova přednášky a její cíl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600" b="1" i="1" dirty="0">
                <a:solidFill>
                  <a:srgbClr val="7030A0"/>
                </a:solidFill>
              </a:rPr>
              <a:t>Kritérium efektivnosti VS</a:t>
            </a:r>
          </a:p>
          <a:p>
            <a:pPr eaLnBrk="1" hangingPunct="1"/>
            <a:r>
              <a:rPr lang="cs-CZ" altLang="cs-CZ" sz="1600" b="1" i="1" dirty="0">
                <a:solidFill>
                  <a:srgbClr val="7030A0"/>
                </a:solidFill>
              </a:rPr>
              <a:t>Hodnocení (evaluace) VS</a:t>
            </a:r>
          </a:p>
          <a:p>
            <a:pPr eaLnBrk="1" hangingPunct="1"/>
            <a:r>
              <a:rPr lang="cs-CZ" altLang="cs-CZ" sz="1600" b="1" i="1" dirty="0">
                <a:solidFill>
                  <a:srgbClr val="7030A0"/>
                </a:solidFill>
              </a:rPr>
              <a:t>Kontrola veřejné správy obecně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východiska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charakteristika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struktura</a:t>
            </a:r>
          </a:p>
          <a:p>
            <a:pPr eaLnBrk="1" hangingPunct="1"/>
            <a:r>
              <a:rPr lang="cs-CZ" altLang="cs-CZ" sz="1600" b="1" i="1" dirty="0">
                <a:solidFill>
                  <a:srgbClr val="7030A0"/>
                </a:solidFill>
              </a:rPr>
              <a:t>Vnitřní kontrola VS</a:t>
            </a:r>
          </a:p>
          <a:p>
            <a:pPr eaLnBrk="1" hangingPunct="1"/>
            <a:r>
              <a:rPr lang="cs-CZ" altLang="cs-CZ" sz="1600" b="1" i="1" dirty="0">
                <a:solidFill>
                  <a:srgbClr val="7030A0"/>
                </a:solidFill>
              </a:rPr>
              <a:t>Vnější kontrola VS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kontrola zastupitelskými orgány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kontrola majetková a účetní kontrola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kontrola veřejným ochráncem práv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kontrola soudy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kontrola občany (právo na informace a stížnosti)</a:t>
            </a:r>
          </a:p>
          <a:p>
            <a:pPr marL="457200" lvl="1" indent="0" eaLnBrk="1" hangingPunct="1">
              <a:buNone/>
            </a:pPr>
            <a:r>
              <a:rPr lang="cs-CZ" sz="1600" b="1" dirty="0"/>
              <a:t>Cíl: </a:t>
            </a:r>
            <a:r>
              <a:rPr lang="cs-CZ" sz="1600" dirty="0">
                <a:solidFill>
                  <a:srgbClr val="7030A0"/>
                </a:solidFill>
              </a:rPr>
              <a:t>cílem této přednášky je, aby studenti byli s to vymezit, co je kritérium efektivnosti VS, hodnocení VS a kontrola VS, potažmo jaká je její struktura a jakými formami se uskutečňuje</a:t>
            </a:r>
            <a:r>
              <a:rPr lang="cs-CZ" sz="1600" dirty="0"/>
              <a:t>. </a:t>
            </a:r>
          </a:p>
          <a:p>
            <a:pPr marL="457200" lvl="1" indent="0" eaLnBrk="1" hangingPunct="1">
              <a:buNone/>
            </a:pPr>
            <a:endParaRPr lang="cs-CZ" altLang="cs-CZ" sz="1800" i="1" dirty="0">
              <a:solidFill>
                <a:srgbClr val="7030A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2</a:t>
            </a:fld>
            <a:endParaRPr lang="cs-CZ" alt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504825" y="1099900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Soudní kontrola VS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531019" y="2173288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plyne </a:t>
            </a:r>
            <a:r>
              <a:rPr lang="cs-CZ" altLang="cs-CZ" sz="1800" b="1" dirty="0"/>
              <a:t>z dělby moci</a:t>
            </a:r>
          </a:p>
          <a:p>
            <a:pPr eaLnBrk="1" hangingPunct="1"/>
            <a:r>
              <a:rPr lang="cs-CZ" altLang="cs-CZ" sz="1800" dirty="0"/>
              <a:t>kontrola VS prováděná soudy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>
                <a:solidFill>
                  <a:srgbClr val="7030A0"/>
                </a:solidFill>
              </a:rPr>
              <a:t>jde o provázaný </a:t>
            </a:r>
            <a:r>
              <a:rPr lang="cs-CZ" altLang="cs-CZ" sz="1800" b="1" i="1" dirty="0">
                <a:solidFill>
                  <a:srgbClr val="7030A0"/>
                </a:solidFill>
              </a:rPr>
              <a:t>systém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>
                <a:solidFill>
                  <a:srgbClr val="7030A0"/>
                </a:solidFill>
              </a:rPr>
              <a:t>s více prvky</a:t>
            </a:r>
          </a:p>
          <a:p>
            <a:pPr lvl="1" eaLnBrk="1" hangingPunct="1"/>
            <a:r>
              <a:rPr lang="cs-CZ" altLang="cs-CZ" sz="1800" i="1" dirty="0">
                <a:solidFill>
                  <a:srgbClr val="00B050"/>
                </a:solidFill>
              </a:rPr>
              <a:t>správní soudnictví </a:t>
            </a:r>
            <a:r>
              <a:rPr lang="cs-CZ" altLang="cs-CZ" sz="1800" i="1" dirty="0">
                <a:solidFill>
                  <a:srgbClr val="C00000"/>
                </a:solidFill>
              </a:rPr>
              <a:t>                                                                              </a:t>
            </a:r>
            <a:r>
              <a:rPr lang="cs-CZ" altLang="cs-CZ" sz="1800" dirty="0"/>
              <a:t>(zákon č. 150/2002 Sb., </a:t>
            </a:r>
            <a:r>
              <a:rPr lang="cs-CZ" altLang="cs-CZ" sz="1800" b="1" dirty="0"/>
              <a:t>soudní řád správní</a:t>
            </a:r>
            <a:r>
              <a:rPr lang="cs-CZ" altLang="cs-CZ" sz="1800" dirty="0"/>
              <a:t>)</a:t>
            </a:r>
          </a:p>
          <a:p>
            <a:pPr lvl="1" eaLnBrk="1" hangingPunct="1"/>
            <a:r>
              <a:rPr lang="cs-CZ" altLang="cs-CZ" sz="1800" i="1" dirty="0">
                <a:solidFill>
                  <a:srgbClr val="00B050"/>
                </a:solidFill>
              </a:rPr>
              <a:t>obecné (civilní) soudnictví</a:t>
            </a:r>
            <a:r>
              <a:rPr lang="cs-CZ" altLang="cs-CZ" sz="1800" i="1" dirty="0">
                <a:solidFill>
                  <a:srgbClr val="C00000"/>
                </a:solidFill>
              </a:rPr>
              <a:t>                                                                   </a:t>
            </a:r>
            <a:r>
              <a:rPr lang="cs-CZ" altLang="cs-CZ" sz="1800" dirty="0"/>
              <a:t>(zákon č . 99/1963 Sb., </a:t>
            </a:r>
            <a:r>
              <a:rPr lang="cs-CZ" altLang="cs-CZ" sz="1800" b="1" dirty="0"/>
              <a:t>občanský soudní řád </a:t>
            </a:r>
            <a:r>
              <a:rPr lang="cs-CZ" altLang="cs-CZ" sz="1800" dirty="0"/>
              <a:t>- část V.)</a:t>
            </a:r>
          </a:p>
          <a:p>
            <a:pPr lvl="1" eaLnBrk="1" hangingPunct="1"/>
            <a:r>
              <a:rPr lang="cs-CZ" altLang="cs-CZ" sz="1800" dirty="0">
                <a:solidFill>
                  <a:schemeClr val="bg2"/>
                </a:solidFill>
              </a:rPr>
              <a:t>případně</a:t>
            </a:r>
            <a:r>
              <a:rPr lang="cs-CZ" altLang="cs-CZ" sz="1800" dirty="0">
                <a:solidFill>
                  <a:srgbClr val="00B050"/>
                </a:solidFill>
              </a:rPr>
              <a:t> ústavní soudnictví</a:t>
            </a:r>
            <a:r>
              <a:rPr lang="cs-CZ" altLang="cs-CZ" sz="1800" dirty="0"/>
              <a:t>,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600" dirty="0"/>
              <a:t>došlo-li k porušení základních práv</a:t>
            </a:r>
            <a:r>
              <a:rPr lang="cs-CZ" altLang="cs-CZ" sz="1600" dirty="0">
                <a:solidFill>
                  <a:srgbClr val="C00000"/>
                </a:solidFill>
              </a:rPr>
              <a:t> </a:t>
            </a:r>
            <a:r>
              <a:rPr lang="cs-CZ" altLang="cs-CZ" sz="1600" dirty="0"/>
              <a:t>a svobod</a:t>
            </a:r>
            <a:r>
              <a:rPr lang="cs-CZ" altLang="cs-CZ" sz="1800" dirty="0">
                <a:solidFill>
                  <a:srgbClr val="C00000"/>
                </a:solidFill>
              </a:rPr>
              <a:t>                                                </a:t>
            </a:r>
            <a:r>
              <a:rPr lang="cs-CZ" altLang="cs-CZ" sz="1800" dirty="0"/>
              <a:t>(zákon č. 182/1993 Sb., </a:t>
            </a:r>
            <a:r>
              <a:rPr lang="cs-CZ" altLang="cs-CZ" sz="1800" b="1" dirty="0"/>
              <a:t>zákon o ústavním soudu</a:t>
            </a:r>
            <a:r>
              <a:rPr lang="cs-CZ" altLang="cs-CZ" sz="1800" dirty="0"/>
              <a:t>)</a:t>
            </a:r>
          </a:p>
          <a:p>
            <a:pPr lvl="1" eaLnBrk="1" hangingPunct="1"/>
            <a:endParaRPr lang="cs-CZ" altLang="cs-CZ" sz="1800" dirty="0"/>
          </a:p>
          <a:p>
            <a:pPr lvl="1" eaLnBrk="1" hangingPunct="1"/>
            <a:r>
              <a:rPr lang="cs-CZ" altLang="cs-CZ" sz="1800" dirty="0"/>
              <a:t>či na </a:t>
            </a:r>
            <a:r>
              <a:rPr lang="cs-CZ" altLang="cs-CZ" sz="1800" dirty="0">
                <a:solidFill>
                  <a:srgbClr val="00B050"/>
                </a:solidFill>
              </a:rPr>
              <a:t>mezinárodní úrovni </a:t>
            </a:r>
            <a:r>
              <a:rPr lang="cs-CZ" altLang="cs-CZ" sz="1800" dirty="0"/>
              <a:t>event. také</a:t>
            </a:r>
            <a:r>
              <a:rPr lang="cs-CZ" altLang="cs-CZ" sz="1800" b="1" dirty="0"/>
              <a:t> </a:t>
            </a:r>
            <a:r>
              <a:rPr lang="cs-CZ" altLang="cs-CZ" sz="1800" b="1" i="1" dirty="0"/>
              <a:t>ESLP</a:t>
            </a:r>
            <a:r>
              <a:rPr lang="cs-CZ" altLang="cs-CZ" sz="1800" b="1" dirty="0"/>
              <a:t> </a:t>
            </a:r>
            <a:r>
              <a:rPr lang="cs-CZ" altLang="cs-CZ" sz="1800" dirty="0"/>
              <a:t>či </a:t>
            </a:r>
            <a:r>
              <a:rPr lang="cs-CZ" altLang="cs-CZ" sz="1800" b="1" i="1" dirty="0"/>
              <a:t>SDEU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1536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4B9BC8-92DB-473F-9FD1-58308ACD00CC}" type="slidenum">
              <a:rPr lang="cs-CZ" altLang="cs-CZ"/>
              <a:pPr/>
              <a:t>20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4A21792D-B654-4A56-B139-70B0BA90A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173288"/>
            <a:ext cx="609600" cy="454025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A8D488D-460C-4BA4-A29B-5D7C107284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9150" y="4951270"/>
            <a:ext cx="609600" cy="518394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38C9527-D4A0-4ACC-B2C2-E2415E6C82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7494" y="4951270"/>
            <a:ext cx="609600" cy="541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9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528637" y="1125538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Soudní kontrola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správní soudnictví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509588" y="2078038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ochrana </a:t>
            </a:r>
            <a:r>
              <a:rPr lang="cs-CZ" altLang="cs-CZ" sz="1800" b="1" dirty="0">
                <a:solidFill>
                  <a:srgbClr val="7030A0"/>
                </a:solidFill>
              </a:rPr>
              <a:t>veřejných </a:t>
            </a:r>
            <a:r>
              <a:rPr lang="cs-CZ" altLang="cs-CZ" sz="1800" dirty="0">
                <a:solidFill>
                  <a:srgbClr val="7030A0"/>
                </a:solidFill>
              </a:rPr>
              <a:t>subjektivních práv</a:t>
            </a:r>
          </a:p>
          <a:p>
            <a:pPr eaLnBrk="1" hangingPunct="1"/>
            <a:r>
              <a:rPr lang="cs-CZ" altLang="cs-CZ" sz="1800" dirty="0"/>
              <a:t>„soustava“:  </a:t>
            </a:r>
            <a:r>
              <a:rPr lang="cs-CZ" altLang="cs-CZ" sz="1800" b="1" dirty="0"/>
              <a:t>NSS</a:t>
            </a:r>
            <a:r>
              <a:rPr lang="cs-CZ" altLang="cs-CZ" sz="1800" dirty="0"/>
              <a:t> a specializované </a:t>
            </a:r>
            <a:r>
              <a:rPr lang="cs-CZ" altLang="cs-CZ" sz="1800" b="1" dirty="0"/>
              <a:t>senáty KS </a:t>
            </a:r>
            <a:r>
              <a:rPr lang="cs-CZ" altLang="cs-CZ" sz="1800" dirty="0"/>
              <a:t>(tzv. smíšený model)</a:t>
            </a:r>
          </a:p>
          <a:p>
            <a:pPr eaLnBrk="1" hangingPunct="1"/>
            <a:r>
              <a:rPr lang="cs-CZ" altLang="cs-CZ" sz="1800" dirty="0"/>
              <a:t>princip </a:t>
            </a:r>
            <a:r>
              <a:rPr lang="cs-CZ" altLang="cs-CZ" sz="1800" b="1" dirty="0"/>
              <a:t>subsidiarity</a:t>
            </a:r>
            <a:r>
              <a:rPr lang="cs-CZ" altLang="cs-CZ" sz="1800" dirty="0"/>
              <a:t> (nutnost vyčerpat jiné /opravné/ prostředky)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základní řízení: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řízení o žalobě </a:t>
            </a:r>
            <a:r>
              <a:rPr lang="cs-CZ" altLang="cs-CZ" sz="1800" b="1" i="1" dirty="0">
                <a:solidFill>
                  <a:srgbClr val="00287D"/>
                </a:solidFill>
              </a:rPr>
              <a:t>proti rozhodnutí </a:t>
            </a:r>
            <a:r>
              <a:rPr lang="cs-CZ" altLang="cs-CZ" sz="1800" i="1" dirty="0">
                <a:solidFill>
                  <a:srgbClr val="00287D"/>
                </a:solidFill>
              </a:rPr>
              <a:t>správního orgánu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ochrana </a:t>
            </a:r>
            <a:r>
              <a:rPr lang="cs-CZ" altLang="cs-CZ" sz="1800" b="1" i="1" dirty="0">
                <a:solidFill>
                  <a:srgbClr val="00287D"/>
                </a:solidFill>
              </a:rPr>
              <a:t>proti nečinnosti </a:t>
            </a:r>
            <a:r>
              <a:rPr lang="cs-CZ" altLang="cs-CZ" sz="1800" i="1" dirty="0">
                <a:solidFill>
                  <a:srgbClr val="00287D"/>
                </a:solidFill>
              </a:rPr>
              <a:t>správního orgánu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řízení o ochraně </a:t>
            </a:r>
            <a:r>
              <a:rPr lang="cs-CZ" altLang="cs-CZ" sz="1800" b="1" i="1" dirty="0">
                <a:solidFill>
                  <a:srgbClr val="00287D"/>
                </a:solidFill>
              </a:rPr>
              <a:t>před nezákonným zásahem</a:t>
            </a:r>
            <a:r>
              <a:rPr lang="cs-CZ" altLang="cs-CZ" sz="1800" i="1" dirty="0">
                <a:solidFill>
                  <a:srgbClr val="00287D"/>
                </a:solidFill>
              </a:rPr>
              <a:t>, pokynem nebo donucením správního orgánu</a:t>
            </a:r>
          </a:p>
          <a:p>
            <a:pPr lvl="1" eaLnBrk="1" hangingPunct="1"/>
            <a:endParaRPr lang="cs-CZ" altLang="cs-CZ" sz="1800" b="1" dirty="0"/>
          </a:p>
          <a:p>
            <a:pPr eaLnBrk="1" hangingPunct="1"/>
            <a:r>
              <a:rPr lang="cs-CZ" altLang="cs-CZ" sz="1800" dirty="0"/>
              <a:t>plus </a:t>
            </a:r>
            <a:r>
              <a:rPr lang="cs-CZ" altLang="cs-CZ" sz="1800" b="1" dirty="0"/>
              <a:t>řada dalších řízení</a:t>
            </a:r>
            <a:r>
              <a:rPr lang="cs-CZ" altLang="cs-CZ" sz="1800" dirty="0"/>
              <a:t>: např. </a:t>
            </a:r>
            <a:r>
              <a:rPr lang="cs-CZ" altLang="cs-CZ" sz="1800" dirty="0">
                <a:solidFill>
                  <a:srgbClr val="00287D"/>
                </a:solidFill>
              </a:rPr>
              <a:t>zrušení OOP, volební věci, místní a krajská referenda, věci politických stran</a:t>
            </a:r>
          </a:p>
          <a:p>
            <a:pPr eaLnBrk="1" hangingPunct="1"/>
            <a:r>
              <a:rPr lang="cs-CZ" altLang="cs-CZ" sz="1800" dirty="0"/>
              <a:t>také </a:t>
            </a:r>
            <a:r>
              <a:rPr lang="cs-CZ" altLang="cs-CZ" sz="1800" dirty="0">
                <a:solidFill>
                  <a:srgbClr val="00287D"/>
                </a:solidFill>
              </a:rPr>
              <a:t>kompetenční spory </a:t>
            </a:r>
            <a:r>
              <a:rPr lang="cs-CZ" altLang="cs-CZ" sz="1800" dirty="0"/>
              <a:t>mezi správními orgány (pozitivní/negativní)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1638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1A9DE74-D433-4960-B261-1D313B7CA8AA}" type="slidenum">
              <a:rPr lang="cs-CZ" altLang="cs-CZ"/>
              <a:pPr/>
              <a:t>21</a:t>
            </a:fld>
            <a:endParaRPr lang="cs-CZ" alt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2759E85-FFDE-4B72-AABA-F671A2F96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9359" y="2019300"/>
            <a:ext cx="563159" cy="47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Soudní kontrola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civilní soudnictví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ochrana před civilními soudy je poskytována v případech, kdy správní orgány rozhodují o </a:t>
            </a:r>
            <a:r>
              <a:rPr lang="cs-CZ" altLang="cs-CZ" sz="1800" b="1" dirty="0">
                <a:solidFill>
                  <a:srgbClr val="7030A0"/>
                </a:solidFill>
              </a:rPr>
              <a:t>soukromých </a:t>
            </a:r>
            <a:r>
              <a:rPr lang="cs-CZ" altLang="cs-CZ" sz="1800" dirty="0">
                <a:solidFill>
                  <a:srgbClr val="7030A0"/>
                </a:solidFill>
              </a:rPr>
              <a:t>subjektivních právech</a:t>
            </a:r>
          </a:p>
          <a:p>
            <a:pPr lvl="1" eaLnBrk="1" hangingPunct="1"/>
            <a:r>
              <a:rPr lang="cs-CZ" altLang="cs-CZ" sz="1800" dirty="0"/>
              <a:t>„režim“ přezkumu tedy závisí na povaze subjektivního práva</a:t>
            </a:r>
          </a:p>
          <a:p>
            <a:pPr lvl="1" eaLnBrk="1" hangingPunct="1"/>
            <a:r>
              <a:rPr lang="cs-CZ" altLang="cs-CZ" sz="1800" dirty="0"/>
              <a:t>případný kompetenční spor mezi civilními a správními soudy řeší tzv. zvláštní senát podle zákona č. 131/2002 Sb.</a:t>
            </a:r>
          </a:p>
          <a:p>
            <a:pPr eaLnBrk="1" hangingPunct="1"/>
            <a:r>
              <a:rPr lang="cs-CZ" altLang="cs-CZ" sz="1800" dirty="0"/>
              <a:t>úprava obsažena v </a:t>
            </a:r>
            <a:r>
              <a:rPr lang="cs-CZ" altLang="cs-CZ" sz="1800" b="1" dirty="0"/>
              <a:t>části V. občanského soudního řádu                             </a:t>
            </a:r>
            <a:r>
              <a:rPr lang="cs-CZ" altLang="cs-CZ" sz="1800" dirty="0"/>
              <a:t>(řízení ve věcech, o nichž bylo rozhodnuto jiným orgánem)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2048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79EB36-0DEC-4E2E-BE10-141186DF04BC}" type="slidenum">
              <a:rPr lang="cs-CZ" altLang="cs-CZ"/>
              <a:pPr/>
              <a:t>22</a:t>
            </a:fld>
            <a:endParaRPr lang="cs-CZ" altLang="cs-CZ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A354BB8-9BB5-42E0-AFF0-C517EBFEB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7542" y="3573928"/>
            <a:ext cx="582223" cy="478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občany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právo na informace ve VS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jde o ústavně zaručené </a:t>
            </a:r>
            <a:r>
              <a:rPr lang="cs-CZ" altLang="cs-CZ" sz="1800" b="1" dirty="0">
                <a:solidFill>
                  <a:srgbClr val="7030A0"/>
                </a:solidFill>
              </a:rPr>
              <a:t>politické právo </a:t>
            </a:r>
            <a:r>
              <a:rPr lang="cs-CZ" altLang="cs-CZ" sz="1800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- </a:t>
            </a:r>
            <a:r>
              <a:rPr lang="cs-CZ" altLang="cs-CZ" sz="1800" b="1" dirty="0">
                <a:solidFill>
                  <a:srgbClr val="7030A0"/>
                </a:solidFill>
              </a:rPr>
              <a:t>čl. 17 LZPS</a:t>
            </a:r>
            <a:r>
              <a:rPr lang="cs-CZ" altLang="cs-CZ" sz="1800" dirty="0"/>
              <a:t>, zejména:</a:t>
            </a:r>
          </a:p>
          <a:p>
            <a:pPr lvl="1" eaLnBrk="1" hangingPunct="1"/>
            <a:r>
              <a:rPr lang="cs-CZ" sz="1800" i="1" dirty="0"/>
              <a:t>(1) Svoboda projevu a </a:t>
            </a:r>
            <a:r>
              <a:rPr lang="cs-CZ" sz="1800" i="1" dirty="0">
                <a:solidFill>
                  <a:srgbClr val="00B050"/>
                </a:solidFill>
              </a:rPr>
              <a:t>právo na informace jsou zaručeny</a:t>
            </a:r>
            <a:r>
              <a:rPr lang="cs-CZ" sz="1800" i="1" dirty="0"/>
              <a:t>.</a:t>
            </a:r>
          </a:p>
          <a:p>
            <a:pPr lvl="1" eaLnBrk="1" hangingPunct="1"/>
            <a:r>
              <a:rPr lang="cs-CZ" sz="1800" i="1" dirty="0"/>
              <a:t>(5) Státní orgány a orgány územní samosprávy jsou </a:t>
            </a:r>
            <a:r>
              <a:rPr lang="cs-CZ" sz="1800" i="1" dirty="0">
                <a:solidFill>
                  <a:srgbClr val="00B050"/>
                </a:solidFill>
              </a:rPr>
              <a:t>povinny přiměřeným způsobem poskytovat informace o své činnosti</a:t>
            </a:r>
            <a:r>
              <a:rPr lang="cs-CZ" sz="1800" i="1" dirty="0"/>
              <a:t>. Podmínky a provedení stanoví zákon.</a:t>
            </a:r>
            <a:endParaRPr lang="cs-CZ" altLang="cs-CZ" sz="1800" i="1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podrobnosti stanoví tyto zákony</a:t>
            </a:r>
          </a:p>
          <a:p>
            <a:pPr lvl="1" eaLnBrk="1" hangingPunct="1"/>
            <a:r>
              <a:rPr lang="cs-CZ" altLang="cs-CZ" sz="1800" b="1" dirty="0">
                <a:solidFill>
                  <a:srgbClr val="00287D"/>
                </a:solidFill>
              </a:rPr>
              <a:t>č. 106/1999 Sb</a:t>
            </a:r>
            <a:r>
              <a:rPr lang="cs-CZ" altLang="cs-CZ" sz="1800" dirty="0"/>
              <a:t>. - obecná úprava</a:t>
            </a:r>
          </a:p>
          <a:p>
            <a:pPr lvl="1" eaLnBrk="1" hangingPunct="1"/>
            <a:r>
              <a:rPr lang="cs-CZ" altLang="cs-CZ" sz="1800" b="1" dirty="0">
                <a:solidFill>
                  <a:srgbClr val="00287D"/>
                </a:solidFill>
              </a:rPr>
              <a:t>č. 123/1998 Sb</a:t>
            </a:r>
            <a:r>
              <a:rPr lang="cs-CZ" altLang="cs-CZ" sz="1800" dirty="0"/>
              <a:t>. - informace o životním prostředí</a:t>
            </a: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dvě roviny informování</a:t>
            </a:r>
          </a:p>
          <a:p>
            <a:pPr lvl="1" eaLnBrk="1" hangingPunct="1"/>
            <a:r>
              <a:rPr lang="cs-CZ" altLang="cs-CZ" sz="1800" dirty="0"/>
              <a:t>informování VS o její činnosti</a:t>
            </a:r>
          </a:p>
          <a:p>
            <a:pPr lvl="1" eaLnBrk="1" hangingPunct="1"/>
            <a:r>
              <a:rPr lang="cs-CZ" altLang="cs-CZ" sz="1800" dirty="0"/>
              <a:t>poskytování informací na žádost </a:t>
            </a:r>
          </a:p>
          <a:p>
            <a:pPr eaLnBrk="1" hangingPunct="1"/>
            <a:r>
              <a:rPr lang="cs-CZ" altLang="cs-CZ" sz="1800" b="1" dirty="0"/>
              <a:t>současně určitá omezení </a:t>
            </a:r>
            <a:r>
              <a:rPr lang="cs-CZ" altLang="cs-CZ" sz="1800" dirty="0"/>
              <a:t>(možná kolize práva na informace a jiných práv)</a:t>
            </a:r>
          </a:p>
          <a:p>
            <a:pPr lvl="1"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D059F0-B366-4A78-8CF0-8DD7293EB3F8}" type="slidenum">
              <a:rPr lang="cs-CZ" altLang="cs-CZ"/>
              <a:pPr/>
              <a:t>23</a:t>
            </a:fld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9BA6351D-462E-46E1-9217-EF8426E2F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9251" y="5211482"/>
            <a:ext cx="609600" cy="54927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6FA7350-86B6-4871-BC5C-F3C7805AB8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1786" y="5760757"/>
            <a:ext cx="522568" cy="428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612775" y="988220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občany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petice a stížnosti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SzPct val="100000"/>
            </a:pPr>
            <a:r>
              <a:rPr lang="cs-CZ" altLang="cs-CZ" sz="1800" dirty="0"/>
              <a:t>ústavní základ - </a:t>
            </a:r>
            <a:r>
              <a:rPr lang="cs-CZ" altLang="cs-CZ" sz="1800" b="1" dirty="0">
                <a:solidFill>
                  <a:srgbClr val="7030A0"/>
                </a:solidFill>
              </a:rPr>
              <a:t>čl. 18 LZPS</a:t>
            </a:r>
          </a:p>
          <a:p>
            <a:pPr eaLnBrk="1" hangingPunct="1"/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petice</a:t>
            </a:r>
          </a:p>
          <a:p>
            <a:pPr lvl="1" eaLnBrk="1" hangingPunct="1"/>
            <a:r>
              <a:rPr lang="cs-CZ" altLang="cs-CZ" sz="1800" dirty="0"/>
              <a:t>představuje </a:t>
            </a:r>
            <a:r>
              <a:rPr lang="cs-CZ" altLang="cs-CZ" sz="1800" b="1" dirty="0"/>
              <a:t>hromadný</a:t>
            </a:r>
            <a:r>
              <a:rPr lang="cs-CZ" altLang="cs-CZ" sz="1800" dirty="0"/>
              <a:t> návrh či stížnost</a:t>
            </a:r>
          </a:p>
          <a:p>
            <a:pPr lvl="1" eaLnBrk="1" hangingPunct="1"/>
            <a:r>
              <a:rPr lang="cs-CZ" altLang="cs-CZ" sz="1800" dirty="0"/>
              <a:t>upravena v </a:t>
            </a:r>
            <a:r>
              <a:rPr lang="cs-CZ" altLang="cs-CZ" sz="1800" b="1" dirty="0"/>
              <a:t>z</a:t>
            </a:r>
            <a:r>
              <a:rPr lang="pt-BR" altLang="cs-CZ" sz="1800" b="1" dirty="0"/>
              <a:t>ákon</a:t>
            </a:r>
            <a:r>
              <a:rPr lang="cs-CZ" altLang="cs-CZ" sz="1800" b="1" dirty="0"/>
              <a:t>ě</a:t>
            </a:r>
            <a:r>
              <a:rPr lang="pt-BR" altLang="cs-CZ" sz="1800" b="1" dirty="0"/>
              <a:t> č. 85/1990 Sb.</a:t>
            </a:r>
            <a:r>
              <a:rPr lang="cs-CZ" altLang="cs-CZ" sz="1800" dirty="0"/>
              <a:t>, </a:t>
            </a:r>
            <a:r>
              <a:rPr lang="pt-BR" altLang="cs-CZ" sz="1800" dirty="0"/>
              <a:t>o právu petičním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klíčové povinnosti orgánu VS jsou </a:t>
            </a:r>
            <a:r>
              <a:rPr lang="cs-CZ" altLang="cs-CZ" sz="1800" dirty="0">
                <a:solidFill>
                  <a:srgbClr val="002060"/>
                </a:solidFill>
              </a:rPr>
              <a:t>P </a:t>
            </a:r>
            <a:r>
              <a:rPr lang="cs-CZ" altLang="cs-CZ" sz="1800" dirty="0"/>
              <a:t>vyřídit a vyrozumět petenta </a:t>
            </a:r>
          </a:p>
          <a:p>
            <a:pPr lvl="1" eaLnBrk="1" hangingPunct="1"/>
            <a:r>
              <a:rPr lang="cs-CZ" altLang="cs-CZ" sz="1800" dirty="0"/>
              <a:t>omezení předmětu petice</a:t>
            </a: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stížnost</a:t>
            </a:r>
          </a:p>
          <a:p>
            <a:pPr lvl="1" eaLnBrk="1" hangingPunct="1"/>
            <a:r>
              <a:rPr lang="cs-CZ" altLang="cs-CZ" sz="1800" dirty="0"/>
              <a:t>má </a:t>
            </a:r>
            <a:r>
              <a:rPr lang="cs-CZ" altLang="cs-CZ" sz="1800" b="1" dirty="0"/>
              <a:t>individuální </a:t>
            </a:r>
            <a:r>
              <a:rPr lang="cs-CZ" altLang="cs-CZ" sz="1800" dirty="0"/>
              <a:t>povahu</a:t>
            </a:r>
          </a:p>
          <a:p>
            <a:pPr lvl="1" eaLnBrk="1" hangingPunct="1"/>
            <a:r>
              <a:rPr lang="cs-CZ" altLang="cs-CZ" sz="1800" dirty="0"/>
              <a:t>absence obecné právní úpravy</a:t>
            </a:r>
          </a:p>
          <a:p>
            <a:pPr lvl="1" eaLnBrk="1" hangingPunct="1"/>
            <a:r>
              <a:rPr lang="cs-CZ" altLang="cs-CZ" sz="1800" dirty="0"/>
              <a:t>„nejširší“ pojetí stížnosti najdeme v § 175 správního řádu                                                  (avšak pouze pro oblast uplatnění správního řádu)</a:t>
            </a:r>
            <a:endParaRPr lang="pt-BR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D059F0-B366-4A78-8CF0-8DD7293EB3F8}" type="slidenum">
              <a:rPr lang="cs-CZ" altLang="cs-CZ"/>
              <a:pPr/>
              <a:t>24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EFF3A7C-F420-4490-8FE7-C1B130779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59930" y="3627718"/>
            <a:ext cx="554348" cy="456858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1FA0B54-D15E-4126-BCA1-42CE853654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3406" y="3930539"/>
            <a:ext cx="569912" cy="45685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1C6E2FE7-3EF6-4084-B880-811CCB0083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9715" y="4942540"/>
            <a:ext cx="579718" cy="406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5BD779-6CD2-4173-8D08-B03EA135B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Prameny ke studiu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176CC68-6878-4815-A8D9-D89FEFEBE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sz="2000" dirty="0"/>
              <a:t>Hendrych, D. </a:t>
            </a:r>
            <a:r>
              <a:rPr lang="cs-CZ" sz="2000" b="1" i="1" dirty="0"/>
              <a:t>Správní věda.</a:t>
            </a:r>
            <a:r>
              <a:rPr lang="cs-CZ" sz="2000" dirty="0"/>
              <a:t> 4. vyd. </a:t>
            </a:r>
            <a:r>
              <a:rPr lang="cs-CZ" sz="2000" dirty="0" err="1"/>
              <a:t>Wolters</a:t>
            </a:r>
            <a:r>
              <a:rPr lang="cs-CZ" sz="2000" dirty="0"/>
              <a:t> </a:t>
            </a:r>
            <a:r>
              <a:rPr lang="cs-CZ" sz="2000" dirty="0" err="1"/>
              <a:t>Kluwer</a:t>
            </a:r>
            <a:r>
              <a:rPr lang="cs-CZ" sz="2000" dirty="0"/>
              <a:t>: 2014, </a:t>
            </a:r>
          </a:p>
          <a:p>
            <a:pPr marL="0" indent="0">
              <a:buNone/>
            </a:pPr>
            <a:r>
              <a:rPr lang="cs-CZ" sz="2000" dirty="0"/>
              <a:t>     s. 188-209</a:t>
            </a:r>
          </a:p>
          <a:p>
            <a:pPr>
              <a:buFontTx/>
              <a:buChar char="-"/>
            </a:pPr>
            <a:r>
              <a:rPr lang="cs-CZ" altLang="cs-CZ" sz="2000" dirty="0"/>
              <a:t>Skulová, S. a kol. </a:t>
            </a:r>
            <a:r>
              <a:rPr lang="cs-CZ" altLang="cs-CZ" sz="2000" b="1" i="1" dirty="0"/>
              <a:t>Základy správní vědy</a:t>
            </a:r>
            <a:r>
              <a:rPr lang="cs-CZ" altLang="cs-CZ" sz="2000" i="1" dirty="0"/>
              <a:t>. 2</a:t>
            </a:r>
            <a:r>
              <a:rPr lang="cs-CZ" altLang="cs-CZ" sz="2000" dirty="0"/>
              <a:t>. vyd. Brno: Masarykova</a:t>
            </a:r>
            <a:br>
              <a:rPr lang="cs-CZ" altLang="cs-CZ" sz="2000" dirty="0"/>
            </a:br>
            <a:r>
              <a:rPr lang="cs-CZ" altLang="cs-CZ" sz="2000" dirty="0"/>
              <a:t> univerzita, 2014, s. </a:t>
            </a:r>
            <a:r>
              <a:rPr lang="cs-CZ" altLang="cs-CZ" sz="2000"/>
              <a:t>165-183</a:t>
            </a:r>
            <a:endParaRPr lang="cs-CZ" sz="2000" dirty="0"/>
          </a:p>
          <a:p>
            <a:pPr>
              <a:buFontTx/>
              <a:buChar char="-"/>
            </a:pPr>
            <a:endParaRPr lang="cs-CZ" altLang="cs-CZ" sz="1800" dirty="0"/>
          </a:p>
          <a:p>
            <a:pPr>
              <a:buFontTx/>
              <a:buChar char="-"/>
            </a:pPr>
            <a:endParaRPr lang="cs-CZ" altLang="cs-CZ" sz="2000" dirty="0"/>
          </a:p>
          <a:p>
            <a:pPr>
              <a:buFontTx/>
              <a:buChar char="-"/>
            </a:pPr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6C0E960C-6674-406B-AE8A-2CBD2CADBF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7A31ED50-663D-47B9-AF5A-CA8657048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205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8FE886B-6D93-44A4-991E-73AFF6C7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Kritérium efektivnosti VS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ABDDEDD-A358-4504-A81B-8A1384BEC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7030A0"/>
                </a:solidFill>
              </a:rPr>
              <a:t>efektivnost</a:t>
            </a:r>
            <a:r>
              <a:rPr lang="cs-CZ" altLang="cs-CZ" sz="1800" dirty="0"/>
              <a:t> představuje pojem mající původ v oblasti </a:t>
            </a:r>
            <a:r>
              <a:rPr lang="cs-CZ" altLang="cs-CZ" sz="1800" b="1" dirty="0"/>
              <a:t>ekonomiky a techniky</a:t>
            </a:r>
          </a:p>
          <a:p>
            <a:pPr lvl="1" eaLnBrk="1" hangingPunct="1"/>
            <a:r>
              <a:rPr lang="cs-CZ" altLang="cs-CZ" sz="1800" dirty="0"/>
              <a:t>zpravidla jde o její </a:t>
            </a:r>
            <a:r>
              <a:rPr lang="cs-CZ" altLang="cs-CZ" sz="1800" dirty="0">
                <a:solidFill>
                  <a:srgbClr val="00B050"/>
                </a:solidFill>
              </a:rPr>
              <a:t>„výkonnostní pojetí</a:t>
            </a:r>
            <a:r>
              <a:rPr lang="cs-CZ" altLang="cs-CZ" sz="1800" dirty="0">
                <a:solidFill>
                  <a:srgbClr val="002060"/>
                </a:solidFill>
              </a:rPr>
              <a:t>“, tj. </a:t>
            </a:r>
            <a:r>
              <a:rPr lang="cs-CZ" altLang="cs-CZ" sz="1800" i="1" dirty="0">
                <a:solidFill>
                  <a:srgbClr val="00287D"/>
                </a:solidFill>
              </a:rPr>
              <a:t>kvantitativní poměr mezi </a:t>
            </a:r>
            <a:r>
              <a:rPr lang="cs-CZ" altLang="cs-CZ" sz="1800" b="1" i="1" dirty="0">
                <a:solidFill>
                  <a:srgbClr val="00287D"/>
                </a:solidFill>
              </a:rPr>
              <a:t>zdroji nebo prostředky </a:t>
            </a:r>
            <a:r>
              <a:rPr lang="cs-CZ" altLang="cs-CZ" sz="1800" i="1" dirty="0">
                <a:solidFill>
                  <a:srgbClr val="00287D"/>
                </a:solidFill>
              </a:rPr>
              <a:t>vloženými do systému a tím, co ze systému vyjde jakožto </a:t>
            </a:r>
            <a:r>
              <a:rPr lang="cs-CZ" altLang="cs-CZ" sz="1800" b="1" i="1" dirty="0">
                <a:solidFill>
                  <a:srgbClr val="00287D"/>
                </a:solidFill>
              </a:rPr>
              <a:t>výsledek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hledisko efektivnosti je uplatňováno také</a:t>
            </a:r>
            <a:r>
              <a:rPr lang="cs-CZ" altLang="cs-CZ" sz="1800" b="1" dirty="0"/>
              <a:t> v sociálních systémech</a:t>
            </a:r>
          </a:p>
          <a:p>
            <a:pPr lvl="1" eaLnBrk="1" hangingPunct="1"/>
            <a:r>
              <a:rPr lang="cs-CZ" altLang="cs-CZ" sz="1800" dirty="0"/>
              <a:t>interdisciplinární kategorie </a:t>
            </a:r>
          </a:p>
          <a:p>
            <a:pPr lvl="1" eaLnBrk="1" hangingPunct="1"/>
            <a:r>
              <a:rPr lang="cs-CZ" altLang="cs-CZ" sz="1800" dirty="0"/>
              <a:t>systémový přístup</a:t>
            </a:r>
          </a:p>
          <a:p>
            <a:pPr lvl="1" eaLnBrk="1" hangingPunct="1"/>
            <a:r>
              <a:rPr lang="cs-CZ" altLang="cs-CZ" sz="1800" dirty="0"/>
              <a:t>tedy i </a:t>
            </a:r>
            <a:r>
              <a:rPr lang="cs-CZ" altLang="cs-CZ" sz="1800" b="1" i="1" dirty="0"/>
              <a:t>ve VS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existují ale různé názory na význam pojmu efektivnost ve VS</a:t>
            </a:r>
          </a:p>
          <a:p>
            <a:pPr lvl="1" eaLnBrk="1" hangingPunct="1"/>
            <a:r>
              <a:rPr lang="cs-CZ" altLang="cs-CZ" sz="1800" dirty="0">
                <a:solidFill>
                  <a:srgbClr val="00B050"/>
                </a:solidFill>
              </a:rPr>
              <a:t>zásadní problémem je limitovaná možnost kvantifikace ve VS…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3E790CE8-AA8F-4D2D-8B61-E094C2CB8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0C3EBD04-C5D6-45CC-B68E-18981DF5BF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3</a:t>
            </a:fld>
            <a:endParaRPr lang="cs-CZ" altLang="cs-CZ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9F1A4BFF-D2A6-497A-A581-71812CD1D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4635" y="3211285"/>
            <a:ext cx="406390" cy="33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B2BA89F-34EE-4F99-8372-A1F573CF5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Kritérium efektivnosti VS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5007EBE-5BE6-489A-A4D1-92C03C394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efektivnost ve VS</a:t>
            </a:r>
          </a:p>
          <a:p>
            <a:pPr lvl="1" eaLnBrk="1" hangingPunct="1"/>
            <a:r>
              <a:rPr lang="cs-CZ" altLang="cs-CZ" sz="1800" dirty="0"/>
              <a:t>výzkumy v oblasti správních činností ukazují, že smysl má kritérium efektivnosti tam, </a:t>
            </a:r>
            <a:r>
              <a:rPr lang="cs-CZ" altLang="cs-CZ" sz="1800" b="1" dirty="0"/>
              <a:t>kde je možné kvantifikovat parametry </a:t>
            </a:r>
            <a:r>
              <a:rPr lang="cs-CZ" altLang="cs-CZ" sz="1800" dirty="0"/>
              <a:t>a následně </a:t>
            </a:r>
            <a:r>
              <a:rPr lang="cs-CZ" altLang="cs-CZ" sz="1800" b="1" dirty="0"/>
              <a:t>provádět jejich srovnání</a:t>
            </a:r>
            <a:r>
              <a:rPr lang="cs-CZ" altLang="cs-CZ" sz="1800" dirty="0"/>
              <a:t>,</a:t>
            </a:r>
            <a:r>
              <a:rPr lang="cs-CZ" altLang="cs-CZ" sz="1800" b="1" dirty="0"/>
              <a:t> </a:t>
            </a:r>
            <a:r>
              <a:rPr lang="cs-CZ" altLang="cs-CZ" sz="1800" dirty="0"/>
              <a:t>např. srovnávat činnost různých orgánů či organizací</a:t>
            </a:r>
          </a:p>
          <a:p>
            <a:pPr lvl="1" eaLnBrk="1" hangingPunct="1"/>
            <a:r>
              <a:rPr lang="cs-CZ" altLang="cs-CZ" sz="1800" dirty="0"/>
              <a:t>kvantifikace však </a:t>
            </a:r>
            <a:r>
              <a:rPr lang="cs-CZ" altLang="cs-CZ" sz="1800" b="1" dirty="0"/>
              <a:t>není </a:t>
            </a:r>
            <a:r>
              <a:rPr lang="cs-CZ" altLang="cs-CZ" sz="1800" dirty="0"/>
              <a:t>vždy možná (reálná)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jako vhodné</a:t>
            </a:r>
            <a:r>
              <a:rPr lang="cs-CZ" altLang="cs-CZ" sz="1800" dirty="0"/>
              <a:t> se dané kritérium jeví v oblasti </a:t>
            </a:r>
            <a:r>
              <a:rPr lang="cs-CZ" altLang="cs-CZ" sz="1800" b="1" dirty="0">
                <a:solidFill>
                  <a:srgbClr val="00287D"/>
                </a:solidFill>
              </a:rPr>
              <a:t>hospodářských aktivit                             </a:t>
            </a:r>
            <a:r>
              <a:rPr lang="cs-CZ" altLang="cs-CZ" sz="1800" i="1" dirty="0"/>
              <a:t>(např. při poskytování tzv. veřejných služeb)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naopak jako problematické</a:t>
            </a:r>
            <a:r>
              <a:rPr lang="cs-CZ" altLang="cs-CZ" sz="1800" dirty="0"/>
              <a:t> tam, kde jde o oblast </a:t>
            </a:r>
            <a:r>
              <a:rPr lang="cs-CZ" altLang="cs-CZ" sz="1800" b="1" dirty="0">
                <a:solidFill>
                  <a:srgbClr val="00287D"/>
                </a:solidFill>
              </a:rPr>
              <a:t>společenského řízení                             </a:t>
            </a:r>
            <a:r>
              <a:rPr lang="cs-CZ" altLang="cs-CZ" sz="1800" i="1" dirty="0"/>
              <a:t>(např. v procesu normotvorby nebo rozhodování veřejné správy)</a:t>
            </a:r>
          </a:p>
          <a:p>
            <a:pPr lvl="1" eaLnBrk="1" hangingPunct="1"/>
            <a:endParaRPr lang="cs-CZ" altLang="cs-CZ" sz="1800" i="1" dirty="0"/>
          </a:p>
          <a:p>
            <a:pPr lvl="1" eaLnBrk="1" hangingPunct="1"/>
            <a:r>
              <a:rPr lang="cs-CZ" altLang="cs-CZ" sz="1800" dirty="0"/>
              <a:t>s tím úzce souvisí také </a:t>
            </a:r>
            <a:r>
              <a:rPr lang="cs-CZ" altLang="cs-CZ" sz="1800" dirty="0">
                <a:solidFill>
                  <a:srgbClr val="00B050"/>
                </a:solidFill>
              </a:rPr>
              <a:t>problém měření efektivnosti VS…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A415753B-A33F-4382-81B3-D09172B27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71FAE123-3078-4C4A-9EA3-A8433701FB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4</a:t>
            </a:fld>
            <a:endParaRPr lang="cs-CZ" altLang="cs-CZ"/>
          </a:p>
        </p:txBody>
      </p:sp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DDDF5698-F164-486E-AAC4-9C3D40D64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9150" y="5344886"/>
            <a:ext cx="434521" cy="3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5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9BBEB38-4733-4E51-B1AC-3E5740345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1042110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Kritérium efektivnosti VS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3FBF3ED-0B16-4826-9408-1B4179303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67" y="2017713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vedle efektivnosti </a:t>
            </a:r>
            <a:r>
              <a:rPr lang="cs-CZ" altLang="cs-CZ" sz="1800" b="1" dirty="0">
                <a:solidFill>
                  <a:srgbClr val="7030A0"/>
                </a:solidFill>
              </a:rPr>
              <a:t>také souvztažná kritéria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hospodárnost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úspornost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účelnost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přiměřenost 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efektivnost v oblasti VS</a:t>
            </a:r>
          </a:p>
          <a:p>
            <a:pPr lvl="1" eaLnBrk="1" hangingPunct="1"/>
            <a:r>
              <a:rPr lang="cs-CZ" altLang="cs-CZ" sz="1800" b="1" dirty="0"/>
              <a:t>praktické širší pojetí </a:t>
            </a:r>
            <a:r>
              <a:rPr lang="cs-CZ" altLang="cs-CZ" sz="1800" dirty="0"/>
              <a:t>efektivnosti - </a:t>
            </a:r>
            <a:r>
              <a:rPr lang="cs-CZ" altLang="cs-CZ" sz="1800" i="1" dirty="0">
                <a:solidFill>
                  <a:srgbClr val="00B050"/>
                </a:solidFill>
              </a:rPr>
              <a:t>kvalita, racionalita VS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vnitřní efektivnost VS </a:t>
            </a:r>
            <a:r>
              <a:rPr lang="cs-CZ" altLang="cs-CZ" sz="1800" dirty="0"/>
              <a:t>= efektivnost systému VS 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vnější efektivnost VS </a:t>
            </a:r>
            <a:r>
              <a:rPr lang="cs-CZ" altLang="cs-CZ" sz="1800" dirty="0"/>
              <a:t>= společenská efektivnost VS</a:t>
            </a:r>
          </a:p>
          <a:p>
            <a:pPr lvl="1" eaLnBrk="1" hangingPunct="1"/>
            <a:r>
              <a:rPr lang="cs-CZ" altLang="cs-CZ" sz="1800" dirty="0"/>
              <a:t>v poslední době je vnímán a zdůrazňován také vliv </a:t>
            </a:r>
            <a:r>
              <a:rPr lang="cs-CZ" altLang="cs-CZ" sz="1800" b="1" dirty="0">
                <a:solidFill>
                  <a:schemeClr val="bg2"/>
                </a:solidFill>
              </a:rPr>
              <a:t>efektivnosti právní úpravy VS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3E2697D-1411-40BD-9360-29BB028E6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F53BFA0A-108D-481F-AB86-9C70A38E3E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5</a:t>
            </a:fld>
            <a:endParaRPr lang="cs-CZ" altLang="cs-CZ"/>
          </a:p>
        </p:txBody>
      </p:sp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EB05753A-1E7A-46CE-B748-EE9D4F10B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612341" y="1976485"/>
            <a:ext cx="558271" cy="481012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4F17E12A-3FE9-4D9D-A165-2497B449F2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248400" y="1976485"/>
            <a:ext cx="609600" cy="514614"/>
          </a:xfrm>
          <a:prstGeom prst="rect">
            <a:avLst/>
          </a:prstGeom>
        </p:spPr>
      </p:pic>
      <p:pic>
        <p:nvPicPr>
          <p:cNvPr id="1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1F003E31-2D99-4004-AD34-71F9A5F635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799293" y="2369657"/>
            <a:ext cx="410632" cy="294884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823145AE-10C6-437C-A60D-39D3700A35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287713" y="2392573"/>
            <a:ext cx="450168" cy="249051"/>
          </a:xfrm>
          <a:prstGeom prst="rect">
            <a:avLst/>
          </a:prstGeom>
        </p:spPr>
      </p:pic>
      <p:pic>
        <p:nvPicPr>
          <p:cNvPr id="2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1403AFF3-1677-4EDB-96FE-EF89E70D796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330589" y="2701870"/>
            <a:ext cx="468704" cy="290574"/>
          </a:xfrm>
          <a:prstGeom prst="rect">
            <a:avLst/>
          </a:prstGeom>
        </p:spPr>
      </p:pic>
      <p:pic>
        <p:nvPicPr>
          <p:cNvPr id="2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CBA32EE-AFE2-4B79-A75D-616317A1B9B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243908" y="3017275"/>
            <a:ext cx="410633" cy="294884"/>
          </a:xfrm>
          <a:prstGeom prst="rect">
            <a:avLst/>
          </a:prstGeom>
        </p:spPr>
      </p:pic>
      <p:pic>
        <p:nvPicPr>
          <p:cNvPr id="2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426C856-6306-47A3-91D8-9EEB70EA130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548709" y="3378454"/>
            <a:ext cx="410632" cy="277285"/>
          </a:xfrm>
          <a:prstGeom prst="rect">
            <a:avLst/>
          </a:prstGeom>
        </p:spPr>
      </p:pic>
      <p:pic>
        <p:nvPicPr>
          <p:cNvPr id="2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71A3BF0-2868-4326-A67C-BA4B1B98BB8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00109" y="3096419"/>
            <a:ext cx="609600" cy="609600"/>
          </a:xfrm>
          <a:prstGeom prst="rect">
            <a:avLst/>
          </a:prstGeom>
        </p:spPr>
      </p:pic>
      <p:pic>
        <p:nvPicPr>
          <p:cNvPr id="28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3C7A584-FAE8-4CA7-B836-91FB87A287A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573688" y="3898357"/>
            <a:ext cx="609600" cy="488711"/>
          </a:xfrm>
          <a:prstGeom prst="rect">
            <a:avLst/>
          </a:prstGeom>
        </p:spPr>
      </p:pic>
      <p:pic>
        <p:nvPicPr>
          <p:cNvPr id="3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F4DD358-CF4C-45A0-A36C-4DD089C354B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169150" y="4234257"/>
            <a:ext cx="609600" cy="525068"/>
          </a:xfrm>
          <a:prstGeom prst="rect">
            <a:avLst/>
          </a:prstGeom>
        </p:spPr>
      </p:pic>
      <p:pic>
        <p:nvPicPr>
          <p:cNvPr id="3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A38E1F4E-18E7-4FF5-AEC2-8F471E572D46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74682" y="4626428"/>
            <a:ext cx="387123" cy="350843"/>
          </a:xfrm>
          <a:prstGeom prst="rect">
            <a:avLst/>
          </a:prstGeom>
        </p:spPr>
      </p:pic>
      <p:pic>
        <p:nvPicPr>
          <p:cNvPr id="3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576AFA9-CEA4-4C78-8851-733C4BDE6BF7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61805" y="4954331"/>
            <a:ext cx="418420" cy="350843"/>
          </a:xfrm>
          <a:prstGeom prst="rect">
            <a:avLst/>
          </a:prstGeom>
        </p:spPr>
      </p:pic>
      <p:pic>
        <p:nvPicPr>
          <p:cNvPr id="40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E481EBA-B555-4892-870B-09818D2E045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413269" y="5552943"/>
            <a:ext cx="555384" cy="4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8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3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0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8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9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06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6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752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789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6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Hodnocení (evaluace) VS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veřejná správa</a:t>
            </a:r>
          </a:p>
          <a:p>
            <a:pPr lvl="1" eaLnBrk="1" hangingPunct="1"/>
            <a:r>
              <a:rPr lang="cs-CZ" altLang="cs-CZ" sz="1800" dirty="0"/>
              <a:t>v principu </a:t>
            </a:r>
            <a:r>
              <a:rPr lang="cs-CZ" altLang="cs-CZ" sz="1800" dirty="0">
                <a:solidFill>
                  <a:srgbClr val="00287D"/>
                </a:solidFill>
              </a:rPr>
              <a:t>zprostředkovává určité (politické) </a:t>
            </a:r>
            <a:r>
              <a:rPr lang="cs-CZ" altLang="cs-CZ" sz="1800" b="1" dirty="0">
                <a:solidFill>
                  <a:srgbClr val="00287D"/>
                </a:solidFill>
              </a:rPr>
              <a:t>cíle</a:t>
            </a:r>
          </a:p>
          <a:p>
            <a:pPr lvl="1" eaLnBrk="1" hangingPunct="1"/>
            <a:r>
              <a:rPr lang="cs-CZ" altLang="cs-CZ" sz="1800" dirty="0"/>
              <a:t>příznačné pro ni jsou </a:t>
            </a:r>
            <a:r>
              <a:rPr lang="cs-CZ" altLang="cs-CZ" sz="1800" dirty="0">
                <a:solidFill>
                  <a:srgbClr val="00287D"/>
                </a:solidFill>
              </a:rPr>
              <a:t>vysoké </a:t>
            </a:r>
            <a:r>
              <a:rPr lang="cs-CZ" altLang="cs-CZ" sz="1800" b="1" dirty="0">
                <a:solidFill>
                  <a:srgbClr val="00287D"/>
                </a:solidFill>
              </a:rPr>
              <a:t>náklady</a:t>
            </a:r>
            <a:r>
              <a:rPr lang="cs-CZ" altLang="cs-CZ" sz="1800" dirty="0">
                <a:solidFill>
                  <a:srgbClr val="00287D"/>
                </a:solidFill>
              </a:rPr>
              <a:t> na činnost </a:t>
            </a:r>
            <a:r>
              <a:rPr lang="cs-CZ" altLang="cs-CZ" sz="1800" dirty="0"/>
              <a:t>(existenci VS)</a:t>
            </a:r>
          </a:p>
          <a:p>
            <a:pPr lvl="1" eaLnBrk="1" hangingPunct="1"/>
            <a:r>
              <a:rPr lang="cs-CZ" altLang="cs-CZ" sz="1800" dirty="0"/>
              <a:t>proto</a:t>
            </a:r>
            <a:r>
              <a:rPr lang="cs-CZ" altLang="cs-CZ" sz="1800" b="1" dirty="0">
                <a:solidFill>
                  <a:srgbClr val="00287D"/>
                </a:solidFill>
              </a:rPr>
              <a:t> potřeba</a:t>
            </a:r>
            <a:r>
              <a:rPr lang="cs-CZ" altLang="cs-CZ" sz="1800" dirty="0">
                <a:solidFill>
                  <a:srgbClr val="00287D"/>
                </a:solidFill>
              </a:rPr>
              <a:t> jejího permanentního a komplexního hodnocení</a:t>
            </a:r>
          </a:p>
          <a:p>
            <a:pPr eaLnBrk="1" hangingPunct="1"/>
            <a:endParaRPr lang="cs-CZ" altLang="cs-CZ" sz="1800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hodnocení VS</a:t>
            </a:r>
          </a:p>
          <a:p>
            <a:pPr lvl="1" eaLnBrk="1" hangingPunct="1"/>
            <a:r>
              <a:rPr lang="cs-CZ" altLang="cs-CZ" sz="1800" dirty="0"/>
              <a:t>různými subjekty</a:t>
            </a:r>
          </a:p>
          <a:p>
            <a:pPr lvl="1" eaLnBrk="1" hangingPunct="1"/>
            <a:r>
              <a:rPr lang="cs-CZ" altLang="cs-CZ" sz="1800" dirty="0"/>
              <a:t>pro různé účely</a:t>
            </a:r>
          </a:p>
          <a:p>
            <a:pPr lvl="1" eaLnBrk="1" hangingPunct="1"/>
            <a:r>
              <a:rPr lang="cs-CZ" altLang="cs-CZ" sz="1800" dirty="0"/>
              <a:t>z různých hledisek</a:t>
            </a:r>
            <a:endParaRPr lang="cs-CZ" altLang="cs-CZ" sz="1800" i="1" dirty="0">
              <a:solidFill>
                <a:srgbClr val="00287D"/>
              </a:solidFill>
            </a:endParaRPr>
          </a:p>
          <a:p>
            <a:pPr lvl="1" eaLnBrk="1" hangingPunct="1"/>
            <a:endParaRPr lang="cs-CZ" altLang="cs-CZ" sz="1800" dirty="0"/>
          </a:p>
          <a:p>
            <a:pPr lvl="1" eaLnBrk="1" hangingPunct="1"/>
            <a:r>
              <a:rPr lang="cs-CZ" altLang="cs-CZ" sz="1800" dirty="0"/>
              <a:t>specifickou formou hodnocení je</a:t>
            </a:r>
            <a:r>
              <a:rPr lang="cs-CZ" altLang="cs-CZ" sz="1800" b="1" i="1" dirty="0">
                <a:solidFill>
                  <a:srgbClr val="00B050"/>
                </a:solidFill>
              </a:rPr>
              <a:t> </a:t>
            </a:r>
            <a:r>
              <a:rPr lang="cs-CZ" altLang="cs-CZ" sz="1800" b="1" i="1" u="sng" dirty="0">
                <a:solidFill>
                  <a:srgbClr val="00B050"/>
                </a:solidFill>
              </a:rPr>
              <a:t>kontrola VS</a:t>
            </a:r>
            <a:endParaRPr lang="cs-CZ" altLang="cs-CZ" sz="1800" u="sng" dirty="0">
              <a:solidFill>
                <a:srgbClr val="00B05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6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16BF3B3F-A9D2-4E7F-A42A-27D0BEF6E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400" y="2225964"/>
            <a:ext cx="609600" cy="46643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E408C00E-BE3A-45A8-9D31-7B4AC5DB2A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9752" y="2279567"/>
            <a:ext cx="540505" cy="35923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CDD62F9-6150-4EC8-AA44-CFF590015A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8225" y="5248349"/>
            <a:ext cx="516618" cy="4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0F2F5C-4E12-4649-9CFC-E323C1FF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Hodnocení (evaluace) VS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E8F900E-EC67-4CE1-AA16-C74983DC6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/>
              <a:t>v závislosti na </a:t>
            </a:r>
            <a:r>
              <a:rPr lang="cs-CZ" altLang="cs-CZ" sz="1800" dirty="0">
                <a:solidFill>
                  <a:srgbClr val="00B050"/>
                </a:solidFill>
              </a:rPr>
              <a:t>účelu hodnocení, oblasti VS,…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proměnlivost </a:t>
            </a:r>
          </a:p>
          <a:p>
            <a:pPr eaLnBrk="1" hangingPunct="1"/>
            <a:r>
              <a:rPr lang="cs-CZ" altLang="cs-CZ" sz="1800" b="1" dirty="0"/>
              <a:t>obecně se hodnotí zejména</a:t>
            </a:r>
            <a:r>
              <a:rPr lang="cs-CZ" altLang="cs-CZ" sz="1800" dirty="0"/>
              <a:t>: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efektivnost </a:t>
            </a:r>
            <a:r>
              <a:rPr lang="cs-CZ" altLang="cs-CZ" sz="1800" dirty="0"/>
              <a:t>(tradiční, nejpropracovanější kritérium)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demokratičnost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objektivnost </a:t>
            </a:r>
            <a:r>
              <a:rPr lang="cs-CZ" altLang="cs-CZ" sz="1800" dirty="0"/>
              <a:t>(zejm. v rozhodování)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otevřenost a transparentnost </a:t>
            </a:r>
            <a:r>
              <a:rPr lang="cs-CZ" altLang="cs-CZ" sz="1800" dirty="0"/>
              <a:t>(participace)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etika a kulturnost </a:t>
            </a:r>
            <a:r>
              <a:rPr lang="cs-CZ" altLang="cs-CZ" sz="1800" dirty="0"/>
              <a:t>(při výkonu VS)</a:t>
            </a:r>
          </a:p>
          <a:p>
            <a:pPr lvl="1" eaLnBrk="1" hangingPunct="1"/>
            <a:endParaRPr lang="cs-CZ" altLang="cs-CZ" sz="1800" dirty="0">
              <a:solidFill>
                <a:srgbClr val="C00000"/>
              </a:solidFill>
            </a:endParaRPr>
          </a:p>
          <a:p>
            <a:r>
              <a:rPr lang="cs-CZ" sz="2000" dirty="0"/>
              <a:t>snaha metodologicky zvládnout hodnocení (evaluaci)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DFD2B8DC-08E8-4C4F-9DE4-56DFC1EF3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9588" y="6265840"/>
            <a:ext cx="6305550" cy="457200"/>
          </a:xfrm>
        </p:spPr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9D980D51-824F-40CB-9943-B7A844B4D6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7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8A5EE14-B660-43E1-8618-9E58CCDBC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83487" y="4011388"/>
            <a:ext cx="534284" cy="353786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AAF44282-2C04-4737-A1D8-A670111106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4540" y="5480957"/>
            <a:ext cx="551989" cy="433705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DEC7751-C2B1-4A58-8D79-0A9D8C289C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93274" y="5475514"/>
            <a:ext cx="551989" cy="481342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B70C230E-2E4E-47D3-B067-E6979B8F28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05679" y="5471101"/>
            <a:ext cx="609600" cy="522721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861DD202-DDF1-441D-B847-62BE4D5E6E1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50742" y="5589813"/>
            <a:ext cx="477615" cy="30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5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3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4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9393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Východiska kontroly VS 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záruky zákonnosti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u="sng" dirty="0">
                <a:solidFill>
                  <a:srgbClr val="7030A0"/>
                </a:solidFill>
              </a:rPr>
              <a:t>kontrola VS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je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jednou z (právních) </a:t>
            </a:r>
            <a:r>
              <a:rPr lang="cs-CZ" altLang="cs-CZ" sz="1800" b="1" i="1" dirty="0">
                <a:solidFill>
                  <a:srgbClr val="00B050"/>
                </a:solidFill>
              </a:rPr>
              <a:t>záruk zákonnosti ve VS</a:t>
            </a:r>
          </a:p>
          <a:p>
            <a:pPr lvl="1" eaLnBrk="1" hangingPunct="1"/>
            <a:r>
              <a:rPr lang="cs-CZ" altLang="cs-CZ" sz="1800" dirty="0"/>
              <a:t>právní prostředky či „mechanismy“ </a:t>
            </a:r>
            <a:r>
              <a:rPr lang="cs-CZ" altLang="cs-CZ" sz="1800" b="1" dirty="0"/>
              <a:t>k zajištění zákonnosti VS</a:t>
            </a:r>
          </a:p>
          <a:p>
            <a:pPr lvl="1" eaLnBrk="1" hangingPunct="1"/>
            <a:r>
              <a:rPr lang="cs-CZ" altLang="cs-CZ" sz="1800" dirty="0"/>
              <a:t>tvoří určitý vzájemně </a:t>
            </a:r>
            <a:r>
              <a:rPr lang="cs-CZ" altLang="cs-CZ" sz="1800" b="1" dirty="0"/>
              <a:t>provázaný systém </a:t>
            </a:r>
          </a:p>
          <a:p>
            <a:pPr lvl="1" eaLnBrk="1" hangingPunct="1"/>
            <a:r>
              <a:rPr lang="cs-CZ" altLang="cs-CZ" sz="1800" dirty="0"/>
              <a:t>dominantní je právě postavení kontroly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systém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záruk zákonnosti bývá vymezován různě, </a:t>
            </a:r>
            <a:r>
              <a:rPr lang="cs-CZ" altLang="cs-CZ" sz="1800" b="1" dirty="0"/>
              <a:t>např.: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rušení, změna a sistace </a:t>
            </a:r>
            <a:r>
              <a:rPr lang="cs-CZ" altLang="cs-CZ" sz="1800" dirty="0"/>
              <a:t>vadných správních aktů a jiných opatření VS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uplatňování odpovědnosti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přímé donucení (exekuce)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právo na informace + uplatnění petic a stížností ve VS                               </a:t>
            </a:r>
            <a:r>
              <a:rPr lang="cs-CZ" altLang="cs-CZ" sz="1800" i="1" dirty="0"/>
              <a:t>(posléze uvedené mnohdy řazeno přímo pod kontrolu         )</a:t>
            </a:r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8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A6EF5AA-0254-4C1D-B064-81D0497C9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1664" y="2302328"/>
            <a:ext cx="521607" cy="41530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2B01206-AFBB-4670-9D28-F7B617931E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7825" y="5545693"/>
            <a:ext cx="516618" cy="373537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D0CB866-0C38-4ED2-9F90-3E925A3795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5356" y="4620985"/>
            <a:ext cx="545001" cy="40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9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Východiska kontroly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zásada zákonnosti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zásada zákonnosti (legality) ve VS</a:t>
            </a:r>
          </a:p>
          <a:p>
            <a:pPr lvl="1" eaLnBrk="1" hangingPunct="1"/>
            <a:r>
              <a:rPr lang="cs-CZ" altLang="cs-CZ" sz="1800" dirty="0"/>
              <a:t>má dvě základní dimenze:</a:t>
            </a:r>
          </a:p>
          <a:p>
            <a:pPr lvl="1" eaLnBrk="1" hangingPunct="1"/>
            <a:r>
              <a:rPr lang="cs-CZ" altLang="cs-CZ" sz="1800" dirty="0"/>
              <a:t>obecný požadavek na </a:t>
            </a:r>
            <a:r>
              <a:rPr lang="cs-CZ" altLang="cs-CZ" sz="1800" dirty="0">
                <a:solidFill>
                  <a:srgbClr val="00B050"/>
                </a:solidFill>
              </a:rPr>
              <a:t>dodržování obsahu právních norem </a:t>
            </a:r>
            <a:r>
              <a:rPr lang="cs-CZ" altLang="cs-CZ" sz="1800" dirty="0"/>
              <a:t>subjekty správního práva                             a</a:t>
            </a:r>
          </a:p>
          <a:p>
            <a:pPr lvl="1" eaLnBrk="1" hangingPunct="1"/>
            <a:r>
              <a:rPr lang="cs-CZ" altLang="cs-CZ" sz="1800" dirty="0">
                <a:solidFill>
                  <a:srgbClr val="00B050"/>
                </a:solidFill>
              </a:rPr>
              <a:t>respektování zákonných práv a svobod </a:t>
            </a:r>
            <a:r>
              <a:rPr lang="cs-CZ" altLang="cs-CZ" sz="1800" dirty="0"/>
              <a:t>občanů v rámci VS + </a:t>
            </a:r>
            <a:r>
              <a:rPr lang="cs-CZ" altLang="cs-CZ" sz="1800" dirty="0">
                <a:solidFill>
                  <a:srgbClr val="00B050"/>
                </a:solidFill>
              </a:rPr>
              <a:t>poskytování ochrany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těmto právům (svobodám)</a:t>
            </a:r>
          </a:p>
          <a:p>
            <a:pPr marL="457200" lvl="1" indent="0" eaLnBrk="1" hangingPunct="1">
              <a:buNone/>
            </a:pPr>
            <a:endParaRPr lang="cs-CZ" altLang="cs-CZ" sz="1800" dirty="0">
              <a:solidFill>
                <a:srgbClr val="C00000"/>
              </a:solidFill>
            </a:endParaRPr>
          </a:p>
          <a:p>
            <a:pPr lvl="1" eaLnBrk="1" hangingPunct="1"/>
            <a:r>
              <a:rPr lang="cs-CZ" altLang="cs-CZ" sz="1800" dirty="0"/>
              <a:t>vyjádřena v </a:t>
            </a:r>
            <a:r>
              <a:rPr lang="cs-CZ" altLang="cs-CZ" sz="1800" b="1" dirty="0"/>
              <a:t>§ 2 odst. 1 správního řádu </a:t>
            </a:r>
          </a:p>
          <a:p>
            <a:pPr lvl="1" eaLnBrk="1" hangingPunct="1"/>
            <a:r>
              <a:rPr lang="cs-CZ" altLang="cs-CZ" sz="1800" b="1" dirty="0"/>
              <a:t>„dosah“: </a:t>
            </a:r>
            <a:r>
              <a:rPr lang="cs-CZ" altLang="cs-CZ" sz="1800" dirty="0"/>
              <a:t>jde o respektování jak </a:t>
            </a:r>
            <a:r>
              <a:rPr lang="cs-CZ" altLang="cs-CZ" sz="1800" i="1" dirty="0">
                <a:solidFill>
                  <a:srgbClr val="00287D"/>
                </a:solidFill>
              </a:rPr>
              <a:t>právních předpisů</a:t>
            </a:r>
            <a:r>
              <a:rPr lang="cs-CZ" altLang="cs-CZ" sz="1800" dirty="0"/>
              <a:t>, tak také </a:t>
            </a:r>
            <a:r>
              <a:rPr lang="cs-CZ" altLang="cs-CZ" sz="1800" i="1" dirty="0">
                <a:solidFill>
                  <a:srgbClr val="002060"/>
                </a:solidFill>
              </a:rPr>
              <a:t>správních </a:t>
            </a:r>
            <a:r>
              <a:rPr lang="cs-CZ" altLang="cs-CZ" sz="1800" i="1" dirty="0">
                <a:solidFill>
                  <a:srgbClr val="00287D"/>
                </a:solidFill>
              </a:rPr>
              <a:t>rozhodnutí či soudní judikatury </a:t>
            </a:r>
          </a:p>
          <a:p>
            <a:pPr lvl="1" eaLnBrk="1" hangingPunct="1"/>
            <a:endParaRPr lang="cs-CZ" altLang="cs-CZ" sz="1800" b="1" i="1" dirty="0">
              <a:solidFill>
                <a:srgbClr val="00287D"/>
              </a:solidFill>
            </a:endParaRPr>
          </a:p>
          <a:p>
            <a:pPr lvl="1" eaLnBrk="1" hangingPunct="1"/>
            <a:r>
              <a:rPr lang="cs-CZ" altLang="cs-CZ" sz="1800" dirty="0"/>
              <a:t>v praxi není předpoklad zákonnosti vždy naplňován 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717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703B99-6A13-4D90-A4BC-FA96F4F422B2}" type="slidenum">
              <a:rPr lang="cs-CZ" altLang="cs-CZ"/>
              <a:pPr/>
              <a:t>9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0FA75CD-9B3E-4E9C-B850-DF6BBB81A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2380" y="4147457"/>
            <a:ext cx="506791" cy="443139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A8E8BCE-1BF7-4F78-9CDF-48A77FA862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3201" y="5500573"/>
            <a:ext cx="429986" cy="33490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0508761-7B2D-46E7-90DF-BA29033F0D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8848" y="5431971"/>
            <a:ext cx="553810" cy="472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w_sablona_cz (1)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 (1)</Template>
  <TotalTime>9948</TotalTime>
  <Words>1937</Words>
  <Application>Microsoft Office PowerPoint</Application>
  <PresentationFormat>Předvádění na obrazovce (4:3)</PresentationFormat>
  <Paragraphs>319</Paragraphs>
  <Slides>25</Slides>
  <Notes>0</Notes>
  <HiddenSlides>0</HiddenSlides>
  <MMClips>62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law_sablona_cz (1)</vt:lpstr>
      <vt:lpstr>Kritérium efektivnosti veřejné správy Hodnocení (evaluace) veřejné správy Kontrola veřejné správy  NP305Zk  Správní věda – 5. přednáška 25.11.2022 Petr Havlan </vt:lpstr>
      <vt:lpstr>Osnova přednášky a její cíl</vt:lpstr>
      <vt:lpstr>Kritérium efektivnosti VS</vt:lpstr>
      <vt:lpstr>Kritérium efektivnosti VS</vt:lpstr>
      <vt:lpstr>Kritérium efektivnosti VS</vt:lpstr>
      <vt:lpstr>Hodnocení (evaluace) VS</vt:lpstr>
      <vt:lpstr>Hodnocení (evaluace) VS</vt:lpstr>
      <vt:lpstr>Východiska kontroly VS   záruky zákonnosti</vt:lpstr>
      <vt:lpstr>Východiska kontroly VS  zásada zákonnosti</vt:lpstr>
      <vt:lpstr>Kontrola VS - charakteristika</vt:lpstr>
      <vt:lpstr>Kontrola VS - charakteristika</vt:lpstr>
      <vt:lpstr>Kontrola VS - charakteristika</vt:lpstr>
      <vt:lpstr>Kontrola VS - struktura</vt:lpstr>
      <vt:lpstr>Kontrola VS - struktura  Formy kontroly VS</vt:lpstr>
      <vt:lpstr>Kontrola VS - struktura</vt:lpstr>
      <vt:lpstr>Kontrola VS  vykonávaná zastupitelskými orgány</vt:lpstr>
      <vt:lpstr> Majetková a účetní kontrola VS (kontrola vykonávaná NKÚ)</vt:lpstr>
      <vt:lpstr> Kontrola VS  veřejným ochráncem práv</vt:lpstr>
      <vt:lpstr> Kontrola VS  veřejným ochráncem práv</vt:lpstr>
      <vt:lpstr>Soudní kontrola VS</vt:lpstr>
      <vt:lpstr>Soudní kontrola VS  správní soudnictví</vt:lpstr>
      <vt:lpstr>Soudní kontrola VS  civilní soudnictví</vt:lpstr>
      <vt:lpstr>Kontrola VS občany  právo na informace ve VS</vt:lpstr>
      <vt:lpstr>Kontrola VS občany  petice a stížnosti</vt:lpstr>
      <vt:lpstr>Prameny ke studiu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Určení nezákonnosti zásahu v kontextu odpovědnosti za újmu při výkonu veřejné moci  Mgr. Tomáš Svoboda</dc:title>
  <dc:creator>Admin</dc:creator>
  <cp:lastModifiedBy>Uzivatel</cp:lastModifiedBy>
  <cp:revision>490</cp:revision>
  <cp:lastPrinted>1601-01-01T00:00:00Z</cp:lastPrinted>
  <dcterms:created xsi:type="dcterms:W3CDTF">2016-03-09T14:49:29Z</dcterms:created>
  <dcterms:modified xsi:type="dcterms:W3CDTF">2022-11-24T13:20:44Z</dcterms:modified>
</cp:coreProperties>
</file>