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50"/>
  </p:notesMasterIdLst>
  <p:sldIdLst>
    <p:sldId id="256" r:id="rId2"/>
    <p:sldId id="257" r:id="rId3"/>
    <p:sldId id="399" r:id="rId4"/>
    <p:sldId id="366" r:id="rId5"/>
    <p:sldId id="367" r:id="rId6"/>
    <p:sldId id="364" r:id="rId7"/>
    <p:sldId id="377" r:id="rId8"/>
    <p:sldId id="305" r:id="rId9"/>
    <p:sldId id="285" r:id="rId10"/>
    <p:sldId id="302" r:id="rId11"/>
    <p:sldId id="340" r:id="rId12"/>
    <p:sldId id="341" r:id="rId13"/>
    <p:sldId id="391" r:id="rId14"/>
    <p:sldId id="395" r:id="rId15"/>
    <p:sldId id="390" r:id="rId16"/>
    <p:sldId id="392" r:id="rId17"/>
    <p:sldId id="393" r:id="rId18"/>
    <p:sldId id="394" r:id="rId19"/>
    <p:sldId id="368" r:id="rId20"/>
    <p:sldId id="382" r:id="rId21"/>
    <p:sldId id="383" r:id="rId22"/>
    <p:sldId id="384" r:id="rId23"/>
    <p:sldId id="369" r:id="rId24"/>
    <p:sldId id="370" r:id="rId25"/>
    <p:sldId id="308" r:id="rId26"/>
    <p:sldId id="309" r:id="rId27"/>
    <p:sldId id="385" r:id="rId28"/>
    <p:sldId id="386" r:id="rId29"/>
    <p:sldId id="310" r:id="rId30"/>
    <p:sldId id="311" r:id="rId31"/>
    <p:sldId id="312" r:id="rId32"/>
    <p:sldId id="313" r:id="rId33"/>
    <p:sldId id="314" r:id="rId34"/>
    <p:sldId id="398" r:id="rId35"/>
    <p:sldId id="397" r:id="rId36"/>
    <p:sldId id="315" r:id="rId37"/>
    <p:sldId id="317" r:id="rId38"/>
    <p:sldId id="327" r:id="rId39"/>
    <p:sldId id="328" r:id="rId40"/>
    <p:sldId id="322" r:id="rId41"/>
    <p:sldId id="316" r:id="rId42"/>
    <p:sldId id="323" r:id="rId43"/>
    <p:sldId id="324" r:id="rId44"/>
    <p:sldId id="325" r:id="rId45"/>
    <p:sldId id="389" r:id="rId46"/>
    <p:sldId id="388" r:id="rId47"/>
    <p:sldId id="326" r:id="rId48"/>
    <p:sldId id="301" r:id="rId49"/>
  </p:sldIdLst>
  <p:sldSz cx="9144000" cy="5143500" type="screen16x9"/>
  <p:notesSz cx="6858000" cy="9144000"/>
  <p:embeddedFontLst>
    <p:embeddedFont>
      <p:font typeface="Cambria" panose="02040503050406030204" pitchFamily="18" charset="0"/>
      <p:regular r:id="rId51"/>
      <p:bold r:id="rId52"/>
      <p:italic r:id="rId53"/>
      <p:boldItalic r:id="rId54"/>
    </p:embeddedFont>
    <p:embeddedFont>
      <p:font typeface="Nixie One" panose="020B0604020202020204" charset="0"/>
      <p:regular r:id="rId55"/>
    </p:embeddedFont>
    <p:embeddedFont>
      <p:font typeface="Roboto Slab" panose="020B0604020202020204" charset="0"/>
      <p:regular r:id="rId56"/>
      <p:bold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1AD3B4A-EFA4-49ED-A349-4A4B431667C7}">
  <a:tblStyle styleId="{71AD3B4A-EFA4-49ED-A349-4A4B431667C7}"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62" d="100"/>
          <a:sy n="162" d="100"/>
        </p:scale>
        <p:origin x="144" y="14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font" Target="fonts/font5.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3.fntdata"/><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font" Target="fonts/font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7.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2.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44431395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0192006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2537814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821057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010950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651472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991165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93943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67364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86139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905194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280478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sp>
        <p:nvSpPr>
          <p:cNvPr id="9" name="Shape 9"/>
          <p:cNvSpPr/>
          <p:nvPr/>
        </p:nvSpPr>
        <p:spPr>
          <a:xfrm>
            <a:off x="0" y="4288500"/>
            <a:ext cx="9144000" cy="2475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10" name="Shape 10"/>
          <p:cNvSpPr/>
          <p:nvPr/>
        </p:nvSpPr>
        <p:spPr>
          <a:xfrm>
            <a:off x="0" y="0"/>
            <a:ext cx="91440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11" name="Shape 11"/>
          <p:cNvSpPr/>
          <p:nvPr/>
        </p:nvSpPr>
        <p:spPr>
          <a:xfrm>
            <a:off x="0" y="500625"/>
            <a:ext cx="9144000" cy="3824100"/>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12" name="Shape 12"/>
          <p:cNvSpPr/>
          <p:nvPr/>
        </p:nvSpPr>
        <p:spPr>
          <a:xfrm>
            <a:off x="0" y="4493604"/>
            <a:ext cx="9144000" cy="1182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13" name="Shape 13"/>
          <p:cNvSpPr/>
          <p:nvPr/>
        </p:nvSpPr>
        <p:spPr>
          <a:xfrm>
            <a:off x="0" y="4584075"/>
            <a:ext cx="9144000" cy="5594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sp>
        <p:nvSpPr>
          <p:cNvPr id="14" name="Shape 14"/>
          <p:cNvSpPr txBox="1">
            <a:spLocks noGrp="1"/>
          </p:cNvSpPr>
          <p:nvPr>
            <p:ph type="ctrTitle"/>
          </p:nvPr>
        </p:nvSpPr>
        <p:spPr>
          <a:xfrm>
            <a:off x="685800" y="2601425"/>
            <a:ext cx="5810400" cy="1159799"/>
          </a:xfrm>
          <a:prstGeom prst="rect">
            <a:avLst/>
          </a:prstGeom>
        </p:spPr>
        <p:txBody>
          <a:bodyPr lIns="91425" tIns="91425" rIns="91425" bIns="91425" anchor="b" anchorCtr="0"/>
          <a:lstStyle>
            <a:lvl1pPr lvl="0">
              <a:spcBef>
                <a:spcPts val="0"/>
              </a:spcBef>
              <a:buSzPct val="100000"/>
              <a:defRPr sz="4800"/>
            </a:lvl1pPr>
            <a:lvl2pPr lvl="1" algn="ctr">
              <a:spcBef>
                <a:spcPts val="0"/>
              </a:spcBef>
              <a:buSzPct val="100000"/>
              <a:defRPr sz="6000"/>
            </a:lvl2pPr>
            <a:lvl3pPr lvl="2" algn="ctr">
              <a:spcBef>
                <a:spcPts val="0"/>
              </a:spcBef>
              <a:buSzPct val="100000"/>
              <a:defRPr sz="6000"/>
            </a:lvl3pPr>
            <a:lvl4pPr lvl="3" algn="ctr">
              <a:spcBef>
                <a:spcPts val="0"/>
              </a:spcBef>
              <a:buSzPct val="100000"/>
              <a:defRPr sz="6000"/>
            </a:lvl4pPr>
            <a:lvl5pPr lvl="4" algn="ctr">
              <a:spcBef>
                <a:spcPts val="0"/>
              </a:spcBef>
              <a:buSzPct val="100000"/>
              <a:defRPr sz="6000"/>
            </a:lvl5pPr>
            <a:lvl6pPr lvl="5" algn="ctr">
              <a:spcBef>
                <a:spcPts val="0"/>
              </a:spcBef>
              <a:buSzPct val="100000"/>
              <a:defRPr sz="6000"/>
            </a:lvl6pPr>
            <a:lvl7pPr lvl="6" algn="ctr">
              <a:spcBef>
                <a:spcPts val="0"/>
              </a:spcBef>
              <a:buSzPct val="100000"/>
              <a:defRPr sz="6000"/>
            </a:lvl7pPr>
            <a:lvl8pPr lvl="7" algn="ctr">
              <a:spcBef>
                <a:spcPts val="0"/>
              </a:spcBef>
              <a:buSzPct val="100000"/>
              <a:defRPr sz="6000"/>
            </a:lvl8pPr>
            <a:lvl9pPr lvl="8" algn="ctr">
              <a:spcBef>
                <a:spcPts val="0"/>
              </a:spcBef>
              <a:buSzPct val="100000"/>
              <a:defRPr sz="6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40"/>
        <p:cNvGrpSpPr/>
        <p:nvPr/>
      </p:nvGrpSpPr>
      <p:grpSpPr>
        <a:xfrm>
          <a:off x="0" y="0"/>
          <a:ext cx="0" cy="0"/>
          <a:chOff x="0" y="0"/>
          <a:chExt cx="0" cy="0"/>
        </a:xfrm>
      </p:grpSpPr>
      <p:sp>
        <p:nvSpPr>
          <p:cNvPr id="41" name="Shape 41"/>
          <p:cNvSpPr/>
          <p:nvPr/>
        </p:nvSpPr>
        <p:spPr>
          <a:xfrm>
            <a:off x="0" y="0"/>
            <a:ext cx="2472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42" name="Shape 42"/>
          <p:cNvSpPr/>
          <p:nvPr/>
        </p:nvSpPr>
        <p:spPr>
          <a:xfrm>
            <a:off x="0" y="500625"/>
            <a:ext cx="4572000" cy="1058699"/>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43" name="Shape 43"/>
          <p:cNvSpPr/>
          <p:nvPr/>
        </p:nvSpPr>
        <p:spPr>
          <a:xfrm>
            <a:off x="0" y="1553405"/>
            <a:ext cx="247200" cy="15327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44" name="Shape 44"/>
          <p:cNvSpPr/>
          <p:nvPr/>
        </p:nvSpPr>
        <p:spPr>
          <a:xfrm>
            <a:off x="0" y="3086100"/>
            <a:ext cx="247200" cy="6054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45" name="Shape 45"/>
          <p:cNvSpPr/>
          <p:nvPr/>
        </p:nvSpPr>
        <p:spPr>
          <a:xfrm>
            <a:off x="0" y="3691500"/>
            <a:ext cx="247200" cy="14519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cxnSp>
        <p:nvCxnSpPr>
          <p:cNvPr id="46" name="Shape 46"/>
          <p:cNvCxnSpPr/>
          <p:nvPr/>
        </p:nvCxnSpPr>
        <p:spPr>
          <a:xfrm>
            <a:off x="1037450" y="809725"/>
            <a:ext cx="0" cy="470700"/>
          </a:xfrm>
          <a:prstGeom prst="straightConnector1">
            <a:avLst/>
          </a:prstGeom>
          <a:noFill/>
          <a:ln w="9525" cap="flat" cmpd="sng">
            <a:solidFill>
              <a:srgbClr val="18637B"/>
            </a:solidFill>
            <a:prstDash val="solid"/>
            <a:round/>
            <a:headEnd type="none" w="lg" len="lg"/>
            <a:tailEnd type="none" w="lg" len="lg"/>
          </a:ln>
        </p:spPr>
      </p:cxnSp>
      <p:sp>
        <p:nvSpPr>
          <p:cNvPr id="47" name="Shape 47"/>
          <p:cNvSpPr txBox="1">
            <a:spLocks noGrp="1"/>
          </p:cNvSpPr>
          <p:nvPr>
            <p:ph type="title"/>
          </p:nvPr>
        </p:nvSpPr>
        <p:spPr>
          <a:xfrm>
            <a:off x="1146025" y="530725"/>
            <a:ext cx="3208799" cy="10287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8" name="Shape 48"/>
          <p:cNvSpPr txBox="1">
            <a:spLocks noGrp="1"/>
          </p:cNvSpPr>
          <p:nvPr>
            <p:ph type="body" idx="1"/>
          </p:nvPr>
        </p:nvSpPr>
        <p:spPr>
          <a:xfrm>
            <a:off x="1146025" y="1767275"/>
            <a:ext cx="3660300" cy="3158699"/>
          </a:xfrm>
          <a:prstGeom prst="rect">
            <a:avLst/>
          </a:prstGeom>
        </p:spPr>
        <p:txBody>
          <a:bodyPr lIns="91425" tIns="91425" rIns="91425" bIns="91425" anchor="t" anchorCtr="0"/>
          <a:lstStyle>
            <a:lvl1pPr lvl="0">
              <a:spcBef>
                <a:spcPts val="0"/>
              </a:spcBef>
              <a:buSzPct val="100000"/>
              <a:defRPr sz="2000"/>
            </a:lvl1pPr>
            <a:lvl2pPr lvl="1">
              <a:spcBef>
                <a:spcPts val="0"/>
              </a:spcBef>
              <a:buSzPct val="100000"/>
              <a:defRPr sz="2000"/>
            </a:lvl2pPr>
            <a:lvl3pPr lvl="2">
              <a:spcBef>
                <a:spcPts val="0"/>
              </a:spcBef>
              <a:buSzPct val="100000"/>
              <a:defRPr sz="2000"/>
            </a:lvl3pPr>
            <a:lvl4pPr lvl="3">
              <a:spcBef>
                <a:spcPts val="0"/>
              </a:spcBef>
              <a:buSzPct val="100000"/>
              <a:defRPr sz="2000"/>
            </a:lvl4pPr>
            <a:lvl5pPr lvl="4">
              <a:spcBef>
                <a:spcPts val="0"/>
              </a:spcBef>
              <a:buSzPct val="100000"/>
              <a:defRPr sz="2000"/>
            </a:lvl5pPr>
            <a:lvl6pPr lvl="5">
              <a:spcBef>
                <a:spcPts val="0"/>
              </a:spcBef>
              <a:buSzPct val="100000"/>
              <a:defRPr sz="2000"/>
            </a:lvl6pPr>
            <a:lvl7pPr lvl="6">
              <a:spcBef>
                <a:spcPts val="0"/>
              </a:spcBef>
              <a:buSzPct val="100000"/>
              <a:defRPr sz="2000"/>
            </a:lvl7pPr>
            <a:lvl8pPr lvl="7">
              <a:spcBef>
                <a:spcPts val="0"/>
              </a:spcBef>
              <a:buSzPct val="100000"/>
              <a:defRPr sz="2000"/>
            </a:lvl8pPr>
            <a:lvl9pPr lvl="8">
              <a:spcBef>
                <a:spcPts val="0"/>
              </a:spcBef>
              <a:buSzPct val="100000"/>
              <a:defRPr sz="2000"/>
            </a:lvl9pPr>
          </a:lstStyle>
          <a:p>
            <a:endParaRPr/>
          </a:p>
        </p:txBody>
      </p:sp>
      <p:sp>
        <p:nvSpPr>
          <p:cNvPr id="49" name="Shape 49"/>
          <p:cNvSpPr txBox="1">
            <a:spLocks noGrp="1"/>
          </p:cNvSpPr>
          <p:nvPr>
            <p:ph type="body" idx="2"/>
          </p:nvPr>
        </p:nvSpPr>
        <p:spPr>
          <a:xfrm>
            <a:off x="5026623" y="1767275"/>
            <a:ext cx="3660300" cy="3158699"/>
          </a:xfrm>
          <a:prstGeom prst="rect">
            <a:avLst/>
          </a:prstGeom>
        </p:spPr>
        <p:txBody>
          <a:bodyPr lIns="91425" tIns="91425" rIns="91425" bIns="91425" anchor="t" anchorCtr="0"/>
          <a:lstStyle>
            <a:lvl1pPr lvl="0">
              <a:spcBef>
                <a:spcPts val="0"/>
              </a:spcBef>
              <a:buSzPct val="100000"/>
              <a:defRPr sz="2000"/>
            </a:lvl1pPr>
            <a:lvl2pPr lvl="1">
              <a:spcBef>
                <a:spcPts val="0"/>
              </a:spcBef>
              <a:buSzPct val="100000"/>
              <a:defRPr sz="2000"/>
            </a:lvl2pPr>
            <a:lvl3pPr lvl="2">
              <a:spcBef>
                <a:spcPts val="0"/>
              </a:spcBef>
              <a:buSzPct val="100000"/>
              <a:defRPr sz="2000"/>
            </a:lvl3pPr>
            <a:lvl4pPr lvl="3">
              <a:spcBef>
                <a:spcPts val="0"/>
              </a:spcBef>
              <a:buSzPct val="100000"/>
              <a:defRPr sz="2000"/>
            </a:lvl4pPr>
            <a:lvl5pPr lvl="4">
              <a:spcBef>
                <a:spcPts val="0"/>
              </a:spcBef>
              <a:buSzPct val="100000"/>
              <a:defRPr sz="2000"/>
            </a:lvl5pPr>
            <a:lvl6pPr lvl="5">
              <a:spcBef>
                <a:spcPts val="0"/>
              </a:spcBef>
              <a:buSzPct val="100000"/>
              <a:defRPr sz="2000"/>
            </a:lvl6pPr>
            <a:lvl7pPr lvl="6">
              <a:spcBef>
                <a:spcPts val="0"/>
              </a:spcBef>
              <a:buSzPct val="100000"/>
              <a:defRPr sz="2000"/>
            </a:lvl7pPr>
            <a:lvl8pPr lvl="7">
              <a:spcBef>
                <a:spcPts val="0"/>
              </a:spcBef>
              <a:buSzPct val="100000"/>
              <a:defRPr sz="2000"/>
            </a:lvl8pPr>
            <a:lvl9pPr lvl="8">
              <a:spcBef>
                <a:spcPts val="0"/>
              </a:spcBef>
              <a:buSzPct val="100000"/>
              <a:defRPr sz="20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76"/>
        <p:cNvGrpSpPr/>
        <p:nvPr/>
      </p:nvGrpSpPr>
      <p:grpSpPr>
        <a:xfrm>
          <a:off x="0" y="0"/>
          <a:ext cx="0" cy="0"/>
          <a:chOff x="0" y="0"/>
          <a:chExt cx="0" cy="0"/>
        </a:xfrm>
      </p:grpSpPr>
      <p:sp>
        <p:nvSpPr>
          <p:cNvPr id="77" name="Shape 77"/>
          <p:cNvSpPr/>
          <p:nvPr/>
        </p:nvSpPr>
        <p:spPr>
          <a:xfrm>
            <a:off x="0" y="0"/>
            <a:ext cx="2472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78" name="Shape 78"/>
          <p:cNvSpPr/>
          <p:nvPr/>
        </p:nvSpPr>
        <p:spPr>
          <a:xfrm>
            <a:off x="0" y="500625"/>
            <a:ext cx="247200" cy="1058699"/>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79" name="Shape 79"/>
          <p:cNvSpPr/>
          <p:nvPr/>
        </p:nvSpPr>
        <p:spPr>
          <a:xfrm>
            <a:off x="0" y="1553405"/>
            <a:ext cx="247200" cy="15327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80" name="Shape 80"/>
          <p:cNvSpPr/>
          <p:nvPr/>
        </p:nvSpPr>
        <p:spPr>
          <a:xfrm>
            <a:off x="0" y="3086100"/>
            <a:ext cx="247200" cy="6054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81" name="Shape 81"/>
          <p:cNvSpPr/>
          <p:nvPr/>
        </p:nvSpPr>
        <p:spPr>
          <a:xfrm>
            <a:off x="0" y="3691500"/>
            <a:ext cx="247200" cy="14519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a:xfrm>
            <a:off x="457200" y="4767263"/>
            <a:ext cx="2133600" cy="273844"/>
          </a:xfrm>
          <a:prstGeom prst="rect">
            <a:avLst/>
          </a:prstGeom>
        </p:spPr>
        <p:txBody>
          <a:bodyPr/>
          <a:lstStyle/>
          <a:p>
            <a:fld id="{DC4DA6A9-9E08-4458-8F66-37D58F05BFB3}" type="datetimeFigureOut">
              <a:rPr lang="cs-CZ" smtClean="0"/>
              <a:pPr/>
              <a:t>22.09.2022</a:t>
            </a:fld>
            <a:endParaRPr lang="cs-CZ"/>
          </a:p>
        </p:txBody>
      </p:sp>
      <p:sp>
        <p:nvSpPr>
          <p:cNvPr id="5" name="Zástupný symbol pro zápatí 4"/>
          <p:cNvSpPr>
            <a:spLocks noGrp="1"/>
          </p:cNvSpPr>
          <p:nvPr>
            <p:ph type="ftr" sz="quarter" idx="11"/>
          </p:nvPr>
        </p:nvSpPr>
        <p:spPr>
          <a:xfrm>
            <a:off x="3124200" y="4767263"/>
            <a:ext cx="2895600" cy="273844"/>
          </a:xfrm>
          <a:prstGeom prst="rect">
            <a:avLst/>
          </a:prstGeom>
        </p:spPr>
        <p:txBody>
          <a:bodyPr/>
          <a:lstStyle/>
          <a:p>
            <a:endParaRPr lang="cs-CZ"/>
          </a:p>
        </p:txBody>
      </p:sp>
      <p:sp>
        <p:nvSpPr>
          <p:cNvPr id="6" name="Zástupný symbol pro číslo snímku 5"/>
          <p:cNvSpPr>
            <a:spLocks noGrp="1"/>
          </p:cNvSpPr>
          <p:nvPr>
            <p:ph type="sldNum" sz="quarter" idx="12"/>
          </p:nvPr>
        </p:nvSpPr>
        <p:spPr>
          <a:xfrm>
            <a:off x="6553200" y="4767263"/>
            <a:ext cx="2133600" cy="273844"/>
          </a:xfrm>
          <a:prstGeom prst="rect">
            <a:avLst/>
          </a:prstGeom>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6218766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146025" y="530725"/>
            <a:ext cx="3208799" cy="1028700"/>
          </a:xfrm>
          <a:prstGeom prst="rect">
            <a:avLst/>
          </a:prstGeom>
          <a:noFill/>
          <a:ln>
            <a:noFill/>
          </a:ln>
        </p:spPr>
        <p:txBody>
          <a:bodyPr lIns="91425" tIns="91425" rIns="91425" bIns="91425" anchor="ctr" anchorCtr="0"/>
          <a:lstStyle>
            <a:lvl1pPr lvl="0">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1pPr>
            <a:lvl2pPr lvl="1">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2pPr>
            <a:lvl3pPr lvl="2">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3pPr>
            <a:lvl4pPr lvl="3">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4pPr>
            <a:lvl5pPr lvl="4">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5pPr>
            <a:lvl6pPr lvl="5">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6pPr>
            <a:lvl7pPr lvl="6">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7pPr>
            <a:lvl8pPr lvl="7">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8pPr>
            <a:lvl9pPr lvl="8">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9pPr>
          </a:lstStyle>
          <a:p>
            <a:endParaRPr/>
          </a:p>
        </p:txBody>
      </p:sp>
      <p:sp>
        <p:nvSpPr>
          <p:cNvPr id="7" name="Shape 7"/>
          <p:cNvSpPr txBox="1">
            <a:spLocks noGrp="1"/>
          </p:cNvSpPr>
          <p:nvPr>
            <p:ph type="body" idx="1"/>
          </p:nvPr>
        </p:nvSpPr>
        <p:spPr>
          <a:xfrm>
            <a:off x="1146025" y="1767275"/>
            <a:ext cx="7540800" cy="3158699"/>
          </a:xfrm>
          <a:prstGeom prst="rect">
            <a:avLst/>
          </a:prstGeom>
          <a:noFill/>
          <a:ln>
            <a:noFill/>
          </a:ln>
        </p:spPr>
        <p:txBody>
          <a:bodyPr lIns="91425" tIns="91425" rIns="91425" bIns="91425" anchor="t" anchorCtr="0"/>
          <a:lstStyle>
            <a:lvl1pPr lvl="0">
              <a:spcBef>
                <a:spcPts val="600"/>
              </a:spcBef>
              <a:buClr>
                <a:srgbClr val="114454"/>
              </a:buClr>
              <a:buSzPct val="100000"/>
              <a:buFont typeface="Nixie One"/>
              <a:buChar char="▪"/>
              <a:defRPr sz="3000">
                <a:solidFill>
                  <a:srgbClr val="114454"/>
                </a:solidFill>
                <a:latin typeface="Nixie One"/>
                <a:ea typeface="Nixie One"/>
                <a:cs typeface="Nixie One"/>
                <a:sym typeface="Nixie One"/>
              </a:defRPr>
            </a:lvl1pPr>
            <a:lvl2pPr lvl="1">
              <a:spcBef>
                <a:spcPts val="480"/>
              </a:spcBef>
              <a:buClr>
                <a:srgbClr val="114454"/>
              </a:buClr>
              <a:buSzPct val="100000"/>
              <a:buFont typeface="Nixie One"/>
              <a:buChar char="▫"/>
              <a:defRPr sz="2400">
                <a:solidFill>
                  <a:srgbClr val="114454"/>
                </a:solidFill>
                <a:latin typeface="Nixie One"/>
                <a:ea typeface="Nixie One"/>
                <a:cs typeface="Nixie One"/>
                <a:sym typeface="Nixie One"/>
              </a:defRPr>
            </a:lvl2pPr>
            <a:lvl3pPr lvl="2">
              <a:spcBef>
                <a:spcPts val="480"/>
              </a:spcBef>
              <a:buClr>
                <a:srgbClr val="114454"/>
              </a:buClr>
              <a:buSzPct val="100000"/>
              <a:buFont typeface="Nixie One"/>
              <a:defRPr sz="2400">
                <a:solidFill>
                  <a:srgbClr val="114454"/>
                </a:solidFill>
                <a:latin typeface="Nixie One"/>
                <a:ea typeface="Nixie One"/>
                <a:cs typeface="Nixie One"/>
                <a:sym typeface="Nixie One"/>
              </a:defRPr>
            </a:lvl3pPr>
            <a:lvl4pPr lvl="3">
              <a:spcBef>
                <a:spcPts val="360"/>
              </a:spcBef>
              <a:buClr>
                <a:srgbClr val="114454"/>
              </a:buClr>
              <a:buSzPct val="100000"/>
              <a:buFont typeface="Nixie One"/>
              <a:defRPr sz="1800">
                <a:solidFill>
                  <a:srgbClr val="114454"/>
                </a:solidFill>
                <a:latin typeface="Nixie One"/>
                <a:ea typeface="Nixie One"/>
                <a:cs typeface="Nixie One"/>
                <a:sym typeface="Nixie One"/>
              </a:defRPr>
            </a:lvl4pPr>
            <a:lvl5pPr lvl="4">
              <a:spcBef>
                <a:spcPts val="360"/>
              </a:spcBef>
              <a:buClr>
                <a:srgbClr val="114454"/>
              </a:buClr>
              <a:buSzPct val="100000"/>
              <a:buFont typeface="Nixie One"/>
              <a:defRPr sz="1800">
                <a:solidFill>
                  <a:srgbClr val="114454"/>
                </a:solidFill>
                <a:latin typeface="Nixie One"/>
                <a:ea typeface="Nixie One"/>
                <a:cs typeface="Nixie One"/>
                <a:sym typeface="Nixie One"/>
              </a:defRPr>
            </a:lvl5pPr>
            <a:lvl6pPr lvl="5">
              <a:spcBef>
                <a:spcPts val="360"/>
              </a:spcBef>
              <a:buClr>
                <a:srgbClr val="114454"/>
              </a:buClr>
              <a:buSzPct val="100000"/>
              <a:buFont typeface="Nixie One"/>
              <a:defRPr sz="1800">
                <a:solidFill>
                  <a:srgbClr val="114454"/>
                </a:solidFill>
                <a:latin typeface="Nixie One"/>
                <a:ea typeface="Nixie One"/>
                <a:cs typeface="Nixie One"/>
                <a:sym typeface="Nixie One"/>
              </a:defRPr>
            </a:lvl6pPr>
            <a:lvl7pPr lvl="6">
              <a:spcBef>
                <a:spcPts val="360"/>
              </a:spcBef>
              <a:buClr>
                <a:srgbClr val="114454"/>
              </a:buClr>
              <a:buSzPct val="100000"/>
              <a:buFont typeface="Nixie One"/>
              <a:defRPr sz="1800">
                <a:solidFill>
                  <a:srgbClr val="114454"/>
                </a:solidFill>
                <a:latin typeface="Nixie One"/>
                <a:ea typeface="Nixie One"/>
                <a:cs typeface="Nixie One"/>
                <a:sym typeface="Nixie One"/>
              </a:defRPr>
            </a:lvl7pPr>
            <a:lvl8pPr lvl="7">
              <a:spcBef>
                <a:spcPts val="360"/>
              </a:spcBef>
              <a:buClr>
                <a:srgbClr val="114454"/>
              </a:buClr>
              <a:buSzPct val="100000"/>
              <a:buFont typeface="Nixie One"/>
              <a:defRPr sz="1800">
                <a:solidFill>
                  <a:srgbClr val="114454"/>
                </a:solidFill>
                <a:latin typeface="Nixie One"/>
                <a:ea typeface="Nixie One"/>
                <a:cs typeface="Nixie One"/>
                <a:sym typeface="Nixie One"/>
              </a:defRPr>
            </a:lvl8pPr>
            <a:lvl9pPr lvl="8">
              <a:spcBef>
                <a:spcPts val="360"/>
              </a:spcBef>
              <a:buClr>
                <a:srgbClr val="114454"/>
              </a:buClr>
              <a:buSzPct val="100000"/>
              <a:buFont typeface="Nixie One"/>
              <a:defRPr sz="1800">
                <a:solidFill>
                  <a:srgbClr val="114454"/>
                </a:solidFill>
                <a:latin typeface="Nixie One"/>
                <a:ea typeface="Nixie One"/>
                <a:cs typeface="Nixie One"/>
                <a:sym typeface="Nixie On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6" r:id="rId3"/>
    <p:sldLayoutId id="2147483660"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curia.europa.eu/" TargetMode="External"/><Relationship Id="rId2" Type="http://schemas.openxmlformats.org/officeDocument/2006/relationships/hyperlink" Target="http://eur-lex.europa.eu/" TargetMode="External"/><Relationship Id="rId1" Type="http://schemas.openxmlformats.org/officeDocument/2006/relationships/slideLayout" Target="../slideLayouts/slideLayout3.xml"/><Relationship Id="rId4" Type="http://schemas.openxmlformats.org/officeDocument/2006/relationships/hyperlink" Target="https://www.youtube.com/watch?v=XgnXwrsMBUs"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9.gif"/><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ctrTitle"/>
          </p:nvPr>
        </p:nvSpPr>
        <p:spPr>
          <a:xfrm>
            <a:off x="457202" y="973232"/>
            <a:ext cx="6858000" cy="1159799"/>
          </a:xfrm>
          <a:prstGeom prst="rect">
            <a:avLst/>
          </a:prstGeom>
        </p:spPr>
        <p:txBody>
          <a:bodyPr lIns="91425" tIns="91425" rIns="91425" bIns="91425" anchor="b" anchorCtr="0">
            <a:noAutofit/>
          </a:bodyPr>
          <a:lstStyle/>
          <a:p>
            <a:pPr lvl="0"/>
            <a:r>
              <a:rPr lang="en-US" sz="4400" dirty="0"/>
              <a:t>BASICS OF THE EU ENVIRONMENTAL LAW</a:t>
            </a:r>
            <a:endParaRPr lang="en" sz="4400" dirty="0"/>
          </a:p>
        </p:txBody>
      </p:sp>
      <p:sp>
        <p:nvSpPr>
          <p:cNvPr id="3" name="Obdélník 2"/>
          <p:cNvSpPr/>
          <p:nvPr/>
        </p:nvSpPr>
        <p:spPr>
          <a:xfrm>
            <a:off x="0" y="4417310"/>
            <a:ext cx="9432758"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Rectangle 2"/>
          <p:cNvSpPr>
            <a:spLocks noChangeArrowheads="1"/>
          </p:cNvSpPr>
          <p:nvPr/>
        </p:nvSpPr>
        <p:spPr bwMode="auto">
          <a:xfrm>
            <a:off x="457202" y="4114799"/>
            <a:ext cx="4322480" cy="145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a:p>
        </p:txBody>
      </p:sp>
      <p:pic>
        <p:nvPicPr>
          <p:cNvPr id="1027" name="Picture 3"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655" y="4507548"/>
            <a:ext cx="465480" cy="493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 descr="F:\vojtech\Pictures\Obrázky\logo katedry\logoENG.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9843" y="4424963"/>
            <a:ext cx="1306792" cy="575642"/>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5"/>
          <p:cNvSpPr txBox="1"/>
          <p:nvPr/>
        </p:nvSpPr>
        <p:spPr>
          <a:xfrm>
            <a:off x="4957010" y="4489789"/>
            <a:ext cx="4186990" cy="769441"/>
          </a:xfrm>
          <a:prstGeom prst="rect">
            <a:avLst/>
          </a:prstGeom>
          <a:noFill/>
        </p:spPr>
        <p:txBody>
          <a:bodyPr wrap="square" rtlCol="0">
            <a:spAutoFit/>
          </a:bodyPr>
          <a:lstStyle/>
          <a:p>
            <a:r>
              <a:rPr lang="cs-CZ" sz="1200" dirty="0">
                <a:solidFill>
                  <a:schemeClr val="tx1"/>
                </a:solidFill>
                <a:latin typeface="Roboto Slab" panose="020B0604020202020204" charset="0"/>
                <a:ea typeface="Roboto Slab" panose="020B0604020202020204" charset="0"/>
              </a:rPr>
              <a:t>21 </a:t>
            </a:r>
            <a:r>
              <a:rPr lang="cs-CZ" sz="1200" dirty="0" err="1">
                <a:solidFill>
                  <a:schemeClr val="tx1"/>
                </a:solidFill>
                <a:latin typeface="Roboto Slab" panose="020B0604020202020204" charset="0"/>
                <a:ea typeface="Roboto Slab" panose="020B0604020202020204" charset="0"/>
              </a:rPr>
              <a:t>September</a:t>
            </a:r>
            <a:r>
              <a:rPr lang="cs-CZ" sz="1200" dirty="0">
                <a:solidFill>
                  <a:schemeClr val="tx1"/>
                </a:solidFill>
                <a:latin typeface="Roboto Slab" panose="020B0604020202020204" charset="0"/>
                <a:ea typeface="Roboto Slab" panose="020B0604020202020204" charset="0"/>
              </a:rPr>
              <a:t> 2022</a:t>
            </a:r>
          </a:p>
          <a:p>
            <a:r>
              <a:rPr lang="cs-CZ" sz="1200" dirty="0">
                <a:solidFill>
                  <a:schemeClr val="tx1"/>
                </a:solidFill>
                <a:latin typeface="Roboto Slab" panose="020B0604020202020204" charset="0"/>
                <a:ea typeface="Roboto Slab" panose="020B0604020202020204" charset="0"/>
              </a:rPr>
              <a:t>JUDr. Vojtěch Vomáčka, Ph.D., LL.M</a:t>
            </a:r>
            <a:r>
              <a:rPr lang="cs-CZ" dirty="0">
                <a:solidFill>
                  <a:schemeClr val="bg1"/>
                </a:solidFill>
                <a:latin typeface="Roboto Slab" panose="020B0604020202020204" charset="0"/>
                <a:ea typeface="Roboto Slab" panose="020B0604020202020204" charset="0"/>
              </a:rPr>
              <a:t>.</a:t>
            </a:r>
          </a:p>
          <a:p>
            <a:endParaRPr lang="cs-CZ" sz="1800" dirty="0">
              <a:solidFill>
                <a:schemeClr val="bg1"/>
              </a:solidFill>
              <a:latin typeface="Roboto Slab" panose="020B0604020202020204" charset="0"/>
              <a:ea typeface="Roboto Slab" panose="020B0604020202020204" charset="0"/>
            </a:endParaRPr>
          </a:p>
        </p:txBody>
      </p:sp>
      <p:sp>
        <p:nvSpPr>
          <p:cNvPr id="2" name="TextovéPole 1"/>
          <p:cNvSpPr txBox="1"/>
          <p:nvPr/>
        </p:nvSpPr>
        <p:spPr>
          <a:xfrm>
            <a:off x="457202" y="2413363"/>
            <a:ext cx="6453346" cy="1846659"/>
          </a:xfrm>
          <a:prstGeom prst="rect">
            <a:avLst/>
          </a:prstGeom>
          <a:noFill/>
        </p:spPr>
        <p:txBody>
          <a:bodyPr wrap="square" rtlCol="0">
            <a:spAutoFit/>
          </a:bodyPr>
          <a:lstStyle/>
          <a:p>
            <a:r>
              <a:rPr lang="en-US" sz="2000" dirty="0">
                <a:solidFill>
                  <a:schemeClr val="bg1"/>
                </a:solidFill>
                <a:latin typeface="Roboto Slab" panose="020B0604020202020204" charset="0"/>
                <a:ea typeface="Roboto Slab" panose="020B0604020202020204" charset="0"/>
              </a:rPr>
              <a:t>ENVIRONMENTAL POLICY OF EU, ITS HISTORY AND DEVELOPMENT, AIMS AND INSTRUMENTS</a:t>
            </a:r>
            <a:endParaRPr lang="cs-CZ" sz="2000" dirty="0">
              <a:solidFill>
                <a:schemeClr val="bg1"/>
              </a:solidFill>
              <a:latin typeface="Roboto Slab" panose="020B0604020202020204" charset="0"/>
              <a:ea typeface="Roboto Slab" panose="020B0604020202020204" charset="0"/>
            </a:endParaRPr>
          </a:p>
          <a:p>
            <a:endParaRPr lang="en-US" sz="2000" dirty="0">
              <a:solidFill>
                <a:schemeClr val="bg1"/>
              </a:solidFill>
              <a:latin typeface="Roboto Slab" panose="020B0604020202020204" charset="0"/>
              <a:ea typeface="Roboto Slab" panose="020B0604020202020204" charset="0"/>
            </a:endParaRPr>
          </a:p>
          <a:p>
            <a:r>
              <a:rPr lang="en-US" sz="2000" dirty="0">
                <a:solidFill>
                  <a:schemeClr val="bg1"/>
                </a:solidFill>
                <a:latin typeface="Roboto Slab" panose="020B0604020202020204" charset="0"/>
                <a:ea typeface="Roboto Slab" panose="020B0604020202020204" charset="0"/>
              </a:rPr>
              <a:t>THE ROLE OF THE ENVIRONMENTAL ACTION PLANS</a:t>
            </a:r>
          </a:p>
          <a:p>
            <a:endParaRPr lang="cs-CZ" dirty="0"/>
          </a:p>
        </p:txBody>
      </p:sp>
      <p:pic>
        <p:nvPicPr>
          <p:cNvPr id="10" name="Picture 2" descr="Masarykova univerzita - Home | Facebook">
            <a:extLst>
              <a:ext uri="{FF2B5EF4-FFF2-40B4-BE49-F238E27FC236}">
                <a16:creationId xmlns:a16="http://schemas.microsoft.com/office/drawing/2014/main" id="{7C939E85-8BE2-4595-80F3-CD18BCB0516C}"/>
              </a:ext>
            </a:extLst>
          </p:cNvPr>
          <p:cNvPicPr>
            <a:picLocks noChangeAspect="1" noChangeArrowheads="1"/>
          </p:cNvPicPr>
          <p:nvPr/>
        </p:nvPicPr>
        <p:blipFill>
          <a:blip r:embed="rId5">
            <a:grayscl/>
            <a:extLst>
              <a:ext uri="{28A0092B-C50C-407E-A947-70E740481C1C}">
                <a14:useLocalDpi xmlns:a14="http://schemas.microsoft.com/office/drawing/2010/main" val="0"/>
              </a:ext>
            </a:extLst>
          </a:blip>
          <a:srcRect/>
          <a:stretch>
            <a:fillRect/>
          </a:stretch>
        </p:blipFill>
        <p:spPr bwMode="auto">
          <a:xfrm>
            <a:off x="295305" y="4466255"/>
            <a:ext cx="575642" cy="5756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1049772" y="530725"/>
            <a:ext cx="3810986" cy="1028700"/>
          </a:xfrm>
          <a:prstGeom prst="rect">
            <a:avLst/>
          </a:prstGeom>
        </p:spPr>
        <p:txBody>
          <a:bodyPr lIns="91425" tIns="91425" rIns="91425" bIns="91425" anchor="ctr" anchorCtr="0">
            <a:noAutofit/>
          </a:bodyPr>
          <a:lstStyle/>
          <a:p>
            <a:pPr lvl="0" rtl="0">
              <a:spcBef>
                <a:spcPts val="0"/>
              </a:spcBef>
              <a:buNone/>
            </a:pPr>
            <a:r>
              <a:rPr lang="cs-CZ" dirty="0" err="1"/>
              <a:t>Golden</a:t>
            </a:r>
            <a:r>
              <a:rPr lang="cs-CZ" dirty="0"/>
              <a:t> </a:t>
            </a:r>
            <a:r>
              <a:rPr lang="cs-CZ" dirty="0" err="1"/>
              <a:t>toad</a:t>
            </a:r>
            <a:endParaRPr lang="en" dirty="0"/>
          </a:p>
        </p:txBody>
      </p:sp>
      <p:pic>
        <p:nvPicPr>
          <p:cNvPr id="8194" name="Picture 2" descr="Výsledek obrázku pro golden t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1575" y="1668128"/>
            <a:ext cx="4843086" cy="3228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479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endParaRPr lang="cs-CZ" dirty="0"/>
          </a:p>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2303" y="195486"/>
            <a:ext cx="7008353" cy="71676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6084" y="4753926"/>
            <a:ext cx="6860790" cy="346158"/>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2627784" y="288410"/>
            <a:ext cx="5022558" cy="553998"/>
          </a:xfrm>
          <a:prstGeom prst="rect">
            <a:avLst/>
          </a:prstGeom>
          <a:noFill/>
        </p:spPr>
        <p:txBody>
          <a:bodyPr wrap="square" rtlCol="0">
            <a:spAutoFit/>
          </a:bodyPr>
          <a:lstStyle/>
          <a:p>
            <a:r>
              <a:rPr lang="cs-CZ" sz="3000" b="1" dirty="0"/>
              <a:t>Pojetí práva</a:t>
            </a:r>
          </a:p>
        </p:txBody>
      </p:sp>
      <p:pic>
        <p:nvPicPr>
          <p:cNvPr id="1026" name="Picture 2" descr="C:\Users\Vojtech\Desktop\seacoast-wallpapers-couple-screensaver-summer-nature-random-9483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4353" y="197268"/>
            <a:ext cx="7664253" cy="4790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1941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endParaRPr lang="cs-CZ" dirty="0"/>
          </a:p>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2303" y="195486"/>
            <a:ext cx="7008353" cy="71676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6084" y="4753926"/>
            <a:ext cx="6860790" cy="346158"/>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2627784" y="288410"/>
            <a:ext cx="5022558" cy="553998"/>
          </a:xfrm>
          <a:prstGeom prst="rect">
            <a:avLst/>
          </a:prstGeom>
          <a:noFill/>
        </p:spPr>
        <p:txBody>
          <a:bodyPr wrap="square" rtlCol="0">
            <a:spAutoFit/>
          </a:bodyPr>
          <a:lstStyle/>
          <a:p>
            <a:r>
              <a:rPr lang="cs-CZ" sz="3000" b="1" dirty="0"/>
              <a:t>Pojetí práva</a:t>
            </a:r>
          </a:p>
        </p:txBody>
      </p:sp>
      <p:pic>
        <p:nvPicPr>
          <p:cNvPr id="5" name="Picture 2" descr="C:\Users\Vojtech\Desktop\seacoast-wallpapers-couple-screensaver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7730" y="199439"/>
            <a:ext cx="7698679" cy="4811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8930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931952" y="169604"/>
            <a:ext cx="11046335" cy="400110"/>
          </a:xfrm>
          <a:prstGeom prst="rect">
            <a:avLst/>
          </a:prstGeom>
          <a:noFill/>
        </p:spPr>
        <p:txBody>
          <a:bodyPr wrap="square" rtlCol="0">
            <a:spAutoFit/>
          </a:bodyPr>
          <a:lstStyle/>
          <a:p>
            <a:pPr algn="ctr"/>
            <a:r>
              <a:rPr lang="cs-CZ" sz="2000" b="1" dirty="0">
                <a:latin typeface="Cambria" panose="02040503050406030204" pitchFamily="18" charset="0"/>
                <a:ea typeface="Cambria" panose="02040503050406030204" pitchFamily="18" charset="0"/>
              </a:rPr>
              <a:t>EU: Energetika x Životní prostředí</a:t>
            </a:r>
            <a:endParaRPr lang="en-US" sz="2000" b="1" dirty="0">
              <a:latin typeface="Cambria" panose="02040503050406030204" pitchFamily="18" charset="0"/>
              <a:ea typeface="Cambria" panose="02040503050406030204" pitchFamily="18" charset="0"/>
            </a:endParaRPr>
          </a:p>
        </p:txBody>
      </p:sp>
      <p:pic>
        <p:nvPicPr>
          <p:cNvPr id="3" name="Obrázek 2"/>
          <p:cNvPicPr>
            <a:picLocks noChangeAspect="1"/>
          </p:cNvPicPr>
          <p:nvPr/>
        </p:nvPicPr>
        <p:blipFill>
          <a:blip r:embed="rId2"/>
          <a:stretch>
            <a:fillRect/>
          </a:stretch>
        </p:blipFill>
        <p:spPr>
          <a:xfrm>
            <a:off x="1830178" y="169604"/>
            <a:ext cx="6182252" cy="4954448"/>
          </a:xfrm>
          <a:prstGeom prst="rect">
            <a:avLst/>
          </a:prstGeom>
        </p:spPr>
      </p:pic>
    </p:spTree>
    <p:extLst>
      <p:ext uri="{BB962C8B-B14F-4D97-AF65-F5344CB8AC3E}">
        <p14:creationId xmlns:p14="http://schemas.microsoft.com/office/powerpoint/2010/main" val="7892977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Share of energy from renewable energy sources in the EU member sta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665" y="0"/>
            <a:ext cx="7182485" cy="5081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4442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stretch>
            <a:fillRect/>
          </a:stretch>
        </p:blipFill>
        <p:spPr>
          <a:xfrm>
            <a:off x="367553" y="36065"/>
            <a:ext cx="7913594" cy="5083624"/>
          </a:xfrm>
          <a:prstGeom prst="rect">
            <a:avLst/>
          </a:prstGeom>
        </p:spPr>
      </p:pic>
      <p:pic>
        <p:nvPicPr>
          <p:cNvPr id="2" name="Obrázek 1"/>
          <p:cNvPicPr>
            <a:picLocks noChangeAspect="1"/>
          </p:cNvPicPr>
          <p:nvPr/>
        </p:nvPicPr>
        <p:blipFill>
          <a:blip r:embed="rId3"/>
          <a:stretch>
            <a:fillRect/>
          </a:stretch>
        </p:blipFill>
        <p:spPr>
          <a:xfrm>
            <a:off x="298594" y="-38380"/>
            <a:ext cx="8080374" cy="5220260"/>
          </a:xfrm>
          <a:prstGeom prst="rect">
            <a:avLst/>
          </a:prstGeom>
        </p:spPr>
      </p:pic>
      <p:pic>
        <p:nvPicPr>
          <p:cNvPr id="3" name="Obrázek 2"/>
          <p:cNvPicPr>
            <a:picLocks noChangeAspect="1"/>
          </p:cNvPicPr>
          <p:nvPr/>
        </p:nvPicPr>
        <p:blipFill>
          <a:blip r:embed="rId4"/>
          <a:stretch>
            <a:fillRect/>
          </a:stretch>
        </p:blipFill>
        <p:spPr>
          <a:xfrm>
            <a:off x="347504" y="-50076"/>
            <a:ext cx="7982553" cy="5231956"/>
          </a:xfrm>
          <a:prstGeom prst="rect">
            <a:avLst/>
          </a:prstGeom>
        </p:spPr>
      </p:pic>
      <p:pic>
        <p:nvPicPr>
          <p:cNvPr id="12" name="Obrázek 11"/>
          <p:cNvPicPr>
            <a:picLocks noChangeAspect="1"/>
          </p:cNvPicPr>
          <p:nvPr/>
        </p:nvPicPr>
        <p:blipFill>
          <a:blip r:embed="rId5"/>
          <a:stretch>
            <a:fillRect/>
          </a:stretch>
        </p:blipFill>
        <p:spPr>
          <a:xfrm>
            <a:off x="298593" y="15370"/>
            <a:ext cx="7865969" cy="5125014"/>
          </a:xfrm>
          <a:prstGeom prst="rect">
            <a:avLst/>
          </a:prstGeom>
        </p:spPr>
      </p:pic>
    </p:spTree>
    <p:extLst>
      <p:ext uri="{BB962C8B-B14F-4D97-AF65-F5344CB8AC3E}">
        <p14:creationId xmlns:p14="http://schemas.microsoft.com/office/powerpoint/2010/main" val="1399329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688" y="-137160"/>
            <a:ext cx="8581072" cy="5280660"/>
          </a:xfrm>
          <a:prstGeom prst="rect">
            <a:avLst/>
          </a:prstGeom>
        </p:spPr>
      </p:pic>
      <p:cxnSp>
        <p:nvCxnSpPr>
          <p:cNvPr id="6" name="Přímá spojnice se šipkou 5"/>
          <p:cNvCxnSpPr/>
          <p:nvPr/>
        </p:nvCxnSpPr>
        <p:spPr>
          <a:xfrm flipH="1">
            <a:off x="5979782" y="1184116"/>
            <a:ext cx="1295947" cy="10196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Přímá spojnice se šipkou 7"/>
          <p:cNvCxnSpPr/>
          <p:nvPr/>
        </p:nvCxnSpPr>
        <p:spPr>
          <a:xfrm flipH="1">
            <a:off x="5909063" y="1460408"/>
            <a:ext cx="1366668" cy="20561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Přímá spojnice se šipkou 9"/>
          <p:cNvCxnSpPr/>
          <p:nvPr/>
        </p:nvCxnSpPr>
        <p:spPr>
          <a:xfrm flipH="1" flipV="1">
            <a:off x="6098192" y="1381468"/>
            <a:ext cx="1177537" cy="3124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Přímá spojnice se šipkou 11"/>
          <p:cNvCxnSpPr/>
          <p:nvPr/>
        </p:nvCxnSpPr>
        <p:spPr>
          <a:xfrm flipH="1">
            <a:off x="6499476" y="1889652"/>
            <a:ext cx="782832" cy="4391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Přímá spojnice se šipkou 15"/>
          <p:cNvCxnSpPr/>
          <p:nvPr/>
        </p:nvCxnSpPr>
        <p:spPr>
          <a:xfrm flipH="1">
            <a:off x="6890892" y="2050003"/>
            <a:ext cx="391416" cy="4169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Přímá spojnice se šipkou 17"/>
          <p:cNvCxnSpPr/>
          <p:nvPr/>
        </p:nvCxnSpPr>
        <p:spPr>
          <a:xfrm flipH="1">
            <a:off x="6686960" y="2239131"/>
            <a:ext cx="595348" cy="7951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Přímá spojnice se šipkou 19"/>
          <p:cNvCxnSpPr/>
          <p:nvPr/>
        </p:nvCxnSpPr>
        <p:spPr>
          <a:xfrm flipH="1">
            <a:off x="6887603" y="2480063"/>
            <a:ext cx="460489" cy="14225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Přímá spojnice se šipkou 23"/>
          <p:cNvCxnSpPr/>
          <p:nvPr/>
        </p:nvCxnSpPr>
        <p:spPr>
          <a:xfrm flipH="1">
            <a:off x="6887603" y="2827899"/>
            <a:ext cx="1052548" cy="11536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2447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659" y="0"/>
            <a:ext cx="8358188" cy="5143500"/>
          </a:xfrm>
          <a:prstGeom prst="rect">
            <a:avLst/>
          </a:prstGeom>
        </p:spPr>
      </p:pic>
    </p:spTree>
    <p:extLst>
      <p:ext uri="{BB962C8B-B14F-4D97-AF65-F5344CB8AC3E}">
        <p14:creationId xmlns:p14="http://schemas.microsoft.com/office/powerpoint/2010/main" val="229258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stretch>
            <a:fillRect/>
          </a:stretch>
        </p:blipFill>
        <p:spPr>
          <a:xfrm>
            <a:off x="309718" y="265096"/>
            <a:ext cx="8714144" cy="4741244"/>
          </a:xfrm>
          <a:prstGeom prst="rect">
            <a:avLst/>
          </a:prstGeom>
        </p:spPr>
      </p:pic>
      <p:cxnSp>
        <p:nvCxnSpPr>
          <p:cNvPr id="5" name="Přímá spojnice se šipkou 4"/>
          <p:cNvCxnSpPr/>
          <p:nvPr/>
        </p:nvCxnSpPr>
        <p:spPr>
          <a:xfrm flipH="1">
            <a:off x="7440930" y="962424"/>
            <a:ext cx="257710" cy="35067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Přímá spojnice se šipkou 7"/>
          <p:cNvCxnSpPr/>
          <p:nvPr/>
        </p:nvCxnSpPr>
        <p:spPr>
          <a:xfrm flipH="1">
            <a:off x="7292340" y="1325880"/>
            <a:ext cx="406301"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Přímá spojnice se šipkou 10"/>
          <p:cNvCxnSpPr/>
          <p:nvPr/>
        </p:nvCxnSpPr>
        <p:spPr>
          <a:xfrm flipH="1">
            <a:off x="6595110" y="1482118"/>
            <a:ext cx="1103531" cy="1866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Přímá spojnice se šipkou 12"/>
          <p:cNvCxnSpPr/>
          <p:nvPr/>
        </p:nvCxnSpPr>
        <p:spPr>
          <a:xfrm flipH="1">
            <a:off x="7006590" y="1798293"/>
            <a:ext cx="746323" cy="3619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Přímá spojnice se šipkou 14"/>
          <p:cNvCxnSpPr/>
          <p:nvPr/>
        </p:nvCxnSpPr>
        <p:spPr>
          <a:xfrm flipH="1">
            <a:off x="7292340" y="2124049"/>
            <a:ext cx="406301" cy="22288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3047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1049772" y="530725"/>
            <a:ext cx="3810986" cy="1028700"/>
          </a:xfrm>
          <a:prstGeom prst="rect">
            <a:avLst/>
          </a:prstGeom>
        </p:spPr>
        <p:txBody>
          <a:bodyPr lIns="91425" tIns="91425" rIns="91425" bIns="91425" anchor="ctr" anchorCtr="0">
            <a:noAutofit/>
          </a:bodyPr>
          <a:lstStyle/>
          <a:p>
            <a:pPr lvl="0"/>
            <a:r>
              <a:rPr lang="cs-CZ" dirty="0" err="1"/>
              <a:t>Why</a:t>
            </a:r>
            <a:r>
              <a:rPr lang="cs-CZ" dirty="0"/>
              <a:t> </a:t>
            </a:r>
            <a:r>
              <a:rPr lang="cs-CZ" dirty="0" err="1"/>
              <a:t>does</a:t>
            </a:r>
            <a:r>
              <a:rPr lang="cs-CZ" dirty="0"/>
              <a:t> </a:t>
            </a:r>
            <a:r>
              <a:rPr lang="cs-CZ" dirty="0" err="1"/>
              <a:t>the</a:t>
            </a:r>
            <a:r>
              <a:rPr lang="cs-CZ" dirty="0"/>
              <a:t> EU </a:t>
            </a:r>
            <a:r>
              <a:rPr lang="cs-CZ" dirty="0" err="1"/>
              <a:t>protect</a:t>
            </a:r>
            <a:r>
              <a:rPr lang="cs-CZ" dirty="0"/>
              <a:t> </a:t>
            </a:r>
            <a:r>
              <a:rPr lang="cs-CZ" dirty="0" err="1"/>
              <a:t>the</a:t>
            </a:r>
            <a:r>
              <a:rPr lang="cs-CZ" dirty="0"/>
              <a:t> </a:t>
            </a:r>
            <a:r>
              <a:rPr lang="cs-CZ" dirty="0" err="1"/>
              <a:t>environment</a:t>
            </a:r>
            <a:r>
              <a:rPr lang="cs-CZ" dirty="0"/>
              <a:t>?</a:t>
            </a:r>
            <a:endParaRPr lang="en" dirty="0"/>
          </a:p>
        </p:txBody>
      </p:sp>
      <p:sp>
        <p:nvSpPr>
          <p:cNvPr id="5" name="Rectangle 3"/>
          <p:cNvSpPr>
            <a:spLocks noGrp="1" noChangeArrowheads="1"/>
          </p:cNvSpPr>
          <p:nvPr>
            <p:ph type="body" idx="1"/>
          </p:nvPr>
        </p:nvSpPr>
        <p:spPr>
          <a:xfrm>
            <a:off x="5038454" y="1313545"/>
            <a:ext cx="1398088" cy="439021"/>
          </a:xfrm>
        </p:spPr>
        <p:txBody>
          <a:bodyPr>
            <a:normAutofit fontScale="55000" lnSpcReduction="20000"/>
          </a:bodyPr>
          <a:lstStyle/>
          <a:p>
            <a:pPr algn="ctr" defTabSz="762000">
              <a:buFontTx/>
              <a:buNone/>
            </a:pPr>
            <a:r>
              <a:rPr lang="nl-BE" sz="3500" dirty="0">
                <a:solidFill>
                  <a:schemeClr val="tx1"/>
                </a:solidFill>
                <a:latin typeface="Roboto Slab" panose="020B0604020202020204" charset="0"/>
                <a:ea typeface="Roboto Slab" panose="020B0604020202020204" charset="0"/>
              </a:rPr>
              <a:t>Polic</a:t>
            </a:r>
            <a:r>
              <a:rPr lang="cs-CZ" sz="3500" dirty="0">
                <a:solidFill>
                  <a:schemeClr val="tx1"/>
                </a:solidFill>
                <a:latin typeface="Roboto Slab" panose="020B0604020202020204" charset="0"/>
                <a:ea typeface="Roboto Slab" panose="020B0604020202020204" charset="0"/>
              </a:rPr>
              <a:t>y</a:t>
            </a:r>
            <a:r>
              <a:rPr lang="nl-BE" sz="3900" dirty="0"/>
              <a:t> </a:t>
            </a:r>
          </a:p>
          <a:p>
            <a:pPr algn="ctr" defTabSz="762000">
              <a:buFontTx/>
              <a:buNone/>
            </a:pPr>
            <a:endParaRPr lang="nl-BE" dirty="0"/>
          </a:p>
        </p:txBody>
      </p:sp>
      <p:sp>
        <p:nvSpPr>
          <p:cNvPr id="6" name="Freeform 4"/>
          <p:cNvSpPr>
            <a:spLocks/>
          </p:cNvSpPr>
          <p:nvPr/>
        </p:nvSpPr>
        <p:spPr bwMode="auto">
          <a:xfrm>
            <a:off x="3027867" y="530726"/>
            <a:ext cx="5675270" cy="3852382"/>
          </a:xfrm>
          <a:custGeom>
            <a:avLst/>
            <a:gdLst>
              <a:gd name="T0" fmla="*/ 2167 w 4623"/>
              <a:gd name="T1" fmla="*/ 0 h 2492"/>
              <a:gd name="T2" fmla="*/ 1353 w 4623"/>
              <a:gd name="T3" fmla="*/ 932 h 2492"/>
              <a:gd name="T4" fmla="*/ 0 w 4623"/>
              <a:gd name="T5" fmla="*/ 2492 h 2492"/>
              <a:gd name="T6" fmla="*/ 4623 w 4623"/>
              <a:gd name="T7" fmla="*/ 2492 h 2492"/>
              <a:gd name="T8" fmla="*/ 2178 w 4623"/>
              <a:gd name="T9" fmla="*/ 14 h 2492"/>
            </a:gdLst>
            <a:ahLst/>
            <a:cxnLst>
              <a:cxn ang="0">
                <a:pos x="T0" y="T1"/>
              </a:cxn>
              <a:cxn ang="0">
                <a:pos x="T2" y="T3"/>
              </a:cxn>
              <a:cxn ang="0">
                <a:pos x="T4" y="T5"/>
              </a:cxn>
              <a:cxn ang="0">
                <a:pos x="T6" y="T7"/>
              </a:cxn>
              <a:cxn ang="0">
                <a:pos x="T8" y="T9"/>
              </a:cxn>
            </a:cxnLst>
            <a:rect l="0" t="0" r="r" b="b"/>
            <a:pathLst>
              <a:path w="4623" h="2492">
                <a:moveTo>
                  <a:pt x="2167" y="0"/>
                </a:moveTo>
                <a:lnTo>
                  <a:pt x="1353" y="932"/>
                </a:lnTo>
                <a:lnTo>
                  <a:pt x="0" y="2492"/>
                </a:lnTo>
                <a:lnTo>
                  <a:pt x="4623" y="2492"/>
                </a:lnTo>
                <a:lnTo>
                  <a:pt x="2178" y="14"/>
                </a:lnTo>
              </a:path>
            </a:pathLst>
          </a:custGeom>
          <a:noFill/>
          <a:ln w="1905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7" name="Rectangle 7"/>
          <p:cNvSpPr>
            <a:spLocks noChangeArrowheads="1"/>
          </p:cNvSpPr>
          <p:nvPr/>
        </p:nvSpPr>
        <p:spPr bwMode="auto">
          <a:xfrm>
            <a:off x="4295274" y="2350176"/>
            <a:ext cx="3741821" cy="765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defTabSz="762000"/>
            <a:r>
              <a:rPr lang="cs-CZ" sz="1800" dirty="0">
                <a:latin typeface="Roboto Slab" panose="020B0604020202020204" charset="0"/>
                <a:ea typeface="Roboto Slab" panose="020B0604020202020204" charset="0"/>
              </a:rPr>
              <a:t>Framework </a:t>
            </a:r>
            <a:r>
              <a:rPr lang="cs-CZ" sz="1800" dirty="0" err="1">
                <a:latin typeface="Roboto Slab" panose="020B0604020202020204" charset="0"/>
                <a:ea typeface="Roboto Slab" panose="020B0604020202020204" charset="0"/>
              </a:rPr>
              <a:t>legislation</a:t>
            </a:r>
            <a:r>
              <a:rPr lang="cs-CZ" sz="1800" dirty="0">
                <a:latin typeface="Roboto Slab" panose="020B0604020202020204" charset="0"/>
                <a:ea typeface="Roboto Slab" panose="020B0604020202020204" charset="0"/>
              </a:rPr>
              <a:t>,</a:t>
            </a:r>
          </a:p>
          <a:p>
            <a:pPr marL="342900" indent="-342900" defTabSz="762000"/>
            <a:r>
              <a:rPr lang="cs-CZ" sz="1800" dirty="0" err="1">
                <a:latin typeface="Roboto Slab" panose="020B0604020202020204" charset="0"/>
                <a:ea typeface="Roboto Slab" panose="020B0604020202020204" charset="0"/>
              </a:rPr>
              <a:t>specific</a:t>
            </a:r>
            <a:r>
              <a:rPr lang="cs-CZ" sz="1800" dirty="0">
                <a:latin typeface="Roboto Slab" panose="020B0604020202020204" charset="0"/>
                <a:ea typeface="Roboto Slab" panose="020B0604020202020204" charset="0"/>
              </a:rPr>
              <a:t> </a:t>
            </a:r>
            <a:r>
              <a:rPr lang="cs-CZ" sz="1800" dirty="0" err="1">
                <a:latin typeface="Roboto Slab" panose="020B0604020202020204" charset="0"/>
                <a:ea typeface="Roboto Slab" panose="020B0604020202020204" charset="0"/>
              </a:rPr>
              <a:t>legislation</a:t>
            </a:r>
            <a:r>
              <a:rPr lang="cs-CZ" sz="1800" dirty="0">
                <a:latin typeface="Roboto Slab" panose="020B0604020202020204" charset="0"/>
                <a:ea typeface="Roboto Slab" panose="020B0604020202020204" charset="0"/>
              </a:rPr>
              <a:t>, </a:t>
            </a:r>
            <a:r>
              <a:rPr lang="cs-CZ" sz="1800" dirty="0" err="1">
                <a:latin typeface="Roboto Slab" panose="020B0604020202020204" charset="0"/>
                <a:ea typeface="Roboto Slab" panose="020B0604020202020204" charset="0"/>
              </a:rPr>
              <a:t>binding</a:t>
            </a:r>
            <a:r>
              <a:rPr lang="cs-CZ" sz="1800" dirty="0">
                <a:latin typeface="Roboto Slab" panose="020B0604020202020204" charset="0"/>
                <a:ea typeface="Roboto Slab" panose="020B0604020202020204" charset="0"/>
              </a:rPr>
              <a:t> p</a:t>
            </a:r>
            <a:r>
              <a:rPr lang="nl-BE" sz="1800" dirty="0">
                <a:latin typeface="Roboto Slab" panose="020B0604020202020204" charset="0"/>
                <a:ea typeface="Roboto Slab" panose="020B0604020202020204" charset="0"/>
              </a:rPr>
              <a:t>lans</a:t>
            </a:r>
            <a:r>
              <a:rPr lang="cs-CZ" sz="1800" dirty="0">
                <a:latin typeface="Roboto Slab" panose="020B0604020202020204" charset="0"/>
                <a:ea typeface="Roboto Slab" panose="020B0604020202020204" charset="0"/>
              </a:rPr>
              <a:t> and p</a:t>
            </a:r>
            <a:r>
              <a:rPr lang="nl-BE" sz="1800" dirty="0">
                <a:latin typeface="Roboto Slab" panose="020B0604020202020204" charset="0"/>
                <a:ea typeface="Roboto Slab" panose="020B0604020202020204" charset="0"/>
              </a:rPr>
              <a:t>rogrammes</a:t>
            </a:r>
            <a:r>
              <a:rPr lang="cs-CZ" sz="1800" dirty="0">
                <a:latin typeface="Roboto Slab" panose="020B0604020202020204" charset="0"/>
                <a:ea typeface="Roboto Slab" panose="020B0604020202020204" charset="0"/>
              </a:rPr>
              <a:t>…</a:t>
            </a:r>
            <a:endParaRPr lang="cs-CZ" sz="1600" dirty="0">
              <a:latin typeface="Roboto Slab" panose="020B0604020202020204" charset="0"/>
              <a:ea typeface="Roboto Slab" panose="020B0604020202020204" charset="0"/>
            </a:endParaRPr>
          </a:p>
        </p:txBody>
      </p:sp>
      <p:sp>
        <p:nvSpPr>
          <p:cNvPr id="8" name="Rectangle 8"/>
          <p:cNvSpPr>
            <a:spLocks noChangeArrowheads="1"/>
          </p:cNvSpPr>
          <p:nvPr/>
        </p:nvSpPr>
        <p:spPr bwMode="auto">
          <a:xfrm>
            <a:off x="3726658" y="3475337"/>
            <a:ext cx="4531564" cy="954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defTabSz="762000">
              <a:buFontTx/>
              <a:buNone/>
            </a:pPr>
            <a:r>
              <a:rPr lang="cs-CZ" sz="2400" dirty="0" err="1">
                <a:latin typeface="Roboto Slab" panose="020B0604020202020204" charset="0"/>
                <a:ea typeface="Roboto Slab" panose="020B0604020202020204" charset="0"/>
              </a:rPr>
              <a:t>Administrative</a:t>
            </a:r>
            <a:r>
              <a:rPr lang="cs-CZ" sz="2400" dirty="0">
                <a:latin typeface="Roboto Slab" panose="020B0604020202020204" charset="0"/>
                <a:ea typeface="Roboto Slab" panose="020B0604020202020204" charset="0"/>
              </a:rPr>
              <a:t> and </a:t>
            </a:r>
            <a:r>
              <a:rPr lang="cs-CZ" sz="2400" dirty="0" err="1">
                <a:latin typeface="Roboto Slab" panose="020B0604020202020204" charset="0"/>
                <a:ea typeface="Roboto Slab" panose="020B0604020202020204" charset="0"/>
              </a:rPr>
              <a:t>judicial</a:t>
            </a:r>
            <a:r>
              <a:rPr lang="cs-CZ" sz="2400" dirty="0">
                <a:latin typeface="Roboto Slab" panose="020B0604020202020204" charset="0"/>
                <a:ea typeface="Roboto Slab" panose="020B0604020202020204" charset="0"/>
              </a:rPr>
              <a:t> </a:t>
            </a:r>
            <a:r>
              <a:rPr lang="cs-CZ" sz="2400" dirty="0" err="1">
                <a:latin typeface="Roboto Slab" panose="020B0604020202020204" charset="0"/>
                <a:ea typeface="Roboto Slab" panose="020B0604020202020204" charset="0"/>
              </a:rPr>
              <a:t>decisions</a:t>
            </a:r>
            <a:r>
              <a:rPr lang="cs-CZ" sz="2400" dirty="0">
                <a:latin typeface="Roboto Slab" panose="020B0604020202020204" charset="0"/>
                <a:ea typeface="Roboto Slab" panose="020B0604020202020204" charset="0"/>
              </a:rPr>
              <a:t>, direct </a:t>
            </a:r>
            <a:r>
              <a:rPr lang="cs-CZ" sz="2400" dirty="0" err="1">
                <a:latin typeface="Roboto Slab" panose="020B0604020202020204" charset="0"/>
                <a:ea typeface="Roboto Slab" panose="020B0604020202020204" charset="0"/>
              </a:rPr>
              <a:t>action</a:t>
            </a:r>
            <a:r>
              <a:rPr lang="cs-CZ" sz="2400" dirty="0">
                <a:latin typeface="Roboto Slab" panose="020B0604020202020204" charset="0"/>
                <a:ea typeface="Roboto Slab" panose="020B0604020202020204" charset="0"/>
              </a:rPr>
              <a:t>… </a:t>
            </a:r>
            <a:endParaRPr lang="nl-BE" sz="4000" dirty="0">
              <a:latin typeface="Roboto Slab" panose="020B0604020202020204" charset="0"/>
              <a:ea typeface="Roboto Slab" panose="020B0604020202020204" charset="0"/>
            </a:endParaRPr>
          </a:p>
        </p:txBody>
      </p:sp>
      <p:sp>
        <p:nvSpPr>
          <p:cNvPr id="9" name="Line 9"/>
          <p:cNvSpPr>
            <a:spLocks noChangeShapeType="1"/>
          </p:cNvSpPr>
          <p:nvPr/>
        </p:nvSpPr>
        <p:spPr bwMode="auto">
          <a:xfrm flipV="1">
            <a:off x="4651511" y="2042660"/>
            <a:ext cx="2230551" cy="1474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10" name="Line 10"/>
          <p:cNvSpPr>
            <a:spLocks noChangeShapeType="1"/>
          </p:cNvSpPr>
          <p:nvPr/>
        </p:nvSpPr>
        <p:spPr bwMode="auto">
          <a:xfrm flipV="1">
            <a:off x="3726658" y="3324995"/>
            <a:ext cx="4166058" cy="951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11" name="Volný tvar 10"/>
          <p:cNvSpPr/>
          <p:nvPr/>
        </p:nvSpPr>
        <p:spPr>
          <a:xfrm>
            <a:off x="2566078" y="240632"/>
            <a:ext cx="6421839" cy="4764505"/>
          </a:xfrm>
          <a:custGeom>
            <a:avLst/>
            <a:gdLst>
              <a:gd name="connsiteX0" fmla="*/ 2178377 w 9005453"/>
              <a:gd name="connsiteY0" fmla="*/ 1052499 h 5108483"/>
              <a:gd name="connsiteX1" fmla="*/ 396711 w 9005453"/>
              <a:gd name="connsiteY1" fmla="*/ 4427295 h 5108483"/>
              <a:gd name="connsiteX2" fmla="*/ 8880835 w 9005453"/>
              <a:gd name="connsiteY2" fmla="*/ 4738379 h 5108483"/>
              <a:gd name="connsiteX3" fmla="*/ 5289222 w 9005453"/>
              <a:gd name="connsiteY3" fmla="*/ 241794 h 5108483"/>
              <a:gd name="connsiteX4" fmla="*/ 2932521 w 9005453"/>
              <a:gd name="connsiteY4" fmla="*/ 609439 h 5108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05453" h="5108483">
                <a:moveTo>
                  <a:pt x="2178377" y="1052499"/>
                </a:moveTo>
                <a:cubicBezTo>
                  <a:pt x="729006" y="2432740"/>
                  <a:pt x="-720365" y="3812982"/>
                  <a:pt x="396711" y="4427295"/>
                </a:cubicBezTo>
                <a:cubicBezTo>
                  <a:pt x="1513787" y="5041608"/>
                  <a:pt x="8065417" y="5435962"/>
                  <a:pt x="8880835" y="4738379"/>
                </a:cubicBezTo>
                <a:cubicBezTo>
                  <a:pt x="9696253" y="4040796"/>
                  <a:pt x="6280608" y="929951"/>
                  <a:pt x="5289222" y="241794"/>
                </a:cubicBezTo>
                <a:cubicBezTo>
                  <a:pt x="4297836" y="-446363"/>
                  <a:pt x="3308022" y="546594"/>
                  <a:pt x="2932521" y="60943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2" name="Přímá spojnice 11"/>
          <p:cNvCxnSpPr/>
          <p:nvPr/>
        </p:nvCxnSpPr>
        <p:spPr>
          <a:xfrm flipV="1">
            <a:off x="4669550" y="435860"/>
            <a:ext cx="322420" cy="35697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Přímá spojnice 12"/>
          <p:cNvCxnSpPr/>
          <p:nvPr/>
        </p:nvCxnSpPr>
        <p:spPr>
          <a:xfrm flipV="1">
            <a:off x="4669550" y="737657"/>
            <a:ext cx="504029" cy="8525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extovéPole 1"/>
          <p:cNvSpPr txBox="1"/>
          <p:nvPr/>
        </p:nvSpPr>
        <p:spPr>
          <a:xfrm>
            <a:off x="6674165" y="101882"/>
            <a:ext cx="2673304" cy="830997"/>
          </a:xfrm>
          <a:prstGeom prst="rect">
            <a:avLst/>
          </a:prstGeom>
          <a:noFill/>
        </p:spPr>
        <p:txBody>
          <a:bodyPr wrap="square" rtlCol="0">
            <a:spAutoFit/>
          </a:bodyPr>
          <a:lstStyle/>
          <a:p>
            <a:r>
              <a:rPr lang="cs-CZ" sz="2400" b="1" dirty="0">
                <a:solidFill>
                  <a:schemeClr val="accent1">
                    <a:lumMod val="75000"/>
                  </a:schemeClr>
                </a:solidFill>
                <a:latin typeface="Roboto Slab" panose="020B0604020202020204" charset="0"/>
                <a:ea typeface="Roboto Slab" panose="020B0604020202020204" charset="0"/>
              </a:rPr>
              <a:t>PRIMARY LAW</a:t>
            </a:r>
          </a:p>
          <a:p>
            <a:r>
              <a:rPr lang="cs-CZ" sz="2400" b="1" dirty="0">
                <a:solidFill>
                  <a:schemeClr val="accent1">
                    <a:lumMod val="75000"/>
                  </a:schemeClr>
                </a:solidFill>
                <a:latin typeface="Roboto Slab" panose="020B0604020202020204" charset="0"/>
                <a:ea typeface="Roboto Slab" panose="020B0604020202020204" charset="0"/>
              </a:rPr>
              <a:t>(</a:t>
            </a:r>
            <a:r>
              <a:rPr lang="cs-CZ" sz="2400" b="1" dirty="0" err="1">
                <a:solidFill>
                  <a:schemeClr val="accent1">
                    <a:lumMod val="75000"/>
                  </a:schemeClr>
                </a:solidFill>
                <a:latin typeface="Roboto Slab" panose="020B0604020202020204" charset="0"/>
                <a:ea typeface="Roboto Slab" panose="020B0604020202020204" charset="0"/>
              </a:rPr>
              <a:t>competence</a:t>
            </a:r>
            <a:r>
              <a:rPr lang="cs-CZ" sz="2400" b="1" dirty="0">
                <a:solidFill>
                  <a:schemeClr val="accent1">
                    <a:lumMod val="75000"/>
                  </a:schemeClr>
                </a:solidFill>
                <a:latin typeface="Roboto Slab" panose="020B0604020202020204" charset="0"/>
                <a:ea typeface="Roboto Slab" panose="020B0604020202020204" charset="0"/>
              </a:rPr>
              <a:t> )</a:t>
            </a:r>
          </a:p>
        </p:txBody>
      </p:sp>
    </p:spTree>
    <p:extLst>
      <p:ext uri="{BB962C8B-B14F-4D97-AF65-F5344CB8AC3E}">
        <p14:creationId xmlns:p14="http://schemas.microsoft.com/office/powerpoint/2010/main" val="252745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3" name="Nadpis 2">
            <a:extLst>
              <a:ext uri="{FF2B5EF4-FFF2-40B4-BE49-F238E27FC236}">
                <a16:creationId xmlns:a16="http://schemas.microsoft.com/office/drawing/2014/main" id="{AF2E825E-0765-4329-B7B5-BCDFA40283FE}"/>
              </a:ext>
            </a:extLst>
          </p:cNvPr>
          <p:cNvSpPr>
            <a:spLocks noGrp="1"/>
          </p:cNvSpPr>
          <p:nvPr>
            <p:ph type="title"/>
          </p:nvPr>
        </p:nvSpPr>
        <p:spPr/>
        <p:txBody>
          <a:bodyPr/>
          <a:lstStyle/>
          <a:p>
            <a:endParaRPr lang="cs-CZ"/>
          </a:p>
        </p:txBody>
      </p:sp>
      <p:pic>
        <p:nvPicPr>
          <p:cNvPr id="3074" name="Picture 2" descr="Rozhodujeme nestranně a podle zákona. Soudci odvrací Zemanovy útoky kvůli  ekologům | Blesk.cz">
            <a:extLst>
              <a:ext uri="{FF2B5EF4-FFF2-40B4-BE49-F238E27FC236}">
                <a16:creationId xmlns:a16="http://schemas.microsoft.com/office/drawing/2014/main" id="{D8EF7D98-0BC8-400E-B723-D0592E6B76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4640" y="790154"/>
            <a:ext cx="5654531" cy="376968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2188" y="92674"/>
            <a:ext cx="5382752" cy="5050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2303" y="195486"/>
            <a:ext cx="7008353" cy="71676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6084" y="4753926"/>
            <a:ext cx="6860790" cy="346158"/>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p:cNvSpPr txBox="1"/>
          <p:nvPr/>
        </p:nvSpPr>
        <p:spPr>
          <a:xfrm>
            <a:off x="2519772" y="357504"/>
            <a:ext cx="4590510" cy="415498"/>
          </a:xfrm>
          <a:prstGeom prst="rect">
            <a:avLst/>
          </a:prstGeom>
          <a:noFill/>
        </p:spPr>
        <p:txBody>
          <a:bodyPr wrap="square" rtlCol="0">
            <a:spAutoFit/>
          </a:bodyPr>
          <a:lstStyle/>
          <a:p>
            <a:r>
              <a:rPr lang="cs-CZ" sz="2100" b="1" dirty="0"/>
              <a:t>EKOPOLITIKA</a:t>
            </a:r>
          </a:p>
        </p:txBody>
      </p:sp>
      <p:sp>
        <p:nvSpPr>
          <p:cNvPr id="4" name="Zástupný symbol pro obsah 3"/>
          <p:cNvSpPr>
            <a:spLocks noGrp="1"/>
          </p:cNvSpPr>
          <p:nvPr>
            <p:ph idx="1"/>
          </p:nvPr>
        </p:nvSpPr>
        <p:spPr/>
        <p:txBody>
          <a:bodyPr/>
          <a:lstStyle/>
          <a:p>
            <a:endParaRPr lang="cs-CZ"/>
          </a:p>
        </p:txBody>
      </p:sp>
      <p:pic>
        <p:nvPicPr>
          <p:cNvPr id="7170" name="Picture 2" descr="https://a-static.projektn.sk/2017/11/slovensky-raj.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921" y="357504"/>
            <a:ext cx="7548985" cy="4096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45096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2303" y="195486"/>
            <a:ext cx="7008353" cy="71676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6084" y="4753926"/>
            <a:ext cx="6860790" cy="346158"/>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p:cNvSpPr txBox="1"/>
          <p:nvPr/>
        </p:nvSpPr>
        <p:spPr>
          <a:xfrm>
            <a:off x="2519772" y="357504"/>
            <a:ext cx="4590510" cy="415498"/>
          </a:xfrm>
          <a:prstGeom prst="rect">
            <a:avLst/>
          </a:prstGeom>
          <a:noFill/>
        </p:spPr>
        <p:txBody>
          <a:bodyPr wrap="square" rtlCol="0">
            <a:spAutoFit/>
          </a:bodyPr>
          <a:lstStyle/>
          <a:p>
            <a:r>
              <a:rPr lang="cs-CZ" sz="2100" b="1" dirty="0"/>
              <a:t>EKOPOLITIKA</a:t>
            </a:r>
          </a:p>
        </p:txBody>
      </p:sp>
      <p:sp>
        <p:nvSpPr>
          <p:cNvPr id="4" name="Zástupný symbol pro obsah 3"/>
          <p:cNvSpPr>
            <a:spLocks noGrp="1"/>
          </p:cNvSpPr>
          <p:nvPr>
            <p:ph idx="1"/>
          </p:nvPr>
        </p:nvSpPr>
        <p:spPr/>
        <p:txBody>
          <a:bodyPr/>
          <a:lstStyle/>
          <a:p>
            <a:endParaRPr lang="cs-CZ"/>
          </a:p>
        </p:txBody>
      </p:sp>
      <p:pic>
        <p:nvPicPr>
          <p:cNvPr id="6" name="Obrázek 5"/>
          <p:cNvPicPr>
            <a:picLocks noChangeAspect="1"/>
          </p:cNvPicPr>
          <p:nvPr/>
        </p:nvPicPr>
        <p:blipFill>
          <a:blip r:embed="rId4"/>
          <a:stretch>
            <a:fillRect/>
          </a:stretch>
        </p:blipFill>
        <p:spPr>
          <a:xfrm>
            <a:off x="543492" y="195486"/>
            <a:ext cx="4413864" cy="4753926"/>
          </a:xfrm>
          <a:prstGeom prst="rect">
            <a:avLst/>
          </a:prstGeom>
        </p:spPr>
      </p:pic>
      <p:pic>
        <p:nvPicPr>
          <p:cNvPr id="7" name="Obrázek 6"/>
          <p:cNvPicPr>
            <a:picLocks noChangeAspect="1"/>
          </p:cNvPicPr>
          <p:nvPr/>
        </p:nvPicPr>
        <p:blipFill>
          <a:blip r:embed="rId5"/>
          <a:stretch>
            <a:fillRect/>
          </a:stretch>
        </p:blipFill>
        <p:spPr>
          <a:xfrm>
            <a:off x="2212283" y="825306"/>
            <a:ext cx="7077075" cy="4095750"/>
          </a:xfrm>
          <a:prstGeom prst="rect">
            <a:avLst/>
          </a:prstGeom>
        </p:spPr>
      </p:pic>
    </p:spTree>
    <p:extLst>
      <p:ext uri="{BB962C8B-B14F-4D97-AF65-F5344CB8AC3E}">
        <p14:creationId xmlns:p14="http://schemas.microsoft.com/office/powerpoint/2010/main" val="2371656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2303" y="195486"/>
            <a:ext cx="7008353" cy="71676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6084" y="4753926"/>
            <a:ext cx="6860790" cy="346158"/>
          </a:xfrm>
          <a:prstGeom prst="rect">
            <a:avLst/>
          </a:prstGeom>
          <a:noFill/>
          <a:extLst>
            <a:ext uri="{909E8E84-426E-40DD-AFC4-6F175D3DCCD1}">
              <a14:hiddenFill xmlns:a14="http://schemas.microsoft.com/office/drawing/2010/main">
                <a:solidFill>
                  <a:srgbClr val="FFFFFF"/>
                </a:solidFill>
              </a14:hiddenFill>
            </a:ext>
          </a:extLst>
        </p:spPr>
      </p:pic>
      <p:sp>
        <p:nvSpPr>
          <p:cNvPr id="4" name="Zástupný symbol pro obsah 3"/>
          <p:cNvSpPr>
            <a:spLocks noGrp="1"/>
          </p:cNvSpPr>
          <p:nvPr>
            <p:ph idx="1"/>
          </p:nvPr>
        </p:nvSpPr>
        <p:spPr>
          <a:xfrm>
            <a:off x="733648" y="0"/>
            <a:ext cx="7540800" cy="3158699"/>
          </a:xfrm>
        </p:spPr>
        <p:txBody>
          <a:bodyPr/>
          <a:lstStyle/>
          <a:p>
            <a:r>
              <a:rPr lang="en-US" sz="1100" dirty="0">
                <a:latin typeface="Roboto Slab" panose="020B0604020202020204" charset="0"/>
                <a:ea typeface="Roboto Slab" panose="020B0604020202020204" charset="0"/>
              </a:rPr>
              <a:t>Article 6</a:t>
            </a:r>
          </a:p>
          <a:p>
            <a:pPr algn="just">
              <a:buNone/>
            </a:pPr>
            <a:r>
              <a:rPr lang="en-US" sz="1100" dirty="0">
                <a:latin typeface="Roboto Slab" panose="020B0604020202020204" charset="0"/>
                <a:ea typeface="Roboto Slab" panose="020B0604020202020204" charset="0"/>
              </a:rPr>
              <a:t>1. For special areas of conservation, Member States shall establish the necessary conservation measures involving, if need be, appropriate management plans specifically designed for the sites or integrated into other development plans, and appropriate statutory, administrative or contractual measures which correspond to the ecological requirements of the natural habitat types in Annex I and the species in Annex II present on the sites.</a:t>
            </a:r>
          </a:p>
          <a:p>
            <a:pPr algn="just">
              <a:buNone/>
            </a:pPr>
            <a:r>
              <a:rPr lang="en-US" sz="1100" dirty="0">
                <a:latin typeface="Roboto Slab" panose="020B0604020202020204" charset="0"/>
                <a:ea typeface="Roboto Slab" panose="020B0604020202020204" charset="0"/>
              </a:rPr>
              <a:t>2. Member States shall take appropriate steps to avoid, in the special areas of conservation, the deterioration of natural habitats and the habitats of species as well as disturbance of the species for which the areas have been designated, in so far as such disturbance could be significant in relation to the objectives of this Directive.</a:t>
            </a:r>
          </a:p>
          <a:p>
            <a:pPr algn="just">
              <a:buNone/>
            </a:pPr>
            <a:r>
              <a:rPr lang="en-US" sz="1200" b="1" dirty="0">
                <a:latin typeface="Roboto Slab" panose="020B0604020202020204" charset="0"/>
                <a:ea typeface="Roboto Slab" panose="020B0604020202020204" charset="0"/>
              </a:rPr>
              <a:t>3. </a:t>
            </a:r>
            <a:r>
              <a:rPr lang="en-US" sz="1200" b="1" dirty="0">
                <a:solidFill>
                  <a:schemeClr val="accent6"/>
                </a:solidFill>
                <a:latin typeface="Roboto Slab" panose="020B0604020202020204" charset="0"/>
                <a:ea typeface="Roboto Slab" panose="020B0604020202020204" charset="0"/>
              </a:rPr>
              <a:t>Any plan or project </a:t>
            </a:r>
            <a:r>
              <a:rPr lang="en-US" sz="1200" b="1" dirty="0">
                <a:solidFill>
                  <a:schemeClr val="accent4"/>
                </a:solidFill>
                <a:latin typeface="Roboto Slab" panose="020B0604020202020204" charset="0"/>
                <a:ea typeface="Roboto Slab" panose="020B0604020202020204" charset="0"/>
              </a:rPr>
              <a:t>not directly connected with or necessary to the management of the site but likely to have a significant effect thereon, </a:t>
            </a:r>
            <a:r>
              <a:rPr lang="en-US" sz="1200" b="1" dirty="0">
                <a:solidFill>
                  <a:schemeClr val="accent3"/>
                </a:solidFill>
                <a:latin typeface="Roboto Slab" panose="020B0604020202020204" charset="0"/>
                <a:ea typeface="Roboto Slab" panose="020B0604020202020204" charset="0"/>
              </a:rPr>
              <a:t>either individually or in combination with other plans or projects</a:t>
            </a:r>
            <a:r>
              <a:rPr lang="en-US" sz="1200" b="1" dirty="0">
                <a:solidFill>
                  <a:schemeClr val="accent4"/>
                </a:solidFill>
                <a:latin typeface="Roboto Slab" panose="020B0604020202020204" charset="0"/>
                <a:ea typeface="Roboto Slab" panose="020B0604020202020204" charset="0"/>
              </a:rPr>
              <a:t>, shall be subject to </a:t>
            </a:r>
            <a:r>
              <a:rPr lang="en-US" sz="1200" b="1" dirty="0">
                <a:solidFill>
                  <a:schemeClr val="accent2"/>
                </a:solidFill>
                <a:latin typeface="Roboto Slab" panose="020B0604020202020204" charset="0"/>
                <a:ea typeface="Roboto Slab" panose="020B0604020202020204" charset="0"/>
              </a:rPr>
              <a:t>appropriate assessment </a:t>
            </a:r>
            <a:r>
              <a:rPr lang="en-US" sz="1200" b="1" dirty="0">
                <a:solidFill>
                  <a:schemeClr val="accent4"/>
                </a:solidFill>
                <a:latin typeface="Roboto Slab" panose="020B0604020202020204" charset="0"/>
                <a:ea typeface="Roboto Slab" panose="020B0604020202020204" charset="0"/>
              </a:rPr>
              <a:t>of its implications for the site in view of the site's conservation objectives. </a:t>
            </a:r>
            <a:r>
              <a:rPr lang="en-US" sz="1200" b="1" dirty="0">
                <a:latin typeface="Roboto Slab" panose="020B0604020202020204" charset="0"/>
                <a:ea typeface="Roboto Slab" panose="020B0604020202020204" charset="0"/>
              </a:rPr>
              <a:t>In the light of the conclusions of the assessment of the implications for the site and subject to the provisions of paragraph 4, the competent national authorities shall agree to the plan or project only after having ascertained that it will not adversely affect the integrity of the site concerned and, if appropriate, after having obtained the opinion of the general public.</a:t>
            </a:r>
          </a:p>
          <a:p>
            <a:pPr algn="just">
              <a:buNone/>
            </a:pPr>
            <a:r>
              <a:rPr lang="en-US" sz="1200" b="1" dirty="0">
                <a:latin typeface="Roboto Slab" panose="020B0604020202020204" charset="0"/>
                <a:ea typeface="Roboto Slab" panose="020B0604020202020204" charset="0"/>
              </a:rPr>
              <a:t>4. If, </a:t>
            </a:r>
            <a:r>
              <a:rPr lang="en-US" sz="1200" b="1" dirty="0">
                <a:solidFill>
                  <a:schemeClr val="accent1"/>
                </a:solidFill>
                <a:latin typeface="Roboto Slab" panose="020B0604020202020204" charset="0"/>
                <a:ea typeface="Roboto Slab" panose="020B0604020202020204" charset="0"/>
              </a:rPr>
              <a:t>in spite of a negative assessment </a:t>
            </a:r>
            <a:r>
              <a:rPr lang="en-US" sz="1200" b="1" dirty="0">
                <a:latin typeface="Roboto Slab" panose="020B0604020202020204" charset="0"/>
                <a:ea typeface="Roboto Slab" panose="020B0604020202020204" charset="0"/>
              </a:rPr>
              <a:t>of the implications for the site and </a:t>
            </a:r>
            <a:r>
              <a:rPr lang="en-US" sz="1200" b="1" dirty="0">
                <a:solidFill>
                  <a:schemeClr val="accent3"/>
                </a:solidFill>
                <a:latin typeface="Roboto Slab" panose="020B0604020202020204" charset="0"/>
                <a:ea typeface="Roboto Slab" panose="020B0604020202020204" charset="0"/>
              </a:rPr>
              <a:t>in the absence of alternative solutions</a:t>
            </a:r>
            <a:r>
              <a:rPr lang="en-US" sz="1200" b="1" dirty="0">
                <a:latin typeface="Roboto Slab" panose="020B0604020202020204" charset="0"/>
                <a:ea typeface="Roboto Slab" panose="020B0604020202020204" charset="0"/>
              </a:rPr>
              <a:t>, a plan or project </a:t>
            </a:r>
            <a:r>
              <a:rPr lang="en-US" sz="1200" b="1" dirty="0">
                <a:solidFill>
                  <a:schemeClr val="accent6"/>
                </a:solidFill>
                <a:latin typeface="Roboto Slab" panose="020B0604020202020204" charset="0"/>
                <a:ea typeface="Roboto Slab" panose="020B0604020202020204" charset="0"/>
              </a:rPr>
              <a:t>must nevertheless be carried out </a:t>
            </a:r>
            <a:r>
              <a:rPr lang="en-US" sz="1200" b="1" dirty="0">
                <a:latin typeface="Roboto Slab" panose="020B0604020202020204" charset="0"/>
                <a:ea typeface="Roboto Slab" panose="020B0604020202020204" charset="0"/>
              </a:rPr>
              <a:t>for </a:t>
            </a:r>
            <a:r>
              <a:rPr lang="en-US" sz="1200" b="1" dirty="0">
                <a:solidFill>
                  <a:schemeClr val="accent2"/>
                </a:solidFill>
                <a:latin typeface="Roboto Slab" panose="020B0604020202020204" charset="0"/>
                <a:ea typeface="Roboto Slab" panose="020B0604020202020204" charset="0"/>
              </a:rPr>
              <a:t>imperative reasons of overriding public interest, including those of a social or economic nature</a:t>
            </a:r>
            <a:r>
              <a:rPr lang="en-US" sz="1200" b="1" dirty="0">
                <a:latin typeface="Roboto Slab" panose="020B0604020202020204" charset="0"/>
                <a:ea typeface="Roboto Slab" panose="020B0604020202020204" charset="0"/>
              </a:rPr>
              <a:t>, the Member State shall </a:t>
            </a:r>
            <a:r>
              <a:rPr lang="en-US" sz="1200" b="1" dirty="0">
                <a:solidFill>
                  <a:schemeClr val="accent1"/>
                </a:solidFill>
                <a:latin typeface="Roboto Slab" panose="020B0604020202020204" charset="0"/>
                <a:ea typeface="Roboto Slab" panose="020B0604020202020204" charset="0"/>
              </a:rPr>
              <a:t>take all compensatory measures </a:t>
            </a:r>
            <a:r>
              <a:rPr lang="en-US" sz="1200" b="1" dirty="0">
                <a:latin typeface="Roboto Slab" panose="020B0604020202020204" charset="0"/>
                <a:ea typeface="Roboto Slab" panose="020B0604020202020204" charset="0"/>
              </a:rPr>
              <a:t>necessary to ensure that the overall coherence of Natura 2000 is protected. It shall inform the Commission of the compensatory measures adopted.</a:t>
            </a:r>
          </a:p>
          <a:p>
            <a:pPr algn="just">
              <a:buNone/>
            </a:pPr>
            <a:r>
              <a:rPr lang="en-US" sz="1200" b="1" dirty="0">
                <a:latin typeface="Roboto Slab" panose="020B0604020202020204" charset="0"/>
                <a:ea typeface="Roboto Slab" panose="020B0604020202020204" charset="0"/>
              </a:rPr>
              <a:t>Where the site concerned hosts a priority natural habitat type and/or a priority species, the only considerations which may be raised are those relating to human health or public safety, to beneficial consequences of primary importance for the environment or, further to an opinion from the Commission, to other imperative reasons of overriding public interest.</a:t>
            </a:r>
            <a:endParaRPr lang="cs-CZ" sz="1200" b="1" dirty="0">
              <a:latin typeface="Roboto Slab" panose="020B0604020202020204" charset="0"/>
              <a:ea typeface="Roboto Slab" panose="020B0604020202020204" charset="0"/>
            </a:endParaRPr>
          </a:p>
        </p:txBody>
      </p:sp>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185" y="0"/>
            <a:ext cx="4379918" cy="5100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2740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750816" y="1106320"/>
            <a:ext cx="7913754" cy="3000284"/>
          </a:xfrm>
          <a:prstGeom prst="rect">
            <a:avLst/>
          </a:prstGeom>
          <a:noFill/>
          <a:ln>
            <a:noFill/>
          </a:ln>
        </p:spPr>
        <p:txBody>
          <a:bodyPr lIns="91425" tIns="91425" rIns="91425" bIns="91425" anchor="t" anchorCtr="0">
            <a:noAutofit/>
          </a:bodyPr>
          <a:lstStyle/>
          <a:p>
            <a:pPr lvl="0">
              <a:spcBef>
                <a:spcPts val="600"/>
              </a:spcBef>
            </a:pPr>
            <a:r>
              <a:rPr lang="en-US" b="1" dirty="0">
                <a:solidFill>
                  <a:schemeClr val="tx1"/>
                </a:solidFill>
                <a:latin typeface="Roboto Slab" panose="020B0604020202020204" charset="0"/>
                <a:ea typeface="Roboto Slab" panose="020B0604020202020204" charset="0"/>
                <a:cs typeface="Nixie One"/>
                <a:sym typeface="Nixie One"/>
              </a:rPr>
              <a:t>EU as an </a:t>
            </a:r>
            <a:r>
              <a:rPr lang="en-US" b="1" dirty="0">
                <a:solidFill>
                  <a:schemeClr val="accent1">
                    <a:lumMod val="75000"/>
                  </a:schemeClr>
                </a:solidFill>
                <a:latin typeface="Roboto Slab" panose="020B0604020202020204" charset="0"/>
                <a:ea typeface="Roboto Slab" panose="020B0604020202020204" charset="0"/>
                <a:cs typeface="Nixie One"/>
                <a:sym typeface="Nixie One"/>
              </a:rPr>
              <a:t>actor of International law</a:t>
            </a:r>
            <a:r>
              <a:rPr lang="en-US" b="1" dirty="0">
                <a:solidFill>
                  <a:schemeClr val="tx1"/>
                </a:solidFill>
                <a:latin typeface="Roboto Slab" panose="020B0604020202020204" charset="0"/>
                <a:ea typeface="Roboto Slab" panose="020B0604020202020204" charset="0"/>
                <a:cs typeface="Nixie One"/>
                <a:sym typeface="Nixie One"/>
              </a:rPr>
              <a:t>: </a:t>
            </a:r>
          </a:p>
          <a:p>
            <a:pPr marL="285750" lvl="0" indent="-285750">
              <a:spcBef>
                <a:spcPts val="600"/>
              </a:spcBef>
              <a:buFont typeface="Arial" panose="020B0604020202020204" pitchFamily="34" charset="0"/>
              <a:buChar char="•"/>
            </a:pPr>
            <a:r>
              <a:rPr lang="en-US" b="1" dirty="0">
                <a:solidFill>
                  <a:schemeClr val="tx1"/>
                </a:solidFill>
                <a:latin typeface="Roboto Slab" panose="020B0604020202020204" charset="0"/>
                <a:ea typeface="Roboto Slab" panose="020B0604020202020204" charset="0"/>
                <a:cs typeface="Nixie One"/>
                <a:sym typeface="Nixie One"/>
              </a:rPr>
              <a:t>International Organization (with legal personality) of regional integration</a:t>
            </a:r>
          </a:p>
          <a:p>
            <a:pPr marL="285750" lvl="0" indent="-285750">
              <a:spcBef>
                <a:spcPts val="600"/>
              </a:spcBef>
              <a:buFont typeface="Arial" panose="020B0604020202020204" pitchFamily="34" charset="0"/>
              <a:buChar char="•"/>
            </a:pPr>
            <a:endParaRPr lang="en-US"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en-US" b="1" dirty="0">
                <a:solidFill>
                  <a:schemeClr val="tx1"/>
                </a:solidFill>
                <a:latin typeface="Roboto Slab" panose="020B0604020202020204" charset="0"/>
                <a:ea typeface="Roboto Slab" panose="020B0604020202020204" charset="0"/>
                <a:cs typeface="Nixie One"/>
                <a:sym typeface="Nixie One"/>
              </a:rPr>
              <a:t>EU law as a </a:t>
            </a:r>
            <a:r>
              <a:rPr lang="en-US" b="1" dirty="0">
                <a:solidFill>
                  <a:schemeClr val="accent3"/>
                </a:solidFill>
                <a:latin typeface="Roboto Slab" panose="020B0604020202020204" charset="0"/>
                <a:ea typeface="Roboto Slab" panose="020B0604020202020204" charset="0"/>
                <a:cs typeface="Nixie One"/>
                <a:sym typeface="Nixie One"/>
              </a:rPr>
              <a:t>(self-contained) system of International Law</a:t>
            </a:r>
            <a:r>
              <a:rPr lang="en-US" b="1" dirty="0">
                <a:solidFill>
                  <a:schemeClr val="tx1"/>
                </a:solidFill>
                <a:latin typeface="Roboto Slab" panose="020B0604020202020204" charset="0"/>
                <a:ea typeface="Roboto Slab" panose="020B0604020202020204" charset="0"/>
                <a:cs typeface="Nixie One"/>
                <a:sym typeface="Nixie One"/>
              </a:rPr>
              <a:t>:</a:t>
            </a:r>
          </a:p>
          <a:p>
            <a:pPr marL="285750" lvl="0" indent="-285750">
              <a:spcBef>
                <a:spcPts val="600"/>
              </a:spcBef>
              <a:buFont typeface="Arial" panose="020B0604020202020204" pitchFamily="34" charset="0"/>
              <a:buChar char="•"/>
            </a:pPr>
            <a:r>
              <a:rPr lang="en-US" b="1" dirty="0">
                <a:solidFill>
                  <a:schemeClr val="tx1"/>
                </a:solidFill>
                <a:latin typeface="Roboto Slab" panose="020B0604020202020204" charset="0"/>
                <a:ea typeface="Roboto Slab" panose="020B0604020202020204" charset="0"/>
                <a:cs typeface="Nixie One"/>
                <a:sym typeface="Nixie One"/>
              </a:rPr>
              <a:t>concessions of sovereign powers by Member States through the international treaties</a:t>
            </a:r>
          </a:p>
          <a:p>
            <a:pPr marL="285750" lvl="0" indent="-285750">
              <a:spcBef>
                <a:spcPts val="600"/>
              </a:spcBef>
              <a:buFont typeface="Arial" panose="020B0604020202020204" pitchFamily="34" charset="0"/>
              <a:buChar char="•"/>
            </a:pPr>
            <a:r>
              <a:rPr lang="en-US" b="1" dirty="0">
                <a:solidFill>
                  <a:schemeClr val="tx1"/>
                </a:solidFill>
                <a:latin typeface="Roboto Slab" panose="020B0604020202020204" charset="0"/>
                <a:ea typeface="Roboto Slab" panose="020B0604020202020204" charset="0"/>
                <a:cs typeface="Nixie One"/>
                <a:sym typeface="Nixie One"/>
              </a:rPr>
              <a:t>Set of independent rules</a:t>
            </a:r>
          </a:p>
          <a:p>
            <a:pPr marL="285750" lvl="0" indent="-285750">
              <a:spcBef>
                <a:spcPts val="600"/>
              </a:spcBef>
              <a:buFont typeface="Arial" panose="020B0604020202020204" pitchFamily="34" charset="0"/>
              <a:buChar char="•"/>
            </a:pPr>
            <a:r>
              <a:rPr lang="en-US" b="1" dirty="0">
                <a:solidFill>
                  <a:schemeClr val="tx1"/>
                </a:solidFill>
                <a:latin typeface="Roboto Slab" panose="020B0604020202020204" charset="0"/>
                <a:ea typeface="Roboto Slab" panose="020B0604020202020204" charset="0"/>
                <a:cs typeface="Nixie One"/>
                <a:sym typeface="Nixie One"/>
              </a:rPr>
              <a:t>Institutions</a:t>
            </a:r>
          </a:p>
          <a:p>
            <a:pPr marL="285750" lvl="0" indent="-285750">
              <a:spcBef>
                <a:spcPts val="600"/>
              </a:spcBef>
              <a:buFont typeface="Arial" panose="020B0604020202020204" pitchFamily="34" charset="0"/>
              <a:buChar char="•"/>
            </a:pPr>
            <a:r>
              <a:rPr lang="en-US" b="1" dirty="0">
                <a:solidFill>
                  <a:schemeClr val="tx1"/>
                </a:solidFill>
                <a:latin typeface="Roboto Slab" panose="020B0604020202020204" charset="0"/>
                <a:ea typeface="Roboto Slab" panose="020B0604020202020204" charset="0"/>
                <a:cs typeface="Nixie One"/>
                <a:sym typeface="Nixie One"/>
              </a:rPr>
              <a:t>Independent system of adjudication</a:t>
            </a:r>
          </a:p>
          <a:p>
            <a:pPr marL="285750" lvl="0" indent="-285750">
              <a:spcBef>
                <a:spcPts val="600"/>
              </a:spcBef>
              <a:buFont typeface="Arial" panose="020B0604020202020204" pitchFamily="34" charset="0"/>
              <a:buChar char="•"/>
            </a:pPr>
            <a:endParaRPr lang="en-US"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en-US" b="1" dirty="0">
                <a:solidFill>
                  <a:schemeClr val="tx1"/>
                </a:solidFill>
                <a:latin typeface="Roboto Slab" panose="020B0604020202020204" charset="0"/>
                <a:ea typeface="Roboto Slab" panose="020B0604020202020204" charset="0"/>
                <a:cs typeface="Nixie One"/>
                <a:sym typeface="Nixie One"/>
              </a:rPr>
              <a:t>The Union as a </a:t>
            </a:r>
            <a:r>
              <a:rPr lang="en-US" b="1" dirty="0">
                <a:solidFill>
                  <a:schemeClr val="accent3"/>
                </a:solidFill>
                <a:latin typeface="Roboto Slab" panose="020B0604020202020204" charset="0"/>
                <a:ea typeface="Roboto Slab" panose="020B0604020202020204" charset="0"/>
                <a:cs typeface="Nixie One"/>
                <a:sym typeface="Nixie One"/>
              </a:rPr>
              <a:t>“sui generis” actor of international law</a:t>
            </a:r>
            <a:r>
              <a:rPr lang="en-US" b="1" dirty="0">
                <a:solidFill>
                  <a:schemeClr val="tx1"/>
                </a:solidFill>
                <a:latin typeface="Roboto Slab" panose="020B0604020202020204" charset="0"/>
                <a:ea typeface="Roboto Slab" panose="020B0604020202020204" charset="0"/>
                <a:cs typeface="Nixie One"/>
                <a:sym typeface="Nixie One"/>
              </a:rPr>
              <a:t>: </a:t>
            </a:r>
          </a:p>
          <a:p>
            <a:pPr marL="285750" lvl="0" indent="-285750">
              <a:spcBef>
                <a:spcPts val="600"/>
              </a:spcBef>
              <a:buFont typeface="Arial" panose="020B0604020202020204" pitchFamily="34" charset="0"/>
              <a:buChar char="•"/>
            </a:pPr>
            <a:r>
              <a:rPr lang="en-US" b="1" dirty="0">
                <a:solidFill>
                  <a:schemeClr val="tx1"/>
                </a:solidFill>
                <a:latin typeface="Roboto Slab" panose="020B0604020202020204" charset="0"/>
                <a:ea typeface="Roboto Slab" panose="020B0604020202020204" charset="0"/>
                <a:cs typeface="Nixie One"/>
                <a:sym typeface="Nixie One"/>
              </a:rPr>
              <a:t>intergovernmental and supranational features</a:t>
            </a:r>
          </a:p>
          <a:p>
            <a:pPr marL="285750" lvl="0" indent="-285750">
              <a:spcBef>
                <a:spcPts val="600"/>
              </a:spcBef>
              <a:buFont typeface="Arial" panose="020B0604020202020204" pitchFamily="34" charset="0"/>
              <a:buChar char="•"/>
            </a:pPr>
            <a:r>
              <a:rPr lang="en-US" b="1" dirty="0">
                <a:solidFill>
                  <a:schemeClr val="tx1"/>
                </a:solidFill>
                <a:latin typeface="Roboto Slab" panose="020B0604020202020204" charset="0"/>
                <a:ea typeface="Roboto Slab" panose="020B0604020202020204" charset="0"/>
                <a:cs typeface="Nixie One"/>
                <a:sym typeface="Nixie One"/>
              </a:rPr>
              <a:t>Similarities with federal State (i.e.: division of competences)</a:t>
            </a:r>
          </a:p>
          <a:p>
            <a:pPr marL="285750" lvl="0" indent="-285750">
              <a:spcBef>
                <a:spcPts val="600"/>
              </a:spcBef>
              <a:buFont typeface="Arial" panose="020B0604020202020204" pitchFamily="34" charset="0"/>
              <a:buChar char="•"/>
            </a:pPr>
            <a:r>
              <a:rPr lang="en-US" b="1" dirty="0">
                <a:solidFill>
                  <a:schemeClr val="tx1"/>
                </a:solidFill>
                <a:latin typeface="Roboto Slab" panose="020B0604020202020204" charset="0"/>
                <a:ea typeface="Roboto Slab" panose="020B0604020202020204" charset="0"/>
                <a:cs typeface="Nixie One"/>
                <a:sym typeface="Nixie One"/>
              </a:rPr>
              <a:t>A political internal and external dimension</a:t>
            </a: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a:t>
            </a:r>
            <a:endParaRPr lang="en-US" sz="1200" b="1" dirty="0">
              <a:solidFill>
                <a:schemeClr val="tx1"/>
              </a:solidFill>
              <a:latin typeface="Roboto Slab" panose="020B0604020202020204" charset="0"/>
              <a:ea typeface="Roboto Slab" panose="020B0604020202020204" charset="0"/>
              <a:cs typeface="Nixie One"/>
              <a:sym typeface="Nixie One"/>
            </a:endParaRPr>
          </a:p>
        </p:txBody>
      </p:sp>
      <p:sp>
        <p:nvSpPr>
          <p:cNvPr id="3" name="TextovéPole 2"/>
          <p:cNvSpPr txBox="1"/>
          <p:nvPr/>
        </p:nvSpPr>
        <p:spPr>
          <a:xfrm>
            <a:off x="750816" y="300380"/>
            <a:ext cx="7128792" cy="523220"/>
          </a:xfrm>
          <a:prstGeom prst="rect">
            <a:avLst/>
          </a:prstGeom>
          <a:noFill/>
        </p:spPr>
        <p:txBody>
          <a:bodyPr wrap="square" rtlCol="0">
            <a:spAutoFit/>
          </a:bodyPr>
          <a:lstStyle/>
          <a:p>
            <a:pPr algn="ctr"/>
            <a:r>
              <a:rPr lang="en-US" sz="2800" b="1" dirty="0">
                <a:latin typeface="Roboto Slab" panose="020B0604020202020204" charset="0"/>
                <a:ea typeface="Roboto Slab" panose="020B0604020202020204" charset="0"/>
              </a:rPr>
              <a:t>What is the European Union?</a:t>
            </a:r>
          </a:p>
        </p:txBody>
      </p:sp>
    </p:spTree>
    <p:extLst>
      <p:ext uri="{BB962C8B-B14F-4D97-AF65-F5344CB8AC3E}">
        <p14:creationId xmlns:p14="http://schemas.microsoft.com/office/powerpoint/2010/main" val="500711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additive="base">
                                        <p:cTn id="3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 calcmode="lin" valueType="num">
                                      <p:cBhvr additive="base">
                                        <p:cTn id="4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xEl>
                                              <p:pRg st="9" end="9"/>
                                            </p:txEl>
                                          </p:spTgt>
                                        </p:tgtEl>
                                        <p:attrNameLst>
                                          <p:attrName>style.visibility</p:attrName>
                                        </p:attrNameLst>
                                      </p:cBhvr>
                                      <p:to>
                                        <p:strVal val="visible"/>
                                      </p:to>
                                    </p:set>
                                    <p:anim calcmode="lin" valueType="num">
                                      <p:cBhvr additive="base">
                                        <p:cTn id="49"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
                                            <p:txEl>
                                              <p:pRg st="10" end="10"/>
                                            </p:txEl>
                                          </p:spTgt>
                                        </p:tgtEl>
                                        <p:attrNameLst>
                                          <p:attrName>style.visibility</p:attrName>
                                        </p:attrNameLst>
                                      </p:cBhvr>
                                      <p:to>
                                        <p:strVal val="visible"/>
                                      </p:to>
                                    </p:set>
                                    <p:anim calcmode="lin" valueType="num">
                                      <p:cBhvr additive="base">
                                        <p:cTn id="55"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
                                            <p:txEl>
                                              <p:pRg st="11" end="11"/>
                                            </p:txEl>
                                          </p:spTgt>
                                        </p:tgtEl>
                                        <p:attrNameLst>
                                          <p:attrName>style.visibility</p:attrName>
                                        </p:attrNameLst>
                                      </p:cBhvr>
                                      <p:to>
                                        <p:strVal val="visible"/>
                                      </p:to>
                                    </p:set>
                                    <p:anim calcmode="lin" valueType="num">
                                      <p:cBhvr additive="base">
                                        <p:cTn id="61"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
                                            <p:txEl>
                                              <p:pRg st="12" end="12"/>
                                            </p:txEl>
                                          </p:spTgt>
                                        </p:tgtEl>
                                        <p:attrNameLst>
                                          <p:attrName>style.visibility</p:attrName>
                                        </p:attrNameLst>
                                      </p:cBhvr>
                                      <p:to>
                                        <p:strVal val="visible"/>
                                      </p:to>
                                    </p:set>
                                    <p:anim calcmode="lin" valueType="num">
                                      <p:cBhvr additive="base">
                                        <p:cTn id="67"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
                                            <p:txEl>
                                              <p:pRg st="13" end="13"/>
                                            </p:txEl>
                                          </p:spTgt>
                                        </p:tgtEl>
                                        <p:attrNameLst>
                                          <p:attrName>style.visibility</p:attrName>
                                        </p:attrNameLst>
                                      </p:cBhvr>
                                      <p:to>
                                        <p:strVal val="visible"/>
                                      </p:to>
                                    </p:set>
                                    <p:anim calcmode="lin" valueType="num">
                                      <p:cBhvr additive="base">
                                        <p:cTn id="73" dur="500" fill="hold"/>
                                        <p:tgtEl>
                                          <p:spTgt spid="2">
                                            <p:txEl>
                                              <p:pRg st="13" end="13"/>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2">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750816" y="1106320"/>
            <a:ext cx="7913754" cy="3000284"/>
          </a:xfrm>
          <a:prstGeom prst="rect">
            <a:avLst/>
          </a:prstGeom>
          <a:noFill/>
          <a:ln>
            <a:noFill/>
          </a:ln>
        </p:spPr>
        <p:txBody>
          <a:bodyPr lIns="91425" tIns="91425" rIns="91425" bIns="91425" anchor="t" anchorCtr="0">
            <a:noAutofit/>
          </a:bodyPr>
          <a:lstStyle/>
          <a:p>
            <a:pPr lvl="0">
              <a:spcBef>
                <a:spcPts val="600"/>
              </a:spcBef>
            </a:pPr>
            <a:endParaRPr lang="en-US"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en-US" b="1" dirty="0">
                <a:solidFill>
                  <a:schemeClr val="accent3"/>
                </a:solidFill>
                <a:latin typeface="Roboto Slab" panose="020B0604020202020204" charset="0"/>
                <a:ea typeface="Roboto Slab" panose="020B0604020202020204" charset="0"/>
                <a:cs typeface="Nixie One"/>
                <a:sym typeface="Nixie One"/>
              </a:rPr>
              <a:t>Set of principles and rules  that regulate the relationship among the Member States of the European Union</a:t>
            </a:r>
          </a:p>
          <a:p>
            <a:pPr lvl="0">
              <a:spcBef>
                <a:spcPts val="600"/>
              </a:spcBef>
            </a:pPr>
            <a:r>
              <a:rPr lang="en-US" b="1" dirty="0">
                <a:solidFill>
                  <a:schemeClr val="tx1"/>
                </a:solidFill>
                <a:latin typeface="Roboto Slab" panose="020B0604020202020204" charset="0"/>
                <a:ea typeface="Roboto Slab" panose="020B0604020202020204" charset="0"/>
                <a:cs typeface="Nixie One"/>
                <a:sym typeface="Nixie One"/>
              </a:rPr>
              <a:t>It derives from:</a:t>
            </a:r>
          </a:p>
          <a:p>
            <a:pPr lvl="0">
              <a:spcBef>
                <a:spcPts val="600"/>
              </a:spcBef>
            </a:pPr>
            <a:r>
              <a:rPr lang="en-US" b="1" dirty="0">
                <a:solidFill>
                  <a:schemeClr val="tx1"/>
                </a:solidFill>
                <a:latin typeface="Roboto Slab" panose="020B0604020202020204" charset="0"/>
                <a:ea typeface="Roboto Slab" panose="020B0604020202020204" charset="0"/>
                <a:cs typeface="Nixie One"/>
                <a:sym typeface="Nixie One"/>
              </a:rPr>
              <a:t>	international treaties: founding treaties of the 3 communities + following </a:t>
            </a:r>
            <a:r>
              <a:rPr lang="cs-CZ" b="1" dirty="0">
                <a:solidFill>
                  <a:schemeClr val="tx1"/>
                </a:solidFill>
                <a:latin typeface="Roboto Slab" panose="020B0604020202020204" charset="0"/>
                <a:ea typeface="Roboto Slab" panose="020B0604020202020204" charset="0"/>
                <a:cs typeface="Nixie One"/>
                <a:sym typeface="Nixie One"/>
              </a:rPr>
              <a:t>	</a:t>
            </a:r>
            <a:r>
              <a:rPr lang="en-US" b="1" dirty="0">
                <a:solidFill>
                  <a:schemeClr val="tx1"/>
                </a:solidFill>
                <a:latin typeface="Roboto Slab" panose="020B0604020202020204" charset="0"/>
                <a:ea typeface="Roboto Slab" panose="020B0604020202020204" charset="0"/>
                <a:cs typeface="Nixie One"/>
                <a:sym typeface="Nixie One"/>
              </a:rPr>
              <a:t>treaties and </a:t>
            </a:r>
            <a:r>
              <a:rPr lang="en-US" b="1" dirty="0" err="1">
                <a:solidFill>
                  <a:schemeClr val="tx1"/>
                </a:solidFill>
                <a:latin typeface="Roboto Slab" panose="020B0604020202020204" charset="0"/>
                <a:ea typeface="Roboto Slab" panose="020B0604020202020204" charset="0"/>
                <a:cs typeface="Nixie One"/>
                <a:sym typeface="Nixie One"/>
              </a:rPr>
              <a:t>amendements</a:t>
            </a:r>
            <a:r>
              <a:rPr lang="en-US" b="1" dirty="0">
                <a:solidFill>
                  <a:schemeClr val="tx1"/>
                </a:solidFill>
                <a:latin typeface="Roboto Slab" panose="020B0604020202020204" charset="0"/>
                <a:ea typeface="Roboto Slab" panose="020B0604020202020204" charset="0"/>
                <a:cs typeface="Nixie One"/>
                <a:sym typeface="Nixie One"/>
              </a:rPr>
              <a:t> (</a:t>
            </a:r>
            <a:r>
              <a:rPr lang="en-US" b="1" dirty="0">
                <a:solidFill>
                  <a:schemeClr val="accent2"/>
                </a:solidFill>
                <a:latin typeface="Roboto Slab" panose="020B0604020202020204" charset="0"/>
                <a:ea typeface="Roboto Slab" panose="020B0604020202020204" charset="0"/>
                <a:cs typeface="Nixie One"/>
                <a:sym typeface="Nixie One"/>
              </a:rPr>
              <a:t>primary law</a:t>
            </a:r>
            <a:r>
              <a:rPr lang="en-US" b="1" dirty="0">
                <a:solidFill>
                  <a:schemeClr val="tx1"/>
                </a:solidFill>
                <a:latin typeface="Roboto Slab" panose="020B0604020202020204" charset="0"/>
                <a:ea typeface="Roboto Slab" panose="020B0604020202020204" charset="0"/>
                <a:cs typeface="Nixie One"/>
                <a:sym typeface="Nixie One"/>
              </a:rPr>
              <a:t>)</a:t>
            </a:r>
          </a:p>
          <a:p>
            <a:pPr lvl="0">
              <a:spcBef>
                <a:spcPts val="600"/>
              </a:spcBef>
            </a:pPr>
            <a:r>
              <a:rPr lang="en-US" b="1" dirty="0">
                <a:solidFill>
                  <a:schemeClr val="tx1"/>
                </a:solidFill>
                <a:latin typeface="Roboto Slab" panose="020B0604020202020204" charset="0"/>
                <a:ea typeface="Roboto Slab" panose="020B0604020202020204" charset="0"/>
                <a:cs typeface="Nixie One"/>
                <a:sym typeface="Nixie One"/>
              </a:rPr>
              <a:t>	legal acts of the EU institutions (</a:t>
            </a:r>
            <a:r>
              <a:rPr lang="en-US" b="1" dirty="0">
                <a:solidFill>
                  <a:schemeClr val="accent2"/>
                </a:solidFill>
                <a:latin typeface="Roboto Slab" panose="020B0604020202020204" charset="0"/>
                <a:ea typeface="Roboto Slab" panose="020B0604020202020204" charset="0"/>
                <a:cs typeface="Nixie One"/>
                <a:sym typeface="Nixie One"/>
              </a:rPr>
              <a:t>secondary law</a:t>
            </a:r>
            <a:r>
              <a:rPr lang="en-US" b="1" dirty="0">
                <a:solidFill>
                  <a:schemeClr val="tx1"/>
                </a:solidFill>
                <a:latin typeface="Roboto Slab" panose="020B0604020202020204" charset="0"/>
                <a:ea typeface="Roboto Slab" panose="020B0604020202020204" charset="0"/>
                <a:cs typeface="Nixie One"/>
                <a:sym typeface="Nixie One"/>
              </a:rPr>
              <a:t>)</a:t>
            </a:r>
          </a:p>
          <a:p>
            <a:pPr lvl="0">
              <a:spcBef>
                <a:spcPts val="600"/>
              </a:spcBef>
            </a:pPr>
            <a:endParaRPr lang="en-US"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en-US" b="1" dirty="0">
                <a:solidFill>
                  <a:schemeClr val="tx1"/>
                </a:solidFill>
                <a:latin typeface="Roboto Slab" panose="020B0604020202020204" charset="0"/>
                <a:ea typeface="Roboto Slab" panose="020B0604020202020204" charset="0"/>
                <a:cs typeface="Nixie One"/>
                <a:sym typeface="Nixie One"/>
                <a:hlinkClick r:id="rId2"/>
              </a:rPr>
              <a:t>http://eur-lex.europa.eu/</a:t>
            </a:r>
            <a:r>
              <a:rPr lang="cs-CZ" b="1" dirty="0">
                <a:solidFill>
                  <a:schemeClr val="tx1"/>
                </a:solidFill>
                <a:latin typeface="Roboto Slab" panose="020B0604020202020204" charset="0"/>
                <a:ea typeface="Roboto Slab" panose="020B0604020202020204" charset="0"/>
                <a:cs typeface="Nixie One"/>
                <a:sym typeface="Nixie One"/>
              </a:rPr>
              <a:t> </a:t>
            </a:r>
            <a:endParaRPr lang="en-US"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en-US" b="1" dirty="0">
                <a:solidFill>
                  <a:schemeClr val="tx1"/>
                </a:solidFill>
                <a:latin typeface="Roboto Slab" panose="020B0604020202020204" charset="0"/>
                <a:ea typeface="Roboto Slab" panose="020B0604020202020204" charset="0"/>
                <a:cs typeface="Nixie One"/>
                <a:sym typeface="Nixie One"/>
                <a:hlinkClick r:id="rId3"/>
              </a:rPr>
              <a:t>http://curia.europa.eu/</a:t>
            </a:r>
            <a:r>
              <a:rPr lang="cs-CZ" b="1" dirty="0">
                <a:solidFill>
                  <a:schemeClr val="tx1"/>
                </a:solidFill>
                <a:latin typeface="Roboto Slab" panose="020B0604020202020204" charset="0"/>
                <a:ea typeface="Roboto Slab" panose="020B0604020202020204" charset="0"/>
                <a:cs typeface="Nixie One"/>
                <a:sym typeface="Nixie One"/>
              </a:rPr>
              <a:t> </a:t>
            </a:r>
            <a:endParaRPr lang="en-US"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en-US" b="1" dirty="0">
                <a:solidFill>
                  <a:schemeClr val="tx1"/>
                </a:solidFill>
                <a:latin typeface="Roboto Slab" panose="020B0604020202020204" charset="0"/>
                <a:ea typeface="Roboto Slab" panose="020B0604020202020204" charset="0"/>
                <a:cs typeface="Nixie One"/>
                <a:sym typeface="Nixie One"/>
                <a:hlinkClick r:id="rId4"/>
              </a:rPr>
              <a:t>https://www.youtube.com/watch?v=XgnXwrsMBUs</a:t>
            </a:r>
            <a:r>
              <a:rPr lang="cs-CZ" b="1" dirty="0">
                <a:solidFill>
                  <a:schemeClr val="tx1"/>
                </a:solidFill>
                <a:latin typeface="Roboto Slab" panose="020B0604020202020204" charset="0"/>
                <a:ea typeface="Roboto Slab" panose="020B0604020202020204" charset="0"/>
                <a:cs typeface="Nixie One"/>
                <a:sym typeface="Nixie One"/>
              </a:rPr>
              <a:t> </a:t>
            </a:r>
            <a:r>
              <a:rPr lang="en-US" b="1" dirty="0">
                <a:solidFill>
                  <a:schemeClr val="tx1"/>
                </a:solidFill>
                <a:latin typeface="Roboto Slab" panose="020B0604020202020204" charset="0"/>
                <a:ea typeface="Roboto Slab" panose="020B0604020202020204" charset="0"/>
                <a:cs typeface="Nixie One"/>
                <a:sym typeface="Nixie One"/>
              </a:rPr>
              <a:t> </a:t>
            </a: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a:t>
            </a:r>
            <a:endParaRPr lang="en-US" sz="1200" b="1" dirty="0">
              <a:solidFill>
                <a:schemeClr val="tx1"/>
              </a:solidFill>
              <a:latin typeface="Roboto Slab" panose="020B0604020202020204" charset="0"/>
              <a:ea typeface="Roboto Slab" panose="020B0604020202020204" charset="0"/>
              <a:cs typeface="Nixie One"/>
              <a:sym typeface="Nixie One"/>
            </a:endParaRPr>
          </a:p>
        </p:txBody>
      </p:sp>
      <p:sp>
        <p:nvSpPr>
          <p:cNvPr id="3" name="TextovéPole 2"/>
          <p:cNvSpPr txBox="1"/>
          <p:nvPr/>
        </p:nvSpPr>
        <p:spPr>
          <a:xfrm>
            <a:off x="750816" y="300380"/>
            <a:ext cx="7128792" cy="523220"/>
          </a:xfrm>
          <a:prstGeom prst="rect">
            <a:avLst/>
          </a:prstGeom>
          <a:noFill/>
        </p:spPr>
        <p:txBody>
          <a:bodyPr wrap="square" rtlCol="0">
            <a:spAutoFit/>
          </a:bodyPr>
          <a:lstStyle/>
          <a:p>
            <a:pPr algn="ctr"/>
            <a:r>
              <a:rPr lang="en-US" sz="2800" b="1" dirty="0">
                <a:latin typeface="Roboto Slab" panose="020B0604020202020204" charset="0"/>
                <a:ea typeface="Roboto Slab" panose="020B0604020202020204" charset="0"/>
              </a:rPr>
              <a:t>What is the European Union?</a:t>
            </a:r>
          </a:p>
        </p:txBody>
      </p:sp>
    </p:spTree>
    <p:extLst>
      <p:ext uri="{BB962C8B-B14F-4D97-AF65-F5344CB8AC3E}">
        <p14:creationId xmlns:p14="http://schemas.microsoft.com/office/powerpoint/2010/main" val="3746546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 calcmode="lin" valueType="num">
                                      <p:cBhvr additive="base">
                                        <p:cTn id="37"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anim calcmode="lin" valueType="num">
                                      <p:cBhvr additive="base">
                                        <p:cTn id="43"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xEl>
                                              <p:pRg st="9" end="9"/>
                                            </p:txEl>
                                          </p:spTgt>
                                        </p:tgtEl>
                                        <p:attrNameLst>
                                          <p:attrName>style.visibility</p:attrName>
                                        </p:attrNameLst>
                                      </p:cBhvr>
                                      <p:to>
                                        <p:strVal val="visible"/>
                                      </p:to>
                                    </p:set>
                                    <p:anim calcmode="lin" valueType="num">
                                      <p:cBhvr additive="base">
                                        <p:cTn id="49"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713494" y="434516"/>
            <a:ext cx="7913754" cy="3000284"/>
          </a:xfrm>
          <a:prstGeom prst="rect">
            <a:avLst/>
          </a:prstGeom>
          <a:noFill/>
          <a:ln>
            <a:noFill/>
          </a:ln>
        </p:spPr>
        <p:txBody>
          <a:bodyPr lIns="91425" tIns="91425" rIns="91425" bIns="91425" anchor="t" anchorCtr="0">
            <a:noAutofit/>
          </a:bodyPr>
          <a:lstStyle/>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European Union environmental legislation has developed over the </a:t>
            </a:r>
            <a:r>
              <a:rPr lang="en-US" sz="1800" b="1" dirty="0">
                <a:solidFill>
                  <a:schemeClr val="accent3"/>
                </a:solidFill>
                <a:latin typeface="Roboto Slab" panose="020B0604020202020204" charset="0"/>
                <a:ea typeface="Roboto Slab" panose="020B0604020202020204" charset="0"/>
                <a:cs typeface="Nixie One"/>
                <a:sym typeface="Nixie One"/>
              </a:rPr>
              <a:t>last </a:t>
            </a:r>
            <a:r>
              <a:rPr lang="cs-CZ" sz="1800" b="1" dirty="0">
                <a:solidFill>
                  <a:schemeClr val="accent3"/>
                </a:solidFill>
                <a:latin typeface="Roboto Slab" panose="020B0604020202020204" charset="0"/>
                <a:ea typeface="Roboto Slab" panose="020B0604020202020204" charset="0"/>
                <a:cs typeface="Nixie One"/>
                <a:sym typeface="Nixie One"/>
              </a:rPr>
              <a:t>5</a:t>
            </a:r>
            <a:r>
              <a:rPr lang="en-US" sz="1800" b="1" dirty="0">
                <a:solidFill>
                  <a:schemeClr val="accent3"/>
                </a:solidFill>
                <a:latin typeface="Roboto Slab" panose="020B0604020202020204" charset="0"/>
                <a:ea typeface="Roboto Slab" panose="020B0604020202020204" charset="0"/>
                <a:cs typeface="Nixie One"/>
                <a:sym typeface="Nixie One"/>
              </a:rPr>
              <a:t>0 years</a:t>
            </a:r>
            <a:r>
              <a:rPr lang="en-US" sz="1800" b="1" dirty="0">
                <a:solidFill>
                  <a:schemeClr val="tx1"/>
                </a:solidFill>
                <a:latin typeface="Roboto Slab" panose="020B0604020202020204" charset="0"/>
                <a:ea typeface="Roboto Slab" panose="020B0604020202020204" charset="0"/>
                <a:cs typeface="Nixie One"/>
                <a:sym typeface="Nixie One"/>
              </a:rPr>
              <a:t>.</a:t>
            </a: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Environmental policy </a:t>
            </a:r>
            <a:r>
              <a:rPr lang="en-US" sz="1800" b="1" dirty="0">
                <a:solidFill>
                  <a:schemeClr val="accent4"/>
                </a:solidFill>
                <a:latin typeface="Roboto Slab" panose="020B0604020202020204" charset="0"/>
                <a:ea typeface="Roboto Slab" panose="020B0604020202020204" charset="0"/>
                <a:cs typeface="Nixie One"/>
                <a:sym typeface="Nixie One"/>
              </a:rPr>
              <a:t>was not regulated at the Community level in the beginning</a:t>
            </a:r>
            <a:r>
              <a:rPr lang="en-US" sz="1800" b="1" dirty="0">
                <a:solidFill>
                  <a:schemeClr val="tx1"/>
                </a:solidFill>
                <a:latin typeface="Roboto Slab" panose="020B0604020202020204" charset="0"/>
                <a:ea typeface="Roboto Slab" panose="020B0604020202020204" charset="0"/>
                <a:cs typeface="Nixie One"/>
                <a:sym typeface="Nixie One"/>
              </a:rPr>
              <a:t>, the Treaty of Rome does not contain regulations regarding this.</a:t>
            </a:r>
            <a:r>
              <a:rPr lang="cs-CZ" sz="1800" b="1" dirty="0">
                <a:solidFill>
                  <a:schemeClr val="tx1"/>
                </a:solidFill>
                <a:latin typeface="Roboto Slab" panose="020B0604020202020204" charset="0"/>
                <a:ea typeface="Roboto Slab" panose="020B0604020202020204" charset="0"/>
                <a:cs typeface="Nixie One"/>
                <a:sym typeface="Nixie One"/>
              </a:rPr>
              <a:t> E</a:t>
            </a:r>
            <a:r>
              <a:rPr lang="en-US" sz="1800" b="1" dirty="0" err="1">
                <a:solidFill>
                  <a:schemeClr val="tx1"/>
                </a:solidFill>
                <a:latin typeface="Roboto Slab" panose="020B0604020202020204" charset="0"/>
                <a:ea typeface="Roboto Slab" panose="020B0604020202020204" charset="0"/>
                <a:cs typeface="Nixie One"/>
                <a:sym typeface="Nixie One"/>
              </a:rPr>
              <a:t>conomic</a:t>
            </a:r>
            <a:r>
              <a:rPr lang="en-US" sz="1800" b="1" dirty="0">
                <a:solidFill>
                  <a:schemeClr val="tx1"/>
                </a:solidFill>
                <a:latin typeface="Roboto Slab" panose="020B0604020202020204" charset="0"/>
                <a:ea typeface="Roboto Slab" panose="020B0604020202020204" charset="0"/>
                <a:cs typeface="Nixie One"/>
                <a:sym typeface="Nixie One"/>
              </a:rPr>
              <a:t> integration was the focus.</a:t>
            </a: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Awareness about environmental pollution began to develop because of: </a:t>
            </a: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 </a:t>
            </a:r>
            <a:r>
              <a:rPr lang="en-US" sz="1600" b="1" dirty="0">
                <a:solidFill>
                  <a:schemeClr val="tx1"/>
                </a:solidFill>
                <a:latin typeface="Roboto Slab" panose="020B0604020202020204" charset="0"/>
                <a:ea typeface="Roboto Slab" panose="020B0604020202020204" charset="0"/>
                <a:cs typeface="Nixie One"/>
                <a:sym typeface="Nixie One"/>
              </a:rPr>
              <a:t>Intensive economic growth </a:t>
            </a:r>
          </a:p>
          <a:p>
            <a:pPr lvl="1">
              <a:spcBef>
                <a:spcPts val="600"/>
              </a:spcBef>
            </a:pPr>
            <a:r>
              <a:rPr lang="cs-CZ" sz="1600" b="1" dirty="0">
                <a:solidFill>
                  <a:schemeClr val="tx1"/>
                </a:solidFill>
                <a:latin typeface="Roboto Slab" panose="020B0604020202020204" charset="0"/>
                <a:ea typeface="Roboto Slab" panose="020B0604020202020204" charset="0"/>
                <a:cs typeface="Nixie One"/>
                <a:sym typeface="Nixie One"/>
              </a:rPr>
              <a:t>	- T</a:t>
            </a:r>
            <a:r>
              <a:rPr lang="en-US" sz="1600" b="1" dirty="0">
                <a:solidFill>
                  <a:schemeClr val="tx1"/>
                </a:solidFill>
                <a:latin typeface="Roboto Slab" panose="020B0604020202020204" charset="0"/>
                <a:ea typeface="Roboto Slab" panose="020B0604020202020204" charset="0"/>
                <a:cs typeface="Nixie One"/>
                <a:sym typeface="Nixie One"/>
              </a:rPr>
              <a:t>he fast growth of industrialization</a:t>
            </a:r>
          </a:p>
          <a:p>
            <a:pPr lvl="1">
              <a:spcBef>
                <a:spcPts val="600"/>
              </a:spcBef>
            </a:pPr>
            <a:r>
              <a:rPr lang="cs-CZ" sz="1600" b="1" dirty="0">
                <a:solidFill>
                  <a:schemeClr val="tx1"/>
                </a:solidFill>
                <a:latin typeface="Roboto Slab" panose="020B0604020202020204" charset="0"/>
                <a:ea typeface="Roboto Slab" panose="020B0604020202020204" charset="0"/>
                <a:cs typeface="Nixie One"/>
                <a:sym typeface="Nixie One"/>
              </a:rPr>
              <a:t>	- I</a:t>
            </a:r>
            <a:r>
              <a:rPr lang="en-US" sz="1600" b="1" dirty="0" err="1">
                <a:solidFill>
                  <a:schemeClr val="tx1"/>
                </a:solidFill>
                <a:latin typeface="Roboto Slab" panose="020B0604020202020204" charset="0"/>
                <a:ea typeface="Roboto Slab" panose="020B0604020202020204" charset="0"/>
                <a:cs typeface="Nixie One"/>
                <a:sym typeface="Nixie One"/>
              </a:rPr>
              <a:t>ncreasing</a:t>
            </a:r>
            <a:r>
              <a:rPr lang="en-US" sz="1600" b="1" dirty="0">
                <a:solidFill>
                  <a:schemeClr val="tx1"/>
                </a:solidFill>
                <a:latin typeface="Roboto Slab" panose="020B0604020202020204" charset="0"/>
                <a:ea typeface="Roboto Slab" panose="020B0604020202020204" charset="0"/>
                <a:cs typeface="Nixie One"/>
                <a:sym typeface="Nixie One"/>
              </a:rPr>
              <a:t> energy consumption </a:t>
            </a:r>
          </a:p>
          <a:p>
            <a:pPr lvl="1">
              <a:spcBef>
                <a:spcPts val="600"/>
              </a:spcBef>
            </a:pPr>
            <a:r>
              <a:rPr lang="cs-CZ" sz="1600" b="1" dirty="0">
                <a:solidFill>
                  <a:schemeClr val="tx1"/>
                </a:solidFill>
                <a:latin typeface="Roboto Slab" panose="020B0604020202020204" charset="0"/>
                <a:ea typeface="Roboto Slab" panose="020B0604020202020204" charset="0"/>
                <a:cs typeface="Nixie One"/>
                <a:sym typeface="Nixie One"/>
              </a:rPr>
              <a:t>	- on </a:t>
            </a:r>
            <a:r>
              <a:rPr lang="cs-CZ" sz="1600" b="1" dirty="0" err="1">
                <a:solidFill>
                  <a:schemeClr val="tx1"/>
                </a:solidFill>
                <a:latin typeface="Roboto Slab" panose="020B0604020202020204" charset="0"/>
                <a:ea typeface="Roboto Slab" panose="020B0604020202020204" charset="0"/>
                <a:cs typeface="Nixie One"/>
                <a:sym typeface="Nixie One"/>
              </a:rPr>
              <a:t>the</a:t>
            </a:r>
            <a:r>
              <a:rPr lang="cs-CZ" sz="1600" b="1" dirty="0">
                <a:solidFill>
                  <a:schemeClr val="tx1"/>
                </a:solidFill>
                <a:latin typeface="Roboto Slab" panose="020B0604020202020204" charset="0"/>
                <a:ea typeface="Roboto Slab" panose="020B0604020202020204" charset="0"/>
                <a:cs typeface="Nixie One"/>
                <a:sym typeface="Nixie One"/>
              </a:rPr>
              <a:t> </a:t>
            </a:r>
            <a:r>
              <a:rPr lang="cs-CZ" sz="1600" b="1" dirty="0" err="1">
                <a:solidFill>
                  <a:schemeClr val="tx1"/>
                </a:solidFill>
                <a:latin typeface="Roboto Slab" panose="020B0604020202020204" charset="0"/>
                <a:ea typeface="Roboto Slab" panose="020B0604020202020204" charset="0"/>
                <a:cs typeface="Nixie One"/>
                <a:sym typeface="Nixie One"/>
              </a:rPr>
              <a:t>international</a:t>
            </a:r>
            <a:r>
              <a:rPr lang="cs-CZ" sz="1600" b="1" dirty="0">
                <a:solidFill>
                  <a:schemeClr val="tx1"/>
                </a:solidFill>
                <a:latin typeface="Roboto Slab" panose="020B0604020202020204" charset="0"/>
                <a:ea typeface="Roboto Slab" panose="020B0604020202020204" charset="0"/>
                <a:cs typeface="Nixie One"/>
                <a:sym typeface="Nixie One"/>
              </a:rPr>
              <a:t> </a:t>
            </a:r>
            <a:r>
              <a:rPr lang="cs-CZ" sz="1600" b="1" dirty="0" err="1">
                <a:solidFill>
                  <a:schemeClr val="tx1"/>
                </a:solidFill>
                <a:latin typeface="Roboto Slab" panose="020B0604020202020204" charset="0"/>
                <a:ea typeface="Roboto Slab" panose="020B0604020202020204" charset="0"/>
                <a:cs typeface="Nixie One"/>
                <a:sym typeface="Nixie One"/>
              </a:rPr>
              <a:t>level</a:t>
            </a:r>
            <a:r>
              <a:rPr lang="cs-CZ" sz="1600" b="1" dirty="0">
                <a:solidFill>
                  <a:schemeClr val="tx1"/>
                </a:solidFill>
                <a:latin typeface="Roboto Slab" panose="020B0604020202020204" charset="0"/>
                <a:ea typeface="Roboto Slab" panose="020B0604020202020204" charset="0"/>
                <a:cs typeface="Nixie One"/>
                <a:sym typeface="Nixie One"/>
              </a:rPr>
              <a:t> + </a:t>
            </a:r>
            <a:r>
              <a:rPr lang="cs-CZ" sz="1600" b="1" dirty="0" err="1">
                <a:solidFill>
                  <a:schemeClr val="tx1"/>
                </a:solidFill>
                <a:latin typeface="Roboto Slab" panose="020B0604020202020204" charset="0"/>
                <a:ea typeface="Roboto Slab" panose="020B0604020202020204" charset="0"/>
                <a:cs typeface="Nixie One"/>
                <a:sym typeface="Nixie One"/>
              </a:rPr>
              <a:t>national</a:t>
            </a:r>
            <a:r>
              <a:rPr lang="cs-CZ" sz="1600" b="1" dirty="0">
                <a:solidFill>
                  <a:schemeClr val="tx1"/>
                </a:solidFill>
                <a:latin typeface="Roboto Slab" panose="020B0604020202020204" charset="0"/>
                <a:ea typeface="Roboto Slab" panose="020B0604020202020204" charset="0"/>
                <a:cs typeface="Nixie One"/>
                <a:sym typeface="Nixie One"/>
              </a:rPr>
              <a:t> </a:t>
            </a:r>
            <a:r>
              <a:rPr lang="cs-CZ" sz="1600" b="1" dirty="0" err="1">
                <a:solidFill>
                  <a:schemeClr val="tx1"/>
                </a:solidFill>
                <a:latin typeface="Roboto Slab" panose="020B0604020202020204" charset="0"/>
                <a:ea typeface="Roboto Slab" panose="020B0604020202020204" charset="0"/>
                <a:cs typeface="Nixie One"/>
                <a:sym typeface="Nixie One"/>
              </a:rPr>
              <a:t>level</a:t>
            </a:r>
            <a:endParaRPr lang="en-US" sz="16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2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cs-CZ" sz="1200" b="1" dirty="0">
                <a:solidFill>
                  <a:schemeClr val="tx1"/>
                </a:solidFill>
                <a:latin typeface="Roboto Slab" panose="020B0604020202020204" charset="0"/>
                <a:ea typeface="Roboto Slab" panose="020B0604020202020204" charset="0"/>
                <a:cs typeface="Nixie One"/>
                <a:sym typeface="Nixie One"/>
              </a:rPr>
              <a:t>				</a:t>
            </a:r>
            <a:endParaRPr lang="en-US" sz="1200" b="1" dirty="0">
              <a:solidFill>
                <a:schemeClr val="tx1"/>
              </a:solidFill>
              <a:latin typeface="Roboto Slab" panose="020B0604020202020204" charset="0"/>
              <a:ea typeface="Roboto Slab" panose="020B0604020202020204" charset="0"/>
              <a:cs typeface="Nixie One"/>
              <a:sym typeface="Nixie One"/>
            </a:endParaRPr>
          </a:p>
        </p:txBody>
      </p:sp>
    </p:spTree>
    <p:extLst>
      <p:ext uri="{BB962C8B-B14F-4D97-AF65-F5344CB8AC3E}">
        <p14:creationId xmlns:p14="http://schemas.microsoft.com/office/powerpoint/2010/main" val="1349531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 calcmode="lin" valueType="num">
                                      <p:cBhvr additive="base">
                                        <p:cTn id="2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anim calcmode="lin" valueType="num">
                                      <p:cBhvr additive="base">
                                        <p:cTn id="3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additive="base">
                                        <p:cTn id="3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anim calcmode="lin" valueType="num">
                                      <p:cBhvr additive="base">
                                        <p:cTn id="43"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89431" y="0"/>
            <a:ext cx="7913754" cy="3000284"/>
          </a:xfrm>
          <a:prstGeom prst="rect">
            <a:avLst/>
          </a:prstGeom>
          <a:noFill/>
          <a:ln>
            <a:noFill/>
          </a:ln>
        </p:spPr>
        <p:txBody>
          <a:bodyPr lIns="91425" tIns="91425" rIns="91425" bIns="91425" anchor="t" anchorCtr="0">
            <a:noAutofit/>
          </a:bodyPr>
          <a:lstStyle/>
          <a:p>
            <a:pPr lvl="0">
              <a:spcBef>
                <a:spcPts val="600"/>
              </a:spcBef>
            </a:pPr>
            <a:r>
              <a:rPr lang="en-US" sz="2000" b="1" dirty="0">
                <a:solidFill>
                  <a:schemeClr val="accent3"/>
                </a:solidFill>
                <a:latin typeface="Roboto Slab" panose="020B0604020202020204" charset="0"/>
                <a:ea typeface="Roboto Slab" panose="020B0604020202020204" charset="0"/>
                <a:cs typeface="Nixie One"/>
                <a:sym typeface="Nixie One"/>
              </a:rPr>
              <a:t>Phase 1: 1958 - 1972</a:t>
            </a: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1958 EEC Treaty</a:t>
            </a: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No specific attention to development of environmental policy</a:t>
            </a: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accent4"/>
                </a:solidFill>
                <a:latin typeface="Roboto Slab" panose="020B0604020202020204" charset="0"/>
                <a:ea typeface="Roboto Slab" panose="020B0604020202020204" charset="0"/>
                <a:cs typeface="Nixie One"/>
                <a:sym typeface="Nixie One"/>
              </a:rPr>
              <a:t>Min</a:t>
            </a:r>
            <a:r>
              <a:rPr lang="cs-CZ" sz="1800" b="1" dirty="0">
                <a:solidFill>
                  <a:schemeClr val="accent4"/>
                </a:solidFill>
                <a:latin typeface="Roboto Slab" panose="020B0604020202020204" charset="0"/>
                <a:ea typeface="Roboto Slab" panose="020B0604020202020204" charset="0"/>
                <a:cs typeface="Nixie One"/>
                <a:sym typeface="Nixie One"/>
              </a:rPr>
              <a:t>o</a:t>
            </a:r>
            <a:r>
              <a:rPr lang="en-US" sz="1800" b="1" dirty="0">
                <a:solidFill>
                  <a:schemeClr val="accent4"/>
                </a:solidFill>
                <a:latin typeface="Roboto Slab" panose="020B0604020202020204" charset="0"/>
                <a:ea typeface="Roboto Slab" panose="020B0604020202020204" charset="0"/>
                <a:cs typeface="Nixie One"/>
                <a:sym typeface="Nixie One"/>
              </a:rPr>
              <a:t>r measures </a:t>
            </a:r>
            <a:r>
              <a:rPr lang="en-US" sz="1800" b="1" dirty="0">
                <a:solidFill>
                  <a:schemeClr val="tx1"/>
                </a:solidFill>
                <a:latin typeface="Roboto Slab" panose="020B0604020202020204" charset="0"/>
                <a:ea typeface="Roboto Slab" panose="020B0604020202020204" charset="0"/>
                <a:cs typeface="Nixie One"/>
                <a:sym typeface="Nixie One"/>
              </a:rPr>
              <a:t>(common market based – dangerous 				chemicals, motor vehicles, detergents)</a:t>
            </a: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cs-CZ" sz="2000" b="1" dirty="0" err="1">
                <a:solidFill>
                  <a:schemeClr val="accent3"/>
                </a:solidFill>
                <a:latin typeface="Roboto Slab" panose="020B0604020202020204" charset="0"/>
                <a:ea typeface="Roboto Slab" panose="020B0604020202020204" charset="0"/>
                <a:cs typeface="Nixie One"/>
                <a:sym typeface="Nixie One"/>
              </a:rPr>
              <a:t>Phase</a:t>
            </a:r>
            <a:r>
              <a:rPr lang="cs-CZ" sz="2000" b="1" dirty="0">
                <a:solidFill>
                  <a:schemeClr val="accent3"/>
                </a:solidFill>
                <a:latin typeface="Roboto Slab" panose="020B0604020202020204" charset="0"/>
                <a:ea typeface="Roboto Slab" panose="020B0604020202020204" charset="0"/>
                <a:cs typeface="Nixie One"/>
                <a:sym typeface="Nixie One"/>
              </a:rPr>
              <a:t> 2: 1972 - 1987</a:t>
            </a: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European Council </a:t>
            </a:r>
            <a:r>
              <a:rPr lang="en-US" sz="1800" b="1" dirty="0">
                <a:solidFill>
                  <a:schemeClr val="accent4"/>
                </a:solidFill>
                <a:latin typeface="Roboto Slab" panose="020B0604020202020204" charset="0"/>
                <a:ea typeface="Roboto Slab" panose="020B0604020202020204" charset="0"/>
                <a:cs typeface="Nixie One"/>
                <a:sym typeface="Nixie One"/>
              </a:rPr>
              <a:t>Summit in 1972</a:t>
            </a:r>
            <a:r>
              <a:rPr lang="en-US" sz="1800" b="1" dirty="0">
                <a:solidFill>
                  <a:schemeClr val="tx1"/>
                </a:solidFill>
                <a:latin typeface="Roboto Slab" panose="020B0604020202020204" charset="0"/>
                <a:ea typeface="Roboto Slab" panose="020B0604020202020204" charset="0"/>
                <a:cs typeface="Nixie One"/>
                <a:sym typeface="Nixie One"/>
              </a:rPr>
              <a:t>: Heads of State</a:t>
            </a:r>
            <a:r>
              <a:rPr lang="cs-CZ" sz="1800" b="1" dirty="0">
                <a:solidFill>
                  <a:schemeClr val="tx1"/>
                </a:solidFill>
                <a:latin typeface="Roboto Slab" panose="020B0604020202020204" charset="0"/>
                <a:ea typeface="Roboto Slab" panose="020B0604020202020204" charset="0"/>
                <a:cs typeface="Nixie One"/>
                <a:sym typeface="Nixie One"/>
              </a:rPr>
              <a:t>s</a:t>
            </a:r>
            <a:r>
              <a:rPr lang="en-US" sz="1800" b="1" dirty="0">
                <a:solidFill>
                  <a:schemeClr val="tx1"/>
                </a:solidFill>
                <a:latin typeface="Roboto Slab" panose="020B0604020202020204" charset="0"/>
                <a:ea typeface="Roboto Slab" panose="020B0604020202020204" charset="0"/>
                <a:cs typeface="Nixie One"/>
                <a:sym typeface="Nixie One"/>
              </a:rPr>
              <a:t> and </a:t>
            </a: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Government</a:t>
            </a:r>
            <a:r>
              <a:rPr lang="cs-CZ" sz="1800" b="1" dirty="0">
                <a:solidFill>
                  <a:schemeClr val="tx1"/>
                </a:solidFill>
                <a:latin typeface="Roboto Slab" panose="020B0604020202020204" charset="0"/>
                <a:ea typeface="Roboto Slab" panose="020B0604020202020204" charset="0"/>
                <a:cs typeface="Nixie One"/>
                <a:sym typeface="Nixie One"/>
              </a:rPr>
              <a:t>s</a:t>
            </a:r>
            <a:r>
              <a:rPr lang="en-US" sz="1800" b="1" dirty="0">
                <a:solidFill>
                  <a:schemeClr val="tx1"/>
                </a:solidFill>
                <a:latin typeface="Roboto Slab" panose="020B0604020202020204" charset="0"/>
                <a:ea typeface="Roboto Slab" panose="020B0604020202020204" charset="0"/>
                <a:cs typeface="Nixie One"/>
                <a:sym typeface="Nixie One"/>
              </a:rPr>
              <a:t> decided that a Community environmental policy </a:t>
            </a: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was necessary</a:t>
            </a: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The basis of the environmental policy was established in the </a:t>
            </a: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accent4"/>
                </a:solidFill>
                <a:latin typeface="Roboto Slab" panose="020B0604020202020204" charset="0"/>
                <a:ea typeface="Roboto Slab" panose="020B0604020202020204" charset="0"/>
                <a:cs typeface="Nixie One"/>
                <a:sym typeface="Nixie One"/>
              </a:rPr>
              <a:t>First Environmental Action Program</a:t>
            </a:r>
            <a:r>
              <a:rPr lang="cs-CZ" sz="1800" b="1" dirty="0" err="1">
                <a:solidFill>
                  <a:schemeClr val="accent4"/>
                </a:solidFill>
                <a:latin typeface="Roboto Slab" panose="020B0604020202020204" charset="0"/>
                <a:ea typeface="Roboto Slab" panose="020B0604020202020204" charset="0"/>
                <a:cs typeface="Nixie One"/>
                <a:sym typeface="Nixie One"/>
              </a:rPr>
              <a:t>me</a:t>
            </a:r>
            <a:r>
              <a:rPr lang="en-US" sz="1800" b="1" dirty="0">
                <a:solidFill>
                  <a:schemeClr val="accent4"/>
                </a:solidFill>
                <a:latin typeface="Roboto Slab" panose="020B0604020202020204" charset="0"/>
                <a:ea typeface="Roboto Slab" panose="020B0604020202020204" charset="0"/>
                <a:cs typeface="Nixie One"/>
                <a:sym typeface="Nixie One"/>
              </a:rPr>
              <a:t> (1973)</a:t>
            </a:r>
            <a:r>
              <a:rPr lang="en-US" sz="1800" b="1" dirty="0">
                <a:solidFill>
                  <a:schemeClr val="tx1"/>
                </a:solidFill>
                <a:latin typeface="Roboto Slab" panose="020B0604020202020204" charset="0"/>
                <a:ea typeface="Roboto Slab" panose="020B0604020202020204" charset="0"/>
                <a:cs typeface="Nixie One"/>
                <a:sym typeface="Nixie One"/>
              </a:rPr>
              <a:t>. Basic goals, </a:t>
            </a: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principles of environmental law, and activities regarding </a:t>
            </a: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certain fields of the environment.</a:t>
            </a: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The main goal was the efficient operation of the Community </a:t>
            </a: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and the Common Market – but </a:t>
            </a:r>
            <a:r>
              <a:rPr lang="en-US" sz="1800" b="1" dirty="0">
                <a:solidFill>
                  <a:schemeClr val="accent4"/>
                </a:solidFill>
                <a:latin typeface="Roboto Slab" panose="020B0604020202020204" charset="0"/>
                <a:ea typeface="Roboto Slab" panose="020B0604020202020204" charset="0"/>
                <a:cs typeface="Nixie One"/>
                <a:sym typeface="Nixie One"/>
              </a:rPr>
              <a:t>extensive interpretation of </a:t>
            </a:r>
            <a:r>
              <a:rPr lang="cs-CZ" sz="1800" b="1" dirty="0">
                <a:solidFill>
                  <a:schemeClr val="accent4"/>
                </a:solidFill>
                <a:latin typeface="Roboto Slab" panose="020B0604020202020204" charset="0"/>
                <a:ea typeface="Roboto Slab" panose="020B0604020202020204" charset="0"/>
                <a:cs typeface="Nixie One"/>
                <a:sym typeface="Nixie One"/>
              </a:rPr>
              <a:t>	</a:t>
            </a:r>
            <a:r>
              <a:rPr lang="en-US" sz="1800" b="1" dirty="0">
                <a:solidFill>
                  <a:schemeClr val="accent4"/>
                </a:solidFill>
                <a:latin typeface="Roboto Slab" panose="020B0604020202020204" charset="0"/>
                <a:ea typeface="Roboto Slab" panose="020B0604020202020204" charset="0"/>
                <a:cs typeface="Nixie One"/>
                <a:sym typeface="Nixie One"/>
              </a:rPr>
              <a:t>economic expansion</a:t>
            </a:r>
            <a:r>
              <a:rPr lang="en-US" sz="1800" b="1" dirty="0">
                <a:solidFill>
                  <a:schemeClr val="tx1"/>
                </a:solidFill>
                <a:latin typeface="Roboto Slab" panose="020B0604020202020204" charset="0"/>
                <a:ea typeface="Roboto Slab" panose="020B0604020202020204" charset="0"/>
                <a:cs typeface="Nixie One"/>
                <a:sym typeface="Nixie One"/>
              </a:rPr>
              <a:t>. </a:t>
            </a: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Tree>
    <p:extLst>
      <p:ext uri="{BB962C8B-B14F-4D97-AF65-F5344CB8AC3E}">
        <p14:creationId xmlns:p14="http://schemas.microsoft.com/office/powerpoint/2010/main" val="3109217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743219" y="394447"/>
            <a:ext cx="7913754" cy="3000284"/>
          </a:xfrm>
          <a:prstGeom prst="rect">
            <a:avLst/>
          </a:prstGeom>
          <a:noFill/>
          <a:ln>
            <a:noFill/>
          </a:ln>
        </p:spPr>
        <p:txBody>
          <a:bodyPr lIns="91425" tIns="91425" rIns="91425" bIns="91425" anchor="t" anchorCtr="0">
            <a:noAutofit/>
          </a:bodyPr>
          <a:lstStyle/>
          <a:p>
            <a:pPr lvl="0">
              <a:spcBef>
                <a:spcPts val="600"/>
              </a:spcBef>
            </a:pPr>
            <a:r>
              <a:rPr lang="en-US" sz="1300" b="1" dirty="0">
                <a:solidFill>
                  <a:schemeClr val="tx1"/>
                </a:solidFill>
                <a:latin typeface="Roboto Slab" panose="020B0604020202020204" charset="0"/>
                <a:ea typeface="Roboto Slab" panose="020B0604020202020204" charset="0"/>
                <a:cs typeface="Nixie One"/>
                <a:sym typeface="Nixie One"/>
              </a:rPr>
              <a:t>1970</a:t>
            </a:r>
            <a:r>
              <a:rPr lang="cs-CZ" sz="1300" b="1" dirty="0">
                <a:solidFill>
                  <a:schemeClr val="tx1"/>
                </a:solidFill>
                <a:latin typeface="Roboto Slab" panose="020B0604020202020204" charset="0"/>
                <a:ea typeface="Roboto Slab" panose="020B0604020202020204" charset="0"/>
                <a:cs typeface="Nixie One"/>
                <a:sym typeface="Nixie One"/>
              </a:rPr>
              <a:t> </a:t>
            </a:r>
            <a:r>
              <a:rPr lang="en-US" sz="1300" b="1" dirty="0">
                <a:solidFill>
                  <a:schemeClr val="tx1"/>
                </a:solidFill>
                <a:latin typeface="Roboto Slab" panose="020B0604020202020204" charset="0"/>
                <a:ea typeface="Roboto Slab" panose="020B0604020202020204" charset="0"/>
                <a:cs typeface="Nixie One"/>
                <a:sym typeface="Nixie One"/>
              </a:rPr>
              <a:t>The </a:t>
            </a:r>
            <a:r>
              <a:rPr lang="en-US" sz="1300" b="1" dirty="0">
                <a:solidFill>
                  <a:schemeClr val="accent3"/>
                </a:solidFill>
                <a:latin typeface="Roboto Slab" panose="020B0604020202020204" charset="0"/>
                <a:ea typeface="Roboto Slab" panose="020B0604020202020204" charset="0"/>
                <a:cs typeface="Nixie One"/>
                <a:sym typeface="Nixie One"/>
              </a:rPr>
              <a:t>US Environmental Protection Agency </a:t>
            </a:r>
            <a:r>
              <a:rPr lang="en-US" sz="1300" b="1" dirty="0">
                <a:solidFill>
                  <a:schemeClr val="tx1"/>
                </a:solidFill>
                <a:latin typeface="Roboto Slab" panose="020B0604020202020204" charset="0"/>
                <a:ea typeface="Roboto Slab" panose="020B0604020202020204" charset="0"/>
                <a:cs typeface="Nixie One"/>
                <a:sym typeface="Nixie One"/>
              </a:rPr>
              <a:t>is established.</a:t>
            </a:r>
          </a:p>
          <a:p>
            <a:pPr lvl="0">
              <a:spcBef>
                <a:spcPts val="600"/>
              </a:spcBef>
            </a:pPr>
            <a:r>
              <a:rPr lang="en-US" sz="1300" b="1" dirty="0">
                <a:solidFill>
                  <a:schemeClr val="tx1"/>
                </a:solidFill>
                <a:latin typeface="Roboto Slab" panose="020B0604020202020204" charset="0"/>
                <a:ea typeface="Roboto Slab" panose="020B0604020202020204" charset="0"/>
                <a:cs typeface="Nixie One"/>
                <a:sym typeface="Nixie One"/>
              </a:rPr>
              <a:t>1971</a:t>
            </a:r>
            <a:r>
              <a:rPr lang="cs-CZ" sz="1300" b="1" dirty="0">
                <a:solidFill>
                  <a:schemeClr val="tx1"/>
                </a:solidFill>
                <a:latin typeface="Roboto Slab" panose="020B0604020202020204" charset="0"/>
                <a:ea typeface="Roboto Slab" panose="020B0604020202020204" charset="0"/>
                <a:cs typeface="Nixie One"/>
                <a:sym typeface="Nixie One"/>
              </a:rPr>
              <a:t> </a:t>
            </a:r>
            <a:r>
              <a:rPr lang="en-US" sz="1300" b="1" dirty="0">
                <a:solidFill>
                  <a:schemeClr val="tx1"/>
                </a:solidFill>
                <a:latin typeface="Roboto Slab" panose="020B0604020202020204" charset="0"/>
                <a:ea typeface="Roboto Slab" panose="020B0604020202020204" charset="0"/>
                <a:cs typeface="Nixie One"/>
                <a:sym typeface="Nixie One"/>
              </a:rPr>
              <a:t>The international environmental </a:t>
            </a:r>
            <a:r>
              <a:rPr lang="en-US" sz="1300" b="1" dirty="0" err="1">
                <a:solidFill>
                  <a:schemeClr val="tx1"/>
                </a:solidFill>
                <a:latin typeface="Roboto Slab" panose="020B0604020202020204" charset="0"/>
                <a:ea typeface="Roboto Slab" panose="020B0604020202020204" charset="0"/>
                <a:cs typeface="Nixie One"/>
                <a:sym typeface="Nixie One"/>
              </a:rPr>
              <a:t>organisation</a:t>
            </a:r>
            <a:r>
              <a:rPr lang="en-US" sz="1300" b="1" dirty="0">
                <a:solidFill>
                  <a:schemeClr val="tx1"/>
                </a:solidFill>
                <a:latin typeface="Roboto Slab" panose="020B0604020202020204" charset="0"/>
                <a:ea typeface="Roboto Slab" panose="020B0604020202020204" charset="0"/>
                <a:cs typeface="Nixie One"/>
                <a:sym typeface="Nixie One"/>
              </a:rPr>
              <a:t> </a:t>
            </a:r>
            <a:r>
              <a:rPr lang="en-US" sz="1300" b="1" dirty="0">
                <a:solidFill>
                  <a:schemeClr val="accent6"/>
                </a:solidFill>
                <a:latin typeface="Roboto Slab" panose="020B0604020202020204" charset="0"/>
                <a:ea typeface="Roboto Slab" panose="020B0604020202020204" charset="0"/>
                <a:cs typeface="Nixie One"/>
                <a:sym typeface="Nixie One"/>
              </a:rPr>
              <a:t>Greenpeace</a:t>
            </a:r>
            <a:r>
              <a:rPr lang="en-US" sz="1300" b="1" dirty="0">
                <a:solidFill>
                  <a:schemeClr val="tx1"/>
                </a:solidFill>
                <a:latin typeface="Roboto Slab" panose="020B0604020202020204" charset="0"/>
                <a:ea typeface="Roboto Slab" panose="020B0604020202020204" charset="0"/>
                <a:cs typeface="Nixie One"/>
                <a:sym typeface="Nixie One"/>
              </a:rPr>
              <a:t> is founded in Vancouver, Canada.</a:t>
            </a:r>
          </a:p>
          <a:p>
            <a:pPr lvl="0">
              <a:spcBef>
                <a:spcPts val="600"/>
              </a:spcBef>
            </a:pPr>
            <a:r>
              <a:rPr lang="en-US" sz="1300" b="1" dirty="0">
                <a:solidFill>
                  <a:schemeClr val="tx1"/>
                </a:solidFill>
                <a:latin typeface="Roboto Slab" panose="020B0604020202020204" charset="0"/>
                <a:ea typeface="Roboto Slab" panose="020B0604020202020204" charset="0"/>
                <a:cs typeface="Nixie One"/>
                <a:sym typeface="Nixie One"/>
              </a:rPr>
              <a:t>1972</a:t>
            </a:r>
            <a:r>
              <a:rPr lang="cs-CZ" sz="1300" b="1" dirty="0">
                <a:solidFill>
                  <a:schemeClr val="tx1"/>
                </a:solidFill>
                <a:latin typeface="Roboto Slab" panose="020B0604020202020204" charset="0"/>
                <a:ea typeface="Roboto Slab" panose="020B0604020202020204" charset="0"/>
                <a:cs typeface="Nixie One"/>
                <a:sym typeface="Nixie One"/>
              </a:rPr>
              <a:t> </a:t>
            </a:r>
            <a:r>
              <a:rPr lang="en-US" sz="1300" b="1" dirty="0">
                <a:solidFill>
                  <a:schemeClr val="accent2"/>
                </a:solidFill>
                <a:latin typeface="Roboto Slab" panose="020B0604020202020204" charset="0"/>
                <a:ea typeface="Roboto Slab" panose="020B0604020202020204" charset="0"/>
                <a:cs typeface="Nixie One"/>
                <a:sym typeface="Nixie One"/>
              </a:rPr>
              <a:t>The United Nations Conference on the Human Environment is held in Stockholm</a:t>
            </a:r>
            <a:r>
              <a:rPr lang="en-US" sz="1300" b="1" dirty="0">
                <a:solidFill>
                  <a:schemeClr val="tx1"/>
                </a:solidFill>
                <a:latin typeface="Roboto Slab" panose="020B0604020202020204" charset="0"/>
                <a:ea typeface="Roboto Slab" panose="020B0604020202020204" charset="0"/>
                <a:cs typeface="Nixie One"/>
                <a:sym typeface="Nixie One"/>
              </a:rPr>
              <a:t>. This leads to the creation of government environment agencies and the UN Environment </a:t>
            </a:r>
            <a:r>
              <a:rPr lang="en-US" sz="1300" b="1" dirty="0" err="1">
                <a:solidFill>
                  <a:schemeClr val="tx1"/>
                </a:solidFill>
                <a:latin typeface="Roboto Slab" panose="020B0604020202020204" charset="0"/>
                <a:ea typeface="Roboto Slab" panose="020B0604020202020204" charset="0"/>
                <a:cs typeface="Nixie One"/>
                <a:sym typeface="Nixie One"/>
              </a:rPr>
              <a:t>Programme</a:t>
            </a:r>
            <a:r>
              <a:rPr lang="en-US" sz="1300" b="1" dirty="0">
                <a:solidFill>
                  <a:schemeClr val="tx1"/>
                </a:solidFill>
                <a:latin typeface="Roboto Slab" panose="020B0604020202020204" charset="0"/>
                <a:ea typeface="Roboto Slab" panose="020B0604020202020204" charset="0"/>
                <a:cs typeface="Nixie One"/>
                <a:sym typeface="Nixie One"/>
              </a:rPr>
              <a:t>.</a:t>
            </a:r>
          </a:p>
          <a:p>
            <a:pPr lvl="0">
              <a:spcBef>
                <a:spcPts val="600"/>
              </a:spcBef>
            </a:pPr>
            <a:r>
              <a:rPr lang="en-US" sz="1300" b="1" dirty="0">
                <a:solidFill>
                  <a:schemeClr val="tx1"/>
                </a:solidFill>
                <a:latin typeface="Roboto Slab" panose="020B0604020202020204" charset="0"/>
                <a:ea typeface="Roboto Slab" panose="020B0604020202020204" charset="0"/>
                <a:cs typeface="Nixie One"/>
                <a:sym typeface="Nixie One"/>
              </a:rPr>
              <a:t>1972</a:t>
            </a:r>
            <a:r>
              <a:rPr lang="cs-CZ" sz="1300" b="1" dirty="0">
                <a:solidFill>
                  <a:schemeClr val="tx1"/>
                </a:solidFill>
                <a:latin typeface="Roboto Slab" panose="020B0604020202020204" charset="0"/>
                <a:ea typeface="Roboto Slab" panose="020B0604020202020204" charset="0"/>
                <a:cs typeface="Nixie One"/>
                <a:sym typeface="Nixie One"/>
              </a:rPr>
              <a:t> </a:t>
            </a:r>
            <a:r>
              <a:rPr lang="en-US" sz="1300" b="1" dirty="0">
                <a:solidFill>
                  <a:schemeClr val="tx1"/>
                </a:solidFill>
                <a:latin typeface="Roboto Slab" panose="020B0604020202020204" charset="0"/>
                <a:ea typeface="Roboto Slab" panose="020B0604020202020204" charset="0"/>
                <a:cs typeface="Nixie One"/>
                <a:sym typeface="Nixie One"/>
              </a:rPr>
              <a:t>The Club of Rome publishes </a:t>
            </a:r>
            <a:r>
              <a:rPr lang="en-US" sz="1300" b="1" dirty="0">
                <a:solidFill>
                  <a:schemeClr val="accent4"/>
                </a:solidFill>
                <a:latin typeface="Roboto Slab" panose="020B0604020202020204" charset="0"/>
                <a:ea typeface="Roboto Slab" panose="020B0604020202020204" charset="0"/>
                <a:cs typeface="Nixie One"/>
                <a:sym typeface="Nixie One"/>
              </a:rPr>
              <a:t>The Limits to Growth</a:t>
            </a:r>
            <a:r>
              <a:rPr lang="en-US" sz="1300" b="1" dirty="0">
                <a:solidFill>
                  <a:schemeClr val="tx1"/>
                </a:solidFill>
                <a:latin typeface="Roboto Slab" panose="020B0604020202020204" charset="0"/>
                <a:ea typeface="Roboto Slab" panose="020B0604020202020204" charset="0"/>
                <a:cs typeface="Nixie One"/>
                <a:sym typeface="Nixie One"/>
              </a:rPr>
              <a:t>. It stresses, for the first time, the importance of the environment, and the essential links with population and energy.</a:t>
            </a:r>
          </a:p>
          <a:p>
            <a:pPr lvl="0">
              <a:spcBef>
                <a:spcPts val="600"/>
              </a:spcBef>
            </a:pPr>
            <a:r>
              <a:rPr lang="en-US" sz="1300" b="1" dirty="0">
                <a:solidFill>
                  <a:schemeClr val="tx1"/>
                </a:solidFill>
                <a:latin typeface="Roboto Slab" panose="020B0604020202020204" charset="0"/>
                <a:ea typeface="Roboto Slab" panose="020B0604020202020204" charset="0"/>
                <a:cs typeface="Nixie One"/>
                <a:sym typeface="Nixie One"/>
              </a:rPr>
              <a:t>1973</a:t>
            </a:r>
            <a:r>
              <a:rPr lang="cs-CZ" sz="1300" b="1" dirty="0">
                <a:solidFill>
                  <a:schemeClr val="tx1"/>
                </a:solidFill>
                <a:latin typeface="Roboto Slab" panose="020B0604020202020204" charset="0"/>
                <a:ea typeface="Roboto Slab" panose="020B0604020202020204" charset="0"/>
                <a:cs typeface="Nixie One"/>
                <a:sym typeface="Nixie One"/>
              </a:rPr>
              <a:t> </a:t>
            </a:r>
            <a:r>
              <a:rPr lang="en-US" sz="1300" b="1" dirty="0">
                <a:solidFill>
                  <a:schemeClr val="tx1"/>
                </a:solidFill>
                <a:latin typeface="Roboto Slab" panose="020B0604020202020204" charset="0"/>
                <a:ea typeface="Roboto Slab" panose="020B0604020202020204" charset="0"/>
                <a:cs typeface="Nixie One"/>
                <a:sym typeface="Nixie One"/>
              </a:rPr>
              <a:t>In January, </a:t>
            </a:r>
            <a:r>
              <a:rPr lang="en-US" sz="1300" b="1" dirty="0">
                <a:solidFill>
                  <a:schemeClr val="accent3"/>
                </a:solidFill>
                <a:latin typeface="Roboto Slab" panose="020B0604020202020204" charset="0"/>
                <a:ea typeface="Roboto Slab" panose="020B0604020202020204" charset="0"/>
                <a:cs typeface="Nixie One"/>
                <a:sym typeface="Nixie One"/>
              </a:rPr>
              <a:t>Denmark, Ireland and the United Kingdom </a:t>
            </a:r>
            <a:r>
              <a:rPr lang="en-US" sz="1300" b="1" dirty="0">
                <a:solidFill>
                  <a:schemeClr val="tx1"/>
                </a:solidFill>
                <a:latin typeface="Roboto Slab" panose="020B0604020202020204" charset="0"/>
                <a:ea typeface="Roboto Slab" panose="020B0604020202020204" charset="0"/>
                <a:cs typeface="Nixie One"/>
                <a:sym typeface="Nixie One"/>
              </a:rPr>
              <a:t>join the European Community, bringing membership up to nine.  </a:t>
            </a:r>
          </a:p>
          <a:p>
            <a:pPr lvl="0">
              <a:spcBef>
                <a:spcPts val="600"/>
              </a:spcBef>
            </a:pPr>
            <a:r>
              <a:rPr lang="en-US" sz="1300" b="1" dirty="0">
                <a:solidFill>
                  <a:schemeClr val="tx1"/>
                </a:solidFill>
                <a:latin typeface="Roboto Slab" panose="020B0604020202020204" charset="0"/>
                <a:ea typeface="Roboto Slab" panose="020B0604020202020204" charset="0"/>
                <a:cs typeface="Nixie One"/>
                <a:sym typeface="Nixie One"/>
              </a:rPr>
              <a:t>1973</a:t>
            </a:r>
            <a:r>
              <a:rPr lang="cs-CZ" sz="1300" b="1" dirty="0">
                <a:solidFill>
                  <a:schemeClr val="tx1"/>
                </a:solidFill>
                <a:latin typeface="Roboto Slab" panose="020B0604020202020204" charset="0"/>
                <a:ea typeface="Roboto Slab" panose="020B0604020202020204" charset="0"/>
                <a:cs typeface="Nixie One"/>
                <a:sym typeface="Nixie One"/>
              </a:rPr>
              <a:t> </a:t>
            </a:r>
            <a:r>
              <a:rPr lang="en-US" sz="1300" b="1" dirty="0">
                <a:solidFill>
                  <a:schemeClr val="tx1"/>
                </a:solidFill>
                <a:latin typeface="Roboto Slab" panose="020B0604020202020204" charset="0"/>
                <a:ea typeface="Roboto Slab" panose="020B0604020202020204" charset="0"/>
                <a:cs typeface="Nixie One"/>
                <a:sym typeface="Nixie One"/>
              </a:rPr>
              <a:t>A small </a:t>
            </a:r>
            <a:r>
              <a:rPr lang="en-US" sz="1300" b="1" dirty="0">
                <a:solidFill>
                  <a:schemeClr val="accent2"/>
                </a:solidFill>
                <a:latin typeface="Roboto Slab" panose="020B0604020202020204" charset="0"/>
                <a:ea typeface="Roboto Slab" panose="020B0604020202020204" charset="0"/>
                <a:cs typeface="Nixie One"/>
                <a:sym typeface="Nixie One"/>
              </a:rPr>
              <a:t>Environment and Consumer Protection Service </a:t>
            </a:r>
            <a:r>
              <a:rPr lang="en-US" sz="1300" b="1" dirty="0">
                <a:solidFill>
                  <a:schemeClr val="tx1"/>
                </a:solidFill>
                <a:latin typeface="Roboto Slab" panose="020B0604020202020204" charset="0"/>
                <a:ea typeface="Roboto Slab" panose="020B0604020202020204" charset="0"/>
                <a:cs typeface="Nixie One"/>
                <a:sym typeface="Nixie One"/>
              </a:rPr>
              <a:t>is set up and attached to the European Commission department for industrial policy and a Standing Committee on the Environment is created in the European Parliament.</a:t>
            </a:r>
            <a:endParaRPr lang="cs-CZ" sz="13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en-US" sz="1300" b="1" dirty="0">
                <a:solidFill>
                  <a:schemeClr val="tx1"/>
                </a:solidFill>
                <a:latin typeface="Roboto Slab" panose="020B0604020202020204" charset="0"/>
                <a:ea typeface="Roboto Slab" panose="020B0604020202020204" charset="0"/>
                <a:cs typeface="Nixie One"/>
                <a:sym typeface="Nixie One"/>
              </a:rPr>
              <a:t>1973</a:t>
            </a:r>
            <a:r>
              <a:rPr lang="cs-CZ" sz="1300" b="1" dirty="0">
                <a:solidFill>
                  <a:schemeClr val="tx1"/>
                </a:solidFill>
                <a:latin typeface="Roboto Slab" panose="020B0604020202020204" charset="0"/>
                <a:ea typeface="Roboto Slab" panose="020B0604020202020204" charset="0"/>
                <a:cs typeface="Nixie One"/>
                <a:sym typeface="Nixie One"/>
              </a:rPr>
              <a:t> </a:t>
            </a:r>
            <a:r>
              <a:rPr lang="en-US" sz="1300" b="1" dirty="0">
                <a:solidFill>
                  <a:schemeClr val="tx1"/>
                </a:solidFill>
                <a:latin typeface="Roboto Slab" panose="020B0604020202020204" charset="0"/>
                <a:ea typeface="Roboto Slab" panose="020B0604020202020204" charset="0"/>
                <a:cs typeface="Nixie One"/>
                <a:sym typeface="Nixie One"/>
              </a:rPr>
              <a:t>The </a:t>
            </a:r>
            <a:r>
              <a:rPr lang="en-US" sz="1300" b="1" dirty="0">
                <a:solidFill>
                  <a:schemeClr val="accent6"/>
                </a:solidFill>
                <a:latin typeface="Roboto Slab" panose="020B0604020202020204" charset="0"/>
                <a:ea typeface="Roboto Slab" panose="020B0604020202020204" charset="0"/>
                <a:cs typeface="Nixie One"/>
                <a:sym typeface="Nixie One"/>
              </a:rPr>
              <a:t>Arab–Israeli war </a:t>
            </a:r>
            <a:r>
              <a:rPr lang="en-US" sz="1300" b="1" dirty="0">
                <a:solidFill>
                  <a:schemeClr val="tx1"/>
                </a:solidFill>
                <a:latin typeface="Roboto Slab" panose="020B0604020202020204" charset="0"/>
                <a:ea typeface="Roboto Slab" panose="020B0604020202020204" charset="0"/>
                <a:cs typeface="Nixie One"/>
                <a:sym typeface="Nixie One"/>
              </a:rPr>
              <a:t>of October leads to an oil price shock and economic problems in Europe, sparking action on energy efficiency. Car-free Sundays are </a:t>
            </a:r>
            <a:r>
              <a:rPr lang="en-US" sz="1300" b="1" dirty="0" err="1">
                <a:solidFill>
                  <a:schemeClr val="tx1"/>
                </a:solidFill>
                <a:latin typeface="Roboto Slab" panose="020B0604020202020204" charset="0"/>
                <a:ea typeface="Roboto Slab" panose="020B0604020202020204" charset="0"/>
                <a:cs typeface="Nixie One"/>
                <a:sym typeface="Nixie One"/>
              </a:rPr>
              <a:t>organised</a:t>
            </a:r>
            <a:r>
              <a:rPr lang="en-US" sz="1300" b="1" dirty="0">
                <a:solidFill>
                  <a:schemeClr val="tx1"/>
                </a:solidFill>
                <a:latin typeface="Roboto Slab" panose="020B0604020202020204" charset="0"/>
                <a:ea typeface="Roboto Slab" panose="020B0604020202020204" charset="0"/>
                <a:cs typeface="Nixie One"/>
                <a:sym typeface="Nixie One"/>
              </a:rPr>
              <a:t> throughout Europe.</a:t>
            </a:r>
          </a:p>
          <a:p>
            <a:pPr lvl="0">
              <a:spcBef>
                <a:spcPts val="600"/>
              </a:spcBef>
            </a:pPr>
            <a:r>
              <a:rPr lang="en-US" sz="1300" b="1" dirty="0">
                <a:solidFill>
                  <a:schemeClr val="tx1"/>
                </a:solidFill>
                <a:latin typeface="Roboto Slab" panose="020B0604020202020204" charset="0"/>
                <a:ea typeface="Roboto Slab" panose="020B0604020202020204" charset="0"/>
                <a:cs typeface="Nixie One"/>
                <a:sym typeface="Nixie One"/>
              </a:rPr>
              <a:t>1974</a:t>
            </a:r>
            <a:r>
              <a:rPr lang="cs-CZ" sz="1300" b="1" dirty="0">
                <a:solidFill>
                  <a:schemeClr val="tx1"/>
                </a:solidFill>
                <a:latin typeface="Roboto Slab" panose="020B0604020202020204" charset="0"/>
                <a:ea typeface="Roboto Slab" panose="020B0604020202020204" charset="0"/>
                <a:cs typeface="Nixie One"/>
                <a:sym typeface="Nixie One"/>
              </a:rPr>
              <a:t> </a:t>
            </a:r>
            <a:r>
              <a:rPr lang="en-US" sz="1300" b="1" dirty="0">
                <a:solidFill>
                  <a:schemeClr val="tx1"/>
                </a:solidFill>
                <a:latin typeface="Roboto Slab" panose="020B0604020202020204" charset="0"/>
                <a:ea typeface="Roboto Slab" panose="020B0604020202020204" charset="0"/>
                <a:cs typeface="Nixie One"/>
                <a:sym typeface="Nixie One"/>
              </a:rPr>
              <a:t>Scientists suggest for the first time that chlorofluorocarbons (CFCs) may be causing a </a:t>
            </a:r>
            <a:r>
              <a:rPr lang="en-US" sz="1300" b="1" dirty="0">
                <a:solidFill>
                  <a:schemeClr val="accent3"/>
                </a:solidFill>
                <a:latin typeface="Roboto Slab" panose="020B0604020202020204" charset="0"/>
                <a:ea typeface="Roboto Slab" panose="020B0604020202020204" charset="0"/>
                <a:cs typeface="Nixie One"/>
                <a:sym typeface="Nixie One"/>
              </a:rPr>
              <a:t>thinning of the ozone layer</a:t>
            </a:r>
            <a:r>
              <a:rPr lang="en-US" sz="1300" b="1" dirty="0">
                <a:solidFill>
                  <a:schemeClr val="tx1"/>
                </a:solidFill>
                <a:latin typeface="Roboto Slab" panose="020B0604020202020204" charset="0"/>
                <a:ea typeface="Roboto Slab" panose="020B0604020202020204" charset="0"/>
                <a:cs typeface="Nixie One"/>
                <a:sym typeface="Nixie One"/>
              </a:rPr>
              <a:t>.</a:t>
            </a:r>
          </a:p>
          <a:p>
            <a:pPr lvl="0">
              <a:spcBef>
                <a:spcPts val="600"/>
              </a:spcBef>
            </a:pPr>
            <a:r>
              <a:rPr lang="en-US" sz="1300" b="1" dirty="0">
                <a:solidFill>
                  <a:schemeClr val="tx1"/>
                </a:solidFill>
                <a:latin typeface="Roboto Slab" panose="020B0604020202020204" charset="0"/>
                <a:ea typeface="Roboto Slab" panose="020B0604020202020204" charset="0"/>
                <a:cs typeface="Nixie One"/>
                <a:sym typeface="Nixie One"/>
              </a:rPr>
              <a:t>1975</a:t>
            </a:r>
            <a:r>
              <a:rPr lang="cs-CZ" sz="1300" b="1" dirty="0">
                <a:solidFill>
                  <a:schemeClr val="tx1"/>
                </a:solidFill>
                <a:latin typeface="Roboto Slab" panose="020B0604020202020204" charset="0"/>
                <a:ea typeface="Roboto Slab" panose="020B0604020202020204" charset="0"/>
                <a:cs typeface="Nixie One"/>
                <a:sym typeface="Nixie One"/>
              </a:rPr>
              <a:t> </a:t>
            </a:r>
            <a:r>
              <a:rPr lang="en-US" sz="1300" b="1" dirty="0">
                <a:solidFill>
                  <a:schemeClr val="tx1"/>
                </a:solidFill>
                <a:latin typeface="Roboto Slab" panose="020B0604020202020204" charset="0"/>
                <a:ea typeface="Roboto Slab" panose="020B0604020202020204" charset="0"/>
                <a:cs typeface="Nixie One"/>
                <a:sym typeface="Nixie One"/>
              </a:rPr>
              <a:t>The Community starts building its </a:t>
            </a:r>
            <a:r>
              <a:rPr lang="en-US" sz="1300" b="1" dirty="0">
                <a:solidFill>
                  <a:schemeClr val="accent6"/>
                </a:solidFill>
                <a:latin typeface="Roboto Slab" panose="020B0604020202020204" charset="0"/>
                <a:ea typeface="Roboto Slab" panose="020B0604020202020204" charset="0"/>
                <a:cs typeface="Nixie One"/>
                <a:sym typeface="Nixie One"/>
              </a:rPr>
              <a:t>body of environmental legislation </a:t>
            </a:r>
            <a:r>
              <a:rPr lang="en-US" sz="1300" b="1" dirty="0">
                <a:solidFill>
                  <a:schemeClr val="tx1"/>
                </a:solidFill>
                <a:latin typeface="Roboto Slab" panose="020B0604020202020204" charset="0"/>
                <a:ea typeface="Roboto Slab" panose="020B0604020202020204" charset="0"/>
                <a:cs typeface="Nixie One"/>
                <a:sym typeface="Nixie One"/>
              </a:rPr>
              <a:t>with the adoption of — among others — the Waste Framework Directive (1975), the Bathing Water Directive (1976) and the Birds Directive (1979).</a:t>
            </a:r>
          </a:p>
          <a:p>
            <a:pPr lvl="0">
              <a:spcBef>
                <a:spcPts val="600"/>
              </a:spcBef>
            </a:pPr>
            <a:endParaRPr lang="en-US" sz="1300" b="1" dirty="0">
              <a:solidFill>
                <a:schemeClr val="accent3"/>
              </a:solidFill>
              <a:latin typeface="Roboto Slab" panose="020B0604020202020204" charset="0"/>
              <a:ea typeface="Roboto Slab" panose="020B0604020202020204" charset="0"/>
              <a:cs typeface="Nixie One"/>
              <a:sym typeface="Nixie One"/>
            </a:endParaRPr>
          </a:p>
          <a:p>
            <a:pPr lvl="0">
              <a:spcBef>
                <a:spcPts val="600"/>
              </a:spcBef>
            </a:pPr>
            <a:endParaRPr lang="en-US" sz="1300" b="1" dirty="0">
              <a:solidFill>
                <a:schemeClr val="accent3"/>
              </a:solidFill>
              <a:latin typeface="Roboto Slab" panose="020B0604020202020204" charset="0"/>
              <a:ea typeface="Roboto Slab" panose="020B0604020202020204" charset="0"/>
              <a:cs typeface="Nixie One"/>
              <a:sym typeface="Nixie One"/>
            </a:endParaRPr>
          </a:p>
        </p:txBody>
      </p:sp>
    </p:spTree>
    <p:extLst>
      <p:ext uri="{BB962C8B-B14F-4D97-AF65-F5344CB8AC3E}">
        <p14:creationId xmlns:p14="http://schemas.microsoft.com/office/powerpoint/2010/main" val="31820000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98396" y="197224"/>
            <a:ext cx="7913754" cy="3000284"/>
          </a:xfrm>
          <a:prstGeom prst="rect">
            <a:avLst/>
          </a:prstGeom>
          <a:noFill/>
          <a:ln>
            <a:noFill/>
          </a:ln>
        </p:spPr>
        <p:txBody>
          <a:bodyPr lIns="91425" tIns="91425" rIns="91425" bIns="91425" anchor="t" anchorCtr="0">
            <a:noAutofit/>
          </a:bodyPr>
          <a:lstStyle/>
          <a:p>
            <a:pPr lvl="0">
              <a:spcBef>
                <a:spcPts val="600"/>
              </a:spcBef>
            </a:pPr>
            <a:endParaRPr lang="en-US" sz="1300" b="1" dirty="0">
              <a:solidFill>
                <a:schemeClr val="accent3"/>
              </a:solidFill>
              <a:latin typeface="Roboto Slab" panose="020B0604020202020204" charset="0"/>
              <a:ea typeface="Roboto Slab" panose="020B0604020202020204" charset="0"/>
              <a:cs typeface="Nixie One"/>
              <a:sym typeface="Nixie One"/>
            </a:endParaRPr>
          </a:p>
          <a:p>
            <a:pPr lvl="0">
              <a:spcBef>
                <a:spcPts val="600"/>
              </a:spcBef>
            </a:pPr>
            <a:r>
              <a:rPr lang="en-US" sz="1300" b="1" dirty="0">
                <a:solidFill>
                  <a:schemeClr val="tx1"/>
                </a:solidFill>
                <a:latin typeface="Roboto Slab" panose="020B0604020202020204" charset="0"/>
                <a:ea typeface="Roboto Slab" panose="020B0604020202020204" charset="0"/>
                <a:cs typeface="Nixie One"/>
                <a:sym typeface="Nixie One"/>
              </a:rPr>
              <a:t>1976</a:t>
            </a:r>
            <a:r>
              <a:rPr lang="cs-CZ" sz="1300" b="1" dirty="0">
                <a:solidFill>
                  <a:schemeClr val="tx1"/>
                </a:solidFill>
                <a:latin typeface="Roboto Slab" panose="020B0604020202020204" charset="0"/>
                <a:ea typeface="Roboto Slab" panose="020B0604020202020204" charset="0"/>
                <a:cs typeface="Nixie One"/>
                <a:sym typeface="Nixie One"/>
              </a:rPr>
              <a:t> </a:t>
            </a:r>
            <a:r>
              <a:rPr lang="en-US" sz="1300" b="1" dirty="0">
                <a:solidFill>
                  <a:schemeClr val="tx1"/>
                </a:solidFill>
                <a:latin typeface="Roboto Slab" panose="020B0604020202020204" charset="0"/>
                <a:ea typeface="Roboto Slab" panose="020B0604020202020204" charset="0"/>
                <a:cs typeface="Nixie One"/>
                <a:sym typeface="Nixie One"/>
              </a:rPr>
              <a:t>An explosion occurs on 10 July at a </a:t>
            </a:r>
            <a:r>
              <a:rPr lang="en-US" sz="1300" b="1" dirty="0">
                <a:solidFill>
                  <a:schemeClr val="accent3"/>
                </a:solidFill>
                <a:latin typeface="Roboto Slab" panose="020B0604020202020204" charset="0"/>
                <a:ea typeface="Roboto Slab" panose="020B0604020202020204" charset="0"/>
                <a:cs typeface="Nixie One"/>
                <a:sym typeface="Nixie One"/>
              </a:rPr>
              <a:t>chemical plant near Seveso</a:t>
            </a:r>
            <a:r>
              <a:rPr lang="en-US" sz="1300" b="1" dirty="0">
                <a:solidFill>
                  <a:schemeClr val="tx1"/>
                </a:solidFill>
                <a:latin typeface="Roboto Slab" panose="020B0604020202020204" charset="0"/>
                <a:ea typeface="Roboto Slab" panose="020B0604020202020204" charset="0"/>
                <a:cs typeface="Nixie One"/>
                <a:sym typeface="Nixie One"/>
              </a:rPr>
              <a:t>, north of Milan in Italy. A toxic cloud containing dioxin contaminates a densely populated area. In 1982, the Seveso Directive is issued to prevent major accidents with dangerous substances.</a:t>
            </a:r>
          </a:p>
          <a:p>
            <a:pPr lvl="0">
              <a:spcBef>
                <a:spcPts val="600"/>
              </a:spcBef>
            </a:pPr>
            <a:r>
              <a:rPr lang="en-US" sz="1300" b="1" dirty="0">
                <a:solidFill>
                  <a:schemeClr val="tx1"/>
                </a:solidFill>
                <a:latin typeface="Roboto Slab" panose="020B0604020202020204" charset="0"/>
                <a:ea typeface="Roboto Slab" panose="020B0604020202020204" charset="0"/>
                <a:cs typeface="Nixie One"/>
                <a:sym typeface="Nixie One"/>
              </a:rPr>
              <a:t>1978</a:t>
            </a:r>
            <a:r>
              <a:rPr lang="cs-CZ" sz="1300" b="1" dirty="0">
                <a:solidFill>
                  <a:schemeClr val="tx1"/>
                </a:solidFill>
                <a:latin typeface="Roboto Slab" panose="020B0604020202020204" charset="0"/>
                <a:ea typeface="Roboto Slab" panose="020B0604020202020204" charset="0"/>
                <a:cs typeface="Nixie One"/>
                <a:sym typeface="Nixie One"/>
              </a:rPr>
              <a:t> </a:t>
            </a:r>
            <a:r>
              <a:rPr lang="en-US" sz="1300" b="1" dirty="0">
                <a:solidFill>
                  <a:schemeClr val="tx1"/>
                </a:solidFill>
                <a:latin typeface="Roboto Slab" panose="020B0604020202020204" charset="0"/>
                <a:ea typeface="Roboto Slab" panose="020B0604020202020204" charset="0"/>
                <a:cs typeface="Nixie One"/>
                <a:sym typeface="Nixie One"/>
              </a:rPr>
              <a:t>Oil tanker </a:t>
            </a:r>
            <a:r>
              <a:rPr lang="en-US" sz="1300" b="1" dirty="0">
                <a:solidFill>
                  <a:schemeClr val="accent2"/>
                </a:solidFill>
                <a:latin typeface="Roboto Slab" panose="020B0604020202020204" charset="0"/>
                <a:ea typeface="Roboto Slab" panose="020B0604020202020204" charset="0"/>
                <a:cs typeface="Nixie One"/>
                <a:sym typeface="Nixie One"/>
              </a:rPr>
              <a:t>Amoco Cadiz </a:t>
            </a:r>
            <a:r>
              <a:rPr lang="en-US" sz="1300" b="1" dirty="0">
                <a:solidFill>
                  <a:schemeClr val="tx1"/>
                </a:solidFill>
                <a:latin typeface="Roboto Slab" panose="020B0604020202020204" charset="0"/>
                <a:ea typeface="Roboto Slab" panose="020B0604020202020204" charset="0"/>
                <a:cs typeface="Nixie One"/>
                <a:sym typeface="Nixie One"/>
              </a:rPr>
              <a:t>spills 68 million gallons off the coast of France.</a:t>
            </a:r>
          </a:p>
          <a:p>
            <a:pPr lvl="0">
              <a:spcBef>
                <a:spcPts val="600"/>
              </a:spcBef>
            </a:pPr>
            <a:r>
              <a:rPr lang="en-US" sz="1300" b="1" dirty="0">
                <a:solidFill>
                  <a:schemeClr val="tx1"/>
                </a:solidFill>
                <a:latin typeface="Roboto Slab" panose="020B0604020202020204" charset="0"/>
                <a:ea typeface="Roboto Slab" panose="020B0604020202020204" charset="0"/>
                <a:cs typeface="Nixie One"/>
                <a:sym typeface="Nixie One"/>
              </a:rPr>
              <a:t>1979</a:t>
            </a:r>
            <a:r>
              <a:rPr lang="cs-CZ" sz="1300" b="1" dirty="0">
                <a:solidFill>
                  <a:schemeClr val="tx1"/>
                </a:solidFill>
                <a:latin typeface="Roboto Slab" panose="020B0604020202020204" charset="0"/>
                <a:ea typeface="Roboto Slab" panose="020B0604020202020204" charset="0"/>
                <a:cs typeface="Nixie One"/>
                <a:sym typeface="Nixie One"/>
              </a:rPr>
              <a:t> </a:t>
            </a:r>
            <a:r>
              <a:rPr lang="en-US" sz="1300" b="1" dirty="0">
                <a:solidFill>
                  <a:schemeClr val="tx1"/>
                </a:solidFill>
                <a:latin typeface="Roboto Slab" panose="020B0604020202020204" charset="0"/>
                <a:ea typeface="Roboto Slab" panose="020B0604020202020204" charset="0"/>
                <a:cs typeface="Nixie One"/>
                <a:sym typeface="Nixie One"/>
              </a:rPr>
              <a:t>A partial meltdown of the </a:t>
            </a:r>
            <a:r>
              <a:rPr lang="en-US" sz="1300" b="1" dirty="0">
                <a:solidFill>
                  <a:schemeClr val="accent6"/>
                </a:solidFill>
                <a:latin typeface="Roboto Slab" panose="020B0604020202020204" charset="0"/>
                <a:ea typeface="Roboto Slab" panose="020B0604020202020204" charset="0"/>
                <a:cs typeface="Nixie One"/>
                <a:sym typeface="Nixie One"/>
              </a:rPr>
              <a:t>Three Mile Island nuclear plant in USA </a:t>
            </a:r>
            <a:r>
              <a:rPr lang="en-US" sz="1300" b="1" dirty="0">
                <a:solidFill>
                  <a:schemeClr val="tx1"/>
                </a:solidFill>
                <a:latin typeface="Roboto Slab" panose="020B0604020202020204" charset="0"/>
                <a:ea typeface="Roboto Slab" panose="020B0604020202020204" charset="0"/>
                <a:cs typeface="Nixie One"/>
                <a:sym typeface="Nixie One"/>
              </a:rPr>
              <a:t>puts the future of nuclear energy in question.</a:t>
            </a:r>
          </a:p>
          <a:p>
            <a:pPr lvl="0">
              <a:spcBef>
                <a:spcPts val="600"/>
              </a:spcBef>
            </a:pPr>
            <a:r>
              <a:rPr lang="en-US" sz="1300" b="1" dirty="0">
                <a:solidFill>
                  <a:schemeClr val="tx1"/>
                </a:solidFill>
                <a:latin typeface="Roboto Slab" panose="020B0604020202020204" charset="0"/>
                <a:ea typeface="Roboto Slab" panose="020B0604020202020204" charset="0"/>
                <a:cs typeface="Nixie One"/>
                <a:sym typeface="Nixie One"/>
              </a:rPr>
              <a:t>1979</a:t>
            </a:r>
            <a:r>
              <a:rPr lang="cs-CZ" sz="1300" b="1" dirty="0">
                <a:solidFill>
                  <a:schemeClr val="tx1"/>
                </a:solidFill>
                <a:latin typeface="Roboto Slab" panose="020B0604020202020204" charset="0"/>
                <a:ea typeface="Roboto Slab" panose="020B0604020202020204" charset="0"/>
                <a:cs typeface="Nixie One"/>
                <a:sym typeface="Nixie One"/>
              </a:rPr>
              <a:t> </a:t>
            </a:r>
            <a:r>
              <a:rPr lang="en-US" sz="1300" b="1" dirty="0">
                <a:solidFill>
                  <a:schemeClr val="accent3"/>
                </a:solidFill>
                <a:latin typeface="Roboto Slab" panose="020B0604020202020204" charset="0"/>
                <a:ea typeface="Roboto Slab" panose="020B0604020202020204" charset="0"/>
                <a:cs typeface="Nixie One"/>
                <a:sym typeface="Nixie One"/>
              </a:rPr>
              <a:t>The first World Climate Conference </a:t>
            </a:r>
            <a:r>
              <a:rPr lang="en-US" sz="1300" b="1" dirty="0">
                <a:solidFill>
                  <a:schemeClr val="tx1"/>
                </a:solidFill>
                <a:latin typeface="Roboto Slab" panose="020B0604020202020204" charset="0"/>
                <a:ea typeface="Roboto Slab" panose="020B0604020202020204" charset="0"/>
                <a:cs typeface="Nixie One"/>
                <a:sym typeface="Nixie One"/>
              </a:rPr>
              <a:t>takes place in February in Geneva, Switzerland. A panel on climate change set up by the National Academy of Sciences in USA advises that ‘A wait-and-see policy may mean waiting until it is too late’ to avoid significant climate changes.</a:t>
            </a:r>
            <a:endParaRPr lang="cs-CZ" sz="13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en-US" sz="1300" b="1" dirty="0">
                <a:solidFill>
                  <a:schemeClr val="tx1"/>
                </a:solidFill>
                <a:latin typeface="Roboto Slab" panose="020B0604020202020204" charset="0"/>
                <a:ea typeface="Roboto Slab" panose="020B0604020202020204" charset="0"/>
                <a:cs typeface="Nixie One"/>
                <a:sym typeface="Nixie One"/>
              </a:rPr>
              <a:t>1981</a:t>
            </a:r>
            <a:r>
              <a:rPr lang="cs-CZ" sz="1300" b="1" dirty="0">
                <a:solidFill>
                  <a:schemeClr val="tx1"/>
                </a:solidFill>
                <a:latin typeface="Roboto Slab" panose="020B0604020202020204" charset="0"/>
                <a:ea typeface="Roboto Slab" panose="020B0604020202020204" charset="0"/>
                <a:cs typeface="Nixie One"/>
                <a:sym typeface="Nixie One"/>
              </a:rPr>
              <a:t> </a:t>
            </a:r>
            <a:r>
              <a:rPr lang="en-US" sz="1300" b="1" dirty="0">
                <a:solidFill>
                  <a:schemeClr val="tx1"/>
                </a:solidFill>
                <a:latin typeface="Roboto Slab" panose="020B0604020202020204" charset="0"/>
                <a:ea typeface="Roboto Slab" panose="020B0604020202020204" charset="0"/>
                <a:cs typeface="Nixie One"/>
                <a:sym typeface="Nixie One"/>
              </a:rPr>
              <a:t>The European Commission creates its </a:t>
            </a:r>
            <a:r>
              <a:rPr lang="en-US" sz="1300" b="1" dirty="0">
                <a:solidFill>
                  <a:schemeClr val="accent2"/>
                </a:solidFill>
                <a:latin typeface="Roboto Slab" panose="020B0604020202020204" charset="0"/>
                <a:ea typeface="Roboto Slab" panose="020B0604020202020204" charset="0"/>
                <a:cs typeface="Nixie One"/>
                <a:sym typeface="Nixie One"/>
              </a:rPr>
              <a:t>Environment Directorate-General</a:t>
            </a:r>
            <a:r>
              <a:rPr lang="en-US" sz="1300" b="1" dirty="0">
                <a:solidFill>
                  <a:schemeClr val="tx1"/>
                </a:solidFill>
                <a:latin typeface="Roboto Slab" panose="020B0604020202020204" charset="0"/>
                <a:ea typeface="Roboto Slab" panose="020B0604020202020204" charset="0"/>
                <a:cs typeface="Nixie One"/>
                <a:sym typeface="Nixie One"/>
              </a:rPr>
              <a:t>.</a:t>
            </a:r>
          </a:p>
          <a:p>
            <a:pPr lvl="0">
              <a:spcBef>
                <a:spcPts val="600"/>
              </a:spcBef>
            </a:pPr>
            <a:r>
              <a:rPr lang="en-US" sz="1300" b="1" dirty="0">
                <a:solidFill>
                  <a:schemeClr val="tx1"/>
                </a:solidFill>
                <a:latin typeface="Roboto Slab" panose="020B0604020202020204" charset="0"/>
                <a:ea typeface="Roboto Slab" panose="020B0604020202020204" charset="0"/>
                <a:cs typeface="Nixie One"/>
                <a:sym typeface="Nixie One"/>
              </a:rPr>
              <a:t>1985</a:t>
            </a:r>
            <a:r>
              <a:rPr lang="cs-CZ" sz="1300" b="1" dirty="0">
                <a:solidFill>
                  <a:schemeClr val="tx1"/>
                </a:solidFill>
                <a:latin typeface="Roboto Slab" panose="020B0604020202020204" charset="0"/>
                <a:ea typeface="Roboto Slab" panose="020B0604020202020204" charset="0"/>
                <a:cs typeface="Nixie One"/>
                <a:sym typeface="Nixie One"/>
              </a:rPr>
              <a:t> </a:t>
            </a:r>
            <a:r>
              <a:rPr lang="en-US" sz="1300" b="1" dirty="0">
                <a:solidFill>
                  <a:schemeClr val="tx1"/>
                </a:solidFill>
                <a:latin typeface="Roboto Slab" panose="020B0604020202020204" charset="0"/>
                <a:ea typeface="Roboto Slab" panose="020B0604020202020204" charset="0"/>
                <a:cs typeface="Nixie One"/>
                <a:sym typeface="Nixie One"/>
              </a:rPr>
              <a:t>First observation of an </a:t>
            </a:r>
            <a:r>
              <a:rPr lang="en-US" sz="1300" b="1" dirty="0">
                <a:solidFill>
                  <a:schemeClr val="accent6"/>
                </a:solidFill>
                <a:latin typeface="Roboto Slab" panose="020B0604020202020204" charset="0"/>
                <a:ea typeface="Roboto Slab" panose="020B0604020202020204" charset="0"/>
                <a:cs typeface="Nixie One"/>
                <a:sym typeface="Nixie One"/>
              </a:rPr>
              <a:t>ozone hole over Antarctica</a:t>
            </a:r>
            <a:r>
              <a:rPr lang="en-US" sz="1300" b="1" dirty="0">
                <a:solidFill>
                  <a:schemeClr val="tx1"/>
                </a:solidFill>
                <a:latin typeface="Roboto Slab" panose="020B0604020202020204" charset="0"/>
                <a:ea typeface="Roboto Slab" panose="020B0604020202020204" charset="0"/>
                <a:cs typeface="Nixie One"/>
                <a:sym typeface="Nixie One"/>
              </a:rPr>
              <a:t>.</a:t>
            </a:r>
          </a:p>
          <a:p>
            <a:pPr lvl="0">
              <a:spcBef>
                <a:spcPts val="600"/>
              </a:spcBef>
            </a:pPr>
            <a:r>
              <a:rPr lang="en-US" sz="1300" b="1" dirty="0">
                <a:solidFill>
                  <a:schemeClr val="tx1"/>
                </a:solidFill>
                <a:latin typeface="Roboto Slab" panose="020B0604020202020204" charset="0"/>
                <a:ea typeface="Roboto Slab" panose="020B0604020202020204" charset="0"/>
                <a:cs typeface="Nixie One"/>
                <a:sym typeface="Nixie One"/>
              </a:rPr>
              <a:t>1986</a:t>
            </a:r>
            <a:r>
              <a:rPr lang="cs-CZ" sz="1300" b="1" dirty="0">
                <a:solidFill>
                  <a:schemeClr val="tx1"/>
                </a:solidFill>
                <a:latin typeface="Roboto Slab" panose="020B0604020202020204" charset="0"/>
                <a:ea typeface="Roboto Slab" panose="020B0604020202020204" charset="0"/>
                <a:cs typeface="Nixie One"/>
                <a:sym typeface="Nixie One"/>
              </a:rPr>
              <a:t> </a:t>
            </a:r>
            <a:r>
              <a:rPr lang="en-US" sz="1300" b="1" dirty="0">
                <a:solidFill>
                  <a:schemeClr val="tx1"/>
                </a:solidFill>
                <a:latin typeface="Roboto Slab" panose="020B0604020202020204" charset="0"/>
                <a:ea typeface="Roboto Slab" panose="020B0604020202020204" charset="0"/>
                <a:cs typeface="Nixie One"/>
                <a:sym typeface="Nixie One"/>
              </a:rPr>
              <a:t>On 25 April, an uncontrolled chain reaction in a reactor in the </a:t>
            </a:r>
            <a:r>
              <a:rPr lang="en-US" sz="1300" b="1" dirty="0">
                <a:solidFill>
                  <a:schemeClr val="accent3"/>
                </a:solidFill>
                <a:latin typeface="Roboto Slab" panose="020B0604020202020204" charset="0"/>
                <a:ea typeface="Roboto Slab" panose="020B0604020202020204" charset="0"/>
                <a:cs typeface="Nixie One"/>
                <a:sym typeface="Nixie One"/>
              </a:rPr>
              <a:t>Chernobyl nuclear power plant</a:t>
            </a:r>
            <a:r>
              <a:rPr lang="en-US" sz="1300" b="1" dirty="0">
                <a:solidFill>
                  <a:schemeClr val="tx1"/>
                </a:solidFill>
                <a:latin typeface="Roboto Slab" panose="020B0604020202020204" charset="0"/>
                <a:ea typeface="Roboto Slab" panose="020B0604020202020204" charset="0"/>
                <a:cs typeface="Nixie One"/>
                <a:sym typeface="Nixie One"/>
              </a:rPr>
              <a:t>, 80 miles north of Kiev, blows off the reactor's lid. More than 31 workers die instantly and around 135 000 people are evacuated from the surrounding area. A plume of radioactive fall-out drifts over western Soviet Union, eastern and western Europe, and eastern North America.</a:t>
            </a:r>
          </a:p>
          <a:p>
            <a:pPr lvl="0">
              <a:spcBef>
                <a:spcPts val="600"/>
              </a:spcBef>
            </a:pPr>
            <a:r>
              <a:rPr lang="en-US" sz="1300" b="1" dirty="0">
                <a:solidFill>
                  <a:schemeClr val="tx1"/>
                </a:solidFill>
                <a:latin typeface="Roboto Slab" panose="020B0604020202020204" charset="0"/>
                <a:ea typeface="Roboto Slab" panose="020B0604020202020204" charset="0"/>
                <a:cs typeface="Nixie One"/>
                <a:sym typeface="Nixie One"/>
              </a:rPr>
              <a:t>1987</a:t>
            </a:r>
            <a:r>
              <a:rPr lang="cs-CZ" sz="1300" b="1" dirty="0">
                <a:solidFill>
                  <a:schemeClr val="tx1"/>
                </a:solidFill>
                <a:latin typeface="Roboto Slab" panose="020B0604020202020204" charset="0"/>
                <a:ea typeface="Roboto Slab" panose="020B0604020202020204" charset="0"/>
                <a:cs typeface="Nixie One"/>
                <a:sym typeface="Nixie One"/>
              </a:rPr>
              <a:t> </a:t>
            </a:r>
            <a:r>
              <a:rPr lang="en-US" sz="1300" b="1" dirty="0">
                <a:solidFill>
                  <a:schemeClr val="tx1"/>
                </a:solidFill>
                <a:latin typeface="Roboto Slab" panose="020B0604020202020204" charset="0"/>
                <a:ea typeface="Roboto Slab" panose="020B0604020202020204" charset="0"/>
                <a:cs typeface="Nixie One"/>
                <a:sym typeface="Nixie One"/>
              </a:rPr>
              <a:t>The </a:t>
            </a:r>
            <a:r>
              <a:rPr lang="en-US" sz="1300" b="1" dirty="0" err="1">
                <a:solidFill>
                  <a:schemeClr val="accent4"/>
                </a:solidFill>
                <a:latin typeface="Roboto Slab" panose="020B0604020202020204" charset="0"/>
                <a:ea typeface="Roboto Slab" panose="020B0604020202020204" charset="0"/>
                <a:cs typeface="Nixie One"/>
                <a:sym typeface="Nixie One"/>
              </a:rPr>
              <a:t>Brundtland</a:t>
            </a:r>
            <a:r>
              <a:rPr lang="en-US" sz="1300" b="1" dirty="0">
                <a:solidFill>
                  <a:schemeClr val="accent4"/>
                </a:solidFill>
                <a:latin typeface="Roboto Slab" panose="020B0604020202020204" charset="0"/>
                <a:ea typeface="Roboto Slab" panose="020B0604020202020204" charset="0"/>
                <a:cs typeface="Nixie One"/>
                <a:sym typeface="Nixie One"/>
              </a:rPr>
              <a:t> Commission’s report</a:t>
            </a:r>
            <a:r>
              <a:rPr lang="en-US" sz="1300" b="1" dirty="0">
                <a:solidFill>
                  <a:schemeClr val="tx1"/>
                </a:solidFill>
                <a:latin typeface="Roboto Slab" panose="020B0604020202020204" charset="0"/>
                <a:ea typeface="Roboto Slab" panose="020B0604020202020204" charset="0"/>
                <a:cs typeface="Nixie One"/>
                <a:sym typeface="Nixie One"/>
              </a:rPr>
              <a:t>, Our Common Future, defines sustainable development as ‘development that meets the needs of the present without compromising the ability of future generations to meet their own needs.’</a:t>
            </a:r>
            <a:endParaRPr lang="cs-CZ" sz="13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Tree>
    <p:extLst>
      <p:ext uri="{BB962C8B-B14F-4D97-AF65-F5344CB8AC3E}">
        <p14:creationId xmlns:p14="http://schemas.microsoft.com/office/powerpoint/2010/main" val="11162579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89431" y="0"/>
            <a:ext cx="8250032" cy="3000284"/>
          </a:xfrm>
          <a:prstGeom prst="rect">
            <a:avLst/>
          </a:prstGeom>
          <a:noFill/>
          <a:ln>
            <a:noFill/>
          </a:ln>
        </p:spPr>
        <p:txBody>
          <a:bodyPr lIns="91425" tIns="91425" rIns="91425" bIns="91425" anchor="t" anchorCtr="0">
            <a:noAutofit/>
          </a:bodyPr>
          <a:lstStyle/>
          <a:p>
            <a:pPr lvl="0">
              <a:spcBef>
                <a:spcPts val="600"/>
              </a:spcBef>
            </a:pPr>
            <a:r>
              <a:rPr lang="cs-CZ" sz="2000" b="1" dirty="0">
                <a:solidFill>
                  <a:schemeClr val="accent3"/>
                </a:solidFill>
                <a:latin typeface="Roboto Slab" panose="020B0604020202020204" charset="0"/>
                <a:ea typeface="Roboto Slab" panose="020B0604020202020204" charset="0"/>
                <a:cs typeface="Nixie One"/>
                <a:sym typeface="Nixie One"/>
              </a:rPr>
              <a:t>Major role </a:t>
            </a:r>
            <a:r>
              <a:rPr lang="cs-CZ" sz="2000" b="1" dirty="0" err="1">
                <a:solidFill>
                  <a:schemeClr val="accent3"/>
                </a:solidFill>
                <a:latin typeface="Roboto Slab" panose="020B0604020202020204" charset="0"/>
                <a:ea typeface="Roboto Slab" panose="020B0604020202020204" charset="0"/>
                <a:cs typeface="Nixie One"/>
                <a:sym typeface="Nixie One"/>
              </a:rPr>
              <a:t>of</a:t>
            </a:r>
            <a:r>
              <a:rPr lang="cs-CZ" sz="2000" b="1" dirty="0">
                <a:solidFill>
                  <a:schemeClr val="accent3"/>
                </a:solidFill>
                <a:latin typeface="Roboto Slab" panose="020B0604020202020204" charset="0"/>
                <a:ea typeface="Roboto Slab" panose="020B0604020202020204" charset="0"/>
                <a:cs typeface="Nixie One"/>
                <a:sym typeface="Nixie One"/>
              </a:rPr>
              <a:t> </a:t>
            </a:r>
            <a:r>
              <a:rPr lang="cs-CZ" sz="2000" b="1" dirty="0" err="1">
                <a:solidFill>
                  <a:schemeClr val="accent3"/>
                </a:solidFill>
                <a:latin typeface="Roboto Slab" panose="020B0604020202020204" charset="0"/>
                <a:ea typeface="Roboto Slab" panose="020B0604020202020204" charset="0"/>
                <a:cs typeface="Nixie One"/>
                <a:sym typeface="Nixie One"/>
              </a:rPr>
              <a:t>the</a:t>
            </a:r>
            <a:r>
              <a:rPr lang="cs-CZ" sz="2000" b="1" dirty="0">
                <a:solidFill>
                  <a:schemeClr val="accent3"/>
                </a:solidFill>
                <a:latin typeface="Roboto Slab" panose="020B0604020202020204" charset="0"/>
                <a:ea typeface="Roboto Slab" panose="020B0604020202020204" charset="0"/>
                <a:cs typeface="Nixie One"/>
                <a:sym typeface="Nixie One"/>
              </a:rPr>
              <a:t> </a:t>
            </a:r>
            <a:r>
              <a:rPr lang="cs-CZ" sz="2000" b="1" dirty="0" err="1">
                <a:solidFill>
                  <a:schemeClr val="accent3"/>
                </a:solidFill>
                <a:latin typeface="Roboto Slab" panose="020B0604020202020204" charset="0"/>
                <a:ea typeface="Roboto Slab" panose="020B0604020202020204" charset="0"/>
                <a:cs typeface="Nixie One"/>
                <a:sym typeface="Nixie One"/>
              </a:rPr>
              <a:t>Court</a:t>
            </a:r>
            <a:r>
              <a:rPr lang="cs-CZ" sz="2000" b="1" dirty="0">
                <a:solidFill>
                  <a:schemeClr val="accent3"/>
                </a:solidFill>
                <a:latin typeface="Roboto Slab" panose="020B0604020202020204" charset="0"/>
                <a:ea typeface="Roboto Slab" panose="020B0604020202020204" charset="0"/>
                <a:cs typeface="Nixie One"/>
                <a:sym typeface="Nixie One"/>
              </a:rPr>
              <a:t> </a:t>
            </a:r>
            <a:r>
              <a:rPr lang="cs-CZ" sz="2000" b="1" dirty="0" err="1">
                <a:solidFill>
                  <a:schemeClr val="accent3"/>
                </a:solidFill>
                <a:latin typeface="Roboto Slab" panose="020B0604020202020204" charset="0"/>
                <a:ea typeface="Roboto Slab" panose="020B0604020202020204" charset="0"/>
                <a:cs typeface="Nixie One"/>
                <a:sym typeface="Nixie One"/>
              </a:rPr>
              <a:t>of</a:t>
            </a:r>
            <a:r>
              <a:rPr lang="cs-CZ" sz="2000" b="1" dirty="0">
                <a:solidFill>
                  <a:schemeClr val="accent3"/>
                </a:solidFill>
                <a:latin typeface="Roboto Slab" panose="020B0604020202020204" charset="0"/>
                <a:ea typeface="Roboto Slab" panose="020B0604020202020204" charset="0"/>
                <a:cs typeface="Nixie One"/>
                <a:sym typeface="Nixie One"/>
              </a:rPr>
              <a:t> Justice</a:t>
            </a:r>
            <a:endParaRPr lang="en-US" sz="2000" b="1" dirty="0">
              <a:solidFill>
                <a:schemeClr val="accent3"/>
              </a:solidFill>
              <a:latin typeface="Roboto Slab" panose="020B0604020202020204" charset="0"/>
              <a:ea typeface="Roboto Slab" panose="020B0604020202020204" charset="0"/>
              <a:cs typeface="Nixie One"/>
              <a:sym typeface="Nixie One"/>
            </a:endParaRP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a:t>
            </a:r>
          </a:p>
          <a:p>
            <a:pPr lvl="0">
              <a:spcBef>
                <a:spcPts val="600"/>
              </a:spcBef>
            </a:pPr>
            <a:r>
              <a:rPr lang="cs-CZ" sz="2000" b="1" dirty="0">
                <a:solidFill>
                  <a:schemeClr val="tx1"/>
                </a:solidFill>
                <a:latin typeface="Roboto Slab" panose="020B0604020202020204" charset="0"/>
                <a:ea typeface="Roboto Slab" panose="020B0604020202020204" charset="0"/>
                <a:cs typeface="Nixie One"/>
                <a:sym typeface="Nixie One"/>
              </a:rPr>
              <a:t>			</a:t>
            </a:r>
            <a:r>
              <a:rPr lang="cs-CZ" sz="2000" b="1" dirty="0" err="1">
                <a:solidFill>
                  <a:schemeClr val="tx1"/>
                </a:solidFill>
                <a:latin typeface="Roboto Slab" panose="020B0604020202020204" charset="0"/>
                <a:ea typeface="Roboto Slab" panose="020B0604020202020204" charset="0"/>
                <a:cs typeface="Nixie One"/>
                <a:sym typeface="Nixie One"/>
              </a:rPr>
              <a:t>For</a:t>
            </a:r>
            <a:r>
              <a:rPr lang="cs-CZ" sz="2000" b="1" dirty="0">
                <a:solidFill>
                  <a:schemeClr val="tx1"/>
                </a:solidFill>
                <a:latin typeface="Roboto Slab" panose="020B0604020202020204" charset="0"/>
                <a:ea typeface="Roboto Slab" panose="020B0604020202020204" charset="0"/>
                <a:cs typeface="Nixie One"/>
                <a:sym typeface="Nixie One"/>
              </a:rPr>
              <a:t> </a:t>
            </a:r>
            <a:r>
              <a:rPr lang="cs-CZ" sz="2000" b="1" dirty="0" err="1">
                <a:solidFill>
                  <a:schemeClr val="tx1"/>
                </a:solidFill>
                <a:latin typeface="Roboto Slab" panose="020B0604020202020204" charset="0"/>
                <a:ea typeface="Roboto Slab" panose="020B0604020202020204" charset="0"/>
                <a:cs typeface="Nixie One"/>
                <a:sym typeface="Nixie One"/>
              </a:rPr>
              <a:t>example</a:t>
            </a:r>
            <a:r>
              <a:rPr lang="cs-CZ" sz="2000" b="1" dirty="0">
                <a:solidFill>
                  <a:schemeClr val="tx1"/>
                </a:solidFill>
                <a:latin typeface="Roboto Slab" panose="020B0604020202020204" charset="0"/>
                <a:ea typeface="Roboto Slab" panose="020B0604020202020204" charset="0"/>
                <a:cs typeface="Nixie One"/>
                <a:sym typeface="Nixie One"/>
              </a:rPr>
              <a:t> </a:t>
            </a:r>
            <a:r>
              <a:rPr lang="cs-CZ" sz="1800" b="1" dirty="0">
                <a:solidFill>
                  <a:schemeClr val="accent2"/>
                </a:solidFill>
                <a:latin typeface="Roboto Slab" panose="020B0604020202020204" charset="0"/>
                <a:ea typeface="Roboto Slab" panose="020B0604020202020204" charset="0"/>
                <a:cs typeface="Nixie One"/>
                <a:sym typeface="Nixie One"/>
              </a:rPr>
              <a:t>Case C-302/86 (</a:t>
            </a:r>
            <a:r>
              <a:rPr lang="cs-CZ" sz="1800" b="1" i="1" dirty="0" err="1">
                <a:solidFill>
                  <a:schemeClr val="accent2"/>
                </a:solidFill>
                <a:latin typeface="Roboto Slab" panose="020B0604020202020204" charset="0"/>
                <a:ea typeface="Roboto Slab" panose="020B0604020202020204" charset="0"/>
                <a:cs typeface="Nixie One"/>
                <a:sym typeface="Nixie One"/>
              </a:rPr>
              <a:t>Dannish</a:t>
            </a:r>
            <a:r>
              <a:rPr lang="cs-CZ" sz="1800" b="1" i="1" dirty="0">
                <a:solidFill>
                  <a:schemeClr val="accent2"/>
                </a:solidFill>
                <a:latin typeface="Roboto Slab" panose="020B0604020202020204" charset="0"/>
                <a:ea typeface="Roboto Slab" panose="020B0604020202020204" charset="0"/>
                <a:cs typeface="Nixie One"/>
                <a:sym typeface="Nixie One"/>
              </a:rPr>
              <a:t> </a:t>
            </a:r>
            <a:r>
              <a:rPr lang="cs-CZ" sz="1800" b="1" i="1" dirty="0" err="1">
                <a:solidFill>
                  <a:schemeClr val="accent2"/>
                </a:solidFill>
                <a:latin typeface="Roboto Slab" panose="020B0604020202020204" charset="0"/>
                <a:ea typeface="Roboto Slab" panose="020B0604020202020204" charset="0"/>
                <a:cs typeface="Nixie One"/>
                <a:sym typeface="Nixie One"/>
              </a:rPr>
              <a:t>bottles</a:t>
            </a:r>
            <a:r>
              <a:rPr lang="cs-CZ" sz="1800" b="1" dirty="0">
                <a:solidFill>
                  <a:schemeClr val="accent2"/>
                </a:solidFill>
                <a:latin typeface="Roboto Slab" panose="020B0604020202020204" charset="0"/>
                <a:ea typeface="Roboto Slab" panose="020B0604020202020204" charset="0"/>
                <a:cs typeface="Nixie One"/>
                <a:sym typeface="Nixie One"/>
              </a:rPr>
              <a:t>)</a:t>
            </a:r>
            <a:endParaRPr lang="cs-CZ" sz="2000" b="1" dirty="0">
              <a:solidFill>
                <a:schemeClr val="accent2"/>
              </a:solidFill>
              <a:latin typeface="Roboto Slab" panose="020B0604020202020204" charset="0"/>
              <a:ea typeface="Roboto Slab" panose="020B0604020202020204" charset="0"/>
              <a:cs typeface="Nixie One"/>
              <a:sym typeface="Nixie One"/>
            </a:endParaRPr>
          </a:p>
          <a:p>
            <a:pPr lvl="0">
              <a:spcBef>
                <a:spcPts val="600"/>
              </a:spcBef>
            </a:pPr>
            <a:r>
              <a:rPr lang="cs-CZ" sz="2000" b="1" dirty="0">
                <a:solidFill>
                  <a:schemeClr val="accent1"/>
                </a:solidFill>
                <a:latin typeface="Roboto Slab" panose="020B0604020202020204" charset="0"/>
                <a:ea typeface="Roboto Slab" panose="020B0604020202020204" charset="0"/>
                <a:cs typeface="Nixie One"/>
                <a:sym typeface="Nixie One"/>
              </a:rPr>
              <a:t>			</a:t>
            </a:r>
            <a:r>
              <a:rPr lang="en-US" sz="2000" b="1" dirty="0" err="1">
                <a:solidFill>
                  <a:schemeClr val="tx1"/>
                </a:solidFill>
                <a:latin typeface="Roboto Slab" panose="020B0604020202020204" charset="0"/>
                <a:ea typeface="Roboto Slab" panose="020B0604020202020204" charset="0"/>
                <a:cs typeface="Nixie One"/>
                <a:sym typeface="Nixie One"/>
              </a:rPr>
              <a:t>Dannish</a:t>
            </a:r>
            <a:r>
              <a:rPr lang="en-US" sz="2000" b="1" dirty="0">
                <a:solidFill>
                  <a:schemeClr val="tx1"/>
                </a:solidFill>
                <a:latin typeface="Roboto Slab" panose="020B0604020202020204" charset="0"/>
                <a:ea typeface="Roboto Slab" panose="020B0604020202020204" charset="0"/>
                <a:cs typeface="Nixie One"/>
                <a:sym typeface="Nixie One"/>
              </a:rPr>
              <a:t> Order No 397 of 2. 7. 1981:</a:t>
            </a:r>
          </a:p>
          <a:p>
            <a:pPr lvl="0">
              <a:spcBef>
                <a:spcPts val="600"/>
              </a:spcBef>
            </a:pPr>
            <a:r>
              <a:rPr lang="cs-CZ" sz="2000" b="1" dirty="0">
                <a:solidFill>
                  <a:schemeClr val="tx1"/>
                </a:solidFill>
                <a:latin typeface="Roboto Slab" panose="020B0604020202020204" charset="0"/>
                <a:ea typeface="Roboto Slab" panose="020B0604020202020204" charset="0"/>
                <a:cs typeface="Nixie One"/>
                <a:sym typeface="Nixie One"/>
              </a:rPr>
              <a:t>			</a:t>
            </a:r>
            <a:r>
              <a:rPr lang="en-US" sz="2000" b="1" i="1" dirty="0">
                <a:solidFill>
                  <a:schemeClr val="tx1"/>
                </a:solidFill>
                <a:latin typeface="Roboto Slab" panose="020B0604020202020204" charset="0"/>
                <a:ea typeface="Roboto Slab" panose="020B0604020202020204" charset="0"/>
                <a:cs typeface="Nixie One"/>
                <a:sym typeface="Nixie One"/>
              </a:rPr>
              <a:t>All containers for beer and soft drinks </a:t>
            </a:r>
            <a:r>
              <a:rPr lang="cs-CZ" sz="2000" b="1" i="1" dirty="0">
                <a:solidFill>
                  <a:schemeClr val="tx1"/>
                </a:solidFill>
                <a:latin typeface="Roboto Slab" panose="020B0604020202020204" charset="0"/>
                <a:ea typeface="Roboto Slab" panose="020B0604020202020204" charset="0"/>
                <a:cs typeface="Nixie One"/>
                <a:sym typeface="Nixie One"/>
              </a:rPr>
              <a:t>			</a:t>
            </a:r>
            <a:r>
              <a:rPr lang="en-US" sz="2000" b="1" i="1" dirty="0">
                <a:solidFill>
                  <a:schemeClr val="tx1"/>
                </a:solidFill>
                <a:latin typeface="Roboto Slab" panose="020B0604020202020204" charset="0"/>
                <a:ea typeface="Roboto Slab" panose="020B0604020202020204" charset="0"/>
                <a:cs typeface="Nixie One"/>
                <a:sym typeface="Nixie One"/>
              </a:rPr>
              <a:t>must be returnable </a:t>
            </a:r>
            <a:r>
              <a:rPr lang="cs-CZ" sz="2000" b="1" i="1" dirty="0">
                <a:solidFill>
                  <a:schemeClr val="tx1"/>
                </a:solidFill>
                <a:latin typeface="Roboto Slab" panose="020B0604020202020204" charset="0"/>
                <a:ea typeface="Roboto Slab" panose="020B0604020202020204" charset="0"/>
                <a:cs typeface="Nixie One"/>
                <a:sym typeface="Nixie One"/>
              </a:rPr>
              <a:t>and </a:t>
            </a:r>
            <a:r>
              <a:rPr lang="en-US" sz="2000" b="1" i="1" dirty="0">
                <a:solidFill>
                  <a:schemeClr val="tx1"/>
                </a:solidFill>
                <a:latin typeface="Roboto Slab" panose="020B0604020202020204" charset="0"/>
                <a:ea typeface="Roboto Slab" panose="020B0604020202020204" charset="0"/>
                <a:cs typeface="Nixie One"/>
                <a:sym typeface="Nixie One"/>
              </a:rPr>
              <a:t>approved by a </a:t>
            </a:r>
            <a:r>
              <a:rPr lang="cs-CZ" sz="2000" b="1" i="1" dirty="0">
                <a:solidFill>
                  <a:schemeClr val="tx1"/>
                </a:solidFill>
                <a:latin typeface="Roboto Slab" panose="020B0604020202020204" charset="0"/>
                <a:ea typeface="Roboto Slab" panose="020B0604020202020204" charset="0"/>
                <a:cs typeface="Nixie One"/>
                <a:sym typeface="Nixie One"/>
              </a:rPr>
              <a:t>			</a:t>
            </a:r>
            <a:r>
              <a:rPr lang="en-US" sz="2000" b="1" i="1" dirty="0">
                <a:solidFill>
                  <a:schemeClr val="tx1"/>
                </a:solidFill>
                <a:latin typeface="Roboto Slab" panose="020B0604020202020204" charset="0"/>
                <a:ea typeface="Roboto Slab" panose="020B0604020202020204" charset="0"/>
                <a:cs typeface="Nixie One"/>
                <a:sym typeface="Nixie One"/>
              </a:rPr>
              <a:t>National Agency</a:t>
            </a:r>
            <a:endParaRPr lang="cs-CZ" sz="2000" b="1" i="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2000" b="1" i="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cs-CZ" sz="2000" b="1" i="1" dirty="0">
                <a:solidFill>
                  <a:schemeClr val="tx1"/>
                </a:solidFill>
                <a:latin typeface="Roboto Slab" panose="020B0604020202020204" charset="0"/>
                <a:ea typeface="Roboto Slab" panose="020B0604020202020204" charset="0"/>
                <a:cs typeface="Nixie One"/>
                <a:sym typeface="Nixie One"/>
              </a:rPr>
              <a:t>			</a:t>
            </a:r>
            <a:r>
              <a:rPr lang="en-US" sz="1600" b="1" i="1" dirty="0">
                <a:solidFill>
                  <a:schemeClr val="tx1"/>
                </a:solidFill>
                <a:latin typeface="Roboto Slab" panose="020B0604020202020204" charset="0"/>
                <a:ea typeface="Roboto Slab" panose="020B0604020202020204" charset="0"/>
                <a:cs typeface="Nixie One"/>
                <a:sym typeface="Nixie One"/>
              </a:rPr>
              <a:t>(120/78, Cassis de Dijon): </a:t>
            </a:r>
            <a:r>
              <a:rPr lang="en-US" sz="1600" b="1" i="1" dirty="0">
                <a:solidFill>
                  <a:schemeClr val="accent1"/>
                </a:solidFill>
                <a:latin typeface="Roboto Slab" panose="020B0604020202020204" charset="0"/>
                <a:ea typeface="Roboto Slab" panose="020B0604020202020204" charset="0"/>
                <a:cs typeface="Nixie One"/>
                <a:sym typeface="Nixie One"/>
              </a:rPr>
              <a:t>Obstacles to free </a:t>
            </a:r>
            <a:r>
              <a:rPr lang="cs-CZ" sz="1600" b="1" i="1" dirty="0">
                <a:solidFill>
                  <a:schemeClr val="accent1"/>
                </a:solidFill>
                <a:latin typeface="Roboto Slab" panose="020B0604020202020204" charset="0"/>
                <a:ea typeface="Roboto Slab" panose="020B0604020202020204" charset="0"/>
                <a:cs typeface="Nixie One"/>
                <a:sym typeface="Nixie One"/>
              </a:rPr>
              <a:t>				</a:t>
            </a:r>
            <a:r>
              <a:rPr lang="en-US" sz="1600" b="1" i="1" dirty="0">
                <a:solidFill>
                  <a:schemeClr val="accent1"/>
                </a:solidFill>
                <a:latin typeface="Roboto Slab" panose="020B0604020202020204" charset="0"/>
                <a:ea typeface="Roboto Slab" panose="020B0604020202020204" charset="0"/>
                <a:cs typeface="Nixie One"/>
                <a:sym typeface="Nixie One"/>
              </a:rPr>
              <a:t>movement of goods </a:t>
            </a:r>
            <a:r>
              <a:rPr lang="en-US" sz="1600" b="1" i="1" dirty="0">
                <a:solidFill>
                  <a:schemeClr val="tx1"/>
                </a:solidFill>
                <a:latin typeface="Roboto Slab" panose="020B0604020202020204" charset="0"/>
                <a:ea typeface="Roboto Slab" panose="020B0604020202020204" charset="0"/>
                <a:cs typeface="Nixie One"/>
                <a:sym typeface="Nixie One"/>
              </a:rPr>
              <a:t>must be accepted when:</a:t>
            </a:r>
          </a:p>
          <a:p>
            <a:pPr lvl="0">
              <a:spcBef>
                <a:spcPts val="600"/>
              </a:spcBef>
            </a:pPr>
            <a:r>
              <a:rPr lang="en-US" sz="1600" b="1" i="1" dirty="0">
                <a:solidFill>
                  <a:schemeClr val="tx1"/>
                </a:solidFill>
                <a:latin typeface="Roboto Slab" panose="020B0604020202020204" charset="0"/>
                <a:ea typeface="Roboto Slab" panose="020B0604020202020204" charset="0"/>
                <a:cs typeface="Nixie One"/>
                <a:sym typeface="Nixie One"/>
              </a:rPr>
              <a:t>1. </a:t>
            </a:r>
            <a:r>
              <a:rPr lang="en-US" sz="1600" b="1" i="1" dirty="0">
                <a:solidFill>
                  <a:schemeClr val="accent1"/>
                </a:solidFill>
                <a:latin typeface="Roboto Slab" panose="020B0604020202020204" charset="0"/>
                <a:ea typeface="Roboto Slab" panose="020B0604020202020204" charset="0"/>
                <a:cs typeface="Nixie One"/>
                <a:sym typeface="Nixie One"/>
              </a:rPr>
              <a:t>There is no EC rule</a:t>
            </a:r>
            <a:r>
              <a:rPr lang="en-US" sz="1600" b="1" i="1" dirty="0">
                <a:solidFill>
                  <a:schemeClr val="tx1"/>
                </a:solidFill>
                <a:latin typeface="Roboto Slab" panose="020B0604020202020204" charset="0"/>
                <a:ea typeface="Roboto Slab" panose="020B0604020202020204" charset="0"/>
                <a:cs typeface="Nixie One"/>
                <a:sym typeface="Nixie One"/>
              </a:rPr>
              <a:t> regulating the marketing of the product in question, and</a:t>
            </a:r>
          </a:p>
          <a:p>
            <a:pPr lvl="0">
              <a:spcBef>
                <a:spcPts val="600"/>
              </a:spcBef>
            </a:pPr>
            <a:r>
              <a:rPr lang="en-US" sz="1600" b="1" i="1" dirty="0">
                <a:solidFill>
                  <a:schemeClr val="tx1"/>
                </a:solidFill>
                <a:latin typeface="Roboto Slab" panose="020B0604020202020204" charset="0"/>
                <a:ea typeface="Roboto Slab" panose="020B0604020202020204" charset="0"/>
                <a:cs typeface="Nixie One"/>
                <a:sym typeface="Nixie One"/>
              </a:rPr>
              <a:t>2. The rules apply to both domestic and imported products with </a:t>
            </a:r>
            <a:r>
              <a:rPr lang="en-US" sz="1600" b="1" i="1" dirty="0">
                <a:solidFill>
                  <a:schemeClr val="accent1"/>
                </a:solidFill>
                <a:latin typeface="Roboto Slab" panose="020B0604020202020204" charset="0"/>
                <a:ea typeface="Roboto Slab" panose="020B0604020202020204" charset="0"/>
                <a:cs typeface="Nixie One"/>
                <a:sym typeface="Nixie One"/>
              </a:rPr>
              <a:t>no discrimination</a:t>
            </a:r>
            <a:r>
              <a:rPr lang="en-US" sz="1600" b="1" i="1" dirty="0">
                <a:solidFill>
                  <a:schemeClr val="tx1"/>
                </a:solidFill>
                <a:latin typeface="Roboto Slab" panose="020B0604020202020204" charset="0"/>
                <a:ea typeface="Roboto Slab" panose="020B0604020202020204" charset="0"/>
                <a:cs typeface="Nixie One"/>
                <a:sym typeface="Nixie One"/>
              </a:rPr>
              <a:t>, </a:t>
            </a:r>
          </a:p>
          <a:p>
            <a:pPr lvl="0">
              <a:spcBef>
                <a:spcPts val="600"/>
              </a:spcBef>
            </a:pPr>
            <a:r>
              <a:rPr lang="en-US" sz="1600" b="1" i="1" dirty="0">
                <a:solidFill>
                  <a:schemeClr val="tx1"/>
                </a:solidFill>
                <a:latin typeface="Roboto Slab" panose="020B0604020202020204" charset="0"/>
                <a:ea typeface="Roboto Slab" panose="020B0604020202020204" charset="0"/>
                <a:cs typeface="Nixie One"/>
                <a:sym typeface="Nixie One"/>
              </a:rPr>
              <a:t>3. The rules </a:t>
            </a:r>
            <a:r>
              <a:rPr lang="en-US" sz="1600" b="1" i="1" dirty="0">
                <a:solidFill>
                  <a:schemeClr val="accent1"/>
                </a:solidFill>
                <a:latin typeface="Roboto Slab" panose="020B0604020202020204" charset="0"/>
                <a:ea typeface="Roboto Slab" panose="020B0604020202020204" charset="0"/>
                <a:cs typeface="Nixie One"/>
                <a:sym typeface="Nixie One"/>
              </a:rPr>
              <a:t>satisfy mandatory requirements recognized by Community law</a:t>
            </a:r>
            <a:r>
              <a:rPr lang="en-US" sz="1600" b="1" i="1" dirty="0">
                <a:solidFill>
                  <a:schemeClr val="tx1"/>
                </a:solidFill>
                <a:latin typeface="Roboto Slab" panose="020B0604020202020204" charset="0"/>
                <a:ea typeface="Roboto Slab" panose="020B0604020202020204" charset="0"/>
                <a:cs typeface="Nixie One"/>
                <a:sym typeface="Nixie One"/>
              </a:rPr>
              <a:t>, and</a:t>
            </a:r>
          </a:p>
          <a:p>
            <a:pPr lvl="0">
              <a:spcBef>
                <a:spcPts val="600"/>
              </a:spcBef>
            </a:pPr>
            <a:r>
              <a:rPr lang="en-US" sz="1600" b="1" i="1" dirty="0">
                <a:solidFill>
                  <a:schemeClr val="tx1"/>
                </a:solidFill>
                <a:latin typeface="Roboto Slab" panose="020B0604020202020204" charset="0"/>
                <a:ea typeface="Roboto Slab" panose="020B0604020202020204" charset="0"/>
                <a:cs typeface="Nixie One"/>
                <a:sym typeface="Nixie One"/>
              </a:rPr>
              <a:t>4. The measures taken are </a:t>
            </a:r>
            <a:r>
              <a:rPr lang="en-US" sz="1600" b="1" i="1" dirty="0">
                <a:solidFill>
                  <a:schemeClr val="accent1"/>
                </a:solidFill>
                <a:latin typeface="Roboto Slab" panose="020B0604020202020204" charset="0"/>
                <a:ea typeface="Roboto Slab" panose="020B0604020202020204" charset="0"/>
                <a:cs typeface="Nixie One"/>
                <a:sym typeface="Nixie One"/>
              </a:rPr>
              <a:t>proportionate and necessary</a:t>
            </a:r>
            <a:r>
              <a:rPr lang="en-US" sz="1600" b="1" i="1" dirty="0">
                <a:solidFill>
                  <a:schemeClr val="tx1"/>
                </a:solidFill>
                <a:latin typeface="Roboto Slab" panose="020B0604020202020204" charset="0"/>
                <a:ea typeface="Roboto Slab" panose="020B0604020202020204" charset="0"/>
                <a:cs typeface="Nixie One"/>
                <a:sym typeface="Nixie One"/>
              </a:rPr>
              <a:t> in view of their aim.</a:t>
            </a:r>
          </a:p>
          <a:p>
            <a:pPr lvl="0">
              <a:spcBef>
                <a:spcPts val="600"/>
              </a:spcBef>
            </a:pPr>
            <a:endParaRPr lang="en-US" sz="2000" b="1" i="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20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pic>
        <p:nvPicPr>
          <p:cNvPr id="3" name="Picture 2" descr="http://files1.coloribus.com/files/adsarchive/part_28/288905/file/carlsberg-beer-danish-1920-small-2106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0494" y="515994"/>
            <a:ext cx="2182655" cy="2961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519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additive="base">
                                        <p:cTn id="3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 calcmode="lin" valueType="num">
                                      <p:cBhvr additive="base">
                                        <p:cTn id="4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xEl>
                                              <p:pRg st="8" end="8"/>
                                            </p:txEl>
                                          </p:spTgt>
                                        </p:tgtEl>
                                        <p:attrNameLst>
                                          <p:attrName>style.visibility</p:attrName>
                                        </p:attrNameLst>
                                      </p:cBhvr>
                                      <p:to>
                                        <p:strVal val="visible"/>
                                      </p:to>
                                    </p:set>
                                    <p:anim calcmode="lin" valueType="num">
                                      <p:cBhvr additive="base">
                                        <p:cTn id="49"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
                                            <p:txEl>
                                              <p:pRg st="9" end="9"/>
                                            </p:txEl>
                                          </p:spTgt>
                                        </p:tgtEl>
                                        <p:attrNameLst>
                                          <p:attrName>style.visibility</p:attrName>
                                        </p:attrNameLst>
                                      </p:cBhvr>
                                      <p:to>
                                        <p:strVal val="visible"/>
                                      </p:to>
                                    </p:set>
                                    <p:anim calcmode="lin" valueType="num">
                                      <p:cBhvr additive="base">
                                        <p:cTn id="55"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
                                            <p:txEl>
                                              <p:pRg st="10" end="10"/>
                                            </p:txEl>
                                          </p:spTgt>
                                        </p:tgtEl>
                                        <p:attrNameLst>
                                          <p:attrName>style.visibility</p:attrName>
                                        </p:attrNameLst>
                                      </p:cBhvr>
                                      <p:to>
                                        <p:strVal val="visible"/>
                                      </p:to>
                                    </p:set>
                                    <p:anim calcmode="lin" valueType="num">
                                      <p:cBhvr additive="base">
                                        <p:cTn id="61"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1146025" y="530725"/>
            <a:ext cx="3208799" cy="1028700"/>
          </a:xfrm>
          <a:prstGeom prst="rect">
            <a:avLst/>
          </a:prstGeom>
        </p:spPr>
        <p:txBody>
          <a:bodyPr lIns="91425" tIns="91425" rIns="91425" bIns="91425" anchor="ctr" anchorCtr="0">
            <a:noAutofit/>
          </a:bodyPr>
          <a:lstStyle/>
          <a:p>
            <a:pPr lvl="0" rtl="0">
              <a:spcBef>
                <a:spcPts val="0"/>
              </a:spcBef>
              <a:buNone/>
            </a:pPr>
            <a:r>
              <a:rPr lang="cs-CZ" sz="2000" dirty="0" err="1"/>
              <a:t>Course</a:t>
            </a:r>
            <a:r>
              <a:rPr lang="cs-CZ" sz="2000" dirty="0"/>
              <a:t> </a:t>
            </a:r>
            <a:r>
              <a:rPr lang="cs-CZ" sz="2000" dirty="0" err="1"/>
              <a:t>introduction</a:t>
            </a:r>
            <a:endParaRPr lang="en" sz="2000" dirty="0"/>
          </a:p>
        </p:txBody>
      </p:sp>
      <p:sp>
        <p:nvSpPr>
          <p:cNvPr id="119" name="Shape 119"/>
          <p:cNvSpPr txBox="1"/>
          <p:nvPr/>
        </p:nvSpPr>
        <p:spPr>
          <a:xfrm>
            <a:off x="671072" y="1671379"/>
            <a:ext cx="8360227" cy="3000284"/>
          </a:xfrm>
          <a:prstGeom prst="rect">
            <a:avLst/>
          </a:prstGeom>
          <a:noFill/>
          <a:ln>
            <a:noFill/>
          </a:ln>
        </p:spPr>
        <p:txBody>
          <a:bodyPr lIns="91425" tIns="91425" rIns="91425" bIns="91425" anchor="t" anchorCtr="0">
            <a:noAutofit/>
          </a:bodyPr>
          <a:lstStyle/>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1. Environmental policy of EU, its history and development, aims and instruments. The role of environmental action plans. </a:t>
            </a: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2. EU environmental law - sources of law, system of environmental regulation and relation to other EU policies, environmental law</a:t>
            </a:r>
          </a:p>
          <a:p>
            <a:pPr>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3. </a:t>
            </a:r>
            <a:r>
              <a:rPr lang="cs-CZ" sz="1800" b="1" dirty="0" err="1">
                <a:solidFill>
                  <a:schemeClr val="tx1"/>
                </a:solidFill>
                <a:latin typeface="Roboto Slab" panose="020B0604020202020204" charset="0"/>
                <a:ea typeface="Roboto Slab" panose="020B0604020202020204" charset="0"/>
                <a:cs typeface="Nixie One"/>
                <a:sym typeface="Nixie One"/>
              </a:rPr>
              <a:t>Harmonisation</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of</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environmental</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requirements</a:t>
            </a: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The role of the national courts and the CJEU. Case law and guidance: Where to get</a:t>
            </a: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more information?</a:t>
            </a: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4. Access to environmental information, participation of public in environmental decision-</a:t>
            </a:r>
            <a:r>
              <a:rPr lang="en-US" sz="1800" b="1" dirty="0" err="1">
                <a:solidFill>
                  <a:schemeClr val="tx1"/>
                </a:solidFill>
                <a:latin typeface="Roboto Slab" panose="020B0604020202020204" charset="0"/>
                <a:ea typeface="Roboto Slab" panose="020B0604020202020204" charset="0"/>
                <a:cs typeface="Nixie One"/>
                <a:sym typeface="Nixie One"/>
              </a:rPr>
              <a:t>maki</a:t>
            </a:r>
            <a:r>
              <a:rPr lang="cs-CZ" sz="1800" b="1" dirty="0">
                <a:solidFill>
                  <a:schemeClr val="tx1"/>
                </a:solidFill>
                <a:latin typeface="Roboto Slab" panose="020B0604020202020204" charset="0"/>
                <a:ea typeface="Roboto Slab" panose="020B0604020202020204" charset="0"/>
                <a:cs typeface="Nixie One"/>
                <a:sym typeface="Nixie One"/>
              </a:rPr>
              <a:t>n</a:t>
            </a:r>
            <a:r>
              <a:rPr lang="en-US" sz="1800" b="1" dirty="0">
                <a:solidFill>
                  <a:schemeClr val="tx1"/>
                </a:solidFill>
                <a:latin typeface="Roboto Slab" panose="020B0604020202020204" charset="0"/>
                <a:ea typeface="Roboto Slab" panose="020B0604020202020204" charset="0"/>
                <a:cs typeface="Nixie One"/>
                <a:sym typeface="Nixie One"/>
              </a:rPr>
              <a:t>g and access to justice - the 3 pillars of Aarhus Convention. </a:t>
            </a: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5. Environmental impact assessment.</a:t>
            </a:r>
          </a:p>
        </p:txBody>
      </p:sp>
    </p:spTree>
    <p:extLst>
      <p:ext uri="{BB962C8B-B14F-4D97-AF65-F5344CB8AC3E}">
        <p14:creationId xmlns:p14="http://schemas.microsoft.com/office/powerpoint/2010/main" val="4095408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9">
                                            <p:txEl>
                                              <p:pRg st="0" end="0"/>
                                            </p:txEl>
                                          </p:spTgt>
                                        </p:tgtEl>
                                        <p:attrNameLst>
                                          <p:attrName>style.visibility</p:attrName>
                                        </p:attrNameLst>
                                      </p:cBhvr>
                                      <p:to>
                                        <p:strVal val="visible"/>
                                      </p:to>
                                    </p:set>
                                    <p:anim calcmode="lin" valueType="num">
                                      <p:cBhvr additive="base">
                                        <p:cTn id="7" dur="500" fill="hold"/>
                                        <p:tgtEl>
                                          <p:spTgt spid="1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9">
                                            <p:txEl>
                                              <p:pRg st="1" end="1"/>
                                            </p:txEl>
                                          </p:spTgt>
                                        </p:tgtEl>
                                        <p:attrNameLst>
                                          <p:attrName>style.visibility</p:attrName>
                                        </p:attrNameLst>
                                      </p:cBhvr>
                                      <p:to>
                                        <p:strVal val="visible"/>
                                      </p:to>
                                    </p:set>
                                    <p:anim calcmode="lin" valueType="num">
                                      <p:cBhvr additive="base">
                                        <p:cTn id="13" dur="500" fill="hold"/>
                                        <p:tgtEl>
                                          <p:spTgt spid="1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9">
                                            <p:txEl>
                                              <p:pRg st="2" end="2"/>
                                            </p:txEl>
                                          </p:spTgt>
                                        </p:tgtEl>
                                        <p:attrNameLst>
                                          <p:attrName>style.visibility</p:attrName>
                                        </p:attrNameLst>
                                      </p:cBhvr>
                                      <p:to>
                                        <p:strVal val="visible"/>
                                      </p:to>
                                    </p:set>
                                    <p:anim calcmode="lin" valueType="num">
                                      <p:cBhvr additive="base">
                                        <p:cTn id="19" dur="500" fill="hold"/>
                                        <p:tgtEl>
                                          <p:spTgt spid="1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9">
                                            <p:txEl>
                                              <p:pRg st="3" end="3"/>
                                            </p:txEl>
                                          </p:spTgt>
                                        </p:tgtEl>
                                        <p:attrNameLst>
                                          <p:attrName>style.visibility</p:attrName>
                                        </p:attrNameLst>
                                      </p:cBhvr>
                                      <p:to>
                                        <p:strVal val="visible"/>
                                      </p:to>
                                    </p:set>
                                    <p:anim calcmode="lin" valueType="num">
                                      <p:cBhvr additive="base">
                                        <p:cTn id="25" dur="500" fill="hold"/>
                                        <p:tgtEl>
                                          <p:spTgt spid="1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9">
                                            <p:txEl>
                                              <p:pRg st="4" end="4"/>
                                            </p:txEl>
                                          </p:spTgt>
                                        </p:tgtEl>
                                        <p:attrNameLst>
                                          <p:attrName>style.visibility</p:attrName>
                                        </p:attrNameLst>
                                      </p:cBhvr>
                                      <p:to>
                                        <p:strVal val="visible"/>
                                      </p:to>
                                    </p:set>
                                    <p:anim calcmode="lin" valueType="num">
                                      <p:cBhvr additive="base">
                                        <p:cTn id="31" dur="500" fill="hold"/>
                                        <p:tgtEl>
                                          <p:spTgt spid="11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89430" y="0"/>
            <a:ext cx="8346285" cy="3000284"/>
          </a:xfrm>
          <a:prstGeom prst="rect">
            <a:avLst/>
          </a:prstGeom>
          <a:noFill/>
          <a:ln>
            <a:noFill/>
          </a:ln>
        </p:spPr>
        <p:txBody>
          <a:bodyPr lIns="91425" tIns="91425" rIns="91425" bIns="91425" anchor="t" anchorCtr="0">
            <a:noAutofit/>
          </a:bodyPr>
          <a:lstStyle/>
          <a:p>
            <a:pPr lvl="0">
              <a:spcBef>
                <a:spcPts val="600"/>
              </a:spcBef>
            </a:pPr>
            <a:r>
              <a:rPr lang="cs-CZ" sz="2000" b="1" dirty="0">
                <a:solidFill>
                  <a:schemeClr val="accent3"/>
                </a:solidFill>
                <a:latin typeface="Roboto Slab" panose="020B0604020202020204" charset="0"/>
                <a:ea typeface="Roboto Slab" panose="020B0604020202020204" charset="0"/>
                <a:cs typeface="Nixie One"/>
                <a:sym typeface="Nixie One"/>
              </a:rPr>
              <a:t>Major role </a:t>
            </a:r>
            <a:r>
              <a:rPr lang="cs-CZ" sz="2000" b="1" dirty="0" err="1">
                <a:solidFill>
                  <a:schemeClr val="accent3"/>
                </a:solidFill>
                <a:latin typeface="Roboto Slab" panose="020B0604020202020204" charset="0"/>
                <a:ea typeface="Roboto Slab" panose="020B0604020202020204" charset="0"/>
                <a:cs typeface="Nixie One"/>
                <a:sym typeface="Nixie One"/>
              </a:rPr>
              <a:t>of</a:t>
            </a:r>
            <a:r>
              <a:rPr lang="cs-CZ" sz="2000" b="1" dirty="0">
                <a:solidFill>
                  <a:schemeClr val="accent3"/>
                </a:solidFill>
                <a:latin typeface="Roboto Slab" panose="020B0604020202020204" charset="0"/>
                <a:ea typeface="Roboto Slab" panose="020B0604020202020204" charset="0"/>
                <a:cs typeface="Nixie One"/>
                <a:sym typeface="Nixie One"/>
              </a:rPr>
              <a:t> </a:t>
            </a:r>
            <a:r>
              <a:rPr lang="cs-CZ" sz="2000" b="1" dirty="0" err="1">
                <a:solidFill>
                  <a:schemeClr val="accent3"/>
                </a:solidFill>
                <a:latin typeface="Roboto Slab" panose="020B0604020202020204" charset="0"/>
                <a:ea typeface="Roboto Slab" panose="020B0604020202020204" charset="0"/>
                <a:cs typeface="Nixie One"/>
                <a:sym typeface="Nixie One"/>
              </a:rPr>
              <a:t>the</a:t>
            </a:r>
            <a:r>
              <a:rPr lang="cs-CZ" sz="2000" b="1" dirty="0">
                <a:solidFill>
                  <a:schemeClr val="accent3"/>
                </a:solidFill>
                <a:latin typeface="Roboto Slab" panose="020B0604020202020204" charset="0"/>
                <a:ea typeface="Roboto Slab" panose="020B0604020202020204" charset="0"/>
                <a:cs typeface="Nixie One"/>
                <a:sym typeface="Nixie One"/>
              </a:rPr>
              <a:t> </a:t>
            </a:r>
            <a:r>
              <a:rPr lang="cs-CZ" sz="2000" b="1" dirty="0" err="1">
                <a:solidFill>
                  <a:schemeClr val="accent3"/>
                </a:solidFill>
                <a:latin typeface="Roboto Slab" panose="020B0604020202020204" charset="0"/>
                <a:ea typeface="Roboto Slab" panose="020B0604020202020204" charset="0"/>
                <a:cs typeface="Nixie One"/>
                <a:sym typeface="Nixie One"/>
              </a:rPr>
              <a:t>Court</a:t>
            </a:r>
            <a:r>
              <a:rPr lang="cs-CZ" sz="2000" b="1" dirty="0">
                <a:solidFill>
                  <a:schemeClr val="accent3"/>
                </a:solidFill>
                <a:latin typeface="Roboto Slab" panose="020B0604020202020204" charset="0"/>
                <a:ea typeface="Roboto Slab" panose="020B0604020202020204" charset="0"/>
                <a:cs typeface="Nixie One"/>
                <a:sym typeface="Nixie One"/>
              </a:rPr>
              <a:t> </a:t>
            </a:r>
            <a:r>
              <a:rPr lang="cs-CZ" sz="2000" b="1" dirty="0" err="1">
                <a:solidFill>
                  <a:schemeClr val="accent3"/>
                </a:solidFill>
                <a:latin typeface="Roboto Slab" panose="020B0604020202020204" charset="0"/>
                <a:ea typeface="Roboto Slab" panose="020B0604020202020204" charset="0"/>
                <a:cs typeface="Nixie One"/>
                <a:sym typeface="Nixie One"/>
              </a:rPr>
              <a:t>of</a:t>
            </a:r>
            <a:r>
              <a:rPr lang="cs-CZ" sz="2000" b="1" dirty="0">
                <a:solidFill>
                  <a:schemeClr val="accent3"/>
                </a:solidFill>
                <a:latin typeface="Roboto Slab" panose="020B0604020202020204" charset="0"/>
                <a:ea typeface="Roboto Slab" panose="020B0604020202020204" charset="0"/>
                <a:cs typeface="Nixie One"/>
                <a:sym typeface="Nixie One"/>
              </a:rPr>
              <a:t> Justice</a:t>
            </a:r>
            <a:endParaRPr lang="en-US" sz="2000" b="1" dirty="0">
              <a:solidFill>
                <a:schemeClr val="accent3"/>
              </a:solidFill>
              <a:latin typeface="Roboto Slab" panose="020B0604020202020204" charset="0"/>
              <a:ea typeface="Roboto Slab" panose="020B0604020202020204" charset="0"/>
              <a:cs typeface="Nixie One"/>
              <a:sym typeface="Nixie One"/>
            </a:endParaRP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a:t>
            </a:r>
          </a:p>
          <a:p>
            <a:pPr lvl="0">
              <a:spcBef>
                <a:spcPts val="600"/>
              </a:spcBef>
            </a:pPr>
            <a:r>
              <a:rPr lang="cs-CZ" sz="2000" b="1" dirty="0">
                <a:solidFill>
                  <a:schemeClr val="tx1"/>
                </a:solidFill>
                <a:latin typeface="Roboto Slab" panose="020B0604020202020204" charset="0"/>
                <a:ea typeface="Roboto Slab" panose="020B0604020202020204" charset="0"/>
                <a:cs typeface="Nixie One"/>
                <a:sym typeface="Nixie One"/>
              </a:rPr>
              <a:t>			</a:t>
            </a:r>
            <a:r>
              <a:rPr lang="cs-CZ" sz="2000" b="1" dirty="0" err="1">
                <a:solidFill>
                  <a:schemeClr val="tx1"/>
                </a:solidFill>
                <a:latin typeface="Roboto Slab" panose="020B0604020202020204" charset="0"/>
                <a:ea typeface="Roboto Slab" panose="020B0604020202020204" charset="0"/>
                <a:cs typeface="Nixie One"/>
                <a:sym typeface="Nixie One"/>
              </a:rPr>
              <a:t>For</a:t>
            </a:r>
            <a:r>
              <a:rPr lang="cs-CZ" sz="2000" b="1" dirty="0">
                <a:solidFill>
                  <a:schemeClr val="tx1"/>
                </a:solidFill>
                <a:latin typeface="Roboto Slab" panose="020B0604020202020204" charset="0"/>
                <a:ea typeface="Roboto Slab" panose="020B0604020202020204" charset="0"/>
                <a:cs typeface="Nixie One"/>
                <a:sym typeface="Nixie One"/>
              </a:rPr>
              <a:t> </a:t>
            </a:r>
            <a:r>
              <a:rPr lang="cs-CZ" sz="2000" b="1" dirty="0" err="1">
                <a:solidFill>
                  <a:schemeClr val="tx1"/>
                </a:solidFill>
                <a:latin typeface="Roboto Slab" panose="020B0604020202020204" charset="0"/>
                <a:ea typeface="Roboto Slab" panose="020B0604020202020204" charset="0"/>
                <a:cs typeface="Nixie One"/>
                <a:sym typeface="Nixie One"/>
              </a:rPr>
              <a:t>example</a:t>
            </a:r>
            <a:r>
              <a:rPr lang="cs-CZ" sz="2000" b="1" dirty="0">
                <a:solidFill>
                  <a:schemeClr val="tx1"/>
                </a:solidFill>
                <a:latin typeface="Roboto Slab" panose="020B0604020202020204" charset="0"/>
                <a:ea typeface="Roboto Slab" panose="020B0604020202020204" charset="0"/>
                <a:cs typeface="Nixie One"/>
                <a:sym typeface="Nixie One"/>
              </a:rPr>
              <a:t> </a:t>
            </a:r>
            <a:r>
              <a:rPr lang="cs-CZ" sz="2000" b="1" dirty="0">
                <a:solidFill>
                  <a:schemeClr val="accent2"/>
                </a:solidFill>
                <a:latin typeface="Roboto Slab" panose="020B0604020202020204" charset="0"/>
                <a:ea typeface="Roboto Slab" panose="020B0604020202020204" charset="0"/>
                <a:cs typeface="Nixie One"/>
                <a:sym typeface="Nixie One"/>
              </a:rPr>
              <a:t>Case C-302/86 (</a:t>
            </a:r>
            <a:r>
              <a:rPr lang="cs-CZ" sz="2000" b="1" i="1" dirty="0" err="1">
                <a:solidFill>
                  <a:schemeClr val="accent2"/>
                </a:solidFill>
                <a:latin typeface="Roboto Slab" panose="020B0604020202020204" charset="0"/>
                <a:ea typeface="Roboto Slab" panose="020B0604020202020204" charset="0"/>
                <a:cs typeface="Nixie One"/>
                <a:sym typeface="Nixie One"/>
              </a:rPr>
              <a:t>Dannish</a:t>
            </a:r>
            <a:r>
              <a:rPr lang="cs-CZ" sz="2000" b="1" i="1" dirty="0">
                <a:solidFill>
                  <a:schemeClr val="accent2"/>
                </a:solidFill>
                <a:latin typeface="Roboto Slab" panose="020B0604020202020204" charset="0"/>
                <a:ea typeface="Roboto Slab" panose="020B0604020202020204" charset="0"/>
                <a:cs typeface="Nixie One"/>
                <a:sym typeface="Nixie One"/>
              </a:rPr>
              <a:t> </a:t>
            </a:r>
            <a:r>
              <a:rPr lang="cs-CZ" sz="2000" b="1" i="1" dirty="0" err="1">
                <a:solidFill>
                  <a:schemeClr val="accent2"/>
                </a:solidFill>
                <a:latin typeface="Roboto Slab" panose="020B0604020202020204" charset="0"/>
                <a:ea typeface="Roboto Slab" panose="020B0604020202020204" charset="0"/>
                <a:cs typeface="Nixie One"/>
                <a:sym typeface="Nixie One"/>
              </a:rPr>
              <a:t>bottles</a:t>
            </a:r>
            <a:r>
              <a:rPr lang="cs-CZ" sz="2000" b="1" dirty="0">
                <a:solidFill>
                  <a:schemeClr val="accent2"/>
                </a:solidFill>
                <a:latin typeface="Roboto Slab" panose="020B0604020202020204" charset="0"/>
                <a:ea typeface="Roboto Slab" panose="020B0604020202020204" charset="0"/>
                <a:cs typeface="Nixie One"/>
                <a:sym typeface="Nixie One"/>
              </a:rPr>
              <a:t>)</a:t>
            </a:r>
          </a:p>
          <a:p>
            <a:pPr lvl="0" algn="just">
              <a:spcBef>
                <a:spcPts val="600"/>
              </a:spcBef>
            </a:pPr>
            <a:r>
              <a:rPr lang="cs-CZ" sz="2000" b="1" dirty="0">
                <a:solidFill>
                  <a:schemeClr val="accent1"/>
                </a:solidFill>
                <a:latin typeface="Roboto Slab" panose="020B0604020202020204" charset="0"/>
                <a:ea typeface="Roboto Slab" panose="020B0604020202020204" charset="0"/>
                <a:cs typeface="Nixie One"/>
                <a:sym typeface="Nixie One"/>
              </a:rPr>
              <a:t>			</a:t>
            </a:r>
            <a:r>
              <a:rPr lang="en-US" sz="1800" b="1" i="1" dirty="0">
                <a:solidFill>
                  <a:schemeClr val="accent1"/>
                </a:solidFill>
                <a:latin typeface="Roboto Slab" panose="020B0604020202020204" charset="0"/>
                <a:ea typeface="Roboto Slab" panose="020B0604020202020204" charset="0"/>
                <a:cs typeface="Nixie One"/>
                <a:sym typeface="Nixie One"/>
              </a:rPr>
              <a:t>The protection of the environment is "</a:t>
            </a:r>
            <a:r>
              <a:rPr lang="en-US" sz="1800" b="1" i="1" dirty="0">
                <a:solidFill>
                  <a:schemeClr val="accent6"/>
                </a:solidFill>
                <a:latin typeface="Roboto Slab" panose="020B0604020202020204" charset="0"/>
                <a:ea typeface="Roboto Slab" panose="020B0604020202020204" charset="0"/>
                <a:cs typeface="Nixie One"/>
                <a:sym typeface="Nixie One"/>
              </a:rPr>
              <a:t>one </a:t>
            </a:r>
            <a:r>
              <a:rPr lang="cs-CZ" sz="1800" b="1" i="1" dirty="0">
                <a:solidFill>
                  <a:schemeClr val="accent6"/>
                </a:solidFill>
                <a:latin typeface="Roboto Slab" panose="020B0604020202020204" charset="0"/>
                <a:ea typeface="Roboto Slab" panose="020B0604020202020204" charset="0"/>
                <a:cs typeface="Nixie One"/>
                <a:sym typeface="Nixie One"/>
              </a:rPr>
              <a:t>			</a:t>
            </a:r>
            <a:r>
              <a:rPr lang="en-US" sz="1800" b="1" i="1" dirty="0">
                <a:solidFill>
                  <a:schemeClr val="accent6"/>
                </a:solidFill>
                <a:latin typeface="Roboto Slab" panose="020B0604020202020204" charset="0"/>
                <a:ea typeface="Roboto Slab" panose="020B0604020202020204" charset="0"/>
                <a:cs typeface="Nixie One"/>
                <a:sym typeface="Nixie One"/>
              </a:rPr>
              <a:t>of the Community's essential objectives</a:t>
            </a:r>
            <a:r>
              <a:rPr lang="en-US" sz="1800" b="1" i="1" dirty="0">
                <a:solidFill>
                  <a:schemeClr val="accent1"/>
                </a:solidFill>
                <a:latin typeface="Roboto Slab" panose="020B0604020202020204" charset="0"/>
                <a:ea typeface="Roboto Slab" panose="020B0604020202020204" charset="0"/>
                <a:cs typeface="Nixie One"/>
                <a:sym typeface="Nixie One"/>
              </a:rPr>
              <a:t>" which </a:t>
            </a:r>
            <a:r>
              <a:rPr lang="cs-CZ" sz="1800" b="1" i="1" dirty="0">
                <a:solidFill>
                  <a:schemeClr val="accent1"/>
                </a:solidFill>
                <a:latin typeface="Roboto Slab" panose="020B0604020202020204" charset="0"/>
                <a:ea typeface="Roboto Slab" panose="020B0604020202020204" charset="0"/>
                <a:cs typeface="Nixie One"/>
                <a:sym typeface="Nixie One"/>
              </a:rPr>
              <a:t>			</a:t>
            </a:r>
            <a:r>
              <a:rPr lang="en-US" sz="1800" b="1" i="1" dirty="0">
                <a:solidFill>
                  <a:schemeClr val="accent1"/>
                </a:solidFill>
                <a:latin typeface="Roboto Slab" panose="020B0604020202020204" charset="0"/>
                <a:ea typeface="Roboto Slab" panose="020B0604020202020204" charset="0"/>
                <a:cs typeface="Nixie One"/>
                <a:sym typeface="Nixie One"/>
              </a:rPr>
              <a:t>may as such justify certain limitations of </a:t>
            </a:r>
            <a:r>
              <a:rPr lang="cs-CZ" sz="1800" b="1" i="1" dirty="0">
                <a:solidFill>
                  <a:schemeClr val="accent1"/>
                </a:solidFill>
                <a:latin typeface="Roboto Slab" panose="020B0604020202020204" charset="0"/>
                <a:ea typeface="Roboto Slab" panose="020B0604020202020204" charset="0"/>
                <a:cs typeface="Nixie One"/>
                <a:sym typeface="Nixie One"/>
              </a:rPr>
              <a:t>	t</a:t>
            </a:r>
            <a:r>
              <a:rPr lang="en-US" sz="1800" b="1" i="1" dirty="0">
                <a:solidFill>
                  <a:schemeClr val="accent1"/>
                </a:solidFill>
                <a:latin typeface="Roboto Slab" panose="020B0604020202020204" charset="0"/>
                <a:ea typeface="Roboto Slab" panose="020B0604020202020204" charset="0"/>
                <a:cs typeface="Nixie One"/>
                <a:sym typeface="Nixie One"/>
              </a:rPr>
              <a:t>he </a:t>
            </a:r>
            <a:r>
              <a:rPr lang="cs-CZ" sz="1800" b="1" i="1" dirty="0">
                <a:solidFill>
                  <a:schemeClr val="accent1"/>
                </a:solidFill>
                <a:latin typeface="Roboto Slab" panose="020B0604020202020204" charset="0"/>
                <a:ea typeface="Roboto Slab" panose="020B0604020202020204" charset="0"/>
                <a:cs typeface="Nixie One"/>
                <a:sym typeface="Nixie One"/>
              </a:rPr>
              <a:t>			</a:t>
            </a:r>
            <a:r>
              <a:rPr lang="en-US" sz="1800" b="1" i="1" dirty="0">
                <a:solidFill>
                  <a:schemeClr val="accent1"/>
                </a:solidFill>
                <a:latin typeface="Roboto Slab" panose="020B0604020202020204" charset="0"/>
                <a:ea typeface="Roboto Slab" panose="020B0604020202020204" charset="0"/>
                <a:cs typeface="Nixie One"/>
                <a:sym typeface="Nixie One"/>
              </a:rPr>
              <a:t>principle of the free</a:t>
            </a:r>
            <a:r>
              <a:rPr lang="cs-CZ" sz="1800" b="1" i="1" dirty="0">
                <a:solidFill>
                  <a:schemeClr val="accent1"/>
                </a:solidFill>
                <a:latin typeface="Roboto Slab" panose="020B0604020202020204" charset="0"/>
                <a:ea typeface="Roboto Slab" panose="020B0604020202020204" charset="0"/>
                <a:cs typeface="Nixie One"/>
                <a:sym typeface="Nixie One"/>
              </a:rPr>
              <a:t> </a:t>
            </a:r>
            <a:r>
              <a:rPr lang="en-US" sz="1800" b="1" i="1" dirty="0">
                <a:solidFill>
                  <a:schemeClr val="accent1"/>
                </a:solidFill>
                <a:latin typeface="Roboto Slab" panose="020B0604020202020204" charset="0"/>
                <a:ea typeface="Roboto Slab" panose="020B0604020202020204" charset="0"/>
                <a:cs typeface="Nixie One"/>
                <a:sym typeface="Nixie One"/>
              </a:rPr>
              <a:t>movement of goods.</a:t>
            </a:r>
            <a:endParaRPr lang="cs-CZ" sz="1800" b="1" i="1" dirty="0">
              <a:solidFill>
                <a:schemeClr val="accent1"/>
              </a:solidFill>
              <a:latin typeface="Roboto Slab" panose="020B0604020202020204" charset="0"/>
              <a:ea typeface="Roboto Slab" panose="020B0604020202020204" charset="0"/>
              <a:cs typeface="Nixie One"/>
              <a:sym typeface="Nixie One"/>
            </a:endParaRPr>
          </a:p>
          <a:p>
            <a:pPr>
              <a:lnSpc>
                <a:spcPct val="80000"/>
              </a:lnSpc>
            </a:pPr>
            <a:r>
              <a:rPr lang="hu-HU" sz="2000" i="1" dirty="0"/>
              <a:t>			</a:t>
            </a:r>
          </a:p>
          <a:p>
            <a:pPr>
              <a:lnSpc>
                <a:spcPct val="80000"/>
              </a:lnSpc>
            </a:pPr>
            <a:r>
              <a:rPr lang="hu-HU" sz="2000" i="1" dirty="0">
                <a:latin typeface="Roboto Slab" panose="020B0604020202020204" charset="0"/>
                <a:ea typeface="Roboto Slab" panose="020B0604020202020204" charset="0"/>
              </a:rPr>
              <a:t>			</a:t>
            </a:r>
            <a:r>
              <a:rPr lang="hu-HU" sz="1600" b="1" i="1" dirty="0">
                <a:latin typeface="Roboto Slab" panose="020B0604020202020204" charset="0"/>
                <a:ea typeface="Roboto Slab" panose="020B0604020202020204" charset="0"/>
              </a:rPr>
              <a:t>Article 35 :</a:t>
            </a:r>
          </a:p>
          <a:p>
            <a:pPr>
              <a:lnSpc>
                <a:spcPct val="80000"/>
              </a:lnSpc>
            </a:pPr>
            <a:r>
              <a:rPr lang="hu-HU" sz="1600" b="1" dirty="0">
                <a:latin typeface="Roboto Slab" panose="020B0604020202020204" charset="0"/>
                <a:ea typeface="Roboto Slab" panose="020B0604020202020204" charset="0"/>
              </a:rPr>
              <a:t>			Quantitative restrictions</a:t>
            </a:r>
            <a:r>
              <a:rPr lang="hu-HU" sz="1600" dirty="0">
                <a:latin typeface="Roboto Slab" panose="020B0604020202020204" charset="0"/>
                <a:ea typeface="Roboto Slab" panose="020B0604020202020204" charset="0"/>
              </a:rPr>
              <a:t> on exports, and all measures 			having equivalent effect, shall be prohibited between 			Member States.</a:t>
            </a:r>
            <a:endParaRPr lang="hu-HU" sz="1600" i="1" dirty="0">
              <a:latin typeface="Roboto Slab" panose="020B0604020202020204" charset="0"/>
              <a:ea typeface="Roboto Slab" panose="020B0604020202020204" charset="0"/>
            </a:endParaRPr>
          </a:p>
          <a:p>
            <a:pPr>
              <a:lnSpc>
                <a:spcPct val="80000"/>
              </a:lnSpc>
            </a:pPr>
            <a:endParaRPr lang="hu-HU" sz="1600" i="1" dirty="0">
              <a:latin typeface="Roboto Slab" panose="020B0604020202020204" charset="0"/>
              <a:ea typeface="Roboto Slab" panose="020B0604020202020204" charset="0"/>
            </a:endParaRPr>
          </a:p>
          <a:p>
            <a:pPr algn="just">
              <a:lnSpc>
                <a:spcPct val="80000"/>
              </a:lnSpc>
            </a:pPr>
            <a:r>
              <a:rPr lang="hu-HU" sz="1600" b="1" i="1" dirty="0">
                <a:latin typeface="Roboto Slab" panose="020B0604020202020204" charset="0"/>
                <a:ea typeface="Roboto Slab" panose="020B0604020202020204" charset="0"/>
              </a:rPr>
              <a:t>Article 36: </a:t>
            </a:r>
            <a:r>
              <a:rPr lang="hu-HU" sz="1600" dirty="0">
                <a:latin typeface="Roboto Slab" panose="020B0604020202020204" charset="0"/>
                <a:ea typeface="Roboto Slab" panose="020B0604020202020204" charset="0"/>
              </a:rPr>
              <a:t>The provisions of Articles 34 and 35 shall not preclude prohibitions or restrictions on imports, exports or goods in transit justified on grounds of public morality, public policy or public security; the </a:t>
            </a:r>
            <a:r>
              <a:rPr lang="hu-HU" sz="1600" b="1" dirty="0">
                <a:solidFill>
                  <a:srgbClr val="00B050"/>
                </a:solidFill>
                <a:latin typeface="Roboto Slab" panose="020B0604020202020204" charset="0"/>
                <a:ea typeface="Roboto Slab" panose="020B0604020202020204" charset="0"/>
              </a:rPr>
              <a:t>protection of health and life of humans, animals or plants</a:t>
            </a:r>
            <a:r>
              <a:rPr lang="hu-HU" sz="1600" dirty="0">
                <a:latin typeface="Roboto Slab" panose="020B0604020202020204" charset="0"/>
                <a:ea typeface="Roboto Slab" panose="020B0604020202020204" charset="0"/>
              </a:rPr>
              <a:t>; the protection of </a:t>
            </a:r>
            <a:r>
              <a:rPr lang="hu-HU" sz="1600" b="1" dirty="0">
                <a:latin typeface="Roboto Slab" panose="020B0604020202020204" charset="0"/>
                <a:ea typeface="Roboto Slab" panose="020B0604020202020204" charset="0"/>
              </a:rPr>
              <a:t>national treasures</a:t>
            </a:r>
            <a:r>
              <a:rPr lang="hu-HU" sz="1600" dirty="0">
                <a:latin typeface="Roboto Slab" panose="020B0604020202020204" charset="0"/>
                <a:ea typeface="Roboto Slab" panose="020B0604020202020204" charset="0"/>
              </a:rPr>
              <a:t> possessing artistic, historic or archaeological value; or the protection of industrial and commercial property. Such prohibitions or restrictions </a:t>
            </a:r>
            <a:r>
              <a:rPr lang="hu-HU" sz="1600" b="1" dirty="0">
                <a:solidFill>
                  <a:srgbClr val="00B050"/>
                </a:solidFill>
                <a:latin typeface="Roboto Slab" panose="020B0604020202020204" charset="0"/>
                <a:ea typeface="Roboto Slab" panose="020B0604020202020204" charset="0"/>
              </a:rPr>
              <a:t>shall not, however, constitute a means of arbitrary discrimination or a disguised restriction on trade between Member States</a:t>
            </a:r>
            <a:r>
              <a:rPr lang="hu-HU" sz="1600" dirty="0">
                <a:latin typeface="Roboto Slab" panose="020B0604020202020204" charset="0"/>
                <a:ea typeface="Roboto Slab" panose="020B0604020202020204" charset="0"/>
              </a:rPr>
              <a:t>.</a:t>
            </a:r>
          </a:p>
          <a:p>
            <a:pPr lvl="0">
              <a:spcBef>
                <a:spcPts val="600"/>
              </a:spcBef>
            </a:pPr>
            <a:endParaRPr lang="en-US" sz="2000" b="1" i="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20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pic>
        <p:nvPicPr>
          <p:cNvPr id="3" name="Picture 2" descr="http://files1.coloribus.com/files/adsarchive/part_28/288905/file/carlsberg-beer-danish-1920-small-2106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0494" y="515994"/>
            <a:ext cx="2182655" cy="2961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0195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xEl>
                                              <p:pRg st="8" end="8"/>
                                            </p:txEl>
                                          </p:spTgt>
                                        </p:tgtEl>
                                        <p:attrNameLst>
                                          <p:attrName>style.visibility</p:attrName>
                                        </p:attrNameLst>
                                      </p:cBhvr>
                                      <p:to>
                                        <p:strVal val="visible"/>
                                      </p:to>
                                    </p:set>
                                    <p:anim calcmode="lin" valueType="num">
                                      <p:cBhvr additive="base">
                                        <p:cTn id="49"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737558" y="469231"/>
            <a:ext cx="7913754" cy="3000284"/>
          </a:xfrm>
          <a:prstGeom prst="rect">
            <a:avLst/>
          </a:prstGeom>
          <a:noFill/>
          <a:ln>
            <a:noFill/>
          </a:ln>
        </p:spPr>
        <p:txBody>
          <a:bodyPr lIns="91425" tIns="91425" rIns="91425" bIns="91425" anchor="t" anchorCtr="0">
            <a:noAutofit/>
          </a:bodyPr>
          <a:lstStyle/>
          <a:p>
            <a:pPr lvl="0">
              <a:spcBef>
                <a:spcPts val="600"/>
              </a:spcBef>
            </a:pPr>
            <a:r>
              <a:rPr lang="en-US" sz="2000" b="1" dirty="0">
                <a:solidFill>
                  <a:schemeClr val="accent3"/>
                </a:solidFill>
                <a:latin typeface="Roboto Slab" panose="020B0604020202020204" charset="0"/>
                <a:ea typeface="Roboto Slab" panose="020B0604020202020204" charset="0"/>
                <a:cs typeface="Nixie One"/>
                <a:sym typeface="Nixie One"/>
              </a:rPr>
              <a:t>Phase </a:t>
            </a:r>
            <a:r>
              <a:rPr lang="cs-CZ" sz="2000" b="1" dirty="0">
                <a:solidFill>
                  <a:schemeClr val="accent3"/>
                </a:solidFill>
                <a:latin typeface="Roboto Slab" panose="020B0604020202020204" charset="0"/>
                <a:ea typeface="Roboto Slab" panose="020B0604020202020204" charset="0"/>
                <a:cs typeface="Nixie One"/>
                <a:sym typeface="Nixie One"/>
              </a:rPr>
              <a:t>3</a:t>
            </a:r>
            <a:r>
              <a:rPr lang="en-US" sz="2000" b="1" dirty="0">
                <a:solidFill>
                  <a:schemeClr val="accent3"/>
                </a:solidFill>
                <a:latin typeface="Roboto Slab" panose="020B0604020202020204" charset="0"/>
                <a:ea typeface="Roboto Slab" panose="020B0604020202020204" charset="0"/>
                <a:cs typeface="Nixie One"/>
                <a:sym typeface="Nixie One"/>
              </a:rPr>
              <a:t>: 19</a:t>
            </a:r>
            <a:r>
              <a:rPr lang="cs-CZ" sz="2000" b="1" dirty="0">
                <a:solidFill>
                  <a:schemeClr val="accent3"/>
                </a:solidFill>
                <a:latin typeface="Roboto Slab" panose="020B0604020202020204" charset="0"/>
                <a:ea typeface="Roboto Slab" panose="020B0604020202020204" charset="0"/>
                <a:cs typeface="Nixie One"/>
                <a:sym typeface="Nixie One"/>
              </a:rPr>
              <a:t>87</a:t>
            </a:r>
            <a:r>
              <a:rPr lang="en-US" sz="2000" b="1" dirty="0">
                <a:solidFill>
                  <a:schemeClr val="accent3"/>
                </a:solidFill>
                <a:latin typeface="Roboto Slab" panose="020B0604020202020204" charset="0"/>
                <a:ea typeface="Roboto Slab" panose="020B0604020202020204" charset="0"/>
                <a:cs typeface="Nixie One"/>
                <a:sym typeface="Nixie One"/>
              </a:rPr>
              <a:t> - </a:t>
            </a:r>
            <a:r>
              <a:rPr lang="cs-CZ" sz="2000" b="1" dirty="0">
                <a:solidFill>
                  <a:schemeClr val="accent3"/>
                </a:solidFill>
                <a:latin typeface="Roboto Slab" panose="020B0604020202020204" charset="0"/>
                <a:ea typeface="Roboto Slab" panose="020B0604020202020204" charset="0"/>
                <a:cs typeface="Nixie One"/>
                <a:sym typeface="Nixie One"/>
              </a:rPr>
              <a:t>2008</a:t>
            </a:r>
            <a:endParaRPr lang="en-US" sz="2000" b="1" dirty="0">
              <a:solidFill>
                <a:schemeClr val="accent3"/>
              </a:solidFill>
              <a:latin typeface="Roboto Slab" panose="020B0604020202020204" charset="0"/>
              <a:ea typeface="Roboto Slab" panose="020B0604020202020204" charset="0"/>
              <a:cs typeface="Nixie One"/>
              <a:sym typeface="Nixie One"/>
            </a:endParaRP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1987 Single European Act</a:t>
            </a: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Independent </a:t>
            </a:r>
            <a:r>
              <a:rPr lang="en-US" sz="1800" b="1" dirty="0">
                <a:solidFill>
                  <a:schemeClr val="accent1"/>
                </a:solidFill>
                <a:latin typeface="Roboto Slab" panose="020B0604020202020204" charset="0"/>
                <a:ea typeface="Roboto Slab" panose="020B0604020202020204" charset="0"/>
                <a:cs typeface="Nixie One"/>
                <a:sym typeface="Nixie One"/>
              </a:rPr>
              <a:t>title</a:t>
            </a:r>
            <a:r>
              <a:rPr lang="en-US" sz="1800" b="1" dirty="0">
                <a:solidFill>
                  <a:schemeClr val="tx1"/>
                </a:solidFill>
                <a:latin typeface="Roboto Slab" panose="020B0604020202020204" charset="0"/>
                <a:ea typeface="Roboto Slab" panose="020B0604020202020204" charset="0"/>
                <a:cs typeface="Nixie One"/>
                <a:sym typeface="Nixie One"/>
              </a:rPr>
              <a:t> of environment was accepted</a:t>
            </a: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1993 Treaty on the European Union (Maastricht)</a:t>
            </a: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	Protection of the environment became </a:t>
            </a:r>
            <a:r>
              <a:rPr lang="en-US" sz="1800" b="1" dirty="0">
                <a:solidFill>
                  <a:schemeClr val="accent1"/>
                </a:solidFill>
                <a:latin typeface="Roboto Slab" panose="020B0604020202020204" charset="0"/>
                <a:ea typeface="Roboto Slab" panose="020B0604020202020204" charset="0"/>
                <a:cs typeface="Nixie One"/>
                <a:sym typeface="Nixie One"/>
              </a:rPr>
              <a:t>part of the 	internal </a:t>
            </a:r>
            <a:r>
              <a:rPr lang="cs-CZ" sz="1800" b="1" dirty="0">
                <a:solidFill>
                  <a:schemeClr val="accent1"/>
                </a:solidFill>
                <a:latin typeface="Roboto Slab" panose="020B0604020202020204" charset="0"/>
                <a:ea typeface="Roboto Slab" panose="020B0604020202020204" charset="0"/>
                <a:cs typeface="Nixie One"/>
                <a:sym typeface="Nixie One"/>
              </a:rPr>
              <a:t>	</a:t>
            </a:r>
            <a:r>
              <a:rPr lang="en-US" sz="1800" b="1" dirty="0">
                <a:solidFill>
                  <a:schemeClr val="accent1"/>
                </a:solidFill>
                <a:latin typeface="Roboto Slab" panose="020B0604020202020204" charset="0"/>
                <a:ea typeface="Roboto Slab" panose="020B0604020202020204" charset="0"/>
                <a:cs typeface="Nixie One"/>
                <a:sym typeface="Nixie One"/>
              </a:rPr>
              <a:t>common policy</a:t>
            </a:r>
            <a:r>
              <a:rPr lang="en-US" sz="1800" b="1" dirty="0">
                <a:solidFill>
                  <a:schemeClr val="tx1"/>
                </a:solidFill>
                <a:latin typeface="Roboto Slab" panose="020B0604020202020204" charset="0"/>
                <a:ea typeface="Roboto Slab" panose="020B0604020202020204" charset="0"/>
                <a:cs typeface="Nixie One"/>
                <a:sym typeface="Nixie One"/>
              </a:rPr>
              <a:t>. The scope of environmental policy was </a:t>
            </a: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enlarged and supplemented it with new objectives. </a:t>
            </a: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1997 Treaty of Amsterdam </a:t>
            </a: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	</a:t>
            </a:r>
            <a:r>
              <a:rPr lang="en-US" sz="1800" b="1" i="1" dirty="0">
                <a:solidFill>
                  <a:schemeClr val="tx1"/>
                </a:solidFill>
                <a:latin typeface="Roboto Slab" panose="020B0604020202020204" charset="0"/>
                <a:ea typeface="Roboto Slab" panose="020B0604020202020204" charset="0"/>
                <a:cs typeface="Nixie One"/>
                <a:sym typeface="Nixie One"/>
              </a:rPr>
              <a:t>„Environmental protection requirements </a:t>
            </a:r>
            <a:r>
              <a:rPr lang="en-US" sz="1800" b="1" i="1" dirty="0">
                <a:solidFill>
                  <a:schemeClr val="accent1"/>
                </a:solidFill>
                <a:latin typeface="Roboto Slab" panose="020B0604020202020204" charset="0"/>
                <a:ea typeface="Roboto Slab" panose="020B0604020202020204" charset="0"/>
                <a:cs typeface="Nixie One"/>
                <a:sym typeface="Nixie One"/>
              </a:rPr>
              <a:t>must be 	integrated </a:t>
            </a:r>
            <a:r>
              <a:rPr lang="cs-CZ" sz="1800" b="1" i="1" dirty="0">
                <a:solidFill>
                  <a:schemeClr val="tx1"/>
                </a:solidFill>
                <a:latin typeface="Roboto Slab" panose="020B0604020202020204" charset="0"/>
                <a:ea typeface="Roboto Slab" panose="020B0604020202020204" charset="0"/>
                <a:cs typeface="Nixie One"/>
                <a:sym typeface="Nixie One"/>
              </a:rPr>
              <a:t>	</a:t>
            </a:r>
            <a:r>
              <a:rPr lang="en-US" sz="1800" b="1" i="1" dirty="0">
                <a:solidFill>
                  <a:schemeClr val="tx1"/>
                </a:solidFill>
                <a:latin typeface="Roboto Slab" panose="020B0604020202020204" charset="0"/>
                <a:ea typeface="Roboto Slab" panose="020B0604020202020204" charset="0"/>
                <a:cs typeface="Nixie One"/>
                <a:sym typeface="Nixie One"/>
              </a:rPr>
              <a:t>into the definition and implementation of the Community </a:t>
            </a:r>
            <a:r>
              <a:rPr lang="cs-CZ" sz="1800" b="1" i="1" dirty="0">
                <a:solidFill>
                  <a:schemeClr val="tx1"/>
                </a:solidFill>
                <a:latin typeface="Roboto Slab" panose="020B0604020202020204" charset="0"/>
                <a:ea typeface="Roboto Slab" panose="020B0604020202020204" charset="0"/>
                <a:cs typeface="Nixie One"/>
                <a:sym typeface="Nixie One"/>
              </a:rPr>
              <a:t>	</a:t>
            </a:r>
            <a:r>
              <a:rPr lang="en-US" sz="1800" b="1" i="1" dirty="0">
                <a:solidFill>
                  <a:schemeClr val="tx1"/>
                </a:solidFill>
                <a:latin typeface="Roboto Slab" panose="020B0604020202020204" charset="0"/>
                <a:ea typeface="Roboto Slab" panose="020B0604020202020204" charset="0"/>
                <a:cs typeface="Nixie One"/>
                <a:sym typeface="Nixie One"/>
              </a:rPr>
              <a:t>policies and activities referred to in Article 3, in particular </a:t>
            </a:r>
            <a:r>
              <a:rPr lang="cs-CZ" sz="1800" b="1" i="1" dirty="0">
                <a:solidFill>
                  <a:schemeClr val="tx1"/>
                </a:solidFill>
                <a:latin typeface="Roboto Slab" panose="020B0604020202020204" charset="0"/>
                <a:ea typeface="Roboto Slab" panose="020B0604020202020204" charset="0"/>
                <a:cs typeface="Nixie One"/>
                <a:sym typeface="Nixie One"/>
              </a:rPr>
              <a:t>	</a:t>
            </a:r>
            <a:r>
              <a:rPr lang="en-US" sz="1800" b="1" i="1" dirty="0">
                <a:solidFill>
                  <a:schemeClr val="tx1"/>
                </a:solidFill>
                <a:latin typeface="Roboto Slab" panose="020B0604020202020204" charset="0"/>
                <a:ea typeface="Roboto Slab" panose="020B0604020202020204" charset="0"/>
                <a:cs typeface="Nixie One"/>
                <a:sym typeface="Nixie One"/>
              </a:rPr>
              <a:t>with a view to promoting sustainable</a:t>
            </a:r>
            <a:r>
              <a:rPr lang="cs-CZ" sz="1800" b="1" i="1" dirty="0">
                <a:solidFill>
                  <a:schemeClr val="tx1"/>
                </a:solidFill>
                <a:latin typeface="Roboto Slab" panose="020B0604020202020204" charset="0"/>
                <a:ea typeface="Roboto Slab" panose="020B0604020202020204" charset="0"/>
                <a:cs typeface="Nixie One"/>
                <a:sym typeface="Nixie One"/>
              </a:rPr>
              <a:t> </a:t>
            </a:r>
            <a:r>
              <a:rPr lang="en-US" sz="1800" b="1" i="1" dirty="0">
                <a:solidFill>
                  <a:schemeClr val="tx1"/>
                </a:solidFill>
                <a:latin typeface="Roboto Slab" panose="020B0604020202020204" charset="0"/>
                <a:ea typeface="Roboto Slab" panose="020B0604020202020204" charset="0"/>
                <a:cs typeface="Nixie One"/>
                <a:sym typeface="Nixie One"/>
              </a:rPr>
              <a:t>development.”</a:t>
            </a: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Tree>
    <p:extLst>
      <p:ext uri="{BB962C8B-B14F-4D97-AF65-F5344CB8AC3E}">
        <p14:creationId xmlns:p14="http://schemas.microsoft.com/office/powerpoint/2010/main" val="2488336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701462" y="469231"/>
            <a:ext cx="7913754" cy="3000284"/>
          </a:xfrm>
          <a:prstGeom prst="rect">
            <a:avLst/>
          </a:prstGeom>
          <a:noFill/>
          <a:ln>
            <a:noFill/>
          </a:ln>
        </p:spPr>
        <p:txBody>
          <a:bodyPr lIns="91425" tIns="91425" rIns="91425" bIns="91425" anchor="t" anchorCtr="0">
            <a:noAutofit/>
          </a:bodyPr>
          <a:lstStyle/>
          <a:p>
            <a:pPr lvl="0">
              <a:spcBef>
                <a:spcPts val="600"/>
              </a:spcBef>
            </a:pPr>
            <a:r>
              <a:rPr lang="en-US" sz="2000" b="1" dirty="0">
                <a:solidFill>
                  <a:schemeClr val="accent3"/>
                </a:solidFill>
                <a:latin typeface="Roboto Slab" panose="020B0604020202020204" charset="0"/>
                <a:ea typeface="Roboto Slab" panose="020B0604020202020204" charset="0"/>
                <a:cs typeface="Nixie One"/>
                <a:sym typeface="Nixie One"/>
              </a:rPr>
              <a:t>Phase </a:t>
            </a:r>
            <a:r>
              <a:rPr lang="cs-CZ" sz="2000" b="1" dirty="0">
                <a:solidFill>
                  <a:schemeClr val="accent3"/>
                </a:solidFill>
                <a:latin typeface="Roboto Slab" panose="020B0604020202020204" charset="0"/>
                <a:ea typeface="Roboto Slab" panose="020B0604020202020204" charset="0"/>
                <a:cs typeface="Nixie One"/>
                <a:sym typeface="Nixie One"/>
              </a:rPr>
              <a:t>4</a:t>
            </a:r>
            <a:r>
              <a:rPr lang="en-US" sz="2000" b="1" dirty="0">
                <a:solidFill>
                  <a:schemeClr val="accent3"/>
                </a:solidFill>
                <a:latin typeface="Roboto Slab" panose="020B0604020202020204" charset="0"/>
                <a:ea typeface="Roboto Slab" panose="020B0604020202020204" charset="0"/>
                <a:cs typeface="Nixie One"/>
                <a:sym typeface="Nixie One"/>
              </a:rPr>
              <a:t>: </a:t>
            </a:r>
            <a:r>
              <a:rPr lang="cs-CZ" sz="2000" b="1" dirty="0" err="1">
                <a:solidFill>
                  <a:schemeClr val="accent3"/>
                </a:solidFill>
                <a:latin typeface="Roboto Slab" panose="020B0604020202020204" charset="0"/>
                <a:ea typeface="Roboto Slab" panose="020B0604020202020204" charset="0"/>
                <a:cs typeface="Nixie One"/>
                <a:sym typeface="Nixie One"/>
              </a:rPr>
              <a:t>Lisbon</a:t>
            </a:r>
            <a:r>
              <a:rPr lang="cs-CZ" sz="2000" b="1" dirty="0">
                <a:solidFill>
                  <a:schemeClr val="accent3"/>
                </a:solidFill>
                <a:latin typeface="Roboto Slab" panose="020B0604020202020204" charset="0"/>
                <a:ea typeface="Roboto Slab" panose="020B0604020202020204" charset="0"/>
                <a:cs typeface="Nixie One"/>
                <a:sym typeface="Nixie One"/>
              </a:rPr>
              <a:t> and </a:t>
            </a:r>
            <a:r>
              <a:rPr lang="cs-CZ" sz="2000" b="1" dirty="0" err="1">
                <a:solidFill>
                  <a:schemeClr val="accent3"/>
                </a:solidFill>
                <a:latin typeface="Roboto Slab" panose="020B0604020202020204" charset="0"/>
                <a:ea typeface="Roboto Slab" panose="020B0604020202020204" charset="0"/>
                <a:cs typeface="Nixie One"/>
                <a:sym typeface="Nixie One"/>
              </a:rPr>
              <a:t>further</a:t>
            </a:r>
            <a:endParaRPr lang="en-US" sz="2000" b="1" dirty="0">
              <a:solidFill>
                <a:schemeClr val="accent3"/>
              </a:solidFill>
              <a:latin typeface="Roboto Slab" panose="020B0604020202020204" charset="0"/>
              <a:ea typeface="Roboto Slab" panose="020B0604020202020204" charset="0"/>
              <a:cs typeface="Nixie One"/>
              <a:sym typeface="Nixie One"/>
            </a:endParaRP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2009: Treaty of Lisbon</a:t>
            </a: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the 3 pillars structure disappears</a:t>
            </a: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TUE + TFUE (former TEC) + Nice into a single Treaty</a:t>
            </a: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Strengthened role of the EU Parliament </a:t>
            </a: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Broader Union’s competences</a:t>
            </a: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Birth of the European External Action Service (EEAS)</a:t>
            </a: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EU Charter</a:t>
            </a:r>
          </a:p>
          <a:p>
            <a:pPr lvl="0">
              <a:spcBef>
                <a:spcPts val="600"/>
              </a:spcBef>
            </a:pPr>
            <a:r>
              <a:rPr lang="cs-CZ" sz="1800" b="1" dirty="0">
                <a:solidFill>
                  <a:schemeClr val="accent5"/>
                </a:solidFill>
                <a:latin typeface="Roboto Slab" panose="020B0604020202020204" charset="0"/>
                <a:ea typeface="Roboto Slab" panose="020B0604020202020204" charset="0"/>
                <a:cs typeface="Nixie One"/>
                <a:sym typeface="Nixie One"/>
              </a:rPr>
              <a:t>DG </a:t>
            </a:r>
            <a:r>
              <a:rPr lang="cs-CZ" sz="1800" b="1" dirty="0" err="1">
                <a:solidFill>
                  <a:schemeClr val="accent5"/>
                </a:solidFill>
                <a:latin typeface="Roboto Slab" panose="020B0604020202020204" charset="0"/>
                <a:ea typeface="Roboto Slab" panose="020B0604020202020204" charset="0"/>
                <a:cs typeface="Nixie One"/>
                <a:sym typeface="Nixie One"/>
              </a:rPr>
              <a:t>Environment</a:t>
            </a:r>
            <a:endParaRPr lang="cs-CZ" sz="1800" b="1" dirty="0">
              <a:solidFill>
                <a:schemeClr val="accent5"/>
              </a:solidFill>
              <a:latin typeface="Roboto Slab" panose="020B0604020202020204" charset="0"/>
              <a:ea typeface="Roboto Slab" panose="020B0604020202020204" charset="0"/>
              <a:cs typeface="Nixie One"/>
              <a:sym typeface="Nixie One"/>
            </a:endParaRPr>
          </a:p>
          <a:p>
            <a:pPr lvl="0">
              <a:spcBef>
                <a:spcPts val="600"/>
              </a:spcBef>
            </a:pPr>
            <a:r>
              <a:rPr lang="cs-CZ" sz="1800" b="1" dirty="0">
                <a:solidFill>
                  <a:schemeClr val="accent5"/>
                </a:solidFill>
                <a:latin typeface="Roboto Slab" panose="020B0604020202020204" charset="0"/>
                <a:ea typeface="Roboto Slab" panose="020B0604020202020204" charset="0"/>
                <a:cs typeface="Nixie One"/>
                <a:sym typeface="Nixie One"/>
              </a:rPr>
              <a:t>DG </a:t>
            </a:r>
            <a:r>
              <a:rPr lang="cs-CZ" sz="1800" b="1" dirty="0" err="1">
                <a:solidFill>
                  <a:schemeClr val="accent5"/>
                </a:solidFill>
                <a:latin typeface="Roboto Slab" panose="020B0604020202020204" charset="0"/>
                <a:ea typeface="Roboto Slab" panose="020B0604020202020204" charset="0"/>
                <a:cs typeface="Nixie One"/>
                <a:sym typeface="Nixie One"/>
              </a:rPr>
              <a:t>Energy</a:t>
            </a:r>
            <a:endParaRPr lang="cs-CZ" sz="1800" b="1" dirty="0">
              <a:solidFill>
                <a:schemeClr val="accent5"/>
              </a:solidFill>
              <a:latin typeface="Roboto Slab" panose="020B0604020202020204" charset="0"/>
              <a:ea typeface="Roboto Slab" panose="020B0604020202020204" charset="0"/>
              <a:cs typeface="Nixie One"/>
              <a:sym typeface="Nixie One"/>
            </a:endParaRPr>
          </a:p>
          <a:p>
            <a:pPr lvl="0">
              <a:spcBef>
                <a:spcPts val="600"/>
              </a:spcBef>
            </a:pPr>
            <a:r>
              <a:rPr lang="cs-CZ" sz="1800" b="1" dirty="0">
                <a:solidFill>
                  <a:schemeClr val="accent5"/>
                </a:solidFill>
                <a:latin typeface="Roboto Slab" panose="020B0604020202020204" charset="0"/>
                <a:ea typeface="Roboto Slab" panose="020B0604020202020204" charset="0"/>
                <a:cs typeface="Nixie One"/>
                <a:sym typeface="Nixie One"/>
              </a:rPr>
              <a:t>DG </a:t>
            </a:r>
            <a:r>
              <a:rPr lang="cs-CZ" sz="1800" b="1" dirty="0" err="1">
                <a:solidFill>
                  <a:schemeClr val="accent5"/>
                </a:solidFill>
                <a:latin typeface="Roboto Slab" panose="020B0604020202020204" charset="0"/>
                <a:ea typeface="Roboto Slab" panose="020B0604020202020204" charset="0"/>
                <a:cs typeface="Nixie One"/>
                <a:sym typeface="Nixie One"/>
              </a:rPr>
              <a:t>Climate</a:t>
            </a:r>
            <a:r>
              <a:rPr lang="cs-CZ" sz="1800" b="1" dirty="0">
                <a:solidFill>
                  <a:schemeClr val="accent5"/>
                </a:solidFill>
                <a:latin typeface="Roboto Slab" panose="020B0604020202020204" charset="0"/>
                <a:ea typeface="Roboto Slab" panose="020B0604020202020204" charset="0"/>
                <a:cs typeface="Nixie One"/>
                <a:sym typeface="Nixie One"/>
              </a:rPr>
              <a:t> </a:t>
            </a:r>
            <a:r>
              <a:rPr lang="cs-CZ" sz="1800" b="1" dirty="0" err="1">
                <a:solidFill>
                  <a:schemeClr val="accent5"/>
                </a:solidFill>
                <a:latin typeface="Roboto Slab" panose="020B0604020202020204" charset="0"/>
                <a:ea typeface="Roboto Slab" panose="020B0604020202020204" charset="0"/>
                <a:cs typeface="Nixie One"/>
                <a:sym typeface="Nixie One"/>
              </a:rPr>
              <a:t>Action</a:t>
            </a:r>
            <a:endParaRPr lang="en-US" sz="1800" b="1" dirty="0">
              <a:solidFill>
                <a:schemeClr val="accent5"/>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Tree>
    <p:extLst>
      <p:ext uri="{BB962C8B-B14F-4D97-AF65-F5344CB8AC3E}">
        <p14:creationId xmlns:p14="http://schemas.microsoft.com/office/powerpoint/2010/main" val="3612326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
                                            <p:txEl>
                                              <p:pRg st="8" end="8"/>
                                            </p:txEl>
                                          </p:spTgt>
                                        </p:tgtEl>
                                        <p:attrNameLst>
                                          <p:attrName>style.visibility</p:attrName>
                                        </p:attrNameLst>
                                      </p:cBhvr>
                                      <p:to>
                                        <p:strVal val="visible"/>
                                      </p:to>
                                    </p:set>
                                    <p:anim calcmode="lin" valueType="num">
                                      <p:cBhvr additive="base">
                                        <p:cTn id="5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
                                            <p:txEl>
                                              <p:pRg st="9" end="9"/>
                                            </p:txEl>
                                          </p:spTgt>
                                        </p:tgtEl>
                                        <p:attrNameLst>
                                          <p:attrName>style.visibility</p:attrName>
                                        </p:attrNameLst>
                                      </p:cBhvr>
                                      <p:to>
                                        <p:strVal val="visible"/>
                                      </p:to>
                                    </p:set>
                                    <p:anim calcmode="lin" valueType="num">
                                      <p:cBhvr additive="base">
                                        <p:cTn id="61"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
                                            <p:txEl>
                                              <p:pRg st="10" end="10"/>
                                            </p:txEl>
                                          </p:spTgt>
                                        </p:tgtEl>
                                        <p:attrNameLst>
                                          <p:attrName>style.visibility</p:attrName>
                                        </p:attrNameLst>
                                      </p:cBhvr>
                                      <p:to>
                                        <p:strVal val="visible"/>
                                      </p:to>
                                    </p:set>
                                    <p:anim calcmode="lin" valueType="num">
                                      <p:cBhvr additive="base">
                                        <p:cTn id="67"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ulka 2"/>
          <p:cNvGraphicFramePr>
            <a:graphicFrameLocks noGrp="1"/>
          </p:cNvGraphicFramePr>
          <p:nvPr>
            <p:extLst>
              <p:ext uri="{D42A27DB-BD31-4B8C-83A1-F6EECF244321}">
                <p14:modId xmlns:p14="http://schemas.microsoft.com/office/powerpoint/2010/main" val="2989004690"/>
              </p:ext>
            </p:extLst>
          </p:nvPr>
        </p:nvGraphicFramePr>
        <p:xfrm>
          <a:off x="436312" y="71438"/>
          <a:ext cx="8362950" cy="5121113"/>
        </p:xfrm>
        <a:graphic>
          <a:graphicData uri="http://schemas.openxmlformats.org/drawingml/2006/table">
            <a:tbl>
              <a:tblPr/>
              <a:tblGrid>
                <a:gridCol w="1779588">
                  <a:extLst>
                    <a:ext uri="{9D8B030D-6E8A-4147-A177-3AD203B41FA5}">
                      <a16:colId xmlns:a16="http://schemas.microsoft.com/office/drawing/2014/main" val="20000"/>
                    </a:ext>
                  </a:extLst>
                </a:gridCol>
                <a:gridCol w="1646237">
                  <a:extLst>
                    <a:ext uri="{9D8B030D-6E8A-4147-A177-3AD203B41FA5}">
                      <a16:colId xmlns:a16="http://schemas.microsoft.com/office/drawing/2014/main" val="20001"/>
                    </a:ext>
                  </a:extLst>
                </a:gridCol>
                <a:gridCol w="1644650">
                  <a:extLst>
                    <a:ext uri="{9D8B030D-6E8A-4147-A177-3AD203B41FA5}">
                      <a16:colId xmlns:a16="http://schemas.microsoft.com/office/drawing/2014/main" val="20002"/>
                    </a:ext>
                  </a:extLst>
                </a:gridCol>
                <a:gridCol w="1646238">
                  <a:extLst>
                    <a:ext uri="{9D8B030D-6E8A-4147-A177-3AD203B41FA5}">
                      <a16:colId xmlns:a16="http://schemas.microsoft.com/office/drawing/2014/main" val="20003"/>
                    </a:ext>
                  </a:extLst>
                </a:gridCol>
                <a:gridCol w="1646237">
                  <a:extLst>
                    <a:ext uri="{9D8B030D-6E8A-4147-A177-3AD203B41FA5}">
                      <a16:colId xmlns:a16="http://schemas.microsoft.com/office/drawing/2014/main" val="20004"/>
                    </a:ext>
                  </a:extLst>
                </a:gridCol>
              </a:tblGrid>
              <a:tr h="790585">
                <a:tc>
                  <a:txBody>
                    <a:bodyPr/>
                    <a:lstStyle/>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1" i="0" u="none" strike="noStrike" cap="none" normalizeH="0" baseline="0" dirty="0">
                          <a:ln>
                            <a:noFill/>
                          </a:ln>
                          <a:solidFill>
                            <a:schemeClr val="tx1"/>
                          </a:solidFill>
                          <a:effectLst/>
                          <a:latin typeface="Arial" charset="0"/>
                        </a:rPr>
                        <a:t>Before 1986  (Treaty of Rome)</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1" i="0" u="none" strike="noStrike" cap="none" normalizeH="0" baseline="0">
                          <a:ln>
                            <a:noFill/>
                          </a:ln>
                          <a:solidFill>
                            <a:schemeClr val="tx1"/>
                          </a:solidFill>
                          <a:effectLst/>
                          <a:latin typeface="Arial" charset="0"/>
                        </a:rPr>
                        <a:t>Single European Act (1986)</a:t>
                      </a:r>
                      <a:r>
                        <a:rPr kumimoji="0" lang="hu-HU" sz="1600" b="0" i="0" u="none" strike="noStrike" cap="none" normalizeH="0" baseline="0">
                          <a:ln>
                            <a:noFill/>
                          </a:ln>
                          <a:solidFill>
                            <a:schemeClr val="tx1"/>
                          </a:solidFill>
                          <a:effectLst/>
                          <a:latin typeface="Arial" charset="0"/>
                        </a:rPr>
                        <a:t> </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1" i="0" u="none" strike="noStrike" cap="none" normalizeH="0" baseline="0">
                          <a:ln>
                            <a:noFill/>
                          </a:ln>
                          <a:solidFill>
                            <a:schemeClr val="tx1"/>
                          </a:solidFill>
                          <a:effectLst/>
                          <a:latin typeface="Arial" charset="0"/>
                        </a:rPr>
                        <a:t>Maastricht Treaty (Treaty of the Union - 1992)</a:t>
                      </a:r>
                      <a:r>
                        <a:rPr kumimoji="0" lang="hu-HU" sz="1600" b="0" i="0" u="none" strike="noStrike" cap="none" normalizeH="0" baseline="0">
                          <a:ln>
                            <a:noFill/>
                          </a:ln>
                          <a:solidFill>
                            <a:schemeClr val="tx1"/>
                          </a:solidFill>
                          <a:effectLst/>
                          <a:latin typeface="Arial" charset="0"/>
                        </a:rPr>
                        <a:t> </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1" i="0" u="none" strike="noStrike" cap="none" normalizeH="0" baseline="0">
                          <a:ln>
                            <a:noFill/>
                          </a:ln>
                          <a:solidFill>
                            <a:schemeClr val="tx1"/>
                          </a:solidFill>
                          <a:effectLst/>
                          <a:latin typeface="Arial" charset="0"/>
                        </a:rPr>
                        <a:t>Amsterdam Treaty (1999)</a:t>
                      </a:r>
                      <a:r>
                        <a:rPr kumimoji="0" lang="hu-HU" sz="1600" b="0" i="0" u="none" strike="noStrike" cap="none" normalizeH="0" baseline="0">
                          <a:ln>
                            <a:noFill/>
                          </a:ln>
                          <a:solidFill>
                            <a:schemeClr val="tx1"/>
                          </a:solidFill>
                          <a:effectLst/>
                          <a:latin typeface="Arial" charset="0"/>
                        </a:rPr>
                        <a:t> </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1" i="0" u="none" strike="noStrike" cap="none" normalizeH="0" baseline="0">
                          <a:ln>
                            <a:noFill/>
                          </a:ln>
                          <a:solidFill>
                            <a:schemeClr val="tx1"/>
                          </a:solidFill>
                          <a:effectLst/>
                          <a:latin typeface="Arial" charset="0"/>
                        </a:rPr>
                        <a:t>Lisbon Treaty (2009)</a:t>
                      </a:r>
                      <a:r>
                        <a:rPr kumimoji="0" lang="hu-HU" sz="1600" b="0" i="0" u="none" strike="noStrike" cap="none" normalizeH="0" baseline="0">
                          <a:ln>
                            <a:noFill/>
                          </a:ln>
                          <a:solidFill>
                            <a:schemeClr val="tx1"/>
                          </a:solidFill>
                          <a:effectLst/>
                          <a:latin typeface="Arial" charset="0"/>
                        </a:rPr>
                        <a:t> </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20507">
                <a:tc>
                  <a:txBody>
                    <a:bodyPr/>
                    <a:lstStyle/>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dirty="0">
                          <a:ln>
                            <a:noFill/>
                          </a:ln>
                          <a:solidFill>
                            <a:schemeClr val="tx1"/>
                          </a:solidFill>
                          <a:effectLst/>
                          <a:latin typeface="Arial" charset="0"/>
                        </a:rPr>
                        <a:t>Art. 100 </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dirty="0">
                          <a:ln>
                            <a:noFill/>
                          </a:ln>
                          <a:solidFill>
                            <a:schemeClr val="tx1"/>
                          </a:solidFill>
                          <a:effectLst/>
                          <a:latin typeface="Arial" charset="0"/>
                        </a:rPr>
                        <a:t>Harmonization</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dirty="0">
                          <a:ln>
                            <a:noFill/>
                          </a:ln>
                          <a:solidFill>
                            <a:schemeClr val="tx1"/>
                          </a:solidFill>
                          <a:effectLst/>
                          <a:latin typeface="Arial" charset="0"/>
                        </a:rPr>
                        <a:t>(internal market) </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sym typeface="Wingdings" pitchFamily="2" charset="2"/>
                        </a:rPr>
                        <a:t></a:t>
                      </a:r>
                      <a:r>
                        <a:rPr kumimoji="0" lang="hu-HU" sz="1600" b="0" i="0" u="none" strike="noStrike" cap="none" normalizeH="0" baseline="0">
                          <a:ln>
                            <a:noFill/>
                          </a:ln>
                          <a:solidFill>
                            <a:schemeClr val="tx1"/>
                          </a:solidFill>
                          <a:effectLst/>
                          <a:latin typeface="Arial" charset="0"/>
                        </a:rPr>
                        <a:t> Art 100a</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Harmonization</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 safeguard </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clause </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sym typeface="Wingdings" pitchFamily="2" charset="2"/>
                        </a:rPr>
                        <a:t></a:t>
                      </a:r>
                      <a:r>
                        <a:rPr kumimoji="0" lang="hu-HU" sz="1600" b="0" i="0" u="none" strike="noStrike" cap="none" normalizeH="0" baseline="0">
                          <a:ln>
                            <a:noFill/>
                          </a:ln>
                          <a:solidFill>
                            <a:schemeClr val="tx1"/>
                          </a:solidFill>
                          <a:effectLst/>
                          <a:latin typeface="Arial" charset="0"/>
                        </a:rPr>
                        <a:t> Art 100a</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Harmonization</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 safeguard </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clause</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sym typeface="Wingdings" pitchFamily="2" charset="2"/>
                        </a:rPr>
                        <a:t></a:t>
                      </a:r>
                      <a:r>
                        <a:rPr kumimoji="0" lang="hu-HU" sz="1600" b="0" i="0" u="none" strike="noStrike" cap="none" normalizeH="0" baseline="0">
                          <a:ln>
                            <a:noFill/>
                          </a:ln>
                          <a:solidFill>
                            <a:schemeClr val="tx1"/>
                          </a:solidFill>
                          <a:effectLst/>
                          <a:latin typeface="Arial" charset="0"/>
                        </a:rPr>
                        <a:t> Art 95</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Harmonization</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 safeguard </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clause</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sym typeface="Wingdings" pitchFamily="2" charset="2"/>
                        </a:rPr>
                        <a:t></a:t>
                      </a:r>
                      <a:r>
                        <a:rPr kumimoji="0" lang="hu-HU" sz="1600" b="0" i="0" u="none" strike="noStrike" cap="none" normalizeH="0" baseline="0">
                          <a:ln>
                            <a:noFill/>
                          </a:ln>
                          <a:solidFill>
                            <a:schemeClr val="tx1"/>
                          </a:solidFill>
                          <a:effectLst/>
                          <a:latin typeface="Arial" charset="0"/>
                        </a:rPr>
                        <a:t> Art 114</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Harmonization</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 safeguard </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clause</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86394">
                <a:tc>
                  <a:txBody>
                    <a:bodyPr/>
                    <a:lstStyle/>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Art. 235</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Objectives of the</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Community</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Art. 235 </a:t>
                      </a:r>
                    </a:p>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(not in use any longer!)</a:t>
                      </a:r>
                      <a:r>
                        <a:rPr kumimoji="0" lang="hu-HU" sz="2800" b="0" i="0" u="none" strike="noStrike" cap="none" normalizeH="0" baseline="0">
                          <a:ln>
                            <a:noFill/>
                          </a:ln>
                          <a:solidFill>
                            <a:schemeClr val="tx1"/>
                          </a:solidFill>
                          <a:effectLst/>
                          <a:latin typeface="Arial" charset="0"/>
                        </a:rPr>
                        <a:t> </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Art. 235 </a:t>
                      </a:r>
                    </a:p>
                    <a:p>
                      <a:pPr marL="0" marR="0" lvl="0" indent="0" algn="l" defTabSz="914400" rtl="0" eaLnBrk="1" fontAlgn="base" latinLnBrk="0" hangingPunct="1">
                        <a:lnSpc>
                          <a:spcPct val="5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(not in use any longer!)</a:t>
                      </a:r>
                      <a:r>
                        <a:rPr kumimoji="0" lang="hu-HU" sz="2800" b="0" i="0" u="none" strike="noStrike" cap="none" normalizeH="0" baseline="0">
                          <a:ln>
                            <a:noFill/>
                          </a:ln>
                          <a:solidFill>
                            <a:schemeClr val="tx1"/>
                          </a:solidFill>
                          <a:effectLst/>
                          <a:latin typeface="Arial" charset="0"/>
                        </a:rPr>
                        <a:t> </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Art. 308</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(not in use any longer!)</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Art.352</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(not in use any longer!)</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0339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Art. 130r</a:t>
                      </a:r>
                    </a:p>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 Objectives</a:t>
                      </a:r>
                    </a:p>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 Principles</a:t>
                      </a:r>
                    </a:p>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 Grounds</a:t>
                      </a:r>
                    </a:p>
                    <a:p>
                      <a:pPr marL="0" marR="0" lvl="0" indent="0" algn="l" defTabSz="914400" rtl="0" eaLnBrk="1" fontAlgn="base" latinLnBrk="0" hangingPunct="1">
                        <a:lnSpc>
                          <a:spcPct val="60000"/>
                        </a:lnSpc>
                        <a:spcBef>
                          <a:spcPct val="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 Int. coop.</a:t>
                      </a:r>
                      <a:r>
                        <a:rPr kumimoji="0" lang="hu-HU" sz="2800" b="0" i="0" u="none" strike="noStrike" cap="none" normalizeH="0" baseline="0">
                          <a:ln>
                            <a:noFill/>
                          </a:ln>
                          <a:solidFill>
                            <a:schemeClr val="tx1"/>
                          </a:solidFill>
                          <a:effectLst/>
                          <a:latin typeface="Arial" charset="0"/>
                        </a:rPr>
                        <a:t> </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sym typeface="Wingdings" pitchFamily="2" charset="2"/>
                        </a:rPr>
                        <a:t></a:t>
                      </a:r>
                      <a:r>
                        <a:rPr kumimoji="0" lang="hu-HU" sz="1600" b="0" i="0" u="none" strike="noStrike" cap="none" normalizeH="0" baseline="0">
                          <a:ln>
                            <a:noFill/>
                          </a:ln>
                          <a:solidFill>
                            <a:schemeClr val="tx1"/>
                          </a:solidFill>
                          <a:effectLst/>
                          <a:latin typeface="Arial" charset="0"/>
                        </a:rPr>
                        <a:t> Art. 130r</a:t>
                      </a:r>
                    </a:p>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 Objectives</a:t>
                      </a:r>
                    </a:p>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 Principles</a:t>
                      </a:r>
                    </a:p>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 Grounds</a:t>
                      </a:r>
                    </a:p>
                    <a:p>
                      <a:pPr marL="0" marR="0" lvl="0" indent="0" algn="l" defTabSz="914400" rtl="0" eaLnBrk="1" fontAlgn="base" latinLnBrk="0" hangingPunct="1">
                        <a:lnSpc>
                          <a:spcPct val="60000"/>
                        </a:lnSpc>
                        <a:spcBef>
                          <a:spcPct val="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 Int. coop.</a:t>
                      </a:r>
                      <a:r>
                        <a:rPr kumimoji="0" lang="hu-HU" sz="2800" b="0" i="0" u="none" strike="noStrike" cap="none" normalizeH="0" baseline="0">
                          <a:ln>
                            <a:noFill/>
                          </a:ln>
                          <a:solidFill>
                            <a:schemeClr val="tx1"/>
                          </a:solidFill>
                          <a:effectLst/>
                          <a:latin typeface="Arial" charset="0"/>
                        </a:rPr>
                        <a:t> </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sym typeface="Wingdings" pitchFamily="2" charset="2"/>
                        </a:rPr>
                        <a:t></a:t>
                      </a:r>
                      <a:r>
                        <a:rPr kumimoji="0" lang="hu-HU" sz="1600" b="0" i="0" u="none" strike="noStrike" cap="none" normalizeH="0" baseline="0">
                          <a:ln>
                            <a:noFill/>
                          </a:ln>
                          <a:solidFill>
                            <a:schemeClr val="tx1"/>
                          </a:solidFill>
                          <a:effectLst/>
                          <a:latin typeface="Arial" charset="0"/>
                        </a:rPr>
                        <a:t> Art. 174</a:t>
                      </a:r>
                    </a:p>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 Objectives</a:t>
                      </a:r>
                    </a:p>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 Principles</a:t>
                      </a:r>
                    </a:p>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 Grounds</a:t>
                      </a:r>
                    </a:p>
                    <a:p>
                      <a:pPr marL="0" marR="0" lvl="0" indent="0" algn="l" defTabSz="914400" rtl="0" eaLnBrk="1" fontAlgn="base" latinLnBrk="0" hangingPunct="1">
                        <a:lnSpc>
                          <a:spcPct val="60000"/>
                        </a:lnSpc>
                        <a:spcBef>
                          <a:spcPct val="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 Int. coop.</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sym typeface="Wingdings" pitchFamily="2" charset="2"/>
                        </a:rPr>
                        <a:t></a:t>
                      </a:r>
                      <a:r>
                        <a:rPr kumimoji="0" lang="hu-HU" sz="1600" b="0" i="0" u="none" strike="noStrike" cap="none" normalizeH="0" baseline="0">
                          <a:ln>
                            <a:noFill/>
                          </a:ln>
                          <a:solidFill>
                            <a:schemeClr val="tx1"/>
                          </a:solidFill>
                          <a:effectLst/>
                          <a:latin typeface="Arial" charset="0"/>
                        </a:rPr>
                        <a:t> Art. 191</a:t>
                      </a:r>
                    </a:p>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 Objectives</a:t>
                      </a:r>
                    </a:p>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 Principles</a:t>
                      </a:r>
                    </a:p>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 Grounds</a:t>
                      </a:r>
                    </a:p>
                    <a:p>
                      <a:pPr marL="0" marR="0" lvl="0" indent="0" algn="l" defTabSz="914400" rtl="0" eaLnBrk="1" fontAlgn="base" latinLnBrk="0" hangingPunct="1">
                        <a:lnSpc>
                          <a:spcPct val="60000"/>
                        </a:lnSpc>
                        <a:spcBef>
                          <a:spcPct val="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 Int. coop.</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36609">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Art. 130s</a:t>
                      </a:r>
                    </a:p>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Legal basis and</a:t>
                      </a:r>
                    </a:p>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procedure </a:t>
                      </a:r>
                      <a:endParaRPr kumimoji="0" lang="hu-HU" sz="2800" b="0" i="0" u="none" strike="noStrike" cap="none" normalizeH="0" baseline="0">
                        <a:ln>
                          <a:noFill/>
                        </a:ln>
                        <a:solidFill>
                          <a:schemeClr val="tx1"/>
                        </a:solidFill>
                        <a:effectLst/>
                        <a:latin typeface="Arial"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sym typeface="Wingdings" pitchFamily="2" charset="2"/>
                        </a:rPr>
                        <a:t></a:t>
                      </a:r>
                      <a:r>
                        <a:rPr kumimoji="0" lang="hu-HU" sz="1600" b="0" i="0" u="none" strike="noStrike" cap="none" normalizeH="0" baseline="0">
                          <a:ln>
                            <a:noFill/>
                          </a:ln>
                          <a:solidFill>
                            <a:schemeClr val="tx1"/>
                          </a:solidFill>
                          <a:effectLst/>
                          <a:latin typeface="Arial" charset="0"/>
                        </a:rPr>
                        <a:t> Art. 130s</a:t>
                      </a:r>
                    </a:p>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Legal basis and</a:t>
                      </a:r>
                    </a:p>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procedure</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sym typeface="Wingdings" pitchFamily="2" charset="2"/>
                        </a:rPr>
                        <a:t></a:t>
                      </a:r>
                      <a:r>
                        <a:rPr kumimoji="0" lang="hu-HU" sz="1600" b="0" i="0" u="none" strike="noStrike" cap="none" normalizeH="0" baseline="0">
                          <a:ln>
                            <a:noFill/>
                          </a:ln>
                          <a:solidFill>
                            <a:schemeClr val="tx1"/>
                          </a:solidFill>
                          <a:effectLst/>
                          <a:latin typeface="Arial" charset="0"/>
                        </a:rPr>
                        <a:t> Art. 175</a:t>
                      </a:r>
                    </a:p>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Legal basis and</a:t>
                      </a:r>
                    </a:p>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procedure</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sym typeface="Wingdings" pitchFamily="2" charset="2"/>
                        </a:rPr>
                        <a:t></a:t>
                      </a:r>
                      <a:r>
                        <a:rPr kumimoji="0" lang="hu-HU" sz="1600" b="0" i="0" u="none" strike="noStrike" cap="none" normalizeH="0" baseline="0">
                          <a:ln>
                            <a:noFill/>
                          </a:ln>
                          <a:solidFill>
                            <a:schemeClr val="tx1"/>
                          </a:solidFill>
                          <a:effectLst/>
                          <a:latin typeface="Arial" charset="0"/>
                        </a:rPr>
                        <a:t> Art. 192</a:t>
                      </a:r>
                    </a:p>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Legal basis and</a:t>
                      </a:r>
                    </a:p>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procedure</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34577">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Art. 130t</a:t>
                      </a:r>
                    </a:p>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Minimum</a:t>
                      </a:r>
                    </a:p>
                    <a:p>
                      <a:pPr marL="0" marR="0" lvl="0" indent="0" algn="l" defTabSz="914400" rtl="0" eaLnBrk="1" fontAlgn="base" latinLnBrk="0" hangingPunct="1">
                        <a:lnSpc>
                          <a:spcPct val="65000"/>
                        </a:lnSpc>
                        <a:spcBef>
                          <a:spcPct val="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stringency</a:t>
                      </a:r>
                      <a:r>
                        <a:rPr kumimoji="0" lang="hu-HU" sz="2800" b="0" i="0" u="none" strike="noStrike" cap="none" normalizeH="0" baseline="0">
                          <a:ln>
                            <a:noFill/>
                          </a:ln>
                          <a:solidFill>
                            <a:schemeClr val="tx1"/>
                          </a:solidFill>
                          <a:effectLst/>
                          <a:latin typeface="Arial" charset="0"/>
                        </a:rPr>
                        <a:t> </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sym typeface="Wingdings" pitchFamily="2" charset="2"/>
                        </a:rPr>
                        <a:t></a:t>
                      </a:r>
                      <a:r>
                        <a:rPr kumimoji="0" lang="hu-HU" sz="1600" b="0" i="0" u="none" strike="noStrike" cap="none" normalizeH="0" baseline="0">
                          <a:ln>
                            <a:noFill/>
                          </a:ln>
                          <a:solidFill>
                            <a:schemeClr val="tx1"/>
                          </a:solidFill>
                          <a:effectLst/>
                          <a:latin typeface="Arial" charset="0"/>
                        </a:rPr>
                        <a:t> Art. 130t</a:t>
                      </a:r>
                    </a:p>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Minimum</a:t>
                      </a:r>
                    </a:p>
                    <a:p>
                      <a:pPr marL="0" marR="0" lvl="0" indent="0" algn="l" defTabSz="914400" rtl="0" eaLnBrk="1" fontAlgn="base" latinLnBrk="0" hangingPunct="1">
                        <a:lnSpc>
                          <a:spcPct val="65000"/>
                        </a:lnSpc>
                        <a:spcBef>
                          <a:spcPct val="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stringency</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sym typeface="Wingdings" pitchFamily="2" charset="2"/>
                        </a:rPr>
                        <a:t></a:t>
                      </a:r>
                      <a:r>
                        <a:rPr kumimoji="0" lang="hu-HU" sz="1600" b="0" i="0" u="none" strike="noStrike" cap="none" normalizeH="0" baseline="0">
                          <a:ln>
                            <a:noFill/>
                          </a:ln>
                          <a:solidFill>
                            <a:schemeClr val="tx1"/>
                          </a:solidFill>
                          <a:effectLst/>
                          <a:latin typeface="Arial" charset="0"/>
                        </a:rPr>
                        <a:t> Art. 176</a:t>
                      </a:r>
                    </a:p>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Minimum</a:t>
                      </a:r>
                    </a:p>
                    <a:p>
                      <a:pPr marL="0" marR="0" lvl="0" indent="0" algn="l" defTabSz="914400" rtl="0" eaLnBrk="1" fontAlgn="base" latinLnBrk="0" hangingPunct="1">
                        <a:lnSpc>
                          <a:spcPct val="65000"/>
                        </a:lnSpc>
                        <a:spcBef>
                          <a:spcPct val="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stringency</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dirty="0">
                          <a:ln>
                            <a:noFill/>
                          </a:ln>
                          <a:solidFill>
                            <a:schemeClr val="tx1"/>
                          </a:solidFill>
                          <a:effectLst/>
                          <a:latin typeface="Arial" charset="0"/>
                          <a:sym typeface="Wingdings" pitchFamily="2" charset="2"/>
                        </a:rPr>
                        <a:t></a:t>
                      </a:r>
                      <a:r>
                        <a:rPr kumimoji="0" lang="hu-HU" sz="1600" b="0" i="0" u="none" strike="noStrike" cap="none" normalizeH="0" baseline="0" dirty="0">
                          <a:ln>
                            <a:noFill/>
                          </a:ln>
                          <a:solidFill>
                            <a:schemeClr val="tx1"/>
                          </a:solidFill>
                          <a:effectLst/>
                          <a:latin typeface="Arial" charset="0"/>
                        </a:rPr>
                        <a:t> Art. 193</a:t>
                      </a:r>
                    </a:p>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dirty="0">
                          <a:ln>
                            <a:noFill/>
                          </a:ln>
                          <a:solidFill>
                            <a:schemeClr val="tx1"/>
                          </a:solidFill>
                          <a:effectLst/>
                          <a:latin typeface="Arial" charset="0"/>
                        </a:rPr>
                        <a:t>Minimum</a:t>
                      </a:r>
                    </a:p>
                    <a:p>
                      <a:pPr marL="0" marR="0" lvl="0" indent="0" algn="l" defTabSz="914400" rtl="0" eaLnBrk="1" fontAlgn="base" latinLnBrk="0" hangingPunct="1">
                        <a:lnSpc>
                          <a:spcPct val="65000"/>
                        </a:lnSpc>
                        <a:spcBef>
                          <a:spcPct val="0"/>
                        </a:spcBef>
                        <a:spcAft>
                          <a:spcPct val="0"/>
                        </a:spcAft>
                        <a:buClr>
                          <a:schemeClr val="bg2"/>
                        </a:buClr>
                        <a:buSzPct val="75000"/>
                        <a:buFont typeface="Wingdings" pitchFamily="2" charset="2"/>
                        <a:buNone/>
                        <a:tabLst/>
                      </a:pPr>
                      <a:r>
                        <a:rPr kumimoji="0" lang="hu-HU" sz="1600" b="0" i="0" u="none" strike="noStrike" cap="none" normalizeH="0" baseline="0" dirty="0">
                          <a:ln>
                            <a:noFill/>
                          </a:ln>
                          <a:solidFill>
                            <a:schemeClr val="tx1"/>
                          </a:solidFill>
                          <a:effectLst/>
                          <a:latin typeface="Arial" charset="0"/>
                        </a:rPr>
                        <a:t>stringency</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0064472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2"/>
          <a:stretch>
            <a:fillRect/>
          </a:stretch>
        </p:blipFill>
        <p:spPr>
          <a:xfrm>
            <a:off x="1131768" y="469231"/>
            <a:ext cx="7221545" cy="4229661"/>
          </a:xfrm>
          <a:prstGeom prst="rect">
            <a:avLst/>
          </a:prstGeom>
        </p:spPr>
      </p:pic>
    </p:spTree>
    <p:extLst>
      <p:ext uri="{BB962C8B-B14F-4D97-AF65-F5344CB8AC3E}">
        <p14:creationId xmlns:p14="http://schemas.microsoft.com/office/powerpoint/2010/main" val="4264206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6084" y="4753926"/>
            <a:ext cx="6860790" cy="346158"/>
          </a:xfrm>
          <a:prstGeom prst="rect">
            <a:avLst/>
          </a:prstGeom>
          <a:noFill/>
          <a:extLst>
            <a:ext uri="{909E8E84-426E-40DD-AFC4-6F175D3DCCD1}">
              <a14:hiddenFill xmlns:a14="http://schemas.microsoft.com/office/drawing/2010/main">
                <a:solidFill>
                  <a:srgbClr val="FFFFFF"/>
                </a:solidFill>
              </a14:hiddenFill>
            </a:ext>
          </a:extLst>
        </p:spPr>
      </p:pic>
      <p:sp>
        <p:nvSpPr>
          <p:cNvPr id="4" name="Zástupný symbol pro obsah 3"/>
          <p:cNvSpPr>
            <a:spLocks noGrp="1"/>
          </p:cNvSpPr>
          <p:nvPr>
            <p:ph idx="1"/>
          </p:nvPr>
        </p:nvSpPr>
        <p:spPr>
          <a:xfrm>
            <a:off x="2805777" y="4114770"/>
            <a:ext cx="6920849" cy="438498"/>
          </a:xfrm>
        </p:spPr>
        <p:txBody>
          <a:bodyPr/>
          <a:lstStyle/>
          <a:p>
            <a:pPr>
              <a:buNone/>
            </a:pPr>
            <a:r>
              <a:rPr lang="cs-CZ" sz="2000" dirty="0" err="1">
                <a:latin typeface="Roboto Slab" panose="020B0604020202020204" charset="0"/>
                <a:ea typeface="Roboto Slab" panose="020B0604020202020204" charset="0"/>
              </a:rPr>
              <a:t>Virginijus</a:t>
            </a:r>
            <a:r>
              <a:rPr lang="cs-CZ" sz="2000" dirty="0">
                <a:latin typeface="Roboto Slab" panose="020B0604020202020204" charset="0"/>
                <a:ea typeface="Roboto Slab" panose="020B0604020202020204" charset="0"/>
              </a:rPr>
              <a:t> </a:t>
            </a:r>
            <a:r>
              <a:rPr lang="cs-CZ" sz="2000" dirty="0" err="1">
                <a:latin typeface="Roboto Slab" panose="020B0604020202020204" charset="0"/>
                <a:ea typeface="Roboto Slab" panose="020B0604020202020204" charset="0"/>
              </a:rPr>
              <a:t>Sinkevičius</a:t>
            </a:r>
            <a:endParaRPr lang="cs-CZ" sz="2000" dirty="0">
              <a:latin typeface="Roboto Slab" panose="020B0604020202020204" charset="0"/>
              <a:ea typeface="Roboto Slab" panose="020B0604020202020204" charset="0"/>
            </a:endParaRPr>
          </a:p>
        </p:txBody>
      </p:sp>
      <p:pic>
        <p:nvPicPr>
          <p:cNvPr id="7170" name="Picture 2">
            <a:extLst>
              <a:ext uri="{FF2B5EF4-FFF2-40B4-BE49-F238E27FC236}">
                <a16:creationId xmlns:a16="http://schemas.microsoft.com/office/drawing/2014/main" id="{2B5D85F1-3659-4C4F-AC43-C0BFDF949F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6361" y="809481"/>
            <a:ext cx="3424878" cy="3167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95360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701462" y="469231"/>
            <a:ext cx="7913754" cy="3000284"/>
          </a:xfrm>
          <a:prstGeom prst="rect">
            <a:avLst/>
          </a:prstGeom>
          <a:noFill/>
          <a:ln>
            <a:noFill/>
          </a:ln>
        </p:spPr>
        <p:txBody>
          <a:bodyPr lIns="91425" tIns="91425" rIns="91425" bIns="91425" anchor="t" anchorCtr="0">
            <a:noAutofit/>
          </a:bodyPr>
          <a:lstStyle/>
          <a:p>
            <a:pPr lvl="0">
              <a:spcBef>
                <a:spcPts val="600"/>
              </a:spcBef>
            </a:pPr>
            <a:r>
              <a:rPr lang="cs-CZ" sz="2000" b="1" dirty="0" err="1">
                <a:solidFill>
                  <a:schemeClr val="accent3"/>
                </a:solidFill>
                <a:latin typeface="Roboto Slab" panose="020B0604020202020204" charset="0"/>
                <a:ea typeface="Roboto Slab" panose="020B0604020202020204" charset="0"/>
                <a:cs typeface="Nixie One"/>
                <a:sym typeface="Nixie One"/>
              </a:rPr>
              <a:t>Secondary</a:t>
            </a:r>
            <a:r>
              <a:rPr lang="cs-CZ" sz="2000" b="1" dirty="0">
                <a:solidFill>
                  <a:schemeClr val="accent3"/>
                </a:solidFill>
                <a:latin typeface="Roboto Slab" panose="020B0604020202020204" charset="0"/>
                <a:ea typeface="Roboto Slab" panose="020B0604020202020204" charset="0"/>
                <a:cs typeface="Nixie One"/>
                <a:sym typeface="Nixie One"/>
              </a:rPr>
              <a:t> </a:t>
            </a:r>
            <a:r>
              <a:rPr lang="cs-CZ" sz="2000" b="1" dirty="0" err="1">
                <a:solidFill>
                  <a:schemeClr val="accent3"/>
                </a:solidFill>
                <a:latin typeface="Roboto Slab" panose="020B0604020202020204" charset="0"/>
                <a:ea typeface="Roboto Slab" panose="020B0604020202020204" charset="0"/>
                <a:cs typeface="Nixie One"/>
                <a:sym typeface="Nixie One"/>
              </a:rPr>
              <a:t>law</a:t>
            </a:r>
            <a:r>
              <a:rPr lang="cs-CZ" sz="2000" b="1" dirty="0">
                <a:solidFill>
                  <a:schemeClr val="accent3"/>
                </a:solidFill>
                <a:latin typeface="Roboto Slab" panose="020B0604020202020204" charset="0"/>
                <a:ea typeface="Roboto Slab" panose="020B0604020202020204" charset="0"/>
                <a:cs typeface="Nixie One"/>
                <a:sym typeface="Nixie One"/>
              </a:rPr>
              <a:t>:</a:t>
            </a:r>
            <a:endParaRPr lang="en-US" sz="2000" b="1" dirty="0">
              <a:solidFill>
                <a:schemeClr val="accent3"/>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Around 1000 pieces of legislation</a:t>
            </a: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r>
              <a:rPr lang="cs-CZ" sz="1800" b="1" dirty="0" err="1">
                <a:solidFill>
                  <a:schemeClr val="tx1"/>
                </a:solidFill>
                <a:latin typeface="Roboto Slab" panose="020B0604020202020204" charset="0"/>
                <a:ea typeface="Roboto Slab" panose="020B0604020202020204" charset="0"/>
                <a:cs typeface="Nixie One"/>
                <a:sym typeface="Nixie One"/>
              </a:rPr>
              <a:t>Highest</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number</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of</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infringments</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petitions</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citizen</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initiatives</a:t>
            </a: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r>
              <a:rPr lang="cs-CZ" sz="1800" b="1" dirty="0">
                <a:solidFill>
                  <a:schemeClr val="tx1"/>
                </a:solidFill>
                <a:latin typeface="Roboto Slab" panose="020B0604020202020204" charset="0"/>
                <a:ea typeface="Roboto Slab" panose="020B0604020202020204" charset="0"/>
                <a:cs typeface="Nixie One"/>
                <a:sym typeface="Nixie One"/>
              </a:rPr>
              <a:t>80 % </a:t>
            </a:r>
            <a:r>
              <a:rPr lang="cs-CZ" sz="1800" b="1" dirty="0" err="1">
                <a:solidFill>
                  <a:schemeClr val="tx1"/>
                </a:solidFill>
                <a:latin typeface="Roboto Slab" panose="020B0604020202020204" charset="0"/>
                <a:ea typeface="Roboto Slab" panose="020B0604020202020204" charset="0"/>
                <a:cs typeface="Nixie One"/>
                <a:sym typeface="Nixie One"/>
              </a:rPr>
              <a:t>of</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national</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law</a:t>
            </a: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Addressee – both EU and member states</a:t>
            </a: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Not a </a:t>
            </a:r>
            <a:r>
              <a:rPr lang="en-US" sz="1800" b="1" dirty="0" err="1">
                <a:solidFill>
                  <a:schemeClr val="tx1"/>
                </a:solidFill>
                <a:latin typeface="Roboto Slab" panose="020B0604020202020204" charset="0"/>
                <a:ea typeface="Roboto Slab" panose="020B0604020202020204" charset="0"/>
                <a:cs typeface="Nixie One"/>
                <a:sym typeface="Nixie One"/>
              </a:rPr>
              <a:t>comperhensive</a:t>
            </a:r>
            <a:r>
              <a:rPr lang="en-US" sz="1800" b="1" dirty="0">
                <a:solidFill>
                  <a:schemeClr val="tx1"/>
                </a:solidFill>
                <a:latin typeface="Roboto Slab" panose="020B0604020202020204" charset="0"/>
                <a:ea typeface="Roboto Slab" panose="020B0604020202020204" charset="0"/>
                <a:cs typeface="Nixie One"/>
                <a:sym typeface="Nixie One"/>
              </a:rPr>
              <a:t> system – specific EU law</a:t>
            </a: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r>
              <a:rPr lang="cs-CZ" sz="1800" b="1" dirty="0" err="1">
                <a:solidFill>
                  <a:schemeClr val="tx1"/>
                </a:solidFill>
                <a:latin typeface="Roboto Slab" panose="020B0604020202020204" charset="0"/>
                <a:ea typeface="Roboto Slab" panose="020B0604020202020204" charset="0"/>
                <a:cs typeface="Nixie One"/>
                <a:sym typeface="Nixie One"/>
              </a:rPr>
              <a:t>Regulation</a:t>
            </a:r>
            <a:r>
              <a:rPr lang="cs-CZ" sz="1800" b="1" dirty="0">
                <a:solidFill>
                  <a:schemeClr val="tx1"/>
                </a:solidFill>
                <a:latin typeface="Roboto Slab" panose="020B0604020202020204" charset="0"/>
                <a:ea typeface="Roboto Slab" panose="020B0604020202020204" charset="0"/>
                <a:cs typeface="Nixie One"/>
                <a:sym typeface="Nixie One"/>
              </a:rPr>
              <a:t> x </a:t>
            </a:r>
            <a:r>
              <a:rPr lang="cs-CZ" sz="1800" b="1" dirty="0" err="1">
                <a:solidFill>
                  <a:schemeClr val="tx1"/>
                </a:solidFill>
                <a:latin typeface="Roboto Slab" panose="020B0604020202020204" charset="0"/>
                <a:ea typeface="Roboto Slab" panose="020B0604020202020204" charset="0"/>
                <a:cs typeface="Nixie One"/>
                <a:sym typeface="Nixie One"/>
              </a:rPr>
              <a:t>Directive</a:t>
            </a: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r>
              <a:rPr lang="cs-CZ" sz="1800" b="1" dirty="0">
                <a:solidFill>
                  <a:schemeClr val="tx1"/>
                </a:solidFill>
                <a:latin typeface="Roboto Slab" panose="020B0604020202020204" charset="0"/>
                <a:ea typeface="Roboto Slab" panose="020B0604020202020204" charset="0"/>
                <a:cs typeface="Nixie One"/>
                <a:sym typeface="Nixie One"/>
              </a:rPr>
              <a:t>EU </a:t>
            </a:r>
            <a:r>
              <a:rPr lang="cs-CZ" sz="1800" b="1" dirty="0" err="1">
                <a:solidFill>
                  <a:schemeClr val="tx1"/>
                </a:solidFill>
                <a:latin typeface="Roboto Slab" panose="020B0604020202020204" charset="0"/>
                <a:ea typeface="Roboto Slab" panose="020B0604020202020204" charset="0"/>
                <a:cs typeface="Nixie One"/>
                <a:sym typeface="Nixie One"/>
              </a:rPr>
              <a:t>administration</a:t>
            </a: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Tree>
    <p:extLst>
      <p:ext uri="{BB962C8B-B14F-4D97-AF65-F5344CB8AC3E}">
        <p14:creationId xmlns:p14="http://schemas.microsoft.com/office/powerpoint/2010/main" val="2027781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1000"/>
                                        <p:tgtEl>
                                          <p:spTgt spid="2">
                                            <p:txEl>
                                              <p:pRg st="6" end="6"/>
                                            </p:txEl>
                                          </p:spTgt>
                                        </p:tgtEl>
                                      </p:cBhvr>
                                    </p:animEffect>
                                    <p:anim calcmode="lin" valueType="num">
                                      <p:cBhvr>
                                        <p:cTn id="5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Effect transition="in" filter="fade">
                                      <p:cBhvr>
                                        <p:cTn id="56" dur="1000"/>
                                        <p:tgtEl>
                                          <p:spTgt spid="2">
                                            <p:txEl>
                                              <p:pRg st="7" end="7"/>
                                            </p:txEl>
                                          </p:spTgt>
                                        </p:tgtEl>
                                      </p:cBhvr>
                                    </p:animEffect>
                                    <p:anim calcmode="lin" valueType="num">
                                      <p:cBhvr>
                                        <p:cTn id="57"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725525" y="156410"/>
            <a:ext cx="7913754" cy="3000284"/>
          </a:xfrm>
          <a:prstGeom prst="rect">
            <a:avLst/>
          </a:prstGeom>
          <a:noFill/>
          <a:ln>
            <a:noFill/>
          </a:ln>
        </p:spPr>
        <p:txBody>
          <a:bodyPr lIns="91425" tIns="91425" rIns="91425" bIns="91425" anchor="t" anchorCtr="0">
            <a:noAutofit/>
          </a:bodyPr>
          <a:lstStyle/>
          <a:p>
            <a:pPr lvl="0">
              <a:spcBef>
                <a:spcPts val="600"/>
              </a:spcBef>
            </a:pPr>
            <a:r>
              <a:rPr lang="cs-CZ" sz="2000" b="1" dirty="0" err="1">
                <a:solidFill>
                  <a:schemeClr val="accent3"/>
                </a:solidFill>
                <a:latin typeface="Roboto Slab" panose="020B0604020202020204" charset="0"/>
                <a:ea typeface="Roboto Slab" panose="020B0604020202020204" charset="0"/>
                <a:cs typeface="Nixie One"/>
                <a:sym typeface="Nixie One"/>
              </a:rPr>
              <a:t>System</a:t>
            </a:r>
            <a:r>
              <a:rPr lang="cs-CZ" sz="2000" b="1" dirty="0">
                <a:solidFill>
                  <a:schemeClr val="accent3"/>
                </a:solidFill>
                <a:latin typeface="Roboto Slab" panose="020B0604020202020204" charset="0"/>
                <a:ea typeface="Roboto Slab" panose="020B0604020202020204" charset="0"/>
                <a:cs typeface="Nixie One"/>
                <a:sym typeface="Nixie One"/>
              </a:rPr>
              <a:t> and </a:t>
            </a:r>
            <a:r>
              <a:rPr lang="cs-CZ" sz="2000" b="1" dirty="0" err="1">
                <a:solidFill>
                  <a:schemeClr val="accent3"/>
                </a:solidFill>
                <a:latin typeface="Roboto Slab" panose="020B0604020202020204" charset="0"/>
                <a:ea typeface="Roboto Slab" panose="020B0604020202020204" charset="0"/>
                <a:cs typeface="Nixie One"/>
                <a:sym typeface="Nixie One"/>
              </a:rPr>
              <a:t>structure</a:t>
            </a:r>
            <a:r>
              <a:rPr lang="cs-CZ" sz="2000" b="1" dirty="0">
                <a:solidFill>
                  <a:schemeClr val="accent3"/>
                </a:solidFill>
                <a:latin typeface="Roboto Slab" panose="020B0604020202020204" charset="0"/>
                <a:ea typeface="Roboto Slab" panose="020B0604020202020204" charset="0"/>
                <a:cs typeface="Nixie One"/>
                <a:sym typeface="Nixie One"/>
              </a:rPr>
              <a:t>:</a:t>
            </a:r>
          </a:p>
          <a:p>
            <a:pPr lvl="0">
              <a:spcBef>
                <a:spcPts val="600"/>
              </a:spcBef>
            </a:pPr>
            <a:endParaRPr lang="cs-CZ" sz="900" b="1" dirty="0">
              <a:solidFill>
                <a:schemeClr val="accent3"/>
              </a:solidFill>
              <a:latin typeface="Roboto Slab" panose="020B0604020202020204" charset="0"/>
              <a:ea typeface="Roboto Slab" panose="020B0604020202020204" charset="0"/>
              <a:cs typeface="Nixie One"/>
              <a:sym typeface="Nixie One"/>
            </a:endParaRPr>
          </a:p>
          <a:p>
            <a:pPr lvl="0">
              <a:spcBef>
                <a:spcPts val="600"/>
              </a:spcBef>
            </a:pPr>
            <a:r>
              <a:rPr lang="en-US" sz="1800" b="1" dirty="0" err="1">
                <a:solidFill>
                  <a:schemeClr val="accent1"/>
                </a:solidFill>
                <a:latin typeface="Roboto Slab" panose="020B0604020202020204" charset="0"/>
                <a:ea typeface="Roboto Slab" panose="020B0604020202020204" charset="0"/>
                <a:cs typeface="Nixie One"/>
                <a:sym typeface="Nixie One"/>
              </a:rPr>
              <a:t>Sectoral</a:t>
            </a:r>
            <a:r>
              <a:rPr lang="en-US" sz="1800" b="1" dirty="0">
                <a:solidFill>
                  <a:schemeClr val="accent1"/>
                </a:solidFill>
                <a:latin typeface="Roboto Slab" panose="020B0604020202020204" charset="0"/>
                <a:ea typeface="Roboto Slab" panose="020B0604020202020204" charset="0"/>
                <a:cs typeface="Nixie One"/>
                <a:sym typeface="Nixie One"/>
              </a:rPr>
              <a:t> legislation</a:t>
            </a: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Air pollution</a:t>
            </a: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Water pollution and quality</a:t>
            </a: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Waste</a:t>
            </a: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Chemicals</a:t>
            </a: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Nature and Biodiversity</a:t>
            </a: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Land and soil protection</a:t>
            </a: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Marine and Coast</a:t>
            </a: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Noise</a:t>
            </a:r>
          </a:p>
          <a:p>
            <a:pPr lvl="0">
              <a:spcBef>
                <a:spcPts val="600"/>
              </a:spcBef>
            </a:pPr>
            <a:endParaRPr lang="cs-CZ" sz="10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r>
              <a:rPr lang="en-US" sz="1800" b="1" dirty="0">
                <a:solidFill>
                  <a:schemeClr val="accent1"/>
                </a:solidFill>
                <a:latin typeface="Roboto Slab" panose="020B0604020202020204" charset="0"/>
                <a:ea typeface="Roboto Slab" panose="020B0604020202020204" charset="0"/>
                <a:cs typeface="Nixie One"/>
                <a:sym typeface="Nixie One"/>
              </a:rPr>
              <a:t>Horizontal legislation </a:t>
            </a:r>
            <a:r>
              <a:rPr lang="en-US" sz="1800" b="1" dirty="0">
                <a:solidFill>
                  <a:schemeClr val="tx1"/>
                </a:solidFill>
                <a:latin typeface="Roboto Slab" panose="020B0604020202020204" charset="0"/>
                <a:ea typeface="Roboto Slab" panose="020B0604020202020204" charset="0"/>
                <a:cs typeface="Nixie One"/>
                <a:sym typeface="Nixie One"/>
              </a:rPr>
              <a:t>- general environmental management issues rather than legislation regarding specific sectors, products or types of emissions.</a:t>
            </a: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Environmental impact assessment, </a:t>
            </a: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Public access to environmental information, participation in </a:t>
            </a: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proceedings, access to justice, </a:t>
            </a: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Environmental liability, </a:t>
            </a: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Integrated pollution prevention and control,</a:t>
            </a: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Reports on the implementation.</a:t>
            </a: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Tree>
    <p:extLst>
      <p:ext uri="{BB962C8B-B14F-4D97-AF65-F5344CB8AC3E}">
        <p14:creationId xmlns:p14="http://schemas.microsoft.com/office/powerpoint/2010/main" val="42298727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ec.europa.eu/environment/legal/law/images/graph-infringements-end-of-each-year-20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3409" y="443031"/>
            <a:ext cx="6998261" cy="428538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ec.europa.eu/environment/legal/law/images/graph-infringements-by-sector-in-20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2209" y="443031"/>
            <a:ext cx="6949461" cy="4315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4472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fade">
                                      <p:cBhvr>
                                        <p:cTn id="7"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ec.europa.eu/environment/legal/law/images/graph-infringements-ms-in-20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7198" y="261192"/>
            <a:ext cx="6984781" cy="4624573"/>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ec.europa.eu/environment/legal/law/images/graph-article260-cases-end-20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301" y="261192"/>
            <a:ext cx="7306573" cy="4624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0020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fade">
                                      <p:cBhvr>
                                        <p:cTn id="7"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1146025" y="530725"/>
            <a:ext cx="3208799" cy="1028700"/>
          </a:xfrm>
          <a:prstGeom prst="rect">
            <a:avLst/>
          </a:prstGeom>
        </p:spPr>
        <p:txBody>
          <a:bodyPr lIns="91425" tIns="91425" rIns="91425" bIns="91425" anchor="ctr" anchorCtr="0">
            <a:noAutofit/>
          </a:bodyPr>
          <a:lstStyle/>
          <a:p>
            <a:pPr lvl="0" rtl="0">
              <a:spcBef>
                <a:spcPts val="0"/>
              </a:spcBef>
              <a:buNone/>
            </a:pPr>
            <a:r>
              <a:rPr lang="cs-CZ" sz="2000" dirty="0" err="1"/>
              <a:t>Course</a:t>
            </a:r>
            <a:r>
              <a:rPr lang="cs-CZ" sz="2000" dirty="0"/>
              <a:t> </a:t>
            </a:r>
            <a:r>
              <a:rPr lang="cs-CZ" sz="2000" dirty="0" err="1"/>
              <a:t>introduction</a:t>
            </a:r>
            <a:endParaRPr lang="en" sz="2000" dirty="0"/>
          </a:p>
        </p:txBody>
      </p:sp>
      <p:sp>
        <p:nvSpPr>
          <p:cNvPr id="119" name="Shape 119"/>
          <p:cNvSpPr txBox="1"/>
          <p:nvPr/>
        </p:nvSpPr>
        <p:spPr>
          <a:xfrm>
            <a:off x="644178" y="1635520"/>
            <a:ext cx="8360227" cy="3000284"/>
          </a:xfrm>
          <a:prstGeom prst="rect">
            <a:avLst/>
          </a:prstGeom>
          <a:noFill/>
          <a:ln>
            <a:noFill/>
          </a:ln>
        </p:spPr>
        <p:txBody>
          <a:bodyPr lIns="91425" tIns="91425" rIns="91425" bIns="91425" anchor="t" anchorCtr="0">
            <a:noAutofit/>
          </a:bodyPr>
          <a:lstStyle/>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6.</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Global</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climate</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change</a:t>
            </a:r>
            <a:r>
              <a:rPr lang="cs-CZ" sz="1800" b="1" dirty="0">
                <a:solidFill>
                  <a:schemeClr val="tx1"/>
                </a:solidFill>
                <a:latin typeface="Roboto Slab" panose="020B0604020202020204" charset="0"/>
                <a:ea typeface="Roboto Slab" panose="020B0604020202020204" charset="0"/>
                <a:cs typeface="Nixie One"/>
                <a:sym typeface="Nixie One"/>
              </a:rPr>
              <a:t> in EU </a:t>
            </a:r>
            <a:r>
              <a:rPr lang="cs-CZ" sz="1800" b="1" dirty="0" err="1">
                <a:solidFill>
                  <a:schemeClr val="tx1"/>
                </a:solidFill>
                <a:latin typeface="Roboto Slab" panose="020B0604020202020204" charset="0"/>
                <a:ea typeface="Roboto Slab" panose="020B0604020202020204" charset="0"/>
                <a:cs typeface="Nixie One"/>
                <a:sym typeface="Nixie One"/>
              </a:rPr>
              <a:t>environmental</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policy</a:t>
            </a:r>
            <a:r>
              <a:rPr lang="en-US" sz="1800" b="1" dirty="0">
                <a:solidFill>
                  <a:schemeClr val="tx1"/>
                </a:solidFill>
                <a:latin typeface="Roboto Slab" panose="020B0604020202020204" charset="0"/>
                <a:ea typeface="Roboto Slab" panose="020B0604020202020204" charset="0"/>
                <a:cs typeface="Nixie One"/>
                <a:sym typeface="Nixie One"/>
              </a:rPr>
              <a:t> </a:t>
            </a: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7. </a:t>
            </a:r>
            <a:r>
              <a:rPr lang="en-US" sz="1800" b="1" dirty="0">
                <a:solidFill>
                  <a:schemeClr val="tx1"/>
                </a:solidFill>
                <a:latin typeface="Roboto Slab" panose="020B0604020202020204" charset="0"/>
                <a:ea typeface="Roboto Slab" panose="020B0604020202020204" charset="0"/>
                <a:cs typeface="Nixie One"/>
                <a:sym typeface="Nixie One"/>
              </a:rPr>
              <a:t>Air protection.</a:t>
            </a: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8. Nature protection. Natura 2000.</a:t>
            </a: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9. Biodiversity protection. / Regulation of trade in endangered species of animals and plants.</a:t>
            </a: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10. Inland waters protection.</a:t>
            </a: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11. Waste management.</a:t>
            </a:r>
            <a:endParaRPr lang="cs-CZ" sz="1800" b="1" dirty="0">
              <a:solidFill>
                <a:schemeClr val="tx1"/>
              </a:solidFill>
              <a:latin typeface="Roboto Slab" panose="020B0604020202020204" charset="0"/>
              <a:ea typeface="Roboto Slab" panose="020B0604020202020204" charset="0"/>
              <a:cs typeface="Nixie One"/>
              <a:sym typeface="Nixie One"/>
            </a:endParaRPr>
          </a:p>
          <a:p>
            <a:pPr>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12. </a:t>
            </a:r>
            <a:r>
              <a:rPr lang="cs-CZ" sz="1800" b="1" dirty="0" err="1">
                <a:solidFill>
                  <a:schemeClr val="tx1"/>
                </a:solidFill>
                <a:latin typeface="Roboto Slab" panose="020B0604020202020204" charset="0"/>
                <a:ea typeface="Roboto Slab" panose="020B0604020202020204" charset="0"/>
                <a:cs typeface="Nixie One"/>
                <a:sym typeface="Nixie One"/>
              </a:rPr>
              <a:t>Environmental</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protection</a:t>
            </a:r>
            <a:r>
              <a:rPr lang="cs-CZ" sz="1800" b="1" dirty="0">
                <a:solidFill>
                  <a:schemeClr val="tx1"/>
                </a:solidFill>
                <a:latin typeface="Roboto Slab" panose="020B0604020202020204" charset="0"/>
                <a:ea typeface="Roboto Slab" panose="020B0604020202020204" charset="0"/>
                <a:cs typeface="Nixie One"/>
                <a:sym typeface="Nixie One"/>
              </a:rPr>
              <a:t> and </a:t>
            </a:r>
            <a:r>
              <a:rPr lang="cs-CZ" sz="1800" b="1" dirty="0" err="1">
                <a:solidFill>
                  <a:schemeClr val="tx1"/>
                </a:solidFill>
                <a:latin typeface="Roboto Slab" panose="020B0604020202020204" charset="0"/>
                <a:ea typeface="Roboto Slab" panose="020B0604020202020204" charset="0"/>
                <a:cs typeface="Nixie One"/>
                <a:sym typeface="Nixie One"/>
              </a:rPr>
              <a:t>human</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rights</a:t>
            </a:r>
            <a:r>
              <a:rPr lang="en-US" sz="1800" b="1" dirty="0">
                <a:solidFill>
                  <a:schemeClr val="tx1"/>
                </a:solidFill>
                <a:latin typeface="Roboto Slab" panose="020B0604020202020204" charset="0"/>
                <a:ea typeface="Roboto Slab" panose="020B0604020202020204" charset="0"/>
                <a:cs typeface="Nixie One"/>
                <a:sym typeface="Nixie One"/>
              </a:rPr>
              <a:t>.</a:t>
            </a: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p:txBody>
      </p:sp>
    </p:spTree>
    <p:extLst>
      <p:ext uri="{BB962C8B-B14F-4D97-AF65-F5344CB8AC3E}">
        <p14:creationId xmlns:p14="http://schemas.microsoft.com/office/powerpoint/2010/main" val="90057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9">
                                            <p:txEl>
                                              <p:pRg st="0" end="0"/>
                                            </p:txEl>
                                          </p:spTgt>
                                        </p:tgtEl>
                                        <p:attrNameLst>
                                          <p:attrName>style.visibility</p:attrName>
                                        </p:attrNameLst>
                                      </p:cBhvr>
                                      <p:to>
                                        <p:strVal val="visible"/>
                                      </p:to>
                                    </p:set>
                                    <p:anim calcmode="lin" valueType="num">
                                      <p:cBhvr additive="base">
                                        <p:cTn id="7" dur="500" fill="hold"/>
                                        <p:tgtEl>
                                          <p:spTgt spid="1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9">
                                            <p:txEl>
                                              <p:pRg st="1" end="1"/>
                                            </p:txEl>
                                          </p:spTgt>
                                        </p:tgtEl>
                                        <p:attrNameLst>
                                          <p:attrName>style.visibility</p:attrName>
                                        </p:attrNameLst>
                                      </p:cBhvr>
                                      <p:to>
                                        <p:strVal val="visible"/>
                                      </p:to>
                                    </p:set>
                                    <p:anim calcmode="lin" valueType="num">
                                      <p:cBhvr additive="base">
                                        <p:cTn id="13" dur="500" fill="hold"/>
                                        <p:tgtEl>
                                          <p:spTgt spid="1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9">
                                            <p:txEl>
                                              <p:pRg st="2" end="2"/>
                                            </p:txEl>
                                          </p:spTgt>
                                        </p:tgtEl>
                                        <p:attrNameLst>
                                          <p:attrName>style.visibility</p:attrName>
                                        </p:attrNameLst>
                                      </p:cBhvr>
                                      <p:to>
                                        <p:strVal val="visible"/>
                                      </p:to>
                                    </p:set>
                                    <p:anim calcmode="lin" valueType="num">
                                      <p:cBhvr additive="base">
                                        <p:cTn id="19" dur="500" fill="hold"/>
                                        <p:tgtEl>
                                          <p:spTgt spid="1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9">
                                            <p:txEl>
                                              <p:pRg st="3" end="3"/>
                                            </p:txEl>
                                          </p:spTgt>
                                        </p:tgtEl>
                                        <p:attrNameLst>
                                          <p:attrName>style.visibility</p:attrName>
                                        </p:attrNameLst>
                                      </p:cBhvr>
                                      <p:to>
                                        <p:strVal val="visible"/>
                                      </p:to>
                                    </p:set>
                                    <p:anim calcmode="lin" valueType="num">
                                      <p:cBhvr additive="base">
                                        <p:cTn id="25" dur="500" fill="hold"/>
                                        <p:tgtEl>
                                          <p:spTgt spid="1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9">
                                            <p:txEl>
                                              <p:pRg st="4" end="4"/>
                                            </p:txEl>
                                          </p:spTgt>
                                        </p:tgtEl>
                                        <p:attrNameLst>
                                          <p:attrName>style.visibility</p:attrName>
                                        </p:attrNameLst>
                                      </p:cBhvr>
                                      <p:to>
                                        <p:strVal val="visible"/>
                                      </p:to>
                                    </p:set>
                                    <p:anim calcmode="lin" valueType="num">
                                      <p:cBhvr additive="base">
                                        <p:cTn id="31" dur="500" fill="hold"/>
                                        <p:tgtEl>
                                          <p:spTgt spid="11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9">
                                            <p:txEl>
                                              <p:pRg st="5" end="5"/>
                                            </p:txEl>
                                          </p:spTgt>
                                        </p:tgtEl>
                                        <p:attrNameLst>
                                          <p:attrName>style.visibility</p:attrName>
                                        </p:attrNameLst>
                                      </p:cBhvr>
                                      <p:to>
                                        <p:strVal val="visible"/>
                                      </p:to>
                                    </p:set>
                                    <p:anim calcmode="lin" valueType="num">
                                      <p:cBhvr additive="base">
                                        <p:cTn id="37" dur="500" fill="hold"/>
                                        <p:tgtEl>
                                          <p:spTgt spid="11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9">
                                            <p:txEl>
                                              <p:pRg st="6" end="6"/>
                                            </p:txEl>
                                          </p:spTgt>
                                        </p:tgtEl>
                                        <p:attrNameLst>
                                          <p:attrName>style.visibility</p:attrName>
                                        </p:attrNameLst>
                                      </p:cBhvr>
                                      <p:to>
                                        <p:strVal val="visible"/>
                                      </p:to>
                                    </p:set>
                                    <p:anim calcmode="lin" valueType="num">
                                      <p:cBhvr additive="base">
                                        <p:cTn id="43" dur="500" fill="hold"/>
                                        <p:tgtEl>
                                          <p:spTgt spid="11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180473"/>
            <a:ext cx="8238002" cy="3000284"/>
          </a:xfrm>
          <a:prstGeom prst="rect">
            <a:avLst/>
          </a:prstGeom>
          <a:noFill/>
          <a:ln>
            <a:noFill/>
          </a:ln>
        </p:spPr>
        <p:txBody>
          <a:bodyPr lIns="91425" tIns="91425" rIns="91425" bIns="91425" anchor="t" anchorCtr="0">
            <a:noAutofit/>
          </a:bodyPr>
          <a:lstStyle/>
          <a:p>
            <a:pPr lvl="0">
              <a:spcBef>
                <a:spcPts val="600"/>
              </a:spcBef>
            </a:pPr>
            <a:r>
              <a:rPr lang="cs-CZ" sz="2000" b="1" dirty="0" err="1">
                <a:solidFill>
                  <a:schemeClr val="accent3"/>
                </a:solidFill>
                <a:latin typeface="Roboto Slab" panose="020B0604020202020204" charset="0"/>
                <a:ea typeface="Roboto Slab" panose="020B0604020202020204" charset="0"/>
                <a:cs typeface="Nixie One"/>
                <a:sym typeface="Nixie One"/>
              </a:rPr>
              <a:t>Environmental</a:t>
            </a:r>
            <a:r>
              <a:rPr lang="cs-CZ" sz="2000" b="1" dirty="0">
                <a:solidFill>
                  <a:schemeClr val="accent3"/>
                </a:solidFill>
                <a:latin typeface="Roboto Slab" panose="020B0604020202020204" charset="0"/>
                <a:ea typeface="Roboto Slab" panose="020B0604020202020204" charset="0"/>
                <a:cs typeface="Nixie One"/>
                <a:sym typeface="Nixie One"/>
              </a:rPr>
              <a:t> </a:t>
            </a:r>
            <a:r>
              <a:rPr lang="cs-CZ" sz="2000" b="1" dirty="0" err="1">
                <a:solidFill>
                  <a:schemeClr val="accent3"/>
                </a:solidFill>
                <a:latin typeface="Roboto Slab" panose="020B0604020202020204" charset="0"/>
                <a:ea typeface="Roboto Slab" panose="020B0604020202020204" charset="0"/>
                <a:cs typeface="Nixie One"/>
                <a:sym typeface="Nixie One"/>
              </a:rPr>
              <a:t>Action</a:t>
            </a:r>
            <a:r>
              <a:rPr lang="cs-CZ" sz="2000" b="1" dirty="0">
                <a:solidFill>
                  <a:schemeClr val="accent3"/>
                </a:solidFill>
                <a:latin typeface="Roboto Slab" panose="020B0604020202020204" charset="0"/>
                <a:ea typeface="Roboto Slab" panose="020B0604020202020204" charset="0"/>
                <a:cs typeface="Nixie One"/>
                <a:sym typeface="Nixie One"/>
              </a:rPr>
              <a:t> </a:t>
            </a:r>
            <a:r>
              <a:rPr lang="cs-CZ" sz="2000" b="1" dirty="0" err="1">
                <a:solidFill>
                  <a:schemeClr val="accent3"/>
                </a:solidFill>
                <a:latin typeface="Roboto Slab" panose="020B0604020202020204" charset="0"/>
                <a:ea typeface="Roboto Slab" panose="020B0604020202020204" charset="0"/>
                <a:cs typeface="Nixie One"/>
                <a:sym typeface="Nixie One"/>
              </a:rPr>
              <a:t>Programmes</a:t>
            </a:r>
            <a:endParaRPr lang="en-US" sz="2000" b="1" dirty="0">
              <a:solidFill>
                <a:schemeClr val="accent3"/>
              </a:solidFill>
              <a:latin typeface="Roboto Slab" panose="020B0604020202020204" charset="0"/>
              <a:ea typeface="Roboto Slab" panose="020B0604020202020204" charset="0"/>
              <a:cs typeface="Nixie One"/>
              <a:sym typeface="Nixie One"/>
            </a:endParaRP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political</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declarations</a:t>
            </a: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EAPs define the framework of the EU environmental policy. They set up the challenges and priorities for a given period and create a frame for EU measures on the environment</a:t>
            </a: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r>
              <a:rPr lang="en-US" sz="1800" b="1" dirty="0">
                <a:solidFill>
                  <a:schemeClr val="accent1"/>
                </a:solidFill>
                <a:latin typeface="Roboto Slab" panose="020B0604020202020204" charset="0"/>
                <a:ea typeface="Roboto Slab" panose="020B0604020202020204" charset="0"/>
                <a:cs typeface="Nixie One"/>
                <a:sym typeface="Nixie One"/>
              </a:rPr>
              <a:t>The First Action </a:t>
            </a:r>
            <a:r>
              <a:rPr lang="en-US" sz="1800" b="1" dirty="0" err="1">
                <a:solidFill>
                  <a:schemeClr val="accent1"/>
                </a:solidFill>
                <a:latin typeface="Roboto Slab" panose="020B0604020202020204" charset="0"/>
                <a:ea typeface="Roboto Slab" panose="020B0604020202020204" charset="0"/>
                <a:cs typeface="Nixie One"/>
                <a:sym typeface="Nixie One"/>
              </a:rPr>
              <a:t>Programme</a:t>
            </a:r>
            <a:r>
              <a:rPr lang="en-US" sz="1800" b="1" dirty="0">
                <a:solidFill>
                  <a:schemeClr val="accent1"/>
                </a:solidFill>
                <a:latin typeface="Roboto Slab" panose="020B0604020202020204" charset="0"/>
                <a:ea typeface="Roboto Slab" panose="020B0604020202020204" charset="0"/>
                <a:cs typeface="Nixie One"/>
                <a:sym typeface="Nixie One"/>
              </a:rPr>
              <a:t> (1973</a:t>
            </a:r>
            <a:r>
              <a:rPr lang="cs-CZ" sz="1800" b="1" dirty="0">
                <a:solidFill>
                  <a:schemeClr val="accent1"/>
                </a:solidFill>
                <a:latin typeface="Roboto Slab" panose="020B0604020202020204" charset="0"/>
                <a:ea typeface="Roboto Slab" panose="020B0604020202020204" charset="0"/>
                <a:cs typeface="Nixie One"/>
                <a:sym typeface="Nixie One"/>
              </a:rPr>
              <a:t> </a:t>
            </a:r>
            <a:r>
              <a:rPr lang="en-US" sz="1800" b="1" dirty="0">
                <a:solidFill>
                  <a:schemeClr val="accent1"/>
                </a:solidFill>
                <a:latin typeface="Roboto Slab" panose="020B0604020202020204" charset="0"/>
                <a:ea typeface="Roboto Slab" panose="020B0604020202020204" charset="0"/>
                <a:cs typeface="Nixie One"/>
                <a:sym typeface="Nixie One"/>
              </a:rPr>
              <a:t>-</a:t>
            </a:r>
            <a:r>
              <a:rPr lang="cs-CZ" sz="1800" b="1" dirty="0">
                <a:solidFill>
                  <a:schemeClr val="accent1"/>
                </a:solidFill>
                <a:latin typeface="Roboto Slab" panose="020B0604020202020204" charset="0"/>
                <a:ea typeface="Roboto Slab" panose="020B0604020202020204" charset="0"/>
                <a:cs typeface="Nixie One"/>
                <a:sym typeface="Nixie One"/>
              </a:rPr>
              <a:t> </a:t>
            </a:r>
            <a:r>
              <a:rPr lang="en-US" sz="1800" b="1" dirty="0">
                <a:solidFill>
                  <a:schemeClr val="accent1"/>
                </a:solidFill>
                <a:latin typeface="Roboto Slab" panose="020B0604020202020204" charset="0"/>
                <a:ea typeface="Roboto Slab" panose="020B0604020202020204" charset="0"/>
                <a:cs typeface="Nixie One"/>
                <a:sym typeface="Nixie One"/>
              </a:rPr>
              <a:t>1977)</a:t>
            </a:r>
            <a:endParaRPr lang="cs-CZ" sz="1800" b="1" dirty="0">
              <a:solidFill>
                <a:schemeClr val="accent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need for a comprehensive assessment of the impacts of other policies</a:t>
            </a: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ideas behind sustainable development</a:t>
            </a: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en-US" sz="1800" b="1" dirty="0">
                <a:solidFill>
                  <a:schemeClr val="accent1"/>
                </a:solidFill>
                <a:latin typeface="Roboto Slab" panose="020B0604020202020204" charset="0"/>
                <a:ea typeface="Roboto Slab" panose="020B0604020202020204" charset="0"/>
                <a:cs typeface="Nixie One"/>
                <a:sym typeface="Nixie One"/>
              </a:rPr>
              <a:t>The Second Action </a:t>
            </a:r>
            <a:r>
              <a:rPr lang="en-US" sz="1800" b="1" dirty="0" err="1">
                <a:solidFill>
                  <a:schemeClr val="accent1"/>
                </a:solidFill>
                <a:latin typeface="Roboto Slab" panose="020B0604020202020204" charset="0"/>
                <a:ea typeface="Roboto Slab" panose="020B0604020202020204" charset="0"/>
                <a:cs typeface="Nixie One"/>
                <a:sym typeface="Nixie One"/>
              </a:rPr>
              <a:t>Programme</a:t>
            </a:r>
            <a:r>
              <a:rPr lang="en-US" sz="1800" b="1" dirty="0">
                <a:solidFill>
                  <a:schemeClr val="accent1"/>
                </a:solidFill>
                <a:latin typeface="Roboto Slab" panose="020B0604020202020204" charset="0"/>
                <a:ea typeface="Roboto Slab" panose="020B0604020202020204" charset="0"/>
                <a:cs typeface="Nixie One"/>
                <a:sym typeface="Nixie One"/>
              </a:rPr>
              <a:t> (1977</a:t>
            </a:r>
            <a:r>
              <a:rPr lang="cs-CZ" sz="1800" b="1" dirty="0">
                <a:solidFill>
                  <a:schemeClr val="accent1"/>
                </a:solidFill>
                <a:latin typeface="Roboto Slab" panose="020B0604020202020204" charset="0"/>
                <a:ea typeface="Roboto Slab" panose="020B0604020202020204" charset="0"/>
                <a:cs typeface="Nixie One"/>
                <a:sym typeface="Nixie One"/>
              </a:rPr>
              <a:t> </a:t>
            </a:r>
            <a:r>
              <a:rPr lang="en-US" sz="1800" b="1" dirty="0">
                <a:solidFill>
                  <a:schemeClr val="accent1"/>
                </a:solidFill>
                <a:latin typeface="Roboto Slab" panose="020B0604020202020204" charset="0"/>
                <a:ea typeface="Roboto Slab" panose="020B0604020202020204" charset="0"/>
                <a:cs typeface="Nixie One"/>
                <a:sym typeface="Nixie One"/>
              </a:rPr>
              <a:t>-</a:t>
            </a:r>
            <a:r>
              <a:rPr lang="cs-CZ" sz="1800" b="1" dirty="0">
                <a:solidFill>
                  <a:schemeClr val="accent1"/>
                </a:solidFill>
                <a:latin typeface="Roboto Slab" panose="020B0604020202020204" charset="0"/>
                <a:ea typeface="Roboto Slab" panose="020B0604020202020204" charset="0"/>
                <a:cs typeface="Nixie One"/>
                <a:sym typeface="Nixie One"/>
              </a:rPr>
              <a:t> </a:t>
            </a:r>
            <a:r>
              <a:rPr lang="en-US" sz="1800" b="1" dirty="0">
                <a:solidFill>
                  <a:schemeClr val="accent1"/>
                </a:solidFill>
                <a:latin typeface="Roboto Slab" panose="020B0604020202020204" charset="0"/>
                <a:ea typeface="Roboto Slab" panose="020B0604020202020204" charset="0"/>
                <a:cs typeface="Nixie One"/>
                <a:sym typeface="Nixie One"/>
              </a:rPr>
              <a:t>1981)</a:t>
            </a:r>
            <a:endParaRPr lang="cs-CZ" sz="1800" b="1" dirty="0">
              <a:solidFill>
                <a:schemeClr val="accent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r>
              <a:rPr lang="cs-CZ" sz="1800" b="1" dirty="0">
                <a:solidFill>
                  <a:schemeClr val="tx1"/>
                </a:solidFill>
                <a:latin typeface="Roboto Slab" panose="020B0604020202020204" charset="0"/>
                <a:ea typeface="Roboto Slab" panose="020B0604020202020204" charset="0"/>
                <a:cs typeface="Nixie One"/>
                <a:sym typeface="Nixie One"/>
              </a:rPr>
              <a:t>p</a:t>
            </a:r>
            <a:r>
              <a:rPr lang="en-US" sz="1800" b="1" dirty="0" err="1">
                <a:solidFill>
                  <a:schemeClr val="tx1"/>
                </a:solidFill>
                <a:latin typeface="Roboto Slab" panose="020B0604020202020204" charset="0"/>
                <a:ea typeface="Roboto Slab" panose="020B0604020202020204" charset="0"/>
                <a:cs typeface="Nixie One"/>
                <a:sym typeface="Nixie One"/>
              </a:rPr>
              <a:t>riority</a:t>
            </a:r>
            <a:r>
              <a:rPr lang="en-US" sz="1800" b="1" dirty="0">
                <a:solidFill>
                  <a:schemeClr val="tx1"/>
                </a:solidFill>
                <a:latin typeface="Roboto Slab" panose="020B0604020202020204" charset="0"/>
                <a:ea typeface="Roboto Slab" panose="020B0604020202020204" charset="0"/>
                <a:cs typeface="Nixie One"/>
                <a:sym typeface="Nixie One"/>
              </a:rPr>
              <a:t> of the protection of water, air and noise</a:t>
            </a:r>
          </a:p>
          <a:p>
            <a:pPr marL="285750" lvl="0" indent="-285750">
              <a:spcBef>
                <a:spcPts val="600"/>
              </a:spcBef>
              <a:buFont typeface="Arial" panose="020B0604020202020204" pitchFamily="34" charset="0"/>
              <a:buChar char="•"/>
            </a:pPr>
            <a:r>
              <a:rPr lang="cs-CZ" sz="1800" b="1" dirty="0">
                <a:solidFill>
                  <a:schemeClr val="tx1"/>
                </a:solidFill>
                <a:latin typeface="Roboto Slab" panose="020B0604020202020204" charset="0"/>
                <a:ea typeface="Roboto Slab" panose="020B0604020202020204" charset="0"/>
                <a:cs typeface="Nixie One"/>
                <a:sym typeface="Nixie One"/>
              </a:rPr>
              <a:t>r</a:t>
            </a:r>
            <a:r>
              <a:rPr lang="en-US" sz="1800" b="1" dirty="0" err="1">
                <a:solidFill>
                  <a:schemeClr val="tx1"/>
                </a:solidFill>
                <a:latin typeface="Roboto Slab" panose="020B0604020202020204" charset="0"/>
                <a:ea typeface="Roboto Slab" panose="020B0604020202020204" charset="0"/>
                <a:cs typeface="Nixie One"/>
                <a:sym typeface="Nixie One"/>
              </a:rPr>
              <a:t>ational</a:t>
            </a:r>
            <a:r>
              <a:rPr lang="en-US" sz="1800" b="1" dirty="0">
                <a:solidFill>
                  <a:schemeClr val="tx1"/>
                </a:solidFill>
                <a:latin typeface="Roboto Slab" panose="020B0604020202020204" charset="0"/>
                <a:ea typeface="Roboto Slab" panose="020B0604020202020204" charset="0"/>
                <a:cs typeface="Nixie One"/>
                <a:sym typeface="Nixie One"/>
              </a:rPr>
              <a:t> use of land, environment and natural resources</a:t>
            </a: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3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cs-CZ" sz="1800" dirty="0">
                <a:solidFill>
                  <a:schemeClr val="tx1"/>
                </a:solidFill>
                <a:latin typeface="Roboto Slab" panose="020B0604020202020204" charset="0"/>
                <a:ea typeface="Roboto Slab" panose="020B0604020202020204" charset="0"/>
                <a:cs typeface="Nixie One"/>
                <a:sym typeface="Nixie One"/>
              </a:rPr>
              <a:t>Limited </a:t>
            </a:r>
            <a:r>
              <a:rPr lang="cs-CZ" sz="1800" dirty="0" err="1">
                <a:solidFill>
                  <a:schemeClr val="tx1"/>
                </a:solidFill>
                <a:latin typeface="Roboto Slab" panose="020B0604020202020204" charset="0"/>
                <a:ea typeface="Roboto Slab" panose="020B0604020202020204" charset="0"/>
                <a:cs typeface="Nixie One"/>
                <a:sym typeface="Nixie One"/>
              </a:rPr>
              <a:t>success</a:t>
            </a:r>
            <a:r>
              <a:rPr lang="cs-CZ" sz="1800" dirty="0">
                <a:solidFill>
                  <a:schemeClr val="tx1"/>
                </a:solidFill>
                <a:latin typeface="Roboto Slab" panose="020B0604020202020204" charset="0"/>
                <a:ea typeface="Roboto Slab" panose="020B0604020202020204" charset="0"/>
                <a:cs typeface="Nixie One"/>
                <a:sym typeface="Nixie One"/>
              </a:rPr>
              <a:t>, </a:t>
            </a:r>
            <a:r>
              <a:rPr lang="cs-CZ" sz="1800" dirty="0" err="1">
                <a:solidFill>
                  <a:schemeClr val="tx1"/>
                </a:solidFill>
                <a:latin typeface="Roboto Slab" panose="020B0604020202020204" charset="0"/>
                <a:ea typeface="Roboto Slab" panose="020B0604020202020204" charset="0"/>
                <a:cs typeface="Nixie One"/>
                <a:sym typeface="Nixie One"/>
              </a:rPr>
              <a:t>critical</a:t>
            </a:r>
            <a:r>
              <a:rPr lang="cs-CZ" sz="1800" dirty="0">
                <a:solidFill>
                  <a:schemeClr val="tx1"/>
                </a:solidFill>
                <a:latin typeface="Roboto Slab" panose="020B0604020202020204" charset="0"/>
                <a:ea typeface="Roboto Slab" panose="020B0604020202020204" charset="0"/>
                <a:cs typeface="Nixie One"/>
                <a:sym typeface="Nixie One"/>
              </a:rPr>
              <a:t> </a:t>
            </a:r>
            <a:r>
              <a:rPr lang="cs-CZ" sz="1800" dirty="0" err="1">
                <a:solidFill>
                  <a:schemeClr val="tx1"/>
                </a:solidFill>
                <a:latin typeface="Roboto Slab" panose="020B0604020202020204" charset="0"/>
                <a:ea typeface="Roboto Slab" panose="020B0604020202020204" charset="0"/>
                <a:cs typeface="Nixie One"/>
                <a:sym typeface="Nixie One"/>
              </a:rPr>
              <a:t>evaluation</a:t>
            </a:r>
            <a:r>
              <a:rPr lang="cs-CZ" sz="1800" dirty="0">
                <a:solidFill>
                  <a:schemeClr val="tx1"/>
                </a:solidFill>
                <a:latin typeface="Roboto Slab" panose="020B0604020202020204" charset="0"/>
                <a:ea typeface="Roboto Slab" panose="020B0604020202020204" charset="0"/>
                <a:cs typeface="Nixie One"/>
                <a:sym typeface="Nixie One"/>
              </a:rPr>
              <a:t>, </a:t>
            </a:r>
            <a:r>
              <a:rPr lang="cs-CZ" sz="1800" dirty="0" err="1">
                <a:solidFill>
                  <a:schemeClr val="tx1"/>
                </a:solidFill>
                <a:latin typeface="Roboto Slab" panose="020B0604020202020204" charset="0"/>
                <a:ea typeface="Roboto Slab" panose="020B0604020202020204" charset="0"/>
                <a:cs typeface="Nixie One"/>
                <a:sym typeface="Nixie One"/>
              </a:rPr>
              <a:t>economic</a:t>
            </a:r>
            <a:r>
              <a:rPr lang="cs-CZ" sz="1800" dirty="0">
                <a:solidFill>
                  <a:schemeClr val="tx1"/>
                </a:solidFill>
                <a:latin typeface="Roboto Slab" panose="020B0604020202020204" charset="0"/>
                <a:ea typeface="Roboto Slab" panose="020B0604020202020204" charset="0"/>
                <a:cs typeface="Nixie One"/>
                <a:sym typeface="Nixie One"/>
              </a:rPr>
              <a:t> </a:t>
            </a:r>
            <a:r>
              <a:rPr lang="cs-CZ" sz="1800" dirty="0" err="1">
                <a:solidFill>
                  <a:schemeClr val="tx1"/>
                </a:solidFill>
                <a:latin typeface="Roboto Slab" panose="020B0604020202020204" charset="0"/>
                <a:ea typeface="Roboto Slab" panose="020B0604020202020204" charset="0"/>
                <a:cs typeface="Nixie One"/>
                <a:sym typeface="Nixie One"/>
              </a:rPr>
              <a:t>recession</a:t>
            </a:r>
            <a:r>
              <a:rPr lang="cs-CZ" sz="1800" dirty="0">
                <a:solidFill>
                  <a:schemeClr val="tx1"/>
                </a:solidFill>
                <a:latin typeface="Roboto Slab" panose="020B0604020202020204" charset="0"/>
                <a:ea typeface="Roboto Slab" panose="020B0604020202020204" charset="0"/>
                <a:cs typeface="Nixie One"/>
                <a:sym typeface="Nixie One"/>
              </a:rPr>
              <a:t> (75 - 78, 81 - 83)</a:t>
            </a:r>
            <a:endParaRPr lang="en-US" sz="1800"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cs-CZ" sz="1800" dirty="0" err="1">
                <a:solidFill>
                  <a:schemeClr val="tx1"/>
                </a:solidFill>
                <a:latin typeface="Roboto Slab" panose="020B0604020202020204" charset="0"/>
                <a:ea typeface="Roboto Slab" panose="020B0604020202020204" charset="0"/>
                <a:cs typeface="Nixie One"/>
                <a:sym typeface="Nixie One"/>
              </a:rPr>
              <a:t>Principles</a:t>
            </a:r>
            <a:r>
              <a:rPr lang="cs-CZ" sz="1800" dirty="0">
                <a:solidFill>
                  <a:schemeClr val="tx1"/>
                </a:solidFill>
                <a:latin typeface="Roboto Slab" panose="020B0604020202020204" charset="0"/>
                <a:ea typeface="Roboto Slab" panose="020B0604020202020204" charset="0"/>
                <a:cs typeface="Nixie One"/>
                <a:sym typeface="Nixie One"/>
              </a:rPr>
              <a:t> </a:t>
            </a:r>
            <a:r>
              <a:rPr lang="cs-CZ" sz="1800" dirty="0" err="1">
                <a:solidFill>
                  <a:schemeClr val="tx1"/>
                </a:solidFill>
                <a:latin typeface="Roboto Slab" panose="020B0604020202020204" charset="0"/>
                <a:ea typeface="Roboto Slab" panose="020B0604020202020204" charset="0"/>
                <a:cs typeface="Nixie One"/>
                <a:sym typeface="Nixie One"/>
              </a:rPr>
              <a:t>introduced</a:t>
            </a:r>
            <a:r>
              <a:rPr lang="cs-CZ" sz="1800" dirty="0">
                <a:solidFill>
                  <a:schemeClr val="tx1"/>
                </a:solidFill>
                <a:latin typeface="Roboto Slab" panose="020B0604020202020204" charset="0"/>
                <a:ea typeface="Roboto Slab" panose="020B0604020202020204" charset="0"/>
                <a:cs typeface="Nixie One"/>
                <a:sym typeface="Nixie One"/>
              </a:rPr>
              <a:t>, </a:t>
            </a:r>
            <a:r>
              <a:rPr lang="en-US" sz="1800" dirty="0">
                <a:solidFill>
                  <a:schemeClr val="tx1"/>
                </a:solidFill>
                <a:latin typeface="Roboto Slab" panose="020B0604020202020204" charset="0"/>
                <a:ea typeface="Roboto Slab" panose="020B0604020202020204" charset="0"/>
                <a:cs typeface="Nixie One"/>
                <a:sym typeface="Nixie One"/>
              </a:rPr>
              <a:t>number of framework directives</a:t>
            </a:r>
            <a:r>
              <a:rPr lang="cs-CZ" sz="1800" dirty="0">
                <a:solidFill>
                  <a:schemeClr val="tx1"/>
                </a:solidFill>
                <a:latin typeface="Roboto Slab" panose="020B0604020202020204" charset="0"/>
                <a:ea typeface="Roboto Slab" panose="020B0604020202020204" charset="0"/>
                <a:cs typeface="Nixie One"/>
                <a:sym typeface="Nixie One"/>
              </a:rPr>
              <a:t> </a:t>
            </a:r>
            <a:r>
              <a:rPr lang="cs-CZ" sz="1800" dirty="0" err="1">
                <a:solidFill>
                  <a:schemeClr val="tx1"/>
                </a:solidFill>
                <a:latin typeface="Roboto Slab" panose="020B0604020202020204" charset="0"/>
                <a:ea typeface="Roboto Slab" panose="020B0604020202020204" charset="0"/>
                <a:cs typeface="Nixie One"/>
                <a:sym typeface="Nixie One"/>
              </a:rPr>
              <a:t>adopted</a:t>
            </a:r>
            <a:r>
              <a:rPr lang="cs-CZ" sz="1800" dirty="0">
                <a:solidFill>
                  <a:schemeClr val="tx1"/>
                </a:solidFill>
                <a:latin typeface="Roboto Slab" panose="020B0604020202020204" charset="0"/>
                <a:ea typeface="Roboto Slab" panose="020B0604020202020204" charset="0"/>
                <a:cs typeface="Nixie One"/>
                <a:sym typeface="Nixie One"/>
              </a:rPr>
              <a:t> (</a:t>
            </a:r>
            <a:r>
              <a:rPr lang="en-US" sz="1800" dirty="0">
                <a:solidFill>
                  <a:schemeClr val="tx1"/>
                </a:solidFill>
                <a:latin typeface="Roboto Slab" panose="020B0604020202020204" charset="0"/>
                <a:ea typeface="Roboto Slab" panose="020B0604020202020204" charset="0"/>
                <a:cs typeface="Nixie One"/>
                <a:sym typeface="Nixie One"/>
              </a:rPr>
              <a:t>water and waste</a:t>
            </a:r>
            <a:r>
              <a:rPr lang="cs-CZ" sz="1800" dirty="0">
                <a:solidFill>
                  <a:schemeClr val="tx1"/>
                </a:solidFill>
                <a:latin typeface="Roboto Slab" panose="020B0604020202020204" charset="0"/>
                <a:ea typeface="Roboto Slab" panose="020B0604020202020204" charset="0"/>
                <a:cs typeface="Nixie One"/>
                <a:sym typeface="Nixie One"/>
              </a:rPr>
              <a:t>)</a:t>
            </a:r>
            <a:endParaRPr lang="en-US" sz="1800"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Tree>
    <p:extLst>
      <p:ext uri="{BB962C8B-B14F-4D97-AF65-F5344CB8AC3E}">
        <p14:creationId xmlns:p14="http://schemas.microsoft.com/office/powerpoint/2010/main" val="1403584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additive="base">
                                        <p:cTn id="3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 calcmode="lin" valueType="num">
                                      <p:cBhvr additive="base">
                                        <p:cTn id="4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xEl>
                                              <p:pRg st="8" end="8"/>
                                            </p:txEl>
                                          </p:spTgt>
                                        </p:tgtEl>
                                        <p:attrNameLst>
                                          <p:attrName>style.visibility</p:attrName>
                                        </p:attrNameLst>
                                      </p:cBhvr>
                                      <p:to>
                                        <p:strVal val="visible"/>
                                      </p:to>
                                    </p:set>
                                    <p:anim calcmode="lin" valueType="num">
                                      <p:cBhvr additive="base">
                                        <p:cTn id="49"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
                                            <p:txEl>
                                              <p:pRg st="9" end="9"/>
                                            </p:txEl>
                                          </p:spTgt>
                                        </p:tgtEl>
                                        <p:attrNameLst>
                                          <p:attrName>style.visibility</p:attrName>
                                        </p:attrNameLst>
                                      </p:cBhvr>
                                      <p:to>
                                        <p:strVal val="visible"/>
                                      </p:to>
                                    </p:set>
                                    <p:anim calcmode="lin" valueType="num">
                                      <p:cBhvr additive="base">
                                        <p:cTn id="55"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
                                            <p:txEl>
                                              <p:pRg st="11" end="11"/>
                                            </p:txEl>
                                          </p:spTgt>
                                        </p:tgtEl>
                                        <p:attrNameLst>
                                          <p:attrName>style.visibility</p:attrName>
                                        </p:attrNameLst>
                                      </p:cBhvr>
                                      <p:to>
                                        <p:strVal val="visible"/>
                                      </p:to>
                                    </p:set>
                                    <p:anim calcmode="lin" valueType="num">
                                      <p:cBhvr additive="base">
                                        <p:cTn id="61"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
                                            <p:txEl>
                                              <p:pRg st="12" end="12"/>
                                            </p:txEl>
                                          </p:spTgt>
                                        </p:tgtEl>
                                        <p:attrNameLst>
                                          <p:attrName>style.visibility</p:attrName>
                                        </p:attrNameLst>
                                      </p:cBhvr>
                                      <p:to>
                                        <p:strVal val="visible"/>
                                      </p:to>
                                    </p:set>
                                    <p:anim calcmode="lin" valueType="num">
                                      <p:cBhvr additive="base">
                                        <p:cTn id="67"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180473"/>
            <a:ext cx="8238002" cy="3000284"/>
          </a:xfrm>
          <a:prstGeom prst="rect">
            <a:avLst/>
          </a:prstGeom>
          <a:noFill/>
          <a:ln>
            <a:noFill/>
          </a:ln>
        </p:spPr>
        <p:txBody>
          <a:bodyPr lIns="91425" tIns="91425" rIns="91425" bIns="91425" anchor="t" anchorCtr="0">
            <a:noAutofit/>
          </a:bodyPr>
          <a:lstStyle/>
          <a:p>
            <a:pPr lvl="0">
              <a:spcBef>
                <a:spcPts val="600"/>
              </a:spcBef>
            </a:pPr>
            <a:r>
              <a:rPr lang="en-US" sz="1800" b="1" dirty="0">
                <a:solidFill>
                  <a:schemeClr val="accent1"/>
                </a:solidFill>
                <a:latin typeface="Roboto Slab" panose="020B0604020202020204" charset="0"/>
                <a:ea typeface="Roboto Slab" panose="020B0604020202020204" charset="0"/>
                <a:cs typeface="Nixie One"/>
                <a:sym typeface="Nixie One"/>
              </a:rPr>
              <a:t>The Third Action Program</a:t>
            </a:r>
            <a:r>
              <a:rPr lang="cs-CZ" sz="1800" b="1" dirty="0" err="1">
                <a:solidFill>
                  <a:schemeClr val="accent1"/>
                </a:solidFill>
                <a:latin typeface="Roboto Slab" panose="020B0604020202020204" charset="0"/>
                <a:ea typeface="Roboto Slab" panose="020B0604020202020204" charset="0"/>
                <a:cs typeface="Nixie One"/>
                <a:sym typeface="Nixie One"/>
              </a:rPr>
              <a:t>me</a:t>
            </a:r>
            <a:r>
              <a:rPr lang="en-US" sz="1800" b="1" dirty="0">
                <a:solidFill>
                  <a:schemeClr val="accent1"/>
                </a:solidFill>
                <a:latin typeface="Roboto Slab" panose="020B0604020202020204" charset="0"/>
                <a:ea typeface="Roboto Slab" panose="020B0604020202020204" charset="0"/>
                <a:cs typeface="Nixie One"/>
                <a:sym typeface="Nixie One"/>
              </a:rPr>
              <a:t> (1982</a:t>
            </a:r>
            <a:r>
              <a:rPr lang="cs-CZ" sz="1800" b="1" dirty="0">
                <a:solidFill>
                  <a:schemeClr val="accent1"/>
                </a:solidFill>
                <a:latin typeface="Roboto Slab" panose="020B0604020202020204" charset="0"/>
                <a:ea typeface="Roboto Slab" panose="020B0604020202020204" charset="0"/>
                <a:cs typeface="Nixie One"/>
                <a:sym typeface="Nixie One"/>
              </a:rPr>
              <a:t> </a:t>
            </a:r>
            <a:r>
              <a:rPr lang="en-US" sz="1800" b="1" dirty="0">
                <a:solidFill>
                  <a:schemeClr val="accent1"/>
                </a:solidFill>
                <a:latin typeface="Roboto Slab" panose="020B0604020202020204" charset="0"/>
                <a:ea typeface="Roboto Slab" panose="020B0604020202020204" charset="0"/>
                <a:cs typeface="Nixie One"/>
                <a:sym typeface="Nixie One"/>
              </a:rPr>
              <a:t>-</a:t>
            </a:r>
            <a:r>
              <a:rPr lang="cs-CZ" sz="1800" b="1" dirty="0">
                <a:solidFill>
                  <a:schemeClr val="accent1"/>
                </a:solidFill>
                <a:latin typeface="Roboto Slab" panose="020B0604020202020204" charset="0"/>
                <a:ea typeface="Roboto Slab" panose="020B0604020202020204" charset="0"/>
                <a:cs typeface="Nixie One"/>
                <a:sym typeface="Nixie One"/>
              </a:rPr>
              <a:t> </a:t>
            </a:r>
            <a:r>
              <a:rPr lang="en-US" sz="1800" b="1" dirty="0">
                <a:solidFill>
                  <a:schemeClr val="accent1"/>
                </a:solidFill>
                <a:latin typeface="Roboto Slab" panose="020B0604020202020204" charset="0"/>
                <a:ea typeface="Roboto Slab" panose="020B0604020202020204" charset="0"/>
                <a:cs typeface="Nixie One"/>
                <a:sym typeface="Nixie One"/>
              </a:rPr>
              <a:t>1986)</a:t>
            </a: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Change in emphasis from pollution control to pollution prevention</a:t>
            </a: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Land use planning (a tradition of strategic environmental planning from the Netherlands)</a:t>
            </a: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Integration of environment into other EC policies</a:t>
            </a: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Emissions control policy</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Germany</a:t>
            </a:r>
            <a:r>
              <a:rPr lang="cs-CZ" sz="1800" b="1" dirty="0">
                <a:solidFill>
                  <a:schemeClr val="tx1"/>
                </a:solidFill>
                <a:latin typeface="Roboto Slab" panose="020B0604020202020204" charset="0"/>
                <a:ea typeface="Roboto Slab" panose="020B0604020202020204" charset="0"/>
                <a:cs typeface="Nixie One"/>
                <a:sym typeface="Nixie One"/>
              </a:rPr>
              <a:t>)</a:t>
            </a: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en-US" sz="1800" b="1" dirty="0">
                <a:solidFill>
                  <a:schemeClr val="accent1"/>
                </a:solidFill>
                <a:latin typeface="Roboto Slab" panose="020B0604020202020204" charset="0"/>
                <a:ea typeface="Roboto Slab" panose="020B0604020202020204" charset="0"/>
                <a:cs typeface="Nixie One"/>
                <a:sym typeface="Nixie One"/>
              </a:rPr>
              <a:t>The Fourth Action Program</a:t>
            </a:r>
            <a:r>
              <a:rPr lang="cs-CZ" sz="1800" b="1" dirty="0" err="1">
                <a:solidFill>
                  <a:schemeClr val="accent1"/>
                </a:solidFill>
                <a:latin typeface="Roboto Slab" panose="020B0604020202020204" charset="0"/>
                <a:ea typeface="Roboto Slab" panose="020B0604020202020204" charset="0"/>
                <a:cs typeface="Nixie One"/>
                <a:sym typeface="Nixie One"/>
              </a:rPr>
              <a:t>me</a:t>
            </a:r>
            <a:r>
              <a:rPr lang="en-US" sz="1800" b="1" dirty="0">
                <a:solidFill>
                  <a:schemeClr val="accent1"/>
                </a:solidFill>
                <a:latin typeface="Roboto Slab" panose="020B0604020202020204" charset="0"/>
                <a:ea typeface="Roboto Slab" panose="020B0604020202020204" charset="0"/>
                <a:cs typeface="Nixie One"/>
                <a:sym typeface="Nixie One"/>
              </a:rPr>
              <a:t> (1987 - 1992)</a:t>
            </a: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Emphasizes the analysis of benefits and cost, the </a:t>
            </a:r>
            <a:r>
              <a:rPr lang="en-US" sz="1800" b="1" i="1" dirty="0">
                <a:solidFill>
                  <a:schemeClr val="tx1"/>
                </a:solidFill>
                <a:latin typeface="Roboto Slab" panose="020B0604020202020204" charset="0"/>
                <a:ea typeface="Roboto Slab" panose="020B0604020202020204" charset="0"/>
                <a:cs typeface="Nixie One"/>
                <a:sym typeface="Nixie One"/>
              </a:rPr>
              <a:t>polluter pays principle</a:t>
            </a:r>
            <a:r>
              <a:rPr lang="en-US" sz="1800" b="1" dirty="0">
                <a:solidFill>
                  <a:schemeClr val="tx1"/>
                </a:solidFill>
                <a:latin typeface="Roboto Slab" panose="020B0604020202020204" charset="0"/>
                <a:ea typeface="Roboto Slab" panose="020B0604020202020204" charset="0"/>
                <a:cs typeface="Nixie One"/>
                <a:sym typeface="Nixie One"/>
              </a:rPr>
              <a:t>, responsibility in the environmental field</a:t>
            </a:r>
            <a:endParaRPr lang="cs-CZ" sz="1800" b="1" dirty="0">
              <a:solidFill>
                <a:schemeClr val="tx1"/>
              </a:solidFill>
              <a:latin typeface="Roboto Slab" panose="020B0604020202020204" charset="0"/>
              <a:ea typeface="Roboto Slab" panose="020B0604020202020204" charset="0"/>
              <a:cs typeface="Nixie One"/>
              <a:sym typeface="Nixie One"/>
            </a:endParaRPr>
          </a:p>
          <a:p>
            <a:pPr>
              <a:spcBef>
                <a:spcPts val="600"/>
              </a:spcBef>
            </a:pPr>
            <a:r>
              <a:rPr lang="en-US" sz="1800" b="1" dirty="0">
                <a:solidFill>
                  <a:schemeClr val="accent1"/>
                </a:solidFill>
                <a:latin typeface="Roboto Slab" panose="020B0604020202020204" charset="0"/>
                <a:ea typeface="Roboto Slab" panose="020B0604020202020204" charset="0"/>
                <a:cs typeface="Nixie One"/>
                <a:sym typeface="Nixie One"/>
              </a:rPr>
              <a:t>The Fifth Action Program</a:t>
            </a:r>
            <a:r>
              <a:rPr lang="cs-CZ" sz="1800" b="1" dirty="0" err="1">
                <a:solidFill>
                  <a:schemeClr val="accent1"/>
                </a:solidFill>
                <a:latin typeface="Roboto Slab" panose="020B0604020202020204" charset="0"/>
                <a:ea typeface="Roboto Slab" panose="020B0604020202020204" charset="0"/>
                <a:cs typeface="Nixie One"/>
                <a:sym typeface="Nixie One"/>
              </a:rPr>
              <a:t>me</a:t>
            </a:r>
            <a:r>
              <a:rPr lang="en-US" sz="1800" b="1" dirty="0">
                <a:solidFill>
                  <a:schemeClr val="accent1"/>
                </a:solidFill>
                <a:latin typeface="Roboto Slab" panose="020B0604020202020204" charset="0"/>
                <a:ea typeface="Roboto Slab" panose="020B0604020202020204" charset="0"/>
                <a:cs typeface="Nixie One"/>
                <a:sym typeface="Nixie One"/>
              </a:rPr>
              <a:t> (1993</a:t>
            </a:r>
            <a:r>
              <a:rPr lang="cs-CZ" sz="1800" b="1" dirty="0">
                <a:solidFill>
                  <a:schemeClr val="accent1"/>
                </a:solidFill>
                <a:latin typeface="Roboto Slab" panose="020B0604020202020204" charset="0"/>
                <a:ea typeface="Roboto Slab" panose="020B0604020202020204" charset="0"/>
                <a:cs typeface="Nixie One"/>
                <a:sym typeface="Nixie One"/>
              </a:rPr>
              <a:t> </a:t>
            </a:r>
            <a:r>
              <a:rPr lang="en-US" sz="1800" b="1" dirty="0">
                <a:solidFill>
                  <a:schemeClr val="accent1"/>
                </a:solidFill>
                <a:latin typeface="Roboto Slab" panose="020B0604020202020204" charset="0"/>
                <a:ea typeface="Roboto Slab" panose="020B0604020202020204" charset="0"/>
                <a:cs typeface="Nixie One"/>
                <a:sym typeface="Nixie One"/>
              </a:rPr>
              <a:t>-</a:t>
            </a:r>
            <a:r>
              <a:rPr lang="cs-CZ" sz="1800" b="1" dirty="0">
                <a:solidFill>
                  <a:schemeClr val="accent1"/>
                </a:solidFill>
                <a:latin typeface="Roboto Slab" panose="020B0604020202020204" charset="0"/>
                <a:ea typeface="Roboto Slab" panose="020B0604020202020204" charset="0"/>
                <a:cs typeface="Nixie One"/>
                <a:sym typeface="Nixie One"/>
              </a:rPr>
              <a:t> </a:t>
            </a:r>
            <a:r>
              <a:rPr lang="en-US" sz="1800" b="1" dirty="0">
                <a:solidFill>
                  <a:schemeClr val="accent1"/>
                </a:solidFill>
                <a:latin typeface="Roboto Slab" panose="020B0604020202020204" charset="0"/>
                <a:ea typeface="Roboto Slab" panose="020B0604020202020204" charset="0"/>
                <a:cs typeface="Nixie One"/>
                <a:sym typeface="Nixie One"/>
              </a:rPr>
              <a:t>2000)</a:t>
            </a:r>
            <a:endParaRPr lang="cs-CZ" sz="1800" b="1" dirty="0">
              <a:solidFill>
                <a:schemeClr val="accent1"/>
              </a:solidFill>
              <a:latin typeface="Roboto Slab" panose="020B0604020202020204" charset="0"/>
              <a:ea typeface="Roboto Slab" panose="020B0604020202020204" charset="0"/>
              <a:cs typeface="Nixie One"/>
              <a:sym typeface="Nixie One"/>
            </a:endParaRPr>
          </a:p>
          <a:p>
            <a:pPr marL="28575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Sustainable development</a:t>
            </a: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err="1">
                <a:solidFill>
                  <a:schemeClr val="tx1"/>
                </a:solidFill>
                <a:latin typeface="Roboto Slab" panose="020B0604020202020204" charset="0"/>
                <a:ea typeface="Roboto Slab" panose="020B0604020202020204" charset="0"/>
                <a:cs typeface="Nixie One"/>
                <a:sym typeface="Nixie One"/>
              </a:rPr>
              <a:t>sectoral</a:t>
            </a:r>
            <a:r>
              <a:rPr lang="en-US" sz="1800" b="1" dirty="0">
                <a:solidFill>
                  <a:schemeClr val="tx1"/>
                </a:solidFill>
                <a:latin typeface="Roboto Slab" panose="020B0604020202020204" charset="0"/>
                <a:ea typeface="Roboto Slab" panose="020B0604020202020204" charset="0"/>
                <a:cs typeface="Nixie One"/>
                <a:sym typeface="Nixie One"/>
              </a:rPr>
              <a:t> approach </a:t>
            </a:r>
          </a:p>
          <a:p>
            <a:pPr marL="285750" indent="-285750">
              <a:spcBef>
                <a:spcPts val="600"/>
              </a:spcBef>
              <a:buFont typeface="Arial" panose="020B0604020202020204" pitchFamily="34" charset="0"/>
              <a:buChar char="•"/>
            </a:pPr>
            <a:r>
              <a:rPr lang="cs-CZ" sz="1800" b="1" dirty="0" err="1">
                <a:solidFill>
                  <a:schemeClr val="tx1"/>
                </a:solidFill>
                <a:latin typeface="Roboto Slab" panose="020B0604020202020204" charset="0"/>
                <a:ea typeface="Roboto Slab" panose="020B0604020202020204" charset="0"/>
                <a:cs typeface="Nixie One"/>
                <a:sym typeface="Nixie One"/>
              </a:rPr>
              <a:t>Pubic</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participation</a:t>
            </a: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indent="-285750">
              <a:spcBef>
                <a:spcPts val="600"/>
              </a:spcBef>
              <a:buFont typeface="Arial" panose="020B0604020202020204" pitchFamily="34" charset="0"/>
              <a:buChar char="•"/>
            </a:pPr>
            <a:r>
              <a:rPr lang="cs-CZ" sz="1800" b="1" dirty="0">
                <a:solidFill>
                  <a:schemeClr val="tx1"/>
                </a:solidFill>
                <a:latin typeface="Roboto Slab" panose="020B0604020202020204" charset="0"/>
                <a:ea typeface="Roboto Slab" panose="020B0604020202020204" charset="0"/>
                <a:cs typeface="Nixie One"/>
                <a:sym typeface="Nixie One"/>
              </a:rPr>
              <a:t>M</a:t>
            </a:r>
            <a:r>
              <a:rPr lang="en-US" sz="1800" b="1" dirty="0" err="1">
                <a:solidFill>
                  <a:schemeClr val="tx1"/>
                </a:solidFill>
                <a:latin typeface="Roboto Slab" panose="020B0604020202020204" charset="0"/>
                <a:ea typeface="Roboto Slab" panose="020B0604020202020204" charset="0"/>
                <a:cs typeface="Nixie One"/>
                <a:sym typeface="Nixie One"/>
              </a:rPr>
              <a:t>edium</a:t>
            </a:r>
            <a:r>
              <a:rPr lang="en-US" sz="1800" b="1" dirty="0">
                <a:solidFill>
                  <a:schemeClr val="tx1"/>
                </a:solidFill>
                <a:latin typeface="Roboto Slab" panose="020B0604020202020204" charset="0"/>
                <a:ea typeface="Roboto Slab" panose="020B0604020202020204" charset="0"/>
                <a:cs typeface="Nixie One"/>
                <a:sym typeface="Nixie One"/>
              </a:rPr>
              <a:t> and long-term objectives</a:t>
            </a:r>
          </a:p>
          <a:p>
            <a:pPr>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Tree>
    <p:extLst>
      <p:ext uri="{BB962C8B-B14F-4D97-AF65-F5344CB8AC3E}">
        <p14:creationId xmlns:p14="http://schemas.microsoft.com/office/powerpoint/2010/main" val="3703001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
                                            <p:txEl>
                                              <p:pRg st="8" end="8"/>
                                            </p:txEl>
                                          </p:spTgt>
                                        </p:tgtEl>
                                        <p:attrNameLst>
                                          <p:attrName>style.visibility</p:attrName>
                                        </p:attrNameLst>
                                      </p:cBhvr>
                                      <p:to>
                                        <p:strVal val="visible"/>
                                      </p:to>
                                    </p:set>
                                    <p:anim calcmode="lin" valueType="num">
                                      <p:cBhvr additive="base">
                                        <p:cTn id="5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
                                            <p:txEl>
                                              <p:pRg st="9" end="9"/>
                                            </p:txEl>
                                          </p:spTgt>
                                        </p:tgtEl>
                                        <p:attrNameLst>
                                          <p:attrName>style.visibility</p:attrName>
                                        </p:attrNameLst>
                                      </p:cBhvr>
                                      <p:to>
                                        <p:strVal val="visible"/>
                                      </p:to>
                                    </p:set>
                                    <p:anim calcmode="lin" valueType="num">
                                      <p:cBhvr additive="base">
                                        <p:cTn id="61"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
                                            <p:txEl>
                                              <p:pRg st="10" end="10"/>
                                            </p:txEl>
                                          </p:spTgt>
                                        </p:tgtEl>
                                        <p:attrNameLst>
                                          <p:attrName>style.visibility</p:attrName>
                                        </p:attrNameLst>
                                      </p:cBhvr>
                                      <p:to>
                                        <p:strVal val="visible"/>
                                      </p:to>
                                    </p:set>
                                    <p:anim calcmode="lin" valueType="num">
                                      <p:cBhvr additive="base">
                                        <p:cTn id="67"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180473"/>
            <a:ext cx="8238002" cy="3000284"/>
          </a:xfrm>
          <a:prstGeom prst="rect">
            <a:avLst/>
          </a:prstGeom>
          <a:noFill/>
          <a:ln>
            <a:noFill/>
          </a:ln>
        </p:spPr>
        <p:txBody>
          <a:bodyPr lIns="91425" tIns="91425" rIns="91425" bIns="91425" anchor="t" anchorCtr="0">
            <a:noAutofit/>
          </a:bodyPr>
          <a:lstStyle/>
          <a:p>
            <a:pPr lvl="0">
              <a:spcBef>
                <a:spcPts val="600"/>
              </a:spcBef>
            </a:pPr>
            <a:r>
              <a:rPr lang="en-US" sz="1800" b="1" dirty="0">
                <a:solidFill>
                  <a:schemeClr val="accent1"/>
                </a:solidFill>
                <a:latin typeface="Roboto Slab" panose="020B0604020202020204" charset="0"/>
                <a:ea typeface="Roboto Slab" panose="020B0604020202020204" charset="0"/>
                <a:cs typeface="Nixie One"/>
                <a:sym typeface="Nixie One"/>
              </a:rPr>
              <a:t>The S</a:t>
            </a:r>
            <a:r>
              <a:rPr lang="cs-CZ" sz="1800" b="1" dirty="0" err="1">
                <a:solidFill>
                  <a:schemeClr val="accent1"/>
                </a:solidFill>
                <a:latin typeface="Roboto Slab" panose="020B0604020202020204" charset="0"/>
                <a:ea typeface="Roboto Slab" panose="020B0604020202020204" charset="0"/>
                <a:cs typeface="Nixie One"/>
                <a:sym typeface="Nixie One"/>
              </a:rPr>
              <a:t>ixth</a:t>
            </a:r>
            <a:r>
              <a:rPr lang="en-US" sz="1800" b="1" dirty="0">
                <a:solidFill>
                  <a:schemeClr val="accent1"/>
                </a:solidFill>
                <a:latin typeface="Roboto Slab" panose="020B0604020202020204" charset="0"/>
                <a:ea typeface="Roboto Slab" panose="020B0604020202020204" charset="0"/>
                <a:cs typeface="Nixie One"/>
                <a:sym typeface="Nixie One"/>
              </a:rPr>
              <a:t> Action Program</a:t>
            </a:r>
            <a:r>
              <a:rPr lang="cs-CZ" sz="1800" b="1" dirty="0" err="1">
                <a:solidFill>
                  <a:schemeClr val="accent1"/>
                </a:solidFill>
                <a:latin typeface="Roboto Slab" panose="020B0604020202020204" charset="0"/>
                <a:ea typeface="Roboto Slab" panose="020B0604020202020204" charset="0"/>
                <a:cs typeface="Nixie One"/>
                <a:sym typeface="Nixie One"/>
              </a:rPr>
              <a:t>me</a:t>
            </a:r>
            <a:r>
              <a:rPr lang="en-US" sz="1800" b="1" dirty="0">
                <a:solidFill>
                  <a:schemeClr val="accent1"/>
                </a:solidFill>
                <a:latin typeface="Roboto Slab" panose="020B0604020202020204" charset="0"/>
                <a:ea typeface="Roboto Slab" panose="020B0604020202020204" charset="0"/>
                <a:cs typeface="Nixie One"/>
                <a:sym typeface="Nixie One"/>
              </a:rPr>
              <a:t> (20</a:t>
            </a:r>
            <a:r>
              <a:rPr lang="cs-CZ" sz="1800" b="1" dirty="0">
                <a:solidFill>
                  <a:schemeClr val="accent1"/>
                </a:solidFill>
                <a:latin typeface="Roboto Slab" panose="020B0604020202020204" charset="0"/>
                <a:ea typeface="Roboto Slab" panose="020B0604020202020204" charset="0"/>
                <a:cs typeface="Nixie One"/>
                <a:sym typeface="Nixie One"/>
              </a:rPr>
              <a:t>01</a:t>
            </a:r>
            <a:r>
              <a:rPr lang="en-US" sz="1800" b="1" dirty="0">
                <a:solidFill>
                  <a:schemeClr val="accent1"/>
                </a:solidFill>
                <a:latin typeface="Roboto Slab" panose="020B0604020202020204" charset="0"/>
                <a:ea typeface="Roboto Slab" panose="020B0604020202020204" charset="0"/>
                <a:cs typeface="Nixie One"/>
                <a:sym typeface="Nixie One"/>
              </a:rPr>
              <a:t> - 20</a:t>
            </a:r>
            <a:r>
              <a:rPr lang="cs-CZ" sz="1800" b="1" dirty="0">
                <a:solidFill>
                  <a:schemeClr val="accent1"/>
                </a:solidFill>
                <a:latin typeface="Roboto Slab" panose="020B0604020202020204" charset="0"/>
                <a:ea typeface="Roboto Slab" panose="020B0604020202020204" charset="0"/>
                <a:cs typeface="Nixie One"/>
                <a:sym typeface="Nixie One"/>
              </a:rPr>
              <a:t>10</a:t>
            </a:r>
            <a:r>
              <a:rPr lang="en-US" sz="1800" b="1" dirty="0">
                <a:solidFill>
                  <a:schemeClr val="accent1"/>
                </a:solidFill>
                <a:latin typeface="Roboto Slab" panose="020B0604020202020204" charset="0"/>
                <a:ea typeface="Roboto Slab" panose="020B0604020202020204" charset="0"/>
                <a:cs typeface="Nixie One"/>
                <a:sym typeface="Nixie One"/>
              </a:rPr>
              <a:t>):</a:t>
            </a:r>
            <a:endParaRPr lang="cs-CZ" sz="1800" b="1" dirty="0">
              <a:solidFill>
                <a:schemeClr val="accent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r>
              <a:rPr lang="cs-CZ" sz="1800" b="1" dirty="0">
                <a:solidFill>
                  <a:schemeClr val="tx1"/>
                </a:solidFill>
                <a:latin typeface="Roboto Slab" panose="020B0604020202020204" charset="0"/>
                <a:ea typeface="Roboto Slab" panose="020B0604020202020204" charset="0"/>
                <a:cs typeface="Nixie One"/>
                <a:sym typeface="Nixie One"/>
              </a:rPr>
              <a:t>C</a:t>
            </a:r>
            <a:r>
              <a:rPr lang="en-US" sz="1800" b="1" dirty="0" err="1">
                <a:solidFill>
                  <a:schemeClr val="tx1"/>
                </a:solidFill>
                <a:latin typeface="Roboto Slab" panose="020B0604020202020204" charset="0"/>
                <a:ea typeface="Roboto Slab" panose="020B0604020202020204" charset="0"/>
                <a:cs typeface="Nixie One"/>
                <a:sym typeface="Nixie One"/>
              </a:rPr>
              <a:t>limate</a:t>
            </a:r>
            <a:r>
              <a:rPr lang="en-US" sz="1800" b="1" dirty="0">
                <a:solidFill>
                  <a:schemeClr val="tx1"/>
                </a:solidFill>
                <a:latin typeface="Roboto Slab" panose="020B0604020202020204" charset="0"/>
                <a:ea typeface="Roboto Slab" panose="020B0604020202020204" charset="0"/>
                <a:cs typeface="Nixie One"/>
                <a:sym typeface="Nixie One"/>
              </a:rPr>
              <a:t> change as an outstanding challenge </a:t>
            </a:r>
          </a:p>
          <a:p>
            <a:pPr marL="285750" lvl="0" indent="-285750">
              <a:spcBef>
                <a:spcPts val="600"/>
              </a:spcBef>
              <a:buFont typeface="Arial" panose="020B0604020202020204" pitchFamily="34" charset="0"/>
              <a:buChar char="•"/>
            </a:pPr>
            <a:r>
              <a:rPr lang="cs-CZ" sz="1800" b="1" dirty="0">
                <a:solidFill>
                  <a:schemeClr val="tx1"/>
                </a:solidFill>
                <a:latin typeface="Roboto Slab" panose="020B0604020202020204" charset="0"/>
                <a:ea typeface="Roboto Slab" panose="020B0604020202020204" charset="0"/>
                <a:cs typeface="Nixie One"/>
                <a:sym typeface="Nixie One"/>
              </a:rPr>
              <a:t>P</a:t>
            </a:r>
            <a:r>
              <a:rPr lang="en-US" sz="1800" b="1" dirty="0" err="1">
                <a:solidFill>
                  <a:schemeClr val="tx1"/>
                </a:solidFill>
                <a:latin typeface="Roboto Slab" panose="020B0604020202020204" charset="0"/>
                <a:ea typeface="Roboto Slab" panose="020B0604020202020204" charset="0"/>
                <a:cs typeface="Nixie One"/>
                <a:sym typeface="Nixie One"/>
              </a:rPr>
              <a:t>rotecting</a:t>
            </a:r>
            <a:r>
              <a:rPr lang="en-US" sz="1800" b="1" dirty="0">
                <a:solidFill>
                  <a:schemeClr val="tx1"/>
                </a:solidFill>
                <a:latin typeface="Roboto Slab" panose="020B0604020202020204" charset="0"/>
                <a:ea typeface="Roboto Slab" panose="020B0604020202020204" charset="0"/>
                <a:cs typeface="Nixie One"/>
                <a:sym typeface="Nixie One"/>
              </a:rPr>
              <a:t>, conserving, restoring and developing the functioning of natural systems, natural habitats, wild flora and fauna </a:t>
            </a:r>
          </a:p>
          <a:p>
            <a:pPr marL="285750" lvl="0" indent="-285750">
              <a:spcBef>
                <a:spcPts val="600"/>
              </a:spcBef>
              <a:buFont typeface="Arial" panose="020B0604020202020204" pitchFamily="34" charset="0"/>
              <a:buChar char="•"/>
            </a:pPr>
            <a:r>
              <a:rPr lang="cs-CZ" sz="1800" b="1" dirty="0">
                <a:solidFill>
                  <a:schemeClr val="tx1"/>
                </a:solidFill>
                <a:latin typeface="Roboto Slab" panose="020B0604020202020204" charset="0"/>
                <a:ea typeface="Roboto Slab" panose="020B0604020202020204" charset="0"/>
                <a:cs typeface="Nixie One"/>
                <a:sym typeface="Nixie One"/>
              </a:rPr>
              <a:t>C</a:t>
            </a:r>
            <a:r>
              <a:rPr lang="en-US" sz="1800" b="1" dirty="0" err="1">
                <a:solidFill>
                  <a:schemeClr val="tx1"/>
                </a:solidFill>
                <a:latin typeface="Roboto Slab" panose="020B0604020202020204" charset="0"/>
                <a:ea typeface="Roboto Slab" panose="020B0604020202020204" charset="0"/>
                <a:cs typeface="Nixie One"/>
                <a:sym typeface="Nixie One"/>
              </a:rPr>
              <a:t>ontributing</a:t>
            </a:r>
            <a:r>
              <a:rPr lang="en-US" sz="1800" b="1" dirty="0">
                <a:solidFill>
                  <a:schemeClr val="tx1"/>
                </a:solidFill>
                <a:latin typeface="Roboto Slab" panose="020B0604020202020204" charset="0"/>
                <a:ea typeface="Roboto Slab" panose="020B0604020202020204" charset="0"/>
                <a:cs typeface="Nixie One"/>
                <a:sym typeface="Nixie One"/>
              </a:rPr>
              <a:t> to a high level of quality of life and social well being for citizens </a:t>
            </a:r>
          </a:p>
          <a:p>
            <a:pPr marL="285750" lvl="0" indent="-285750">
              <a:spcBef>
                <a:spcPts val="600"/>
              </a:spcBef>
              <a:buFont typeface="Arial" panose="020B0604020202020204" pitchFamily="34" charset="0"/>
              <a:buChar char="•"/>
            </a:pPr>
            <a:r>
              <a:rPr lang="cs-CZ" sz="1800" b="1" dirty="0">
                <a:solidFill>
                  <a:schemeClr val="tx1"/>
                </a:solidFill>
                <a:latin typeface="Roboto Slab" panose="020B0604020202020204" charset="0"/>
                <a:ea typeface="Roboto Slab" panose="020B0604020202020204" charset="0"/>
                <a:cs typeface="Nixie One"/>
                <a:sym typeface="Nixie One"/>
              </a:rPr>
              <a:t>B</a:t>
            </a:r>
            <a:r>
              <a:rPr lang="en-US" sz="1800" b="1" dirty="0" err="1">
                <a:solidFill>
                  <a:schemeClr val="tx1"/>
                </a:solidFill>
                <a:latin typeface="Roboto Slab" panose="020B0604020202020204" charset="0"/>
                <a:ea typeface="Roboto Slab" panose="020B0604020202020204" charset="0"/>
                <a:cs typeface="Nixie One"/>
                <a:sym typeface="Nixie One"/>
              </a:rPr>
              <a:t>etter</a:t>
            </a:r>
            <a:r>
              <a:rPr lang="en-US" sz="1800" b="1" dirty="0">
                <a:solidFill>
                  <a:schemeClr val="tx1"/>
                </a:solidFill>
                <a:latin typeface="Roboto Slab" panose="020B0604020202020204" charset="0"/>
                <a:ea typeface="Roboto Slab" panose="020B0604020202020204" charset="0"/>
                <a:cs typeface="Nixie One"/>
                <a:sym typeface="Nixie One"/>
              </a:rPr>
              <a:t> resource efficiency and resource and waste management</a:t>
            </a: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r>
              <a:rPr lang="cs-CZ" sz="1800" b="1" dirty="0">
                <a:solidFill>
                  <a:schemeClr val="tx1"/>
                </a:solidFill>
                <a:latin typeface="Roboto Slab" panose="020B0604020202020204" charset="0"/>
                <a:ea typeface="Roboto Slab" panose="020B0604020202020204" charset="0"/>
                <a:cs typeface="Nixie One"/>
                <a:sym typeface="Nixie One"/>
              </a:rPr>
              <a:t>More </a:t>
            </a:r>
            <a:r>
              <a:rPr lang="cs-CZ" sz="1800" b="1" dirty="0" err="1">
                <a:solidFill>
                  <a:schemeClr val="tx1"/>
                </a:solidFill>
                <a:latin typeface="Roboto Slab" panose="020B0604020202020204" charset="0"/>
                <a:ea typeface="Roboto Slab" panose="020B0604020202020204" charset="0"/>
                <a:cs typeface="Nixie One"/>
                <a:sym typeface="Nixie One"/>
              </a:rPr>
              <a:t>stringent</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objectives</a:t>
            </a: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cs-CZ" sz="1800" b="1" dirty="0" err="1">
                <a:solidFill>
                  <a:schemeClr val="tx1"/>
                </a:solidFill>
                <a:latin typeface="Roboto Slab" panose="020B0604020202020204" charset="0"/>
                <a:ea typeface="Roboto Slab" panose="020B0604020202020204" charset="0"/>
                <a:cs typeface="Nixie One"/>
                <a:sym typeface="Nixie One"/>
              </a:rPr>
              <a:t>Critical</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review</a:t>
            </a:r>
            <a:r>
              <a:rPr lang="cs-CZ" sz="1800" b="1" dirty="0">
                <a:solidFill>
                  <a:schemeClr val="tx1"/>
                </a:solidFill>
                <a:latin typeface="Roboto Slab" panose="020B0604020202020204" charset="0"/>
                <a:ea typeface="Roboto Slab" panose="020B0604020202020204" charset="0"/>
                <a:cs typeface="Nixie One"/>
                <a:sym typeface="Nixie One"/>
              </a:rPr>
              <a:t> in 2007 </a:t>
            </a:r>
          </a:p>
          <a:p>
            <a:pPr lvl="0">
              <a:spcBef>
                <a:spcPts val="600"/>
              </a:spcBef>
            </a:pPr>
            <a:r>
              <a:rPr lang="cs-CZ" sz="1800" b="1" dirty="0" err="1">
                <a:solidFill>
                  <a:schemeClr val="tx1"/>
                </a:solidFill>
                <a:latin typeface="Roboto Slab" panose="020B0604020202020204" charset="0"/>
                <a:ea typeface="Roboto Slab" panose="020B0604020202020204" charset="0"/>
                <a:cs typeface="Nixie One"/>
                <a:sym typeface="Nixie One"/>
              </a:rPr>
              <a:t>Financial</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crysis</a:t>
            </a: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And </a:t>
            </a:r>
            <a:r>
              <a:rPr lang="cs-CZ" sz="1800" b="1" dirty="0" err="1">
                <a:solidFill>
                  <a:schemeClr val="tx1"/>
                </a:solidFill>
                <a:latin typeface="Roboto Slab" panose="020B0604020202020204" charset="0"/>
                <a:ea typeface="Roboto Slab" panose="020B0604020202020204" charset="0"/>
                <a:cs typeface="Nixie One"/>
                <a:sym typeface="Nixie One"/>
              </a:rPr>
              <a:t>then</a:t>
            </a:r>
            <a:r>
              <a:rPr lang="cs-CZ" sz="1800" b="1" dirty="0">
                <a:solidFill>
                  <a:schemeClr val="tx1"/>
                </a:solidFill>
                <a:latin typeface="Roboto Slab" panose="020B0604020202020204" charset="0"/>
                <a:ea typeface="Roboto Slab" panose="020B0604020202020204" charset="0"/>
                <a:cs typeface="Nixie One"/>
                <a:sym typeface="Nixie One"/>
              </a:rPr>
              <a:t>?</a:t>
            </a: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Tree>
    <p:extLst>
      <p:ext uri="{BB962C8B-B14F-4D97-AF65-F5344CB8AC3E}">
        <p14:creationId xmlns:p14="http://schemas.microsoft.com/office/powerpoint/2010/main" val="1452233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 calcmode="lin" valueType="num">
                                      <p:cBhvr additive="base">
                                        <p:cTn id="4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xEl>
                                              <p:pRg st="8" end="8"/>
                                            </p:txEl>
                                          </p:spTgt>
                                        </p:tgtEl>
                                        <p:attrNameLst>
                                          <p:attrName>style.visibility</p:attrName>
                                        </p:attrNameLst>
                                      </p:cBhvr>
                                      <p:to>
                                        <p:strVal val="visible"/>
                                      </p:to>
                                    </p:set>
                                    <p:anim calcmode="lin" valueType="num">
                                      <p:cBhvr additive="base">
                                        <p:cTn id="49"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
                                            <p:txEl>
                                              <p:pRg st="10" end="10"/>
                                            </p:txEl>
                                          </p:spTgt>
                                        </p:tgtEl>
                                        <p:attrNameLst>
                                          <p:attrName>style.visibility</p:attrName>
                                        </p:attrNameLst>
                                      </p:cBhvr>
                                      <p:to>
                                        <p:strVal val="visible"/>
                                      </p:to>
                                    </p:set>
                                    <p:anim calcmode="lin" valueType="num">
                                      <p:cBhvr additive="base">
                                        <p:cTn id="55"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180473"/>
            <a:ext cx="8238002" cy="3000284"/>
          </a:xfrm>
          <a:prstGeom prst="rect">
            <a:avLst/>
          </a:prstGeom>
          <a:noFill/>
          <a:ln>
            <a:noFill/>
          </a:ln>
        </p:spPr>
        <p:txBody>
          <a:bodyPr lIns="91425" tIns="91425" rIns="91425" bIns="91425" anchor="t" anchorCtr="0">
            <a:noAutofit/>
          </a:bodyPr>
          <a:lstStyle/>
          <a:p>
            <a:pPr lvl="0">
              <a:spcBef>
                <a:spcPts val="600"/>
              </a:spcBef>
            </a:pPr>
            <a:r>
              <a:rPr lang="en-US" sz="1800" b="1" dirty="0">
                <a:solidFill>
                  <a:schemeClr val="accent1"/>
                </a:solidFill>
                <a:latin typeface="Roboto Slab" panose="020B0604020202020204" charset="0"/>
                <a:ea typeface="Roboto Slab" panose="020B0604020202020204" charset="0"/>
                <a:cs typeface="Nixie One"/>
                <a:sym typeface="Nixie One"/>
              </a:rPr>
              <a:t>The S</a:t>
            </a:r>
            <a:r>
              <a:rPr lang="cs-CZ" sz="1800" b="1" dirty="0" err="1">
                <a:solidFill>
                  <a:schemeClr val="accent1"/>
                </a:solidFill>
                <a:latin typeface="Roboto Slab" panose="020B0604020202020204" charset="0"/>
                <a:ea typeface="Roboto Slab" panose="020B0604020202020204" charset="0"/>
                <a:cs typeface="Nixie One"/>
                <a:sym typeface="Nixie One"/>
              </a:rPr>
              <a:t>eventh</a:t>
            </a:r>
            <a:r>
              <a:rPr lang="en-US" sz="1800" b="1" dirty="0">
                <a:solidFill>
                  <a:schemeClr val="accent1"/>
                </a:solidFill>
                <a:latin typeface="Roboto Slab" panose="020B0604020202020204" charset="0"/>
                <a:ea typeface="Roboto Slab" panose="020B0604020202020204" charset="0"/>
                <a:cs typeface="Nixie One"/>
                <a:sym typeface="Nixie One"/>
              </a:rPr>
              <a:t> Action Program</a:t>
            </a:r>
            <a:r>
              <a:rPr lang="cs-CZ" sz="1800" b="1" dirty="0" err="1">
                <a:solidFill>
                  <a:schemeClr val="accent1"/>
                </a:solidFill>
                <a:latin typeface="Roboto Slab" panose="020B0604020202020204" charset="0"/>
                <a:ea typeface="Roboto Slab" panose="020B0604020202020204" charset="0"/>
                <a:cs typeface="Nixie One"/>
                <a:sym typeface="Nixie One"/>
              </a:rPr>
              <a:t>me</a:t>
            </a:r>
            <a:r>
              <a:rPr lang="en-US" sz="1800" b="1" dirty="0">
                <a:solidFill>
                  <a:schemeClr val="accent1"/>
                </a:solidFill>
                <a:latin typeface="Roboto Slab" panose="020B0604020202020204" charset="0"/>
                <a:ea typeface="Roboto Slab" panose="020B0604020202020204" charset="0"/>
                <a:cs typeface="Nixie One"/>
                <a:sym typeface="Nixie One"/>
              </a:rPr>
              <a:t> (20</a:t>
            </a:r>
            <a:r>
              <a:rPr lang="cs-CZ" sz="1800" b="1" dirty="0">
                <a:solidFill>
                  <a:schemeClr val="accent1"/>
                </a:solidFill>
                <a:latin typeface="Roboto Slab" panose="020B0604020202020204" charset="0"/>
                <a:ea typeface="Roboto Slab" panose="020B0604020202020204" charset="0"/>
                <a:cs typeface="Nixie One"/>
                <a:sym typeface="Nixie One"/>
              </a:rPr>
              <a:t>13</a:t>
            </a:r>
            <a:r>
              <a:rPr lang="en-US" sz="1800" b="1" dirty="0">
                <a:solidFill>
                  <a:schemeClr val="accent1"/>
                </a:solidFill>
                <a:latin typeface="Roboto Slab" panose="020B0604020202020204" charset="0"/>
                <a:ea typeface="Roboto Slab" panose="020B0604020202020204" charset="0"/>
                <a:cs typeface="Nixie One"/>
                <a:sym typeface="Nixie One"/>
              </a:rPr>
              <a:t> - 20</a:t>
            </a:r>
            <a:r>
              <a:rPr lang="cs-CZ" sz="1800" b="1" dirty="0">
                <a:solidFill>
                  <a:schemeClr val="accent1"/>
                </a:solidFill>
                <a:latin typeface="Roboto Slab" panose="020B0604020202020204" charset="0"/>
                <a:ea typeface="Roboto Slab" panose="020B0604020202020204" charset="0"/>
                <a:cs typeface="Nixie One"/>
                <a:sym typeface="Nixie One"/>
              </a:rPr>
              <a:t>20</a:t>
            </a:r>
            <a:r>
              <a:rPr lang="en-US" sz="1800" b="1" dirty="0">
                <a:solidFill>
                  <a:schemeClr val="accent1"/>
                </a:solidFill>
                <a:latin typeface="Roboto Slab" panose="020B0604020202020204" charset="0"/>
                <a:ea typeface="Roboto Slab" panose="020B0604020202020204" charset="0"/>
                <a:cs typeface="Nixie One"/>
                <a:sym typeface="Nixie One"/>
              </a:rPr>
              <a:t>):</a:t>
            </a:r>
            <a:endParaRPr lang="cs-CZ" sz="1800" b="1" dirty="0">
              <a:solidFill>
                <a:schemeClr val="accent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"Living well, within the limits of our planet„</a:t>
            </a:r>
          </a:p>
          <a:p>
            <a:pPr marL="285750" lvl="0" indent="-285750">
              <a:spcBef>
                <a:spcPts val="600"/>
              </a:spcBef>
              <a:buFont typeface="Arial" panose="020B0604020202020204" pitchFamily="34" charset="0"/>
              <a:buChar char="•"/>
            </a:pPr>
            <a:r>
              <a:rPr lang="cs-CZ" sz="1800" b="1" dirty="0">
                <a:solidFill>
                  <a:schemeClr val="tx1"/>
                </a:solidFill>
                <a:latin typeface="Roboto Slab" panose="020B0604020202020204" charset="0"/>
                <a:ea typeface="Roboto Slab" panose="020B0604020202020204" charset="0"/>
                <a:cs typeface="Nixie One"/>
                <a:sym typeface="Nixie One"/>
              </a:rPr>
              <a:t>No </a:t>
            </a:r>
            <a:r>
              <a:rPr lang="cs-CZ" sz="1800" b="1" dirty="0" err="1">
                <a:solidFill>
                  <a:schemeClr val="tx1"/>
                </a:solidFill>
                <a:latin typeface="Roboto Slab" panose="020B0604020202020204" charset="0"/>
                <a:ea typeface="Roboto Slab" panose="020B0604020202020204" charset="0"/>
                <a:cs typeface="Nixie One"/>
                <a:sym typeface="Nixie One"/>
              </a:rPr>
              <a:t>specific</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objectives</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levels</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of</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pollution</a:t>
            </a:r>
            <a:r>
              <a:rPr lang="cs-CZ" sz="1800" b="1" dirty="0">
                <a:solidFill>
                  <a:schemeClr val="tx1"/>
                </a:solidFill>
                <a:latin typeface="Roboto Slab" panose="020B0604020202020204" charset="0"/>
                <a:ea typeface="Roboto Slab" panose="020B0604020202020204" charset="0"/>
                <a:cs typeface="Nixie One"/>
                <a:sym typeface="Nixie One"/>
              </a:rPr>
              <a:t>)</a:t>
            </a: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Towards a resource-efficient, low-carbon economy</a:t>
            </a: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2020 timeframe, 2050 vision, 9 priority objectives</a:t>
            </a: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3 Thematic priority objectives:</a:t>
            </a: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Protecting nature and strengthening</a:t>
            </a: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ecological resilience</a:t>
            </a: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Boosting sustainable, resource-efficient,</a:t>
            </a:r>
            <a:endParaRPr lang="cs-CZ" sz="1800" b="1" dirty="0">
              <a:solidFill>
                <a:schemeClr val="tx1"/>
              </a:solidFill>
              <a:latin typeface="Roboto Slab" panose="020B0604020202020204" charset="0"/>
              <a:ea typeface="Roboto Slab" panose="020B0604020202020204" charset="0"/>
              <a:cs typeface="Nixie One"/>
              <a:sym typeface="Nixie One"/>
            </a:endParaRPr>
          </a:p>
          <a:p>
            <a:pPr lvl="1">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low-carbon growth, and</a:t>
            </a: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Effectively addressing environment-related</a:t>
            </a: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threats to health.</a:t>
            </a: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pic>
        <p:nvPicPr>
          <p:cNvPr id="3"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14946" y="1932265"/>
            <a:ext cx="2952328" cy="295232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64956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additive="base">
                                        <p:cTn id="3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 calcmode="lin" valueType="num">
                                      <p:cBhvr additive="base">
                                        <p:cTn id="4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xEl>
                                              <p:pRg st="8" end="8"/>
                                            </p:txEl>
                                          </p:spTgt>
                                        </p:tgtEl>
                                        <p:attrNameLst>
                                          <p:attrName>style.visibility</p:attrName>
                                        </p:attrNameLst>
                                      </p:cBhvr>
                                      <p:to>
                                        <p:strVal val="visible"/>
                                      </p:to>
                                    </p:set>
                                    <p:anim calcmode="lin" valueType="num">
                                      <p:cBhvr additive="base">
                                        <p:cTn id="49"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
                                            <p:txEl>
                                              <p:pRg st="9" end="9"/>
                                            </p:txEl>
                                          </p:spTgt>
                                        </p:tgtEl>
                                        <p:attrNameLst>
                                          <p:attrName>style.visibility</p:attrName>
                                        </p:attrNameLst>
                                      </p:cBhvr>
                                      <p:to>
                                        <p:strVal val="visible"/>
                                      </p:to>
                                    </p:set>
                                    <p:anim calcmode="lin" valueType="num">
                                      <p:cBhvr additive="base">
                                        <p:cTn id="55"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9" end="9"/>
                                            </p:txEl>
                                          </p:spTgt>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
                                            <p:txEl>
                                              <p:pRg st="10" end="10"/>
                                            </p:txEl>
                                          </p:spTgt>
                                        </p:tgtEl>
                                        <p:attrNameLst>
                                          <p:attrName>style.visibility</p:attrName>
                                        </p:attrNameLst>
                                      </p:cBhvr>
                                      <p:to>
                                        <p:strVal val="visible"/>
                                      </p:to>
                                    </p:set>
                                    <p:anim calcmode="lin" valueType="num">
                                      <p:cBhvr additive="base">
                                        <p:cTn id="59"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2">
                                            <p:txEl>
                                              <p:pRg st="11" end="11"/>
                                            </p:txEl>
                                          </p:spTgt>
                                        </p:tgtEl>
                                        <p:attrNameLst>
                                          <p:attrName>style.visibility</p:attrName>
                                        </p:attrNameLst>
                                      </p:cBhvr>
                                      <p:to>
                                        <p:strVal val="visible"/>
                                      </p:to>
                                    </p:set>
                                    <p:anim calcmode="lin" valueType="num">
                                      <p:cBhvr additive="base">
                                        <p:cTn id="65"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2">
                                            <p:txEl>
                                              <p:pRg st="12" end="12"/>
                                            </p:txEl>
                                          </p:spTgt>
                                        </p:tgtEl>
                                        <p:attrNameLst>
                                          <p:attrName>style.visibility</p:attrName>
                                        </p:attrNameLst>
                                      </p:cBhvr>
                                      <p:to>
                                        <p:strVal val="visible"/>
                                      </p:to>
                                    </p:set>
                                    <p:anim calcmode="lin" valueType="num">
                                      <p:cBhvr additive="base">
                                        <p:cTn id="71"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2">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180473"/>
            <a:ext cx="8238002" cy="3000284"/>
          </a:xfrm>
          <a:prstGeom prst="rect">
            <a:avLst/>
          </a:prstGeom>
          <a:noFill/>
          <a:ln>
            <a:noFill/>
          </a:ln>
        </p:spPr>
        <p:txBody>
          <a:bodyPr lIns="91425" tIns="91425" rIns="91425" bIns="91425" anchor="t" anchorCtr="0">
            <a:noAutofit/>
          </a:bodyPr>
          <a:lstStyle/>
          <a:p>
            <a:pPr lvl="0">
              <a:spcBef>
                <a:spcPts val="600"/>
              </a:spcBef>
            </a:pPr>
            <a:r>
              <a:rPr lang="en-US" sz="1800" b="1" dirty="0">
                <a:solidFill>
                  <a:schemeClr val="accent1"/>
                </a:solidFill>
                <a:latin typeface="Roboto Slab" panose="020B0604020202020204" charset="0"/>
                <a:ea typeface="Roboto Slab" panose="020B0604020202020204" charset="0"/>
                <a:cs typeface="Nixie One"/>
                <a:sym typeface="Nixie One"/>
              </a:rPr>
              <a:t>The S</a:t>
            </a:r>
            <a:r>
              <a:rPr lang="cs-CZ" sz="1800" b="1" dirty="0" err="1">
                <a:solidFill>
                  <a:schemeClr val="accent1"/>
                </a:solidFill>
                <a:latin typeface="Roboto Slab" panose="020B0604020202020204" charset="0"/>
                <a:ea typeface="Roboto Slab" panose="020B0604020202020204" charset="0"/>
                <a:cs typeface="Nixie One"/>
                <a:sym typeface="Nixie One"/>
              </a:rPr>
              <a:t>eventh</a:t>
            </a:r>
            <a:r>
              <a:rPr lang="en-US" sz="1800" b="1" dirty="0">
                <a:solidFill>
                  <a:schemeClr val="accent1"/>
                </a:solidFill>
                <a:latin typeface="Roboto Slab" panose="020B0604020202020204" charset="0"/>
                <a:ea typeface="Roboto Slab" panose="020B0604020202020204" charset="0"/>
                <a:cs typeface="Nixie One"/>
                <a:sym typeface="Nixie One"/>
              </a:rPr>
              <a:t> Action Program</a:t>
            </a:r>
            <a:r>
              <a:rPr lang="cs-CZ" sz="1800" b="1" dirty="0" err="1">
                <a:solidFill>
                  <a:schemeClr val="accent1"/>
                </a:solidFill>
                <a:latin typeface="Roboto Slab" panose="020B0604020202020204" charset="0"/>
                <a:ea typeface="Roboto Slab" panose="020B0604020202020204" charset="0"/>
                <a:cs typeface="Nixie One"/>
                <a:sym typeface="Nixie One"/>
              </a:rPr>
              <a:t>me</a:t>
            </a:r>
            <a:r>
              <a:rPr lang="en-US" sz="1800" b="1" dirty="0">
                <a:solidFill>
                  <a:schemeClr val="accent1"/>
                </a:solidFill>
                <a:latin typeface="Roboto Slab" panose="020B0604020202020204" charset="0"/>
                <a:ea typeface="Roboto Slab" panose="020B0604020202020204" charset="0"/>
                <a:cs typeface="Nixie One"/>
                <a:sym typeface="Nixie One"/>
              </a:rPr>
              <a:t> (20</a:t>
            </a:r>
            <a:r>
              <a:rPr lang="cs-CZ" sz="1800" b="1" dirty="0">
                <a:solidFill>
                  <a:schemeClr val="accent1"/>
                </a:solidFill>
                <a:latin typeface="Roboto Slab" panose="020B0604020202020204" charset="0"/>
                <a:ea typeface="Roboto Slab" panose="020B0604020202020204" charset="0"/>
                <a:cs typeface="Nixie One"/>
                <a:sym typeface="Nixie One"/>
              </a:rPr>
              <a:t>13</a:t>
            </a:r>
            <a:r>
              <a:rPr lang="en-US" sz="1800" b="1" dirty="0">
                <a:solidFill>
                  <a:schemeClr val="accent1"/>
                </a:solidFill>
                <a:latin typeface="Roboto Slab" panose="020B0604020202020204" charset="0"/>
                <a:ea typeface="Roboto Slab" panose="020B0604020202020204" charset="0"/>
                <a:cs typeface="Nixie One"/>
                <a:sym typeface="Nixie One"/>
              </a:rPr>
              <a:t> - 20</a:t>
            </a:r>
            <a:r>
              <a:rPr lang="cs-CZ" sz="1800" b="1" dirty="0">
                <a:solidFill>
                  <a:schemeClr val="accent1"/>
                </a:solidFill>
                <a:latin typeface="Roboto Slab" panose="020B0604020202020204" charset="0"/>
                <a:ea typeface="Roboto Slab" panose="020B0604020202020204" charset="0"/>
                <a:cs typeface="Nixie One"/>
                <a:sym typeface="Nixie One"/>
              </a:rPr>
              <a:t>20</a:t>
            </a:r>
            <a:r>
              <a:rPr lang="en-US" sz="1800" b="1" dirty="0">
                <a:solidFill>
                  <a:schemeClr val="accent1"/>
                </a:solidFill>
                <a:latin typeface="Roboto Slab" panose="020B0604020202020204" charset="0"/>
                <a:ea typeface="Roboto Slab" panose="020B0604020202020204" charset="0"/>
                <a:cs typeface="Nixie One"/>
                <a:sym typeface="Nixie One"/>
              </a:rPr>
              <a:t>):</a:t>
            </a:r>
            <a:endParaRPr lang="cs-CZ" sz="1800" b="1" dirty="0">
              <a:solidFill>
                <a:schemeClr val="accent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EU Environmental policy is linked to the EU budget:</a:t>
            </a: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Green funding, 5 % - 20  % </a:t>
            </a:r>
            <a:r>
              <a:rPr lang="cs-CZ" sz="1800" b="1" dirty="0">
                <a:solidFill>
                  <a:schemeClr val="tx1"/>
                </a:solidFill>
                <a:latin typeface="Roboto Slab" panose="020B0604020202020204" charset="0"/>
                <a:ea typeface="Roboto Slab" panose="020B0604020202020204" charset="0"/>
                <a:cs typeface="Nixie One"/>
                <a:sym typeface="Nixie One"/>
              </a:rPr>
              <a:t>G</a:t>
            </a:r>
            <a:r>
              <a:rPr lang="en-US" sz="1800" b="1" dirty="0">
                <a:solidFill>
                  <a:schemeClr val="tx1"/>
                </a:solidFill>
                <a:latin typeface="Roboto Slab" panose="020B0604020202020204" charset="0"/>
                <a:ea typeface="Roboto Slab" panose="020B0604020202020204" charset="0"/>
                <a:cs typeface="Nixie One"/>
                <a:sym typeface="Nixie One"/>
              </a:rPr>
              <a:t>C</a:t>
            </a: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Private investors</a:t>
            </a: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Europe 2020 - the EU's growth strategy</a:t>
            </a: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2015 Action Plan on circular economy</a:t>
            </a: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i="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i="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en-US" sz="1800" b="1" i="1" dirty="0">
                <a:solidFill>
                  <a:schemeClr val="tx1"/>
                </a:solidFill>
                <a:latin typeface="Roboto Slab" panose="020B0604020202020204" charset="0"/>
                <a:ea typeface="Roboto Slab" panose="020B0604020202020204" charset="0"/>
                <a:cs typeface="Nixie One"/>
                <a:sym typeface="Nixie One"/>
              </a:rPr>
              <a:t>to become a smart, sustainable and inclusive economy. These three mutually reinforcing priorities should help the EU and the Member States deliver high levels of employment, productivity and social cohesion.</a:t>
            </a:r>
          </a:p>
          <a:p>
            <a:pPr marL="285750" lvl="0" indent="-285750">
              <a:spcBef>
                <a:spcPts val="600"/>
              </a:spcBef>
              <a:buFont typeface="Arial" panose="020B0604020202020204" pitchFamily="34" charset="0"/>
              <a:buChar char="•"/>
            </a:pPr>
            <a:endParaRPr lang="en-US" sz="1800" b="1" i="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pic>
        <p:nvPicPr>
          <p:cNvPr id="3"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1199" y="969739"/>
            <a:ext cx="2952328" cy="295232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01575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11" end="11"/>
                                            </p:txEl>
                                          </p:spTgt>
                                        </p:tgtEl>
                                        <p:attrNameLst>
                                          <p:attrName>style.visibility</p:attrName>
                                        </p:attrNameLst>
                                      </p:cBhvr>
                                      <p:to>
                                        <p:strVal val="visible"/>
                                      </p:to>
                                    </p:set>
                                    <p:anim calcmode="lin" valueType="num">
                                      <p:cBhvr additive="base">
                                        <p:cTn id="43"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180473"/>
            <a:ext cx="8238002" cy="3000284"/>
          </a:xfrm>
          <a:prstGeom prst="rect">
            <a:avLst/>
          </a:prstGeom>
          <a:noFill/>
          <a:ln>
            <a:noFill/>
          </a:ln>
        </p:spPr>
        <p:txBody>
          <a:bodyPr lIns="91425" tIns="91425" rIns="91425" bIns="91425" anchor="t" anchorCtr="0">
            <a:noAutofit/>
          </a:bodyPr>
          <a:lstStyle/>
          <a:p>
            <a:pPr lvl="0">
              <a:spcBef>
                <a:spcPts val="600"/>
              </a:spcBef>
            </a:pPr>
            <a:r>
              <a:rPr lang="cs-CZ" sz="1800" b="1" dirty="0" err="1">
                <a:solidFill>
                  <a:schemeClr val="accent1"/>
                </a:solidFill>
                <a:latin typeface="Roboto Slab" panose="020B0604020202020204" charset="0"/>
                <a:ea typeface="Roboto Slab" panose="020B0604020202020204" charset="0"/>
                <a:cs typeface="Nixie One"/>
                <a:sym typeface="Nixie One"/>
              </a:rPr>
              <a:t>Too</a:t>
            </a:r>
            <a:r>
              <a:rPr lang="cs-CZ" sz="1800" b="1" dirty="0">
                <a:solidFill>
                  <a:schemeClr val="accent1"/>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vague</a:t>
            </a:r>
            <a:r>
              <a:rPr lang="cs-CZ" sz="1800" b="1" dirty="0">
                <a:solidFill>
                  <a:schemeClr val="accent1"/>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Example</a:t>
            </a:r>
            <a:r>
              <a:rPr lang="cs-CZ" sz="1800" b="1" dirty="0">
                <a:solidFill>
                  <a:schemeClr val="accent1"/>
                </a:solidFill>
                <a:latin typeface="Roboto Slab" panose="020B0604020202020204" charset="0"/>
                <a:ea typeface="Roboto Slab" panose="020B0604020202020204" charset="0"/>
                <a:cs typeface="Nixie One"/>
                <a:sym typeface="Nixie One"/>
              </a:rPr>
              <a:t> – air </a:t>
            </a:r>
            <a:r>
              <a:rPr lang="cs-CZ" sz="1800" b="1" dirty="0" err="1">
                <a:solidFill>
                  <a:schemeClr val="accent1"/>
                </a:solidFill>
                <a:latin typeface="Roboto Slab" panose="020B0604020202020204" charset="0"/>
                <a:ea typeface="Roboto Slab" panose="020B0604020202020204" charset="0"/>
                <a:cs typeface="Nixie One"/>
                <a:sym typeface="Nixie One"/>
              </a:rPr>
              <a:t>quality</a:t>
            </a:r>
            <a:endParaRPr lang="cs-CZ" sz="1800" b="1" dirty="0">
              <a:solidFill>
                <a:schemeClr val="accent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cs-CZ"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cs-CZ" b="1" dirty="0">
                <a:solidFill>
                  <a:schemeClr val="tx1"/>
                </a:solidFill>
                <a:latin typeface="Roboto Slab" panose="020B0604020202020204" charset="0"/>
                <a:ea typeface="Roboto Slab" panose="020B0604020202020204" charset="0"/>
                <a:cs typeface="Nixie One"/>
                <a:sym typeface="Nixie One"/>
              </a:rPr>
              <a:t>T</a:t>
            </a:r>
            <a:r>
              <a:rPr lang="en-US" b="1" dirty="0">
                <a:solidFill>
                  <a:schemeClr val="tx1"/>
                </a:solidFill>
                <a:latin typeface="Roboto Slab" panose="020B0604020202020204" charset="0"/>
                <a:ea typeface="Roboto Slab" panose="020B0604020202020204" charset="0"/>
                <a:cs typeface="Nixie One"/>
                <a:sym typeface="Nixie One"/>
              </a:rPr>
              <a:t>he 5th EAP</a:t>
            </a:r>
            <a:r>
              <a:rPr lang="cs-CZ" b="1" dirty="0">
                <a:solidFill>
                  <a:schemeClr val="tx1"/>
                </a:solidFill>
                <a:latin typeface="Roboto Slab" panose="020B0604020202020204" charset="0"/>
                <a:ea typeface="Roboto Slab" panose="020B0604020202020204" charset="0"/>
                <a:cs typeface="Nixie One"/>
                <a:sym typeface="Nixie One"/>
              </a:rPr>
              <a:t>:</a:t>
            </a:r>
            <a:r>
              <a:rPr lang="en-US" b="1" dirty="0">
                <a:solidFill>
                  <a:schemeClr val="tx1"/>
                </a:solidFill>
                <a:latin typeface="Roboto Slab" panose="020B0604020202020204" charset="0"/>
                <a:ea typeface="Roboto Slab" panose="020B0604020202020204" charset="0"/>
                <a:cs typeface="Nixie One"/>
                <a:sym typeface="Nixie One"/>
              </a:rPr>
              <a:t> “WHO values [on air quality] become mandatory et EU level” by the year 2000.</a:t>
            </a:r>
            <a:endParaRPr lang="cs-CZ"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en-US" b="1" dirty="0">
                <a:solidFill>
                  <a:schemeClr val="tx1"/>
                </a:solidFill>
                <a:latin typeface="Roboto Slab" panose="020B0604020202020204" charset="0"/>
                <a:ea typeface="Roboto Slab" panose="020B0604020202020204" charset="0"/>
                <a:cs typeface="Nixie One"/>
                <a:sym typeface="Nixie One"/>
              </a:rPr>
              <a:t>The 6th EAP declared that WHO standards, guidelines and </a:t>
            </a:r>
            <a:r>
              <a:rPr lang="en-US" b="1" dirty="0" err="1">
                <a:solidFill>
                  <a:schemeClr val="tx1"/>
                </a:solidFill>
                <a:latin typeface="Roboto Slab" panose="020B0604020202020204" charset="0"/>
                <a:ea typeface="Roboto Slab" panose="020B0604020202020204" charset="0"/>
                <a:cs typeface="Nixie One"/>
                <a:sym typeface="Nixie One"/>
              </a:rPr>
              <a:t>programmes</a:t>
            </a:r>
            <a:r>
              <a:rPr lang="en-US" b="1" dirty="0">
                <a:solidFill>
                  <a:schemeClr val="tx1"/>
                </a:solidFill>
                <a:latin typeface="Roboto Slab" panose="020B0604020202020204" charset="0"/>
                <a:ea typeface="Roboto Slab" panose="020B0604020202020204" charset="0"/>
                <a:cs typeface="Nixie One"/>
                <a:sym typeface="Nixie One"/>
              </a:rPr>
              <a:t> “will be taken into consideration”</a:t>
            </a:r>
            <a:endParaRPr lang="cs-CZ"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en-US" b="1" dirty="0">
                <a:solidFill>
                  <a:schemeClr val="tx1"/>
                </a:solidFill>
                <a:latin typeface="Roboto Slab" panose="020B0604020202020204" charset="0"/>
                <a:ea typeface="Roboto Slab" panose="020B0604020202020204" charset="0"/>
                <a:cs typeface="Nixie One"/>
                <a:sym typeface="Nixie One"/>
              </a:rPr>
              <a:t>The 7th EAP declared that by 2020, “outdoor air pollution is significantly improved”, without mentioning that the binding limit values had to be respected by 2010 already (by 2015 for PM2.5).</a:t>
            </a:r>
            <a:endParaRPr lang="cs-CZ"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en-US" b="1" dirty="0">
                <a:solidFill>
                  <a:schemeClr val="tx1"/>
                </a:solidFill>
                <a:latin typeface="Roboto Slab" panose="020B0604020202020204" charset="0"/>
                <a:ea typeface="Roboto Slab" panose="020B0604020202020204" charset="0"/>
                <a:cs typeface="Nixie One"/>
                <a:sym typeface="Nixie One"/>
              </a:rPr>
              <a:t>Question of </a:t>
            </a:r>
            <a:r>
              <a:rPr lang="en-US" b="1" dirty="0">
                <a:solidFill>
                  <a:schemeClr val="accent2"/>
                </a:solidFill>
                <a:latin typeface="Roboto Slab" panose="020B0604020202020204" charset="0"/>
                <a:ea typeface="Roboto Slab" panose="020B0604020202020204" charset="0"/>
                <a:cs typeface="Nixie One"/>
                <a:sym typeface="Nixie One"/>
              </a:rPr>
              <a:t>nuclear safety </a:t>
            </a:r>
            <a:r>
              <a:rPr lang="en-US" b="1" dirty="0">
                <a:solidFill>
                  <a:schemeClr val="tx1"/>
                </a:solidFill>
                <a:latin typeface="Roboto Slab" panose="020B0604020202020204" charset="0"/>
                <a:ea typeface="Roboto Slab" panose="020B0604020202020204" charset="0"/>
                <a:cs typeface="Nixie One"/>
                <a:sym typeface="Nixie One"/>
              </a:rPr>
              <a:t>and radiation protection, discussed in the 5th EAP, were altogether omitted in the 6th and 7th EAP, in the same way as specific measures aiming at </a:t>
            </a:r>
            <a:r>
              <a:rPr lang="en-US" b="1" dirty="0">
                <a:solidFill>
                  <a:schemeClr val="accent5"/>
                </a:solidFill>
                <a:latin typeface="Roboto Slab" panose="020B0604020202020204" charset="0"/>
                <a:ea typeface="Roboto Slab" panose="020B0604020202020204" charset="0"/>
                <a:cs typeface="Nixie One"/>
                <a:sym typeface="Nixie One"/>
              </a:rPr>
              <a:t>industrial, agricultural, transport, energy and touristic activities</a:t>
            </a:r>
            <a:r>
              <a:rPr lang="en-US" b="1" dirty="0">
                <a:solidFill>
                  <a:schemeClr val="tx1"/>
                </a:solidFill>
                <a:latin typeface="Roboto Slab" panose="020B0604020202020204" charset="0"/>
                <a:ea typeface="Roboto Slab" panose="020B0604020202020204" charset="0"/>
                <a:cs typeface="Nixie One"/>
                <a:sym typeface="Nixie One"/>
              </a:rPr>
              <a:t> which had been discussed in some detail in the 5th EAP. The 7th EAP vaguely referred to integration and coherence in general.</a:t>
            </a:r>
            <a:endParaRPr lang="cs-CZ"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i="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i="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Tree>
    <p:extLst>
      <p:ext uri="{BB962C8B-B14F-4D97-AF65-F5344CB8AC3E}">
        <p14:creationId xmlns:p14="http://schemas.microsoft.com/office/powerpoint/2010/main" val="654111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 calcmode="lin" valueType="num">
                                      <p:cBhvr additive="base">
                                        <p:cTn id="1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 calcmode="lin" valueType="num">
                                      <p:cBhvr additive="base">
                                        <p:cTn id="1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anim calcmode="lin" valueType="num">
                                      <p:cBhvr additive="base">
                                        <p:cTn id="2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a:stretch>
            <a:fillRect/>
          </a:stretch>
        </p:blipFill>
        <p:spPr>
          <a:xfrm>
            <a:off x="1075601" y="166642"/>
            <a:ext cx="6553200" cy="4762500"/>
          </a:xfrm>
          <a:prstGeom prst="rect">
            <a:avLst/>
          </a:prstGeom>
        </p:spPr>
      </p:pic>
      <p:pic>
        <p:nvPicPr>
          <p:cNvPr id="4" name="Obrázek 3"/>
          <p:cNvPicPr>
            <a:picLocks noChangeAspect="1"/>
          </p:cNvPicPr>
          <p:nvPr/>
        </p:nvPicPr>
        <p:blipFill>
          <a:blip r:embed="rId3"/>
          <a:stretch>
            <a:fillRect/>
          </a:stretch>
        </p:blipFill>
        <p:spPr>
          <a:xfrm>
            <a:off x="1761868" y="59463"/>
            <a:ext cx="5180665" cy="4976858"/>
          </a:xfrm>
          <a:prstGeom prst="rect">
            <a:avLst/>
          </a:prstGeom>
        </p:spPr>
      </p:pic>
      <p:pic>
        <p:nvPicPr>
          <p:cNvPr id="5" name="Obrázek 4"/>
          <p:cNvPicPr>
            <a:picLocks noChangeAspect="1"/>
          </p:cNvPicPr>
          <p:nvPr/>
        </p:nvPicPr>
        <p:blipFill>
          <a:blip r:embed="rId4"/>
          <a:stretch>
            <a:fillRect/>
          </a:stretch>
        </p:blipFill>
        <p:spPr>
          <a:xfrm>
            <a:off x="2318168" y="-23858"/>
            <a:ext cx="4313250" cy="5143500"/>
          </a:xfrm>
          <a:prstGeom prst="rect">
            <a:avLst/>
          </a:prstGeom>
        </p:spPr>
      </p:pic>
    </p:spTree>
    <p:extLst>
      <p:ext uri="{BB962C8B-B14F-4D97-AF65-F5344CB8AC3E}">
        <p14:creationId xmlns:p14="http://schemas.microsoft.com/office/powerpoint/2010/main" val="235379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180473"/>
            <a:ext cx="8238002" cy="3000284"/>
          </a:xfrm>
          <a:prstGeom prst="rect">
            <a:avLst/>
          </a:prstGeom>
          <a:noFill/>
          <a:ln>
            <a:noFill/>
          </a:ln>
        </p:spPr>
        <p:txBody>
          <a:bodyPr lIns="91425" tIns="91425" rIns="91425" bIns="91425" anchor="t" anchorCtr="0">
            <a:noAutofit/>
          </a:bodyPr>
          <a:lstStyle/>
          <a:p>
            <a:pPr lvl="0">
              <a:spcBef>
                <a:spcPts val="600"/>
              </a:spcBef>
            </a:pPr>
            <a:r>
              <a:rPr lang="cs-CZ" sz="1800" b="1" dirty="0">
                <a:solidFill>
                  <a:schemeClr val="accent1"/>
                </a:solidFill>
                <a:latin typeface="Roboto Slab" panose="020B0604020202020204" charset="0"/>
                <a:ea typeface="Roboto Slab" panose="020B0604020202020204" charset="0"/>
                <a:cs typeface="Nixie One"/>
                <a:sym typeface="Nixie One"/>
              </a:rPr>
              <a:t>L</a:t>
            </a:r>
            <a:r>
              <a:rPr lang="en-US" sz="1800" b="1" dirty="0" err="1">
                <a:solidFill>
                  <a:schemeClr val="accent1"/>
                </a:solidFill>
                <a:latin typeface="Roboto Slab" panose="020B0604020202020204" charset="0"/>
                <a:ea typeface="Roboto Slab" panose="020B0604020202020204" charset="0"/>
                <a:cs typeface="Nixie One"/>
                <a:sym typeface="Nixie One"/>
              </a:rPr>
              <a:t>imits</a:t>
            </a:r>
            <a:r>
              <a:rPr lang="en-US" sz="1800" b="1" dirty="0">
                <a:solidFill>
                  <a:schemeClr val="accent1"/>
                </a:solidFill>
                <a:latin typeface="Roboto Slab" panose="020B0604020202020204" charset="0"/>
                <a:ea typeface="Roboto Slab" panose="020B0604020202020204" charset="0"/>
                <a:cs typeface="Nixie One"/>
                <a:sym typeface="Nixie One"/>
              </a:rPr>
              <a:t> of law as a tool for harmonizing environmental policy in the EU</a:t>
            </a: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Formal law is limited in its capacity to harmonize environmental policy, e.g. of the different Member States in the EU</a:t>
            </a:r>
            <a:br>
              <a:rPr lang="en-US" sz="1800" b="1" dirty="0">
                <a:solidFill>
                  <a:schemeClr val="tx1"/>
                </a:solidFill>
                <a:latin typeface="Roboto Slab" panose="020B0604020202020204" charset="0"/>
                <a:ea typeface="Roboto Slab" panose="020B0604020202020204" charset="0"/>
                <a:cs typeface="Nixie One"/>
                <a:sym typeface="Nixie One"/>
              </a:rPr>
            </a:b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P</a:t>
            </a:r>
            <a:r>
              <a:rPr lang="en-US" sz="1800" b="1" dirty="0" err="1">
                <a:solidFill>
                  <a:schemeClr val="tx1"/>
                </a:solidFill>
                <a:latin typeface="Roboto Slab" panose="020B0604020202020204" charset="0"/>
                <a:ea typeface="Roboto Slab" panose="020B0604020202020204" charset="0"/>
                <a:cs typeface="Nixie One"/>
                <a:sym typeface="Nixie One"/>
              </a:rPr>
              <a:t>olitical</a:t>
            </a:r>
            <a:r>
              <a:rPr lang="en-US" sz="1800" b="1" dirty="0">
                <a:solidFill>
                  <a:schemeClr val="tx1"/>
                </a:solidFill>
                <a:latin typeface="Roboto Slab" panose="020B0604020202020204" charset="0"/>
                <a:ea typeface="Roboto Slab" panose="020B0604020202020204" charset="0"/>
                <a:cs typeface="Nixie One"/>
                <a:sym typeface="Nixie One"/>
              </a:rPr>
              <a:t> reasons: </a:t>
            </a: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    difficulties of negotiating compromises that still have the </a:t>
            </a:r>
            <a:br>
              <a:rPr lang="en-US" sz="1800" b="1" dirty="0">
                <a:solidFill>
                  <a:schemeClr val="tx1"/>
                </a:solidFill>
                <a:latin typeface="Roboto Slab" panose="020B0604020202020204" charset="0"/>
                <a:ea typeface="Roboto Slab" panose="020B0604020202020204" charset="0"/>
                <a:cs typeface="Nixie One"/>
                <a:sym typeface="Nixie One"/>
              </a:rPr>
            </a:br>
            <a:r>
              <a:rPr lang="en-US" sz="1800" b="1" dirty="0">
                <a:solidFill>
                  <a:schemeClr val="tx1"/>
                </a:solidFill>
                <a:latin typeface="Roboto Slab" panose="020B0604020202020204" charset="0"/>
                <a:ea typeface="Roboto Slab" panose="020B0604020202020204" charset="0"/>
                <a:cs typeface="Nixie One"/>
                <a:sym typeface="Nixie One"/>
              </a:rPr>
              <a:t>    capacity to harmonize, different cultures of public </a:t>
            </a:r>
            <a:br>
              <a:rPr lang="en-US" sz="1800" b="1" dirty="0">
                <a:solidFill>
                  <a:schemeClr val="tx1"/>
                </a:solidFill>
                <a:latin typeface="Roboto Slab" panose="020B0604020202020204" charset="0"/>
                <a:ea typeface="Roboto Slab" panose="020B0604020202020204" charset="0"/>
                <a:cs typeface="Nixie One"/>
                <a:sym typeface="Nixie One"/>
              </a:rPr>
            </a:br>
            <a:r>
              <a:rPr lang="en-US" sz="1800" b="1" dirty="0">
                <a:solidFill>
                  <a:schemeClr val="tx1"/>
                </a:solidFill>
                <a:latin typeface="Roboto Slab" panose="020B0604020202020204" charset="0"/>
                <a:ea typeface="Roboto Slab" panose="020B0604020202020204" charset="0"/>
                <a:cs typeface="Nixie One"/>
                <a:sym typeface="Nixie One"/>
              </a:rPr>
              <a:t>    administration, different philosophies of environmental </a:t>
            </a:r>
            <a:br>
              <a:rPr lang="en-US" sz="1800" b="1" dirty="0">
                <a:solidFill>
                  <a:schemeClr val="tx1"/>
                </a:solidFill>
                <a:latin typeface="Roboto Slab" panose="020B0604020202020204" charset="0"/>
                <a:ea typeface="Roboto Slab" panose="020B0604020202020204" charset="0"/>
                <a:cs typeface="Nixie One"/>
                <a:sym typeface="Nixie One"/>
              </a:rPr>
            </a:br>
            <a:r>
              <a:rPr lang="en-US" sz="1800" b="1" dirty="0">
                <a:solidFill>
                  <a:schemeClr val="tx1"/>
                </a:solidFill>
                <a:latin typeface="Roboto Slab" panose="020B0604020202020204" charset="0"/>
                <a:ea typeface="Roboto Slab" panose="020B0604020202020204" charset="0"/>
                <a:cs typeface="Nixie One"/>
                <a:sym typeface="Nixie One"/>
              </a:rPr>
              <a:t>    protection </a:t>
            </a:r>
            <a:br>
              <a:rPr lang="en-US" sz="1800" b="1" dirty="0">
                <a:solidFill>
                  <a:schemeClr val="tx1"/>
                </a:solidFill>
                <a:latin typeface="Roboto Slab" panose="020B0604020202020204" charset="0"/>
                <a:ea typeface="Roboto Slab" panose="020B0604020202020204" charset="0"/>
                <a:cs typeface="Nixie One"/>
                <a:sym typeface="Nixie One"/>
              </a:rPr>
            </a:b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L</a:t>
            </a:r>
            <a:r>
              <a:rPr lang="en-US" sz="1800" b="1" dirty="0" err="1">
                <a:solidFill>
                  <a:schemeClr val="tx1"/>
                </a:solidFill>
                <a:latin typeface="Roboto Slab" panose="020B0604020202020204" charset="0"/>
                <a:ea typeface="Roboto Slab" panose="020B0604020202020204" charset="0"/>
                <a:cs typeface="Nixie One"/>
                <a:sym typeface="Nixie One"/>
              </a:rPr>
              <a:t>egal</a:t>
            </a:r>
            <a:r>
              <a:rPr lang="en-US" sz="1800" b="1" dirty="0">
                <a:solidFill>
                  <a:schemeClr val="tx1"/>
                </a:solidFill>
                <a:latin typeface="Roboto Slab" panose="020B0604020202020204" charset="0"/>
                <a:ea typeface="Roboto Slab" panose="020B0604020202020204" charset="0"/>
                <a:cs typeface="Nixie One"/>
                <a:sym typeface="Nixie One"/>
              </a:rPr>
              <a:t> reasons: </a:t>
            </a:r>
            <a:br>
              <a:rPr lang="en-US" sz="1800" b="1" dirty="0">
                <a:solidFill>
                  <a:schemeClr val="tx1"/>
                </a:solidFill>
                <a:latin typeface="Roboto Slab" panose="020B0604020202020204" charset="0"/>
                <a:ea typeface="Roboto Slab" panose="020B0604020202020204" charset="0"/>
                <a:cs typeface="Nixie One"/>
                <a:sym typeface="Nixie One"/>
              </a:rPr>
            </a:br>
            <a:r>
              <a:rPr lang="en-US" sz="1800" b="1" dirty="0">
                <a:solidFill>
                  <a:schemeClr val="tx1"/>
                </a:solidFill>
                <a:latin typeface="Roboto Slab" panose="020B0604020202020204" charset="0"/>
                <a:ea typeface="Roboto Slab" panose="020B0604020202020204" charset="0"/>
                <a:cs typeface="Nixie One"/>
                <a:sym typeface="Nixie One"/>
              </a:rPr>
              <a:t>    different legal systems (common law, civil law), different</a:t>
            </a:r>
            <a:br>
              <a:rPr lang="en-US" sz="1800" b="1" dirty="0">
                <a:solidFill>
                  <a:schemeClr val="tx1"/>
                </a:solidFill>
                <a:latin typeface="Roboto Slab" panose="020B0604020202020204" charset="0"/>
                <a:ea typeface="Roboto Slab" panose="020B0604020202020204" charset="0"/>
                <a:cs typeface="Nixie One"/>
                <a:sym typeface="Nixie One"/>
              </a:rPr>
            </a:br>
            <a:r>
              <a:rPr lang="en-US" sz="1800" b="1" dirty="0">
                <a:solidFill>
                  <a:schemeClr val="tx1"/>
                </a:solidFill>
                <a:latin typeface="Roboto Slab" panose="020B0604020202020204" charset="0"/>
                <a:ea typeface="Roboto Slab" panose="020B0604020202020204" charset="0"/>
                <a:cs typeface="Nixie One"/>
                <a:sym typeface="Nixie One"/>
              </a:rPr>
              <a:t>    legal cultures (discretion vs. binding rules)</a:t>
            </a:r>
            <a:br>
              <a:rPr lang="en-US" sz="1800" b="1" dirty="0">
                <a:solidFill>
                  <a:schemeClr val="tx1"/>
                </a:solidFill>
                <a:latin typeface="Roboto Slab" panose="020B0604020202020204" charset="0"/>
                <a:ea typeface="Roboto Slab" panose="020B0604020202020204" charset="0"/>
                <a:cs typeface="Nixie One"/>
                <a:sym typeface="Nixie One"/>
              </a:rPr>
            </a:br>
            <a:r>
              <a:rPr lang="en-US" sz="1800" b="1" dirty="0">
                <a:solidFill>
                  <a:schemeClr val="tx1"/>
                </a:solidFill>
                <a:latin typeface="Roboto Slab" panose="020B0604020202020204" charset="0"/>
                <a:ea typeface="Roboto Slab" panose="020B0604020202020204" charset="0"/>
                <a:cs typeface="Nixie One"/>
                <a:sym typeface="Nixie One"/>
              </a:rPr>
              <a:t>    </a:t>
            </a:r>
            <a:br>
              <a:rPr lang="en-US" sz="1800" b="1" dirty="0">
                <a:solidFill>
                  <a:schemeClr val="tx1"/>
                </a:solidFill>
                <a:latin typeface="Roboto Slab" panose="020B0604020202020204" charset="0"/>
                <a:ea typeface="Roboto Slab" panose="020B0604020202020204" charset="0"/>
                <a:cs typeface="Nixie One"/>
                <a:sym typeface="Nixie One"/>
              </a:rPr>
            </a:br>
            <a:r>
              <a:rPr lang="en-US" sz="1800" b="1" dirty="0">
                <a:solidFill>
                  <a:schemeClr val="tx1"/>
                </a:solidFill>
                <a:latin typeface="Roboto Slab" panose="020B0604020202020204" charset="0"/>
                <a:ea typeface="Roboto Slab" panose="020B0604020202020204" charset="0"/>
                <a:cs typeface="Nixie One"/>
                <a:sym typeface="Nixie One"/>
              </a:rPr>
              <a:t> </a:t>
            </a:r>
            <a:r>
              <a:rPr lang="cs-CZ" sz="1800" b="1" dirty="0">
                <a:solidFill>
                  <a:schemeClr val="tx1"/>
                </a:solidFill>
                <a:latin typeface="Roboto Slab" panose="020B0604020202020204" charset="0"/>
                <a:ea typeface="Roboto Slab" panose="020B0604020202020204" charset="0"/>
                <a:cs typeface="Nixie One"/>
                <a:sym typeface="Nixie One"/>
              </a:rPr>
              <a:t>S</a:t>
            </a:r>
            <a:r>
              <a:rPr lang="en-US" sz="1800" b="1" dirty="0" err="1">
                <a:solidFill>
                  <a:schemeClr val="tx1"/>
                </a:solidFill>
                <a:latin typeface="Roboto Slab" panose="020B0604020202020204" charset="0"/>
                <a:ea typeface="Roboto Slab" panose="020B0604020202020204" charset="0"/>
                <a:cs typeface="Nixie One"/>
                <a:sym typeface="Nixie One"/>
              </a:rPr>
              <a:t>ociological</a:t>
            </a:r>
            <a:r>
              <a:rPr lang="en-US" sz="1800" b="1" dirty="0">
                <a:solidFill>
                  <a:schemeClr val="tx1"/>
                </a:solidFill>
                <a:latin typeface="Roboto Slab" panose="020B0604020202020204" charset="0"/>
                <a:ea typeface="Roboto Slab" panose="020B0604020202020204" charset="0"/>
                <a:cs typeface="Nixie One"/>
                <a:sym typeface="Nixie One"/>
              </a:rPr>
              <a:t> reasons:</a:t>
            </a:r>
            <a:br>
              <a:rPr lang="en-US" sz="1800" b="1" dirty="0">
                <a:solidFill>
                  <a:schemeClr val="tx1"/>
                </a:solidFill>
                <a:latin typeface="Roboto Slab" panose="020B0604020202020204" charset="0"/>
                <a:ea typeface="Roboto Slab" panose="020B0604020202020204" charset="0"/>
                <a:cs typeface="Nixie One"/>
                <a:sym typeface="Nixie One"/>
              </a:rPr>
            </a:br>
            <a:r>
              <a:rPr lang="en-US" sz="1800" b="1" dirty="0">
                <a:solidFill>
                  <a:schemeClr val="tx1"/>
                </a:solidFill>
                <a:latin typeface="Roboto Slab" panose="020B0604020202020204" charset="0"/>
                <a:ea typeface="Roboto Slab" panose="020B0604020202020204" charset="0"/>
                <a:cs typeface="Nixie One"/>
                <a:sym typeface="Nixie One"/>
              </a:rPr>
              <a:t>    - contrast ‘law in the books’ with ‘law in action’ </a:t>
            </a:r>
          </a:p>
          <a:p>
            <a:pPr lvl="0">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Tree>
    <p:extLst>
      <p:ext uri="{BB962C8B-B14F-4D97-AF65-F5344CB8AC3E}">
        <p14:creationId xmlns:p14="http://schemas.microsoft.com/office/powerpoint/2010/main" val="16658524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Obdélník 2"/>
          <p:cNvSpPr/>
          <p:nvPr/>
        </p:nvSpPr>
        <p:spPr>
          <a:xfrm>
            <a:off x="0" y="4463716"/>
            <a:ext cx="9432758"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Rectangle 2"/>
          <p:cNvSpPr>
            <a:spLocks noChangeArrowheads="1"/>
          </p:cNvSpPr>
          <p:nvPr/>
        </p:nvSpPr>
        <p:spPr bwMode="auto">
          <a:xfrm>
            <a:off x="457202" y="4114799"/>
            <a:ext cx="4322480" cy="145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a:p>
        </p:txBody>
      </p:sp>
      <p:sp>
        <p:nvSpPr>
          <p:cNvPr id="10" name="Shape 406"/>
          <p:cNvSpPr txBox="1">
            <a:spLocks/>
          </p:cNvSpPr>
          <p:nvPr/>
        </p:nvSpPr>
        <p:spPr>
          <a:xfrm>
            <a:off x="692834" y="761701"/>
            <a:ext cx="7884600" cy="3810299"/>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114454"/>
              </a:buClr>
              <a:buSzPct val="100000"/>
              <a:buFont typeface="Nixie One"/>
              <a:buChar char="▪"/>
              <a:defRPr sz="3000" b="0" i="0" u="none" strike="noStrike" cap="none">
                <a:solidFill>
                  <a:srgbClr val="114454"/>
                </a:solidFill>
                <a:latin typeface="Nixie One"/>
                <a:ea typeface="Nixie One"/>
                <a:cs typeface="Nixie One"/>
                <a:sym typeface="Nixie One"/>
              </a:defRPr>
            </a:lvl1pPr>
            <a:lvl2pPr marR="0" lvl="1" algn="l" rtl="0">
              <a:lnSpc>
                <a:spcPct val="100000"/>
              </a:lnSpc>
              <a:spcBef>
                <a:spcPts val="480"/>
              </a:spcBef>
              <a:spcAft>
                <a:spcPts val="0"/>
              </a:spcAft>
              <a:buClr>
                <a:srgbClr val="114454"/>
              </a:buClr>
              <a:buSzPct val="100000"/>
              <a:buFont typeface="Nixie One"/>
              <a:buChar char="▫"/>
              <a:defRPr sz="2400" b="0" i="0" u="none" strike="noStrike" cap="none">
                <a:solidFill>
                  <a:srgbClr val="114454"/>
                </a:solidFill>
                <a:latin typeface="Nixie One"/>
                <a:ea typeface="Nixie One"/>
                <a:cs typeface="Nixie One"/>
                <a:sym typeface="Nixie One"/>
              </a:defRPr>
            </a:lvl2pPr>
            <a:lvl3pPr marR="0" lvl="2" algn="l" rtl="0">
              <a:lnSpc>
                <a:spcPct val="100000"/>
              </a:lnSpc>
              <a:spcBef>
                <a:spcPts val="480"/>
              </a:spcBef>
              <a:spcAft>
                <a:spcPts val="0"/>
              </a:spcAft>
              <a:buClr>
                <a:srgbClr val="114454"/>
              </a:buClr>
              <a:buSzPct val="100000"/>
              <a:buFont typeface="Nixie One"/>
              <a:buNone/>
              <a:defRPr sz="2400" b="0" i="0" u="none" strike="noStrike" cap="none">
                <a:solidFill>
                  <a:srgbClr val="114454"/>
                </a:solidFill>
                <a:latin typeface="Nixie One"/>
                <a:ea typeface="Nixie One"/>
                <a:cs typeface="Nixie One"/>
                <a:sym typeface="Nixie One"/>
              </a:defRPr>
            </a:lvl3pPr>
            <a:lvl4pPr marR="0" lvl="3" algn="l" rtl="0">
              <a:lnSpc>
                <a:spcPct val="100000"/>
              </a:lnSpc>
              <a:spcBef>
                <a:spcPts val="360"/>
              </a:spcBef>
              <a:spcAft>
                <a:spcPts val="0"/>
              </a:spcAft>
              <a:buClr>
                <a:srgbClr val="114454"/>
              </a:buClr>
              <a:buSzPct val="100000"/>
              <a:buFont typeface="Nixie One"/>
              <a:buNone/>
              <a:defRPr sz="1800" b="0" i="0" u="none" strike="noStrike" cap="none">
                <a:solidFill>
                  <a:srgbClr val="114454"/>
                </a:solidFill>
                <a:latin typeface="Nixie One"/>
                <a:ea typeface="Nixie One"/>
                <a:cs typeface="Nixie One"/>
                <a:sym typeface="Nixie One"/>
              </a:defRPr>
            </a:lvl4pPr>
            <a:lvl5pPr marR="0" lvl="4" algn="l" rtl="0">
              <a:lnSpc>
                <a:spcPct val="100000"/>
              </a:lnSpc>
              <a:spcBef>
                <a:spcPts val="360"/>
              </a:spcBef>
              <a:spcAft>
                <a:spcPts val="0"/>
              </a:spcAft>
              <a:buClr>
                <a:srgbClr val="114454"/>
              </a:buClr>
              <a:buSzPct val="100000"/>
              <a:buFont typeface="Nixie One"/>
              <a:buNone/>
              <a:defRPr sz="1800" b="0" i="0" u="none" strike="noStrike" cap="none">
                <a:solidFill>
                  <a:srgbClr val="114454"/>
                </a:solidFill>
                <a:latin typeface="Nixie One"/>
                <a:ea typeface="Nixie One"/>
                <a:cs typeface="Nixie One"/>
                <a:sym typeface="Nixie One"/>
              </a:defRPr>
            </a:lvl5pPr>
            <a:lvl6pPr marR="0" lvl="5" algn="l" rtl="0">
              <a:lnSpc>
                <a:spcPct val="100000"/>
              </a:lnSpc>
              <a:spcBef>
                <a:spcPts val="360"/>
              </a:spcBef>
              <a:spcAft>
                <a:spcPts val="0"/>
              </a:spcAft>
              <a:buClr>
                <a:srgbClr val="114454"/>
              </a:buClr>
              <a:buSzPct val="100000"/>
              <a:buFont typeface="Nixie One"/>
              <a:buNone/>
              <a:defRPr sz="1800" b="0" i="0" u="none" strike="noStrike" cap="none">
                <a:solidFill>
                  <a:srgbClr val="114454"/>
                </a:solidFill>
                <a:latin typeface="Nixie One"/>
                <a:ea typeface="Nixie One"/>
                <a:cs typeface="Nixie One"/>
                <a:sym typeface="Nixie One"/>
              </a:defRPr>
            </a:lvl6pPr>
            <a:lvl7pPr marR="0" lvl="6" algn="l" rtl="0">
              <a:lnSpc>
                <a:spcPct val="100000"/>
              </a:lnSpc>
              <a:spcBef>
                <a:spcPts val="360"/>
              </a:spcBef>
              <a:spcAft>
                <a:spcPts val="0"/>
              </a:spcAft>
              <a:buClr>
                <a:srgbClr val="114454"/>
              </a:buClr>
              <a:buSzPct val="100000"/>
              <a:buFont typeface="Nixie One"/>
              <a:buNone/>
              <a:defRPr sz="1800" b="0" i="0" u="none" strike="noStrike" cap="none">
                <a:solidFill>
                  <a:srgbClr val="114454"/>
                </a:solidFill>
                <a:latin typeface="Nixie One"/>
                <a:ea typeface="Nixie One"/>
                <a:cs typeface="Nixie One"/>
                <a:sym typeface="Nixie One"/>
              </a:defRPr>
            </a:lvl7pPr>
            <a:lvl8pPr marR="0" lvl="7" algn="l" rtl="0">
              <a:lnSpc>
                <a:spcPct val="100000"/>
              </a:lnSpc>
              <a:spcBef>
                <a:spcPts val="360"/>
              </a:spcBef>
              <a:spcAft>
                <a:spcPts val="0"/>
              </a:spcAft>
              <a:buClr>
                <a:srgbClr val="114454"/>
              </a:buClr>
              <a:buSzPct val="100000"/>
              <a:buFont typeface="Nixie One"/>
              <a:buNone/>
              <a:defRPr sz="1800" b="0" i="0" u="none" strike="noStrike" cap="none">
                <a:solidFill>
                  <a:srgbClr val="114454"/>
                </a:solidFill>
                <a:latin typeface="Nixie One"/>
                <a:ea typeface="Nixie One"/>
                <a:cs typeface="Nixie One"/>
                <a:sym typeface="Nixie One"/>
              </a:defRPr>
            </a:lvl8pPr>
            <a:lvl9pPr marR="0" lvl="8" algn="l" rtl="0">
              <a:lnSpc>
                <a:spcPct val="100000"/>
              </a:lnSpc>
              <a:spcBef>
                <a:spcPts val="360"/>
              </a:spcBef>
              <a:spcAft>
                <a:spcPts val="0"/>
              </a:spcAft>
              <a:buClr>
                <a:srgbClr val="114454"/>
              </a:buClr>
              <a:buSzPct val="100000"/>
              <a:buFont typeface="Nixie One"/>
              <a:buNone/>
              <a:defRPr sz="1800" b="0" i="0" u="none" strike="noStrike" cap="none">
                <a:solidFill>
                  <a:srgbClr val="114454"/>
                </a:solidFill>
                <a:latin typeface="Nixie One"/>
                <a:ea typeface="Nixie One"/>
                <a:cs typeface="Nixie One"/>
                <a:sym typeface="Nixie One"/>
              </a:defRPr>
            </a:lvl9pPr>
          </a:lstStyle>
          <a:p>
            <a:pPr>
              <a:spcBef>
                <a:spcPts val="0"/>
              </a:spcBef>
              <a:buClr>
                <a:schemeClr val="dk1"/>
              </a:buClr>
              <a:buSzPct val="61111"/>
              <a:buFont typeface="Arial"/>
              <a:buNone/>
            </a:pPr>
            <a:r>
              <a:rPr lang="en-US" sz="1800" b="1" dirty="0">
                <a:solidFill>
                  <a:schemeClr val="lt1"/>
                </a:solidFill>
                <a:latin typeface="Roboto Slab"/>
                <a:ea typeface="Roboto Slab"/>
                <a:cs typeface="Roboto Slab"/>
                <a:sym typeface="Roboto Slab"/>
              </a:rPr>
              <a:t>THANK YOU FOR YOUR ATTENTION!</a:t>
            </a:r>
          </a:p>
          <a:p>
            <a:pPr>
              <a:spcBef>
                <a:spcPts val="0"/>
              </a:spcBef>
              <a:buClr>
                <a:schemeClr val="dk1"/>
              </a:buClr>
              <a:buSzPct val="45833"/>
              <a:buFont typeface="Arial"/>
              <a:buNone/>
            </a:pPr>
            <a:endParaRPr lang="en-US" sz="2400" dirty="0">
              <a:solidFill>
                <a:srgbClr val="FFFFFF"/>
              </a:solidFill>
            </a:endParaRPr>
          </a:p>
          <a:p>
            <a:pPr>
              <a:spcBef>
                <a:spcPts val="0"/>
              </a:spcBef>
              <a:buClr>
                <a:schemeClr val="dk1"/>
              </a:buClr>
              <a:buSzPct val="45833"/>
              <a:buFont typeface="Arial"/>
              <a:buNone/>
            </a:pPr>
            <a:r>
              <a:rPr lang="en-US" sz="1800" dirty="0">
                <a:solidFill>
                  <a:srgbClr val="FFFFFF"/>
                </a:solidFill>
                <a:latin typeface="Roboto Slab" panose="020B0604020202020204" charset="0"/>
                <a:ea typeface="Roboto Slab" panose="020B0604020202020204" charset="0"/>
              </a:rPr>
              <a:t>vomacka@mail.muni.cz</a:t>
            </a:r>
          </a:p>
        </p:txBody>
      </p:sp>
      <p:pic>
        <p:nvPicPr>
          <p:cNvPr id="9" name="Picture 3"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7630" y="4553547"/>
            <a:ext cx="465480" cy="493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F:\vojtech\Pictures\Obrázky\logo katedry\logoENG.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9843" y="4487873"/>
            <a:ext cx="1306792" cy="57564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Masarykova univerzita - Home | Facebook">
            <a:extLst>
              <a:ext uri="{FF2B5EF4-FFF2-40B4-BE49-F238E27FC236}">
                <a16:creationId xmlns:a16="http://schemas.microsoft.com/office/drawing/2014/main" id="{64A492E0-16F7-4E1E-871E-390529E3B60B}"/>
              </a:ext>
            </a:extLst>
          </p:cNvPr>
          <p:cNvPicPr>
            <a:picLocks noChangeAspect="1" noChangeArrowheads="1"/>
          </p:cNvPicPr>
          <p:nvPr/>
        </p:nvPicPr>
        <p:blipFill>
          <a:blip r:embed="rId5">
            <a:grayscl/>
            <a:extLst>
              <a:ext uri="{28A0092B-C50C-407E-A947-70E740481C1C}">
                <a14:useLocalDpi xmlns:a14="http://schemas.microsoft.com/office/drawing/2010/main" val="0"/>
              </a:ext>
            </a:extLst>
          </a:blip>
          <a:srcRect/>
          <a:stretch>
            <a:fillRect/>
          </a:stretch>
        </p:blipFill>
        <p:spPr bwMode="auto">
          <a:xfrm>
            <a:off x="443944" y="4525230"/>
            <a:ext cx="585056" cy="585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4762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1146025" y="530725"/>
            <a:ext cx="3208799" cy="1028700"/>
          </a:xfrm>
          <a:prstGeom prst="rect">
            <a:avLst/>
          </a:prstGeom>
        </p:spPr>
        <p:txBody>
          <a:bodyPr lIns="91425" tIns="91425" rIns="91425" bIns="91425" anchor="ctr" anchorCtr="0">
            <a:noAutofit/>
          </a:bodyPr>
          <a:lstStyle/>
          <a:p>
            <a:pPr lvl="0" rtl="0">
              <a:spcBef>
                <a:spcPts val="0"/>
              </a:spcBef>
              <a:buNone/>
            </a:pPr>
            <a:r>
              <a:rPr lang="cs-CZ" sz="2000" dirty="0" err="1"/>
              <a:t>Requirements</a:t>
            </a:r>
            <a:endParaRPr lang="en" sz="2000" dirty="0"/>
          </a:p>
        </p:txBody>
      </p:sp>
      <p:sp>
        <p:nvSpPr>
          <p:cNvPr id="119" name="Shape 119"/>
          <p:cNvSpPr txBox="1"/>
          <p:nvPr/>
        </p:nvSpPr>
        <p:spPr>
          <a:xfrm>
            <a:off x="653143" y="1769991"/>
            <a:ext cx="8360227" cy="3000284"/>
          </a:xfrm>
          <a:prstGeom prst="rect">
            <a:avLst/>
          </a:prstGeom>
          <a:noFill/>
          <a:ln>
            <a:noFill/>
          </a:ln>
        </p:spPr>
        <p:txBody>
          <a:bodyPr lIns="91425" tIns="91425" rIns="91425" bIns="91425" anchor="t" anchorCtr="0">
            <a:noAutofit/>
          </a:bodyPr>
          <a:lstStyle/>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Credit requirements: 1. </a:t>
            </a:r>
            <a:r>
              <a:rPr lang="cs-CZ" sz="1800" b="1" dirty="0">
                <a:solidFill>
                  <a:schemeClr val="tx1"/>
                </a:solidFill>
                <a:latin typeface="Roboto Slab" panose="020B0604020202020204" charset="0"/>
                <a:ea typeface="Roboto Slab" panose="020B0604020202020204" charset="0"/>
                <a:cs typeface="Nixie One"/>
                <a:sym typeface="Nixie One"/>
              </a:rPr>
              <a:t>p</a:t>
            </a:r>
            <a:r>
              <a:rPr lang="en-US" sz="1800" b="1" dirty="0" err="1">
                <a:solidFill>
                  <a:schemeClr val="tx1"/>
                </a:solidFill>
                <a:latin typeface="Roboto Slab" panose="020B0604020202020204" charset="0"/>
                <a:ea typeface="Roboto Slab" panose="020B0604020202020204" charset="0"/>
                <a:cs typeface="Nixie One"/>
                <a:sym typeface="Nixie One"/>
              </a:rPr>
              <a:t>resentation</a:t>
            </a:r>
            <a:r>
              <a:rPr lang="en-US" sz="1800" b="1" dirty="0">
                <a:solidFill>
                  <a:schemeClr val="tx1"/>
                </a:solidFill>
                <a:latin typeface="Roboto Slab" panose="020B0604020202020204" charset="0"/>
                <a:ea typeface="Roboto Slab" panose="020B0604020202020204" charset="0"/>
                <a:cs typeface="Nixie One"/>
                <a:sym typeface="Nixie One"/>
              </a:rPr>
              <a:t>, 2. written test, 3. participation in lessons</a:t>
            </a: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The examination in the form of a written test </a:t>
            </a:r>
            <a:r>
              <a:rPr lang="cs-CZ" sz="1800" b="1" dirty="0">
                <a:solidFill>
                  <a:schemeClr val="tx1"/>
                </a:solidFill>
                <a:latin typeface="Roboto Slab" panose="020B0604020202020204" charset="0"/>
                <a:ea typeface="Roboto Slab" panose="020B0604020202020204" charset="0"/>
                <a:cs typeface="Nixie One"/>
                <a:sym typeface="Nixie One"/>
              </a:rPr>
              <a:t>(open </a:t>
            </a:r>
            <a:r>
              <a:rPr lang="cs-CZ" sz="1800" b="1" dirty="0" err="1">
                <a:solidFill>
                  <a:schemeClr val="tx1"/>
                </a:solidFill>
                <a:latin typeface="Roboto Slab" panose="020B0604020202020204" charset="0"/>
                <a:ea typeface="Roboto Slab" panose="020B0604020202020204" charset="0"/>
                <a:cs typeface="Nixie One"/>
                <a:sym typeface="Nixie One"/>
              </a:rPr>
              <a:t>book</a:t>
            </a:r>
            <a:r>
              <a:rPr lang="cs-CZ" sz="1800" b="1" dirty="0">
                <a:solidFill>
                  <a:schemeClr val="tx1"/>
                </a:solidFill>
                <a:latin typeface="Roboto Slab" panose="020B0604020202020204" charset="0"/>
                <a:ea typeface="Roboto Slab" panose="020B0604020202020204" charset="0"/>
                <a:cs typeface="Nixie One"/>
                <a:sym typeface="Nixie One"/>
              </a:rPr>
              <a:t>, 8 open </a:t>
            </a:r>
            <a:r>
              <a:rPr lang="cs-CZ" sz="1800" b="1" dirty="0" err="1">
                <a:solidFill>
                  <a:schemeClr val="tx1"/>
                </a:solidFill>
                <a:latin typeface="Roboto Slab" panose="020B0604020202020204" charset="0"/>
                <a:ea typeface="Roboto Slab" panose="020B0604020202020204" charset="0"/>
                <a:cs typeface="Nixie One"/>
                <a:sym typeface="Nixie One"/>
              </a:rPr>
              <a:t>questions</a:t>
            </a:r>
            <a:r>
              <a:rPr lang="cs-CZ" sz="1800" b="1" dirty="0">
                <a:solidFill>
                  <a:schemeClr val="tx1"/>
                </a:solidFill>
                <a:latin typeface="Roboto Slab" panose="020B0604020202020204" charset="0"/>
                <a:ea typeface="Roboto Slab" panose="020B0604020202020204" charset="0"/>
                <a:cs typeface="Nixie One"/>
                <a:sym typeface="Nixie One"/>
              </a:rPr>
              <a:t>)</a:t>
            </a: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Reading assignments and cases necessary for discussions will be specified during the course.</a:t>
            </a:r>
          </a:p>
        </p:txBody>
      </p:sp>
    </p:spTree>
    <p:extLst>
      <p:ext uri="{BB962C8B-B14F-4D97-AF65-F5344CB8AC3E}">
        <p14:creationId xmlns:p14="http://schemas.microsoft.com/office/powerpoint/2010/main" val="2238036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9">
                                            <p:txEl>
                                              <p:pRg st="0" end="0"/>
                                            </p:txEl>
                                          </p:spTgt>
                                        </p:tgtEl>
                                        <p:attrNameLst>
                                          <p:attrName>style.visibility</p:attrName>
                                        </p:attrNameLst>
                                      </p:cBhvr>
                                      <p:to>
                                        <p:strVal val="visible"/>
                                      </p:to>
                                    </p:set>
                                    <p:animEffect transition="in" filter="fade">
                                      <p:cBhvr>
                                        <p:cTn id="7" dur="500"/>
                                        <p:tgtEl>
                                          <p:spTgt spid="1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9">
                                            <p:txEl>
                                              <p:pRg st="2" end="2"/>
                                            </p:txEl>
                                          </p:spTgt>
                                        </p:tgtEl>
                                        <p:attrNameLst>
                                          <p:attrName>style.visibility</p:attrName>
                                        </p:attrNameLst>
                                      </p:cBhvr>
                                      <p:to>
                                        <p:strVal val="visible"/>
                                      </p:to>
                                    </p:set>
                                    <p:animEffect transition="in" filter="fade">
                                      <p:cBhvr>
                                        <p:cTn id="12" dur="500"/>
                                        <p:tgtEl>
                                          <p:spTgt spid="1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9">
                                            <p:txEl>
                                              <p:pRg st="4" end="4"/>
                                            </p:txEl>
                                          </p:spTgt>
                                        </p:tgtEl>
                                        <p:attrNameLst>
                                          <p:attrName>style.visibility</p:attrName>
                                        </p:attrNameLst>
                                      </p:cBhvr>
                                      <p:to>
                                        <p:strVal val="visible"/>
                                      </p:to>
                                    </p:set>
                                    <p:animEffect transition="in" filter="fade">
                                      <p:cBhvr>
                                        <p:cTn id="17" dur="500"/>
                                        <p:tgtEl>
                                          <p:spTgt spid="1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1146025" y="530725"/>
            <a:ext cx="3208799" cy="1028700"/>
          </a:xfrm>
          <a:prstGeom prst="rect">
            <a:avLst/>
          </a:prstGeom>
        </p:spPr>
        <p:txBody>
          <a:bodyPr lIns="91425" tIns="91425" rIns="91425" bIns="91425" anchor="ctr" anchorCtr="0">
            <a:noAutofit/>
          </a:bodyPr>
          <a:lstStyle/>
          <a:p>
            <a:pPr lvl="0" rtl="0">
              <a:spcBef>
                <a:spcPts val="0"/>
              </a:spcBef>
              <a:buNone/>
            </a:pPr>
            <a:r>
              <a:rPr lang="cs-CZ" sz="2000" dirty="0" err="1"/>
              <a:t>Structure</a:t>
            </a:r>
            <a:r>
              <a:rPr lang="cs-CZ" sz="2000" dirty="0"/>
              <a:t> and </a:t>
            </a:r>
            <a:r>
              <a:rPr lang="cs-CZ" sz="2000" dirty="0" err="1"/>
              <a:t>Contents</a:t>
            </a:r>
            <a:endParaRPr lang="en" sz="2000" dirty="0"/>
          </a:p>
        </p:txBody>
      </p:sp>
      <p:sp>
        <p:nvSpPr>
          <p:cNvPr id="119" name="Shape 119"/>
          <p:cNvSpPr txBox="1"/>
          <p:nvPr/>
        </p:nvSpPr>
        <p:spPr>
          <a:xfrm>
            <a:off x="953520" y="2143216"/>
            <a:ext cx="7540800" cy="3000284"/>
          </a:xfrm>
          <a:prstGeom prst="rect">
            <a:avLst/>
          </a:prstGeom>
          <a:noFill/>
          <a:ln>
            <a:noFill/>
          </a:ln>
        </p:spPr>
        <p:txBody>
          <a:bodyPr lIns="91425" tIns="91425" rIns="91425" bIns="91425" anchor="t" anchorCtr="0">
            <a:noAutofit/>
          </a:bodyPr>
          <a:lstStyle/>
          <a:p>
            <a:pPr marL="285750" lvl="0" indent="-285750">
              <a:spcBef>
                <a:spcPts val="600"/>
              </a:spcBef>
              <a:buFont typeface="Arial" panose="020B0604020202020204" pitchFamily="34" charset="0"/>
              <a:buChar char="•"/>
            </a:pPr>
            <a:r>
              <a:rPr lang="cs-CZ" sz="1800" b="1" dirty="0" err="1">
                <a:solidFill>
                  <a:schemeClr val="tx1"/>
                </a:solidFill>
                <a:latin typeface="Roboto Slab" panose="020B0604020202020204" charset="0"/>
                <a:ea typeface="Roboto Slab" panose="020B0604020202020204" charset="0"/>
                <a:cs typeface="Nixie One"/>
                <a:sym typeface="Nixie One"/>
              </a:rPr>
              <a:t>Why</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does</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the</a:t>
            </a:r>
            <a:r>
              <a:rPr lang="cs-CZ" sz="1800" b="1" dirty="0">
                <a:solidFill>
                  <a:schemeClr val="tx1"/>
                </a:solidFill>
                <a:latin typeface="Roboto Slab" panose="020B0604020202020204" charset="0"/>
                <a:ea typeface="Roboto Slab" panose="020B0604020202020204" charset="0"/>
                <a:cs typeface="Nixie One"/>
                <a:sym typeface="Nixie One"/>
              </a:rPr>
              <a:t> EU </a:t>
            </a:r>
            <a:r>
              <a:rPr lang="cs-CZ" sz="1800" b="1" dirty="0" err="1">
                <a:solidFill>
                  <a:schemeClr val="tx1"/>
                </a:solidFill>
                <a:latin typeface="Roboto Slab" panose="020B0604020202020204" charset="0"/>
                <a:ea typeface="Roboto Slab" panose="020B0604020202020204" charset="0"/>
                <a:cs typeface="Nixie One"/>
                <a:sym typeface="Nixie One"/>
              </a:rPr>
              <a:t>protect</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the</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environment</a:t>
            </a:r>
            <a:r>
              <a:rPr lang="cs-CZ" sz="1800" b="1" dirty="0">
                <a:solidFill>
                  <a:schemeClr val="tx1"/>
                </a:solidFill>
                <a:latin typeface="Roboto Slab" panose="020B0604020202020204" charset="0"/>
                <a:ea typeface="Roboto Slab" panose="020B0604020202020204" charset="0"/>
                <a:cs typeface="Nixie One"/>
                <a:sym typeface="Nixie One"/>
              </a:rPr>
              <a:t>?</a:t>
            </a:r>
          </a:p>
          <a:p>
            <a:pPr marL="285750" lvl="0" indent="-285750">
              <a:spcBef>
                <a:spcPts val="600"/>
              </a:spcBef>
              <a:buFont typeface="Arial" panose="020B0604020202020204" pitchFamily="34" charset="0"/>
              <a:buChar char="•"/>
            </a:pPr>
            <a:r>
              <a:rPr lang="cs-CZ" sz="1800" b="1" dirty="0" err="1">
                <a:solidFill>
                  <a:schemeClr val="tx1"/>
                </a:solidFill>
                <a:latin typeface="Roboto Slab" panose="020B0604020202020204" charset="0"/>
                <a:ea typeface="Roboto Slab" panose="020B0604020202020204" charset="0"/>
                <a:cs typeface="Nixie One"/>
                <a:sym typeface="Nixie One"/>
              </a:rPr>
              <a:t>What</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is</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the</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difference</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between</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the</a:t>
            </a:r>
            <a:r>
              <a:rPr lang="cs-CZ" sz="1800" b="1" dirty="0">
                <a:solidFill>
                  <a:schemeClr val="tx1"/>
                </a:solidFill>
                <a:latin typeface="Roboto Slab" panose="020B0604020202020204" charset="0"/>
                <a:ea typeface="Roboto Slab" panose="020B0604020202020204" charset="0"/>
                <a:cs typeface="Nixie One"/>
                <a:sym typeface="Nixie One"/>
              </a:rPr>
              <a:t> EU </a:t>
            </a:r>
            <a:r>
              <a:rPr lang="cs-CZ" sz="1800" b="1" dirty="0" err="1">
                <a:solidFill>
                  <a:schemeClr val="tx1"/>
                </a:solidFill>
                <a:latin typeface="Roboto Slab" panose="020B0604020202020204" charset="0"/>
                <a:ea typeface="Roboto Slab" panose="020B0604020202020204" charset="0"/>
                <a:cs typeface="Nixie One"/>
                <a:sym typeface="Nixie One"/>
              </a:rPr>
              <a:t>environmental</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policy</a:t>
            </a:r>
            <a:r>
              <a:rPr lang="cs-CZ" sz="1800" b="1" dirty="0">
                <a:solidFill>
                  <a:schemeClr val="tx1"/>
                </a:solidFill>
                <a:latin typeface="Roboto Slab" panose="020B0604020202020204" charset="0"/>
                <a:ea typeface="Roboto Slab" panose="020B0604020202020204" charset="0"/>
                <a:cs typeface="Nixie One"/>
                <a:sym typeface="Nixie One"/>
              </a:rPr>
              <a:t> and EU </a:t>
            </a:r>
            <a:r>
              <a:rPr lang="cs-CZ" sz="1800" b="1" dirty="0" err="1">
                <a:solidFill>
                  <a:schemeClr val="tx1"/>
                </a:solidFill>
                <a:latin typeface="Roboto Slab" panose="020B0604020202020204" charset="0"/>
                <a:ea typeface="Roboto Slab" panose="020B0604020202020204" charset="0"/>
                <a:cs typeface="Nixie One"/>
                <a:sym typeface="Nixie One"/>
              </a:rPr>
              <a:t>environmental</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law</a:t>
            </a:r>
            <a:r>
              <a:rPr lang="cs-CZ" sz="1800" b="1" dirty="0">
                <a:solidFill>
                  <a:schemeClr val="tx1"/>
                </a:solidFill>
                <a:latin typeface="Roboto Slab" panose="020B0604020202020204" charset="0"/>
                <a:ea typeface="Roboto Slab" panose="020B0604020202020204" charset="0"/>
                <a:cs typeface="Nixie One"/>
                <a:sym typeface="Nixie One"/>
              </a:rPr>
              <a:t>?</a:t>
            </a:r>
          </a:p>
          <a:p>
            <a:pPr marL="285750" lvl="0" indent="-285750">
              <a:spcBef>
                <a:spcPts val="600"/>
              </a:spcBef>
              <a:buFont typeface="Arial" panose="020B0604020202020204" pitchFamily="34" charset="0"/>
              <a:buChar char="•"/>
            </a:pPr>
            <a:r>
              <a:rPr lang="cs-CZ" sz="1800" b="1" dirty="0" err="1">
                <a:solidFill>
                  <a:schemeClr val="tx1"/>
                </a:solidFill>
                <a:latin typeface="Roboto Slab" panose="020B0604020202020204" charset="0"/>
                <a:ea typeface="Roboto Slab" panose="020B0604020202020204" charset="0"/>
                <a:cs typeface="Nixie One"/>
                <a:sym typeface="Nixie One"/>
              </a:rPr>
              <a:t>What</a:t>
            </a:r>
            <a:r>
              <a:rPr lang="cs-CZ" sz="1800" b="1" dirty="0">
                <a:solidFill>
                  <a:schemeClr val="tx1"/>
                </a:solidFill>
                <a:latin typeface="Roboto Slab" panose="020B0604020202020204" charset="0"/>
                <a:ea typeface="Roboto Slab" panose="020B0604020202020204" charset="0"/>
                <a:cs typeface="Nixie One"/>
                <a:sym typeface="Nixie One"/>
              </a:rPr>
              <a:t> are </a:t>
            </a:r>
            <a:r>
              <a:rPr lang="cs-CZ" sz="1800" b="1" dirty="0" err="1">
                <a:solidFill>
                  <a:schemeClr val="tx1"/>
                </a:solidFill>
                <a:latin typeface="Roboto Slab" panose="020B0604020202020204" charset="0"/>
                <a:ea typeface="Roboto Slab" panose="020B0604020202020204" charset="0"/>
                <a:cs typeface="Nixie One"/>
                <a:sym typeface="Nixie One"/>
              </a:rPr>
              <a:t>the</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main</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characteristics</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of</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the</a:t>
            </a:r>
            <a:r>
              <a:rPr lang="cs-CZ" sz="1800" b="1" dirty="0">
                <a:solidFill>
                  <a:schemeClr val="tx1"/>
                </a:solidFill>
                <a:latin typeface="Roboto Slab" panose="020B0604020202020204" charset="0"/>
                <a:ea typeface="Roboto Slab" panose="020B0604020202020204" charset="0"/>
                <a:cs typeface="Nixie One"/>
                <a:sym typeface="Nixie One"/>
              </a:rPr>
              <a:t> EU </a:t>
            </a:r>
            <a:r>
              <a:rPr lang="cs-CZ" sz="1800" b="1" dirty="0" err="1">
                <a:solidFill>
                  <a:schemeClr val="tx1"/>
                </a:solidFill>
                <a:latin typeface="Roboto Slab" panose="020B0604020202020204" charset="0"/>
                <a:ea typeface="Roboto Slab" panose="020B0604020202020204" charset="0"/>
                <a:cs typeface="Nixie One"/>
                <a:sym typeface="Nixie One"/>
              </a:rPr>
              <a:t>environmental</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law</a:t>
            </a:r>
            <a:r>
              <a:rPr lang="cs-CZ" sz="1800" b="1" dirty="0">
                <a:solidFill>
                  <a:schemeClr val="tx1"/>
                </a:solidFill>
                <a:latin typeface="Roboto Slab" panose="020B0604020202020204" charset="0"/>
                <a:ea typeface="Roboto Slab" panose="020B0604020202020204" charset="0"/>
                <a:cs typeface="Nixie One"/>
                <a:sym typeface="Nixie One"/>
              </a:rPr>
              <a:t>?</a:t>
            </a:r>
          </a:p>
          <a:p>
            <a:pPr marL="285750" lvl="0" indent="-285750">
              <a:spcBef>
                <a:spcPts val="600"/>
              </a:spcBef>
              <a:buFont typeface="Arial" panose="020B0604020202020204" pitchFamily="34" charset="0"/>
              <a:buChar char="•"/>
            </a:pPr>
            <a:r>
              <a:rPr lang="cs-CZ" sz="1800" b="1" dirty="0" err="1">
                <a:solidFill>
                  <a:schemeClr val="tx1"/>
                </a:solidFill>
                <a:latin typeface="Roboto Slab" panose="020B0604020202020204" charset="0"/>
                <a:ea typeface="Roboto Slab" panose="020B0604020202020204" charset="0"/>
                <a:cs typeface="Nixie One"/>
                <a:sym typeface="Nixie One"/>
              </a:rPr>
              <a:t>How</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does</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the</a:t>
            </a:r>
            <a:r>
              <a:rPr lang="cs-CZ" sz="1800" b="1" dirty="0">
                <a:solidFill>
                  <a:schemeClr val="tx1"/>
                </a:solidFill>
                <a:latin typeface="Roboto Slab" panose="020B0604020202020204" charset="0"/>
                <a:ea typeface="Roboto Slab" panose="020B0604020202020204" charset="0"/>
                <a:cs typeface="Nixie One"/>
                <a:sym typeface="Nixie One"/>
              </a:rPr>
              <a:t> EU </a:t>
            </a:r>
            <a:r>
              <a:rPr lang="cs-CZ" sz="1800" b="1" dirty="0" err="1">
                <a:solidFill>
                  <a:schemeClr val="tx1"/>
                </a:solidFill>
                <a:latin typeface="Roboto Slab" panose="020B0604020202020204" charset="0"/>
                <a:ea typeface="Roboto Slab" panose="020B0604020202020204" charset="0"/>
                <a:cs typeface="Nixie One"/>
                <a:sym typeface="Nixie One"/>
              </a:rPr>
              <a:t>engage</a:t>
            </a:r>
            <a:r>
              <a:rPr lang="cs-CZ" sz="1800" b="1" dirty="0">
                <a:solidFill>
                  <a:schemeClr val="tx1"/>
                </a:solidFill>
                <a:latin typeface="Roboto Slab" panose="020B0604020202020204" charset="0"/>
                <a:ea typeface="Roboto Slab" panose="020B0604020202020204" charset="0"/>
                <a:cs typeface="Nixie One"/>
                <a:sym typeface="Nixie One"/>
              </a:rPr>
              <a:t> in </a:t>
            </a:r>
            <a:r>
              <a:rPr lang="cs-CZ" sz="1800" b="1" dirty="0" err="1">
                <a:solidFill>
                  <a:schemeClr val="tx1"/>
                </a:solidFill>
                <a:latin typeface="Roboto Slab" panose="020B0604020202020204" charset="0"/>
                <a:ea typeface="Roboto Slab" panose="020B0604020202020204" charset="0"/>
                <a:cs typeface="Nixie One"/>
                <a:sym typeface="Nixie One"/>
              </a:rPr>
              <a:t>the</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global</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environmental</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protection</a:t>
            </a:r>
            <a:r>
              <a:rPr lang="cs-CZ" sz="1800" b="1" dirty="0">
                <a:solidFill>
                  <a:schemeClr val="tx1"/>
                </a:solidFill>
                <a:latin typeface="Roboto Slab" panose="020B0604020202020204" charset="0"/>
                <a:ea typeface="Roboto Slab" panose="020B0604020202020204" charset="0"/>
                <a:cs typeface="Nixie One"/>
                <a:sym typeface="Nixie One"/>
              </a:rPr>
              <a:t>?</a:t>
            </a:r>
          </a:p>
        </p:txBody>
      </p:sp>
    </p:spTree>
    <p:extLst>
      <p:ext uri="{BB962C8B-B14F-4D97-AF65-F5344CB8AC3E}">
        <p14:creationId xmlns:p14="http://schemas.microsoft.com/office/powerpoint/2010/main" val="3722684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9">
                                            <p:txEl>
                                              <p:pRg st="0" end="0"/>
                                            </p:txEl>
                                          </p:spTgt>
                                        </p:tgtEl>
                                        <p:attrNameLst>
                                          <p:attrName>style.visibility</p:attrName>
                                        </p:attrNameLst>
                                      </p:cBhvr>
                                      <p:to>
                                        <p:strVal val="visible"/>
                                      </p:to>
                                    </p:set>
                                    <p:anim calcmode="lin" valueType="num">
                                      <p:cBhvr additive="base">
                                        <p:cTn id="7" dur="500" fill="hold"/>
                                        <p:tgtEl>
                                          <p:spTgt spid="1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9">
                                            <p:txEl>
                                              <p:pRg st="1" end="1"/>
                                            </p:txEl>
                                          </p:spTgt>
                                        </p:tgtEl>
                                        <p:attrNameLst>
                                          <p:attrName>style.visibility</p:attrName>
                                        </p:attrNameLst>
                                      </p:cBhvr>
                                      <p:to>
                                        <p:strVal val="visible"/>
                                      </p:to>
                                    </p:set>
                                    <p:anim calcmode="lin" valueType="num">
                                      <p:cBhvr additive="base">
                                        <p:cTn id="13" dur="500" fill="hold"/>
                                        <p:tgtEl>
                                          <p:spTgt spid="1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9">
                                            <p:txEl>
                                              <p:pRg st="2" end="2"/>
                                            </p:txEl>
                                          </p:spTgt>
                                        </p:tgtEl>
                                        <p:attrNameLst>
                                          <p:attrName>style.visibility</p:attrName>
                                        </p:attrNameLst>
                                      </p:cBhvr>
                                      <p:to>
                                        <p:strVal val="visible"/>
                                      </p:to>
                                    </p:set>
                                    <p:anim calcmode="lin" valueType="num">
                                      <p:cBhvr additive="base">
                                        <p:cTn id="19" dur="500" fill="hold"/>
                                        <p:tgtEl>
                                          <p:spTgt spid="1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9">
                                            <p:txEl>
                                              <p:pRg st="3" end="3"/>
                                            </p:txEl>
                                          </p:spTgt>
                                        </p:tgtEl>
                                        <p:attrNameLst>
                                          <p:attrName>style.visibility</p:attrName>
                                        </p:attrNameLst>
                                      </p:cBhvr>
                                      <p:to>
                                        <p:strVal val="visible"/>
                                      </p:to>
                                    </p:set>
                                    <p:anim calcmode="lin" valueType="num">
                                      <p:cBhvr additive="base">
                                        <p:cTn id="25" dur="500" fill="hold"/>
                                        <p:tgtEl>
                                          <p:spTgt spid="1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11"/>
          <p:cNvSpPr txBox="1">
            <a:spLocks/>
          </p:cNvSpPr>
          <p:nvPr/>
        </p:nvSpPr>
        <p:spPr>
          <a:xfrm>
            <a:off x="832260" y="378325"/>
            <a:ext cx="6465010" cy="2813110"/>
          </a:xfrm>
          <a:prstGeom prst="rect">
            <a:avLst/>
          </a:prstGeom>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cs-CZ" sz="2800" b="1" dirty="0" err="1">
                <a:solidFill>
                  <a:schemeClr val="tx1"/>
                </a:solidFill>
                <a:latin typeface="Roboto Slab" panose="020B0604020202020204" charset="0"/>
                <a:ea typeface="Roboto Slab" panose="020B0604020202020204" charset="0"/>
              </a:rPr>
              <a:t>What</a:t>
            </a:r>
            <a:r>
              <a:rPr lang="cs-CZ" sz="2800" b="1" dirty="0">
                <a:solidFill>
                  <a:schemeClr val="tx1"/>
                </a:solidFill>
                <a:latin typeface="Roboto Slab" panose="020B0604020202020204" charset="0"/>
                <a:ea typeface="Roboto Slab" panose="020B0604020202020204" charset="0"/>
              </a:rPr>
              <a:t> </a:t>
            </a:r>
            <a:r>
              <a:rPr lang="cs-CZ" sz="2800" b="1" dirty="0" err="1">
                <a:solidFill>
                  <a:schemeClr val="tx1"/>
                </a:solidFill>
                <a:latin typeface="Roboto Slab" panose="020B0604020202020204" charset="0"/>
                <a:ea typeface="Roboto Slab" panose="020B0604020202020204" charset="0"/>
              </a:rPr>
              <a:t>is</a:t>
            </a:r>
            <a:r>
              <a:rPr lang="cs-CZ" sz="2800" b="1" dirty="0">
                <a:solidFill>
                  <a:schemeClr val="tx1"/>
                </a:solidFill>
                <a:latin typeface="Roboto Slab" panose="020B0604020202020204" charset="0"/>
                <a:ea typeface="Roboto Slab" panose="020B0604020202020204" charset="0"/>
              </a:rPr>
              <a:t> </a:t>
            </a:r>
            <a:r>
              <a:rPr lang="cs-CZ" sz="2800" b="1" dirty="0" err="1">
                <a:solidFill>
                  <a:schemeClr val="tx1"/>
                </a:solidFill>
                <a:latin typeface="Roboto Slab" panose="020B0604020202020204" charset="0"/>
                <a:ea typeface="Roboto Slab" panose="020B0604020202020204" charset="0"/>
              </a:rPr>
              <a:t>environmental</a:t>
            </a:r>
            <a:r>
              <a:rPr lang="cs-CZ" sz="2800" b="1" dirty="0">
                <a:solidFill>
                  <a:schemeClr val="tx1"/>
                </a:solidFill>
                <a:latin typeface="Roboto Slab" panose="020B0604020202020204" charset="0"/>
                <a:ea typeface="Roboto Slab" panose="020B0604020202020204" charset="0"/>
              </a:rPr>
              <a:t> </a:t>
            </a:r>
            <a:r>
              <a:rPr lang="cs-CZ" sz="2800" b="1" dirty="0" err="1">
                <a:solidFill>
                  <a:schemeClr val="tx1"/>
                </a:solidFill>
                <a:latin typeface="Roboto Slab" panose="020B0604020202020204" charset="0"/>
                <a:ea typeface="Roboto Slab" panose="020B0604020202020204" charset="0"/>
              </a:rPr>
              <a:t>policy</a:t>
            </a:r>
            <a:r>
              <a:rPr lang="cs-CZ" sz="2800" b="1" dirty="0">
                <a:solidFill>
                  <a:schemeClr val="tx1"/>
                </a:solidFill>
                <a:latin typeface="Roboto Slab" panose="020B0604020202020204" charset="0"/>
                <a:ea typeface="Roboto Slab" panose="020B0604020202020204" charset="0"/>
              </a:rPr>
              <a:t>?</a:t>
            </a:r>
            <a:endParaRPr lang="en" sz="2800" b="1" dirty="0">
              <a:solidFill>
                <a:schemeClr val="tx1"/>
              </a:solidFill>
              <a:latin typeface="Roboto Slab" panose="020B0604020202020204" charset="0"/>
              <a:ea typeface="Roboto Slab" panose="020B0604020202020204" charset="0"/>
            </a:endParaRPr>
          </a:p>
        </p:txBody>
      </p:sp>
    </p:spTree>
    <p:extLst>
      <p:ext uri="{BB962C8B-B14F-4D97-AF65-F5344CB8AC3E}">
        <p14:creationId xmlns:p14="http://schemas.microsoft.com/office/powerpoint/2010/main" val="413631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1049772" y="530725"/>
            <a:ext cx="3810986" cy="1028700"/>
          </a:xfrm>
          <a:prstGeom prst="rect">
            <a:avLst/>
          </a:prstGeom>
        </p:spPr>
        <p:txBody>
          <a:bodyPr lIns="91425" tIns="91425" rIns="91425" bIns="91425" anchor="ctr" anchorCtr="0">
            <a:noAutofit/>
          </a:bodyPr>
          <a:lstStyle/>
          <a:p>
            <a:pPr lvl="0"/>
            <a:r>
              <a:rPr lang="cs-CZ" dirty="0" err="1"/>
              <a:t>Why</a:t>
            </a:r>
            <a:r>
              <a:rPr lang="cs-CZ" dirty="0"/>
              <a:t> </a:t>
            </a:r>
            <a:r>
              <a:rPr lang="cs-CZ" dirty="0" err="1"/>
              <a:t>does</a:t>
            </a:r>
            <a:r>
              <a:rPr lang="cs-CZ" dirty="0"/>
              <a:t> </a:t>
            </a:r>
            <a:r>
              <a:rPr lang="cs-CZ" dirty="0" err="1"/>
              <a:t>the</a:t>
            </a:r>
            <a:r>
              <a:rPr lang="cs-CZ" dirty="0"/>
              <a:t> EU </a:t>
            </a:r>
            <a:r>
              <a:rPr lang="cs-CZ" dirty="0" err="1"/>
              <a:t>protect</a:t>
            </a:r>
            <a:r>
              <a:rPr lang="cs-CZ" dirty="0"/>
              <a:t> </a:t>
            </a:r>
            <a:r>
              <a:rPr lang="cs-CZ" dirty="0" err="1"/>
              <a:t>the</a:t>
            </a:r>
            <a:r>
              <a:rPr lang="cs-CZ" dirty="0"/>
              <a:t> </a:t>
            </a:r>
            <a:r>
              <a:rPr lang="cs-CZ" dirty="0" err="1"/>
              <a:t>environment</a:t>
            </a:r>
            <a:r>
              <a:rPr lang="cs-CZ" dirty="0"/>
              <a:t>?</a:t>
            </a:r>
            <a:endParaRPr lang="en" dirty="0"/>
          </a:p>
        </p:txBody>
      </p:sp>
      <p:sp>
        <p:nvSpPr>
          <p:cNvPr id="5" name="Rectangle 3"/>
          <p:cNvSpPr>
            <a:spLocks noGrp="1" noChangeArrowheads="1"/>
          </p:cNvSpPr>
          <p:nvPr>
            <p:ph type="body" idx="1"/>
          </p:nvPr>
        </p:nvSpPr>
        <p:spPr>
          <a:xfrm>
            <a:off x="5038454" y="1313545"/>
            <a:ext cx="1398088" cy="439021"/>
          </a:xfrm>
        </p:spPr>
        <p:txBody>
          <a:bodyPr>
            <a:normAutofit fontScale="55000" lnSpcReduction="20000"/>
          </a:bodyPr>
          <a:lstStyle/>
          <a:p>
            <a:pPr algn="ctr" defTabSz="762000">
              <a:buFontTx/>
              <a:buNone/>
            </a:pPr>
            <a:r>
              <a:rPr lang="nl-BE" sz="3500" dirty="0">
                <a:solidFill>
                  <a:schemeClr val="tx1"/>
                </a:solidFill>
                <a:latin typeface="Roboto Slab" panose="020B0604020202020204" charset="0"/>
                <a:ea typeface="Roboto Slab" panose="020B0604020202020204" charset="0"/>
              </a:rPr>
              <a:t>Polic</a:t>
            </a:r>
            <a:r>
              <a:rPr lang="cs-CZ" sz="3500" dirty="0">
                <a:solidFill>
                  <a:schemeClr val="tx1"/>
                </a:solidFill>
                <a:latin typeface="Roboto Slab" panose="020B0604020202020204" charset="0"/>
                <a:ea typeface="Roboto Slab" panose="020B0604020202020204" charset="0"/>
              </a:rPr>
              <a:t>y</a:t>
            </a:r>
            <a:r>
              <a:rPr lang="nl-BE" sz="3900" dirty="0"/>
              <a:t> </a:t>
            </a:r>
          </a:p>
          <a:p>
            <a:pPr algn="ctr" defTabSz="762000">
              <a:buFontTx/>
              <a:buNone/>
            </a:pPr>
            <a:endParaRPr lang="nl-BE" dirty="0"/>
          </a:p>
        </p:txBody>
      </p:sp>
      <p:sp>
        <p:nvSpPr>
          <p:cNvPr id="6" name="Freeform 4"/>
          <p:cNvSpPr>
            <a:spLocks/>
          </p:cNvSpPr>
          <p:nvPr/>
        </p:nvSpPr>
        <p:spPr bwMode="auto">
          <a:xfrm>
            <a:off x="3027867" y="530726"/>
            <a:ext cx="5675270" cy="3852382"/>
          </a:xfrm>
          <a:custGeom>
            <a:avLst/>
            <a:gdLst>
              <a:gd name="T0" fmla="*/ 2167 w 4623"/>
              <a:gd name="T1" fmla="*/ 0 h 2492"/>
              <a:gd name="T2" fmla="*/ 1353 w 4623"/>
              <a:gd name="T3" fmla="*/ 932 h 2492"/>
              <a:gd name="T4" fmla="*/ 0 w 4623"/>
              <a:gd name="T5" fmla="*/ 2492 h 2492"/>
              <a:gd name="T6" fmla="*/ 4623 w 4623"/>
              <a:gd name="T7" fmla="*/ 2492 h 2492"/>
              <a:gd name="T8" fmla="*/ 2178 w 4623"/>
              <a:gd name="T9" fmla="*/ 14 h 2492"/>
            </a:gdLst>
            <a:ahLst/>
            <a:cxnLst>
              <a:cxn ang="0">
                <a:pos x="T0" y="T1"/>
              </a:cxn>
              <a:cxn ang="0">
                <a:pos x="T2" y="T3"/>
              </a:cxn>
              <a:cxn ang="0">
                <a:pos x="T4" y="T5"/>
              </a:cxn>
              <a:cxn ang="0">
                <a:pos x="T6" y="T7"/>
              </a:cxn>
              <a:cxn ang="0">
                <a:pos x="T8" y="T9"/>
              </a:cxn>
            </a:cxnLst>
            <a:rect l="0" t="0" r="r" b="b"/>
            <a:pathLst>
              <a:path w="4623" h="2492">
                <a:moveTo>
                  <a:pt x="2167" y="0"/>
                </a:moveTo>
                <a:lnTo>
                  <a:pt x="1353" y="932"/>
                </a:lnTo>
                <a:lnTo>
                  <a:pt x="0" y="2492"/>
                </a:lnTo>
                <a:lnTo>
                  <a:pt x="4623" y="2492"/>
                </a:lnTo>
                <a:lnTo>
                  <a:pt x="2178" y="14"/>
                </a:lnTo>
              </a:path>
            </a:pathLst>
          </a:custGeom>
          <a:noFill/>
          <a:ln w="1905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7" name="Rectangle 7"/>
          <p:cNvSpPr>
            <a:spLocks noChangeArrowheads="1"/>
          </p:cNvSpPr>
          <p:nvPr/>
        </p:nvSpPr>
        <p:spPr bwMode="auto">
          <a:xfrm>
            <a:off x="4295274" y="2350176"/>
            <a:ext cx="3741821" cy="765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defTabSz="762000"/>
            <a:r>
              <a:rPr lang="cs-CZ" sz="1800" dirty="0">
                <a:latin typeface="Roboto Slab" panose="020B0604020202020204" charset="0"/>
                <a:ea typeface="Roboto Slab" panose="020B0604020202020204" charset="0"/>
              </a:rPr>
              <a:t>Framework </a:t>
            </a:r>
            <a:r>
              <a:rPr lang="cs-CZ" sz="1800" dirty="0" err="1">
                <a:latin typeface="Roboto Slab" panose="020B0604020202020204" charset="0"/>
                <a:ea typeface="Roboto Slab" panose="020B0604020202020204" charset="0"/>
              </a:rPr>
              <a:t>legislation</a:t>
            </a:r>
            <a:r>
              <a:rPr lang="cs-CZ" sz="1800" dirty="0">
                <a:latin typeface="Roboto Slab" panose="020B0604020202020204" charset="0"/>
                <a:ea typeface="Roboto Slab" panose="020B0604020202020204" charset="0"/>
              </a:rPr>
              <a:t>,</a:t>
            </a:r>
          </a:p>
          <a:p>
            <a:pPr marL="342900" indent="-342900" defTabSz="762000"/>
            <a:r>
              <a:rPr lang="cs-CZ" sz="1800" dirty="0" err="1">
                <a:latin typeface="Roboto Slab" panose="020B0604020202020204" charset="0"/>
                <a:ea typeface="Roboto Slab" panose="020B0604020202020204" charset="0"/>
              </a:rPr>
              <a:t>specific</a:t>
            </a:r>
            <a:r>
              <a:rPr lang="cs-CZ" sz="1800" dirty="0">
                <a:latin typeface="Roboto Slab" panose="020B0604020202020204" charset="0"/>
                <a:ea typeface="Roboto Slab" panose="020B0604020202020204" charset="0"/>
              </a:rPr>
              <a:t> </a:t>
            </a:r>
            <a:r>
              <a:rPr lang="cs-CZ" sz="1800" dirty="0" err="1">
                <a:latin typeface="Roboto Slab" panose="020B0604020202020204" charset="0"/>
                <a:ea typeface="Roboto Slab" panose="020B0604020202020204" charset="0"/>
              </a:rPr>
              <a:t>legislation</a:t>
            </a:r>
            <a:r>
              <a:rPr lang="cs-CZ" sz="1800" dirty="0">
                <a:latin typeface="Roboto Slab" panose="020B0604020202020204" charset="0"/>
                <a:ea typeface="Roboto Slab" panose="020B0604020202020204" charset="0"/>
              </a:rPr>
              <a:t>, </a:t>
            </a:r>
            <a:r>
              <a:rPr lang="cs-CZ" sz="1800" dirty="0" err="1">
                <a:latin typeface="Roboto Slab" panose="020B0604020202020204" charset="0"/>
                <a:ea typeface="Roboto Slab" panose="020B0604020202020204" charset="0"/>
              </a:rPr>
              <a:t>binding</a:t>
            </a:r>
            <a:r>
              <a:rPr lang="cs-CZ" sz="1800" dirty="0">
                <a:latin typeface="Roboto Slab" panose="020B0604020202020204" charset="0"/>
                <a:ea typeface="Roboto Slab" panose="020B0604020202020204" charset="0"/>
              </a:rPr>
              <a:t> p</a:t>
            </a:r>
            <a:r>
              <a:rPr lang="nl-BE" sz="1800" dirty="0">
                <a:latin typeface="Roboto Slab" panose="020B0604020202020204" charset="0"/>
                <a:ea typeface="Roboto Slab" panose="020B0604020202020204" charset="0"/>
              </a:rPr>
              <a:t>lans</a:t>
            </a:r>
            <a:r>
              <a:rPr lang="cs-CZ" sz="1800" dirty="0">
                <a:latin typeface="Roboto Slab" panose="020B0604020202020204" charset="0"/>
                <a:ea typeface="Roboto Slab" panose="020B0604020202020204" charset="0"/>
              </a:rPr>
              <a:t> and p</a:t>
            </a:r>
            <a:r>
              <a:rPr lang="nl-BE" sz="1800" dirty="0">
                <a:latin typeface="Roboto Slab" panose="020B0604020202020204" charset="0"/>
                <a:ea typeface="Roboto Slab" panose="020B0604020202020204" charset="0"/>
              </a:rPr>
              <a:t>rogrammes</a:t>
            </a:r>
            <a:r>
              <a:rPr lang="cs-CZ" sz="1800" dirty="0">
                <a:latin typeface="Roboto Slab" panose="020B0604020202020204" charset="0"/>
                <a:ea typeface="Roboto Slab" panose="020B0604020202020204" charset="0"/>
              </a:rPr>
              <a:t>…</a:t>
            </a:r>
            <a:endParaRPr lang="cs-CZ" sz="1600" dirty="0">
              <a:latin typeface="Roboto Slab" panose="020B0604020202020204" charset="0"/>
              <a:ea typeface="Roboto Slab" panose="020B0604020202020204" charset="0"/>
            </a:endParaRPr>
          </a:p>
        </p:txBody>
      </p:sp>
      <p:sp>
        <p:nvSpPr>
          <p:cNvPr id="8" name="Rectangle 8"/>
          <p:cNvSpPr>
            <a:spLocks noChangeArrowheads="1"/>
          </p:cNvSpPr>
          <p:nvPr/>
        </p:nvSpPr>
        <p:spPr bwMode="auto">
          <a:xfrm>
            <a:off x="3726658" y="3475337"/>
            <a:ext cx="4531564" cy="954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defTabSz="762000">
              <a:buFontTx/>
              <a:buNone/>
            </a:pPr>
            <a:r>
              <a:rPr lang="cs-CZ" sz="2400" dirty="0" err="1">
                <a:latin typeface="Roboto Slab" panose="020B0604020202020204" charset="0"/>
                <a:ea typeface="Roboto Slab" panose="020B0604020202020204" charset="0"/>
              </a:rPr>
              <a:t>Administrative</a:t>
            </a:r>
            <a:r>
              <a:rPr lang="cs-CZ" sz="2400" dirty="0">
                <a:latin typeface="Roboto Slab" panose="020B0604020202020204" charset="0"/>
                <a:ea typeface="Roboto Slab" panose="020B0604020202020204" charset="0"/>
              </a:rPr>
              <a:t> and </a:t>
            </a:r>
            <a:r>
              <a:rPr lang="cs-CZ" sz="2400" dirty="0" err="1">
                <a:latin typeface="Roboto Slab" panose="020B0604020202020204" charset="0"/>
                <a:ea typeface="Roboto Slab" panose="020B0604020202020204" charset="0"/>
              </a:rPr>
              <a:t>judicial</a:t>
            </a:r>
            <a:r>
              <a:rPr lang="cs-CZ" sz="2400" dirty="0">
                <a:latin typeface="Roboto Slab" panose="020B0604020202020204" charset="0"/>
                <a:ea typeface="Roboto Slab" panose="020B0604020202020204" charset="0"/>
              </a:rPr>
              <a:t> </a:t>
            </a:r>
            <a:r>
              <a:rPr lang="cs-CZ" sz="2400" dirty="0" err="1">
                <a:latin typeface="Roboto Slab" panose="020B0604020202020204" charset="0"/>
                <a:ea typeface="Roboto Slab" panose="020B0604020202020204" charset="0"/>
              </a:rPr>
              <a:t>decisions</a:t>
            </a:r>
            <a:r>
              <a:rPr lang="cs-CZ" sz="2400" dirty="0">
                <a:latin typeface="Roboto Slab" panose="020B0604020202020204" charset="0"/>
                <a:ea typeface="Roboto Slab" panose="020B0604020202020204" charset="0"/>
              </a:rPr>
              <a:t>, direct </a:t>
            </a:r>
            <a:r>
              <a:rPr lang="cs-CZ" sz="2400" dirty="0" err="1">
                <a:latin typeface="Roboto Slab" panose="020B0604020202020204" charset="0"/>
                <a:ea typeface="Roboto Slab" panose="020B0604020202020204" charset="0"/>
              </a:rPr>
              <a:t>action</a:t>
            </a:r>
            <a:r>
              <a:rPr lang="cs-CZ" sz="2400" dirty="0">
                <a:latin typeface="Roboto Slab" panose="020B0604020202020204" charset="0"/>
                <a:ea typeface="Roboto Slab" panose="020B0604020202020204" charset="0"/>
              </a:rPr>
              <a:t>… </a:t>
            </a:r>
            <a:endParaRPr lang="nl-BE" sz="4000" dirty="0">
              <a:latin typeface="Roboto Slab" panose="020B0604020202020204" charset="0"/>
              <a:ea typeface="Roboto Slab" panose="020B0604020202020204" charset="0"/>
            </a:endParaRPr>
          </a:p>
        </p:txBody>
      </p:sp>
      <p:sp>
        <p:nvSpPr>
          <p:cNvPr id="9" name="Line 9"/>
          <p:cNvSpPr>
            <a:spLocks noChangeShapeType="1"/>
          </p:cNvSpPr>
          <p:nvPr/>
        </p:nvSpPr>
        <p:spPr bwMode="auto">
          <a:xfrm flipV="1">
            <a:off x="4651511" y="2042660"/>
            <a:ext cx="2230551" cy="1474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10" name="Line 10"/>
          <p:cNvSpPr>
            <a:spLocks noChangeShapeType="1"/>
          </p:cNvSpPr>
          <p:nvPr/>
        </p:nvSpPr>
        <p:spPr bwMode="auto">
          <a:xfrm flipV="1">
            <a:off x="3726658" y="3324995"/>
            <a:ext cx="4166058" cy="951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Tree>
    <p:extLst>
      <p:ext uri="{BB962C8B-B14F-4D97-AF65-F5344CB8AC3E}">
        <p14:creationId xmlns:p14="http://schemas.microsoft.com/office/powerpoint/2010/main" val="1916198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1049772" y="530725"/>
            <a:ext cx="3810986" cy="1028700"/>
          </a:xfrm>
          <a:prstGeom prst="rect">
            <a:avLst/>
          </a:prstGeom>
        </p:spPr>
        <p:txBody>
          <a:bodyPr lIns="91425" tIns="91425" rIns="91425" bIns="91425" anchor="ctr" anchorCtr="0">
            <a:noAutofit/>
          </a:bodyPr>
          <a:lstStyle/>
          <a:p>
            <a:pPr lvl="0"/>
            <a:r>
              <a:rPr lang="cs-CZ" dirty="0"/>
              <a:t>Marcus </a:t>
            </a:r>
            <a:r>
              <a:rPr lang="cs-CZ" dirty="0" err="1"/>
              <a:t>Tullius</a:t>
            </a:r>
            <a:r>
              <a:rPr lang="cs-CZ" dirty="0"/>
              <a:t> Cicero, </a:t>
            </a:r>
            <a:r>
              <a:rPr lang="cs-CZ" i="1" dirty="0"/>
              <a:t>De </a:t>
            </a:r>
            <a:r>
              <a:rPr lang="cs-CZ" i="1" dirty="0" err="1"/>
              <a:t>Officiis</a:t>
            </a:r>
            <a:r>
              <a:rPr lang="cs-CZ" dirty="0"/>
              <a:t>: </a:t>
            </a:r>
            <a:r>
              <a:rPr lang="cs-CZ" dirty="0" err="1"/>
              <a:t>Famine</a:t>
            </a:r>
            <a:r>
              <a:rPr lang="cs-CZ" dirty="0"/>
              <a:t> </a:t>
            </a:r>
            <a:r>
              <a:rPr lang="cs-CZ" dirty="0" err="1"/>
              <a:t>at</a:t>
            </a:r>
            <a:r>
              <a:rPr lang="cs-CZ" dirty="0"/>
              <a:t> </a:t>
            </a:r>
            <a:r>
              <a:rPr lang="cs-CZ" dirty="0" err="1"/>
              <a:t>Rhodes</a:t>
            </a:r>
            <a:endParaRPr lang="en" dirty="0"/>
          </a:p>
        </p:txBody>
      </p:sp>
      <p:pic>
        <p:nvPicPr>
          <p:cNvPr id="7170" name="Picture 2" descr="Výsledek obrázku pro famine rhod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3708" y="1674394"/>
            <a:ext cx="5306345" cy="3368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3464621"/>
      </p:ext>
    </p:extLst>
  </p:cSld>
  <p:clrMapOvr>
    <a:masterClrMapping/>
  </p:clrMapOvr>
</p:sld>
</file>

<file path=ppt/theme/theme1.xml><?xml version="1.0" encoding="utf-8"?>
<a:theme xmlns:a="http://schemas.openxmlformats.org/drawingml/2006/main" name="Warwick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1976</TotalTime>
  <Words>3315</Words>
  <Application>Microsoft Office PowerPoint</Application>
  <PresentationFormat>Předvádění na obrazovce (16:9)</PresentationFormat>
  <Paragraphs>368</Paragraphs>
  <Slides>48</Slides>
  <Notes>11</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48</vt:i4>
      </vt:variant>
    </vt:vector>
  </HeadingPairs>
  <TitlesOfParts>
    <vt:vector size="54" baseType="lpstr">
      <vt:lpstr>Nixie One</vt:lpstr>
      <vt:lpstr>Cambria</vt:lpstr>
      <vt:lpstr>Roboto Slab</vt:lpstr>
      <vt:lpstr>Arial</vt:lpstr>
      <vt:lpstr>Wingdings</vt:lpstr>
      <vt:lpstr>Warwick template</vt:lpstr>
      <vt:lpstr>BASICS OF THE EU ENVIRONMENTAL LAW</vt:lpstr>
      <vt:lpstr>Prezentace aplikace PowerPoint</vt:lpstr>
      <vt:lpstr>Course introduction</vt:lpstr>
      <vt:lpstr>Course introduction</vt:lpstr>
      <vt:lpstr>Requirements</vt:lpstr>
      <vt:lpstr>Structure and Contents</vt:lpstr>
      <vt:lpstr>Prezentace aplikace PowerPoint</vt:lpstr>
      <vt:lpstr>Why does the EU protect the environment?</vt:lpstr>
      <vt:lpstr>Marcus Tullius Cicero, De Officiis: Famine at Rhodes</vt:lpstr>
      <vt:lpstr>Golden toad</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Why does the EU protect the environment?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 to Justice in the Czech Republic: Statistics and Data Analysis</dc:title>
  <dc:creator>Vomáčka Crew</dc:creator>
  <cp:lastModifiedBy>Vojtěch Vomáčka</cp:lastModifiedBy>
  <cp:revision>141</cp:revision>
  <dcterms:modified xsi:type="dcterms:W3CDTF">2022-09-22T11:52:51Z</dcterms:modified>
</cp:coreProperties>
</file>