
<file path=[Content_Types].xml><?xml version="1.0" encoding="utf-8"?>
<Types xmlns="http://schemas.openxmlformats.org/package/2006/content-types">
  <Default Extension="bin" ContentType="application/vnd.openxmlformats-officedocument.oleObject"/>
  <Default Extension="fntdata" ContentType="application/x-fontdata"/>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2"/>
  </p:notesMasterIdLst>
  <p:sldIdLst>
    <p:sldId id="256" r:id="rId2"/>
    <p:sldId id="344" r:id="rId3"/>
    <p:sldId id="266" r:id="rId4"/>
    <p:sldId id="274" r:id="rId5"/>
    <p:sldId id="298" r:id="rId6"/>
    <p:sldId id="299" r:id="rId7"/>
    <p:sldId id="262" r:id="rId8"/>
    <p:sldId id="261" r:id="rId9"/>
    <p:sldId id="341" r:id="rId10"/>
    <p:sldId id="342" r:id="rId11"/>
    <p:sldId id="302" r:id="rId12"/>
    <p:sldId id="303" r:id="rId13"/>
    <p:sldId id="327" r:id="rId14"/>
    <p:sldId id="309" r:id="rId15"/>
    <p:sldId id="343" r:id="rId16"/>
    <p:sldId id="339" r:id="rId17"/>
    <p:sldId id="340" r:id="rId18"/>
    <p:sldId id="310" r:id="rId19"/>
    <p:sldId id="311" r:id="rId20"/>
    <p:sldId id="312" r:id="rId21"/>
    <p:sldId id="315" r:id="rId22"/>
    <p:sldId id="316" r:id="rId23"/>
    <p:sldId id="317" r:id="rId24"/>
    <p:sldId id="318" r:id="rId25"/>
    <p:sldId id="321" r:id="rId26"/>
    <p:sldId id="320" r:id="rId27"/>
    <p:sldId id="322" r:id="rId28"/>
    <p:sldId id="323" r:id="rId29"/>
    <p:sldId id="345" r:id="rId30"/>
    <p:sldId id="324" r:id="rId31"/>
  </p:sldIdLst>
  <p:sldSz cx="9144000" cy="5143500" type="screen16x9"/>
  <p:notesSz cx="6858000" cy="9144000"/>
  <p:embeddedFontLst>
    <p:embeddedFont>
      <p:font typeface="Nixie One" panose="020B0604020202020204" charset="0"/>
      <p:regular r:id="rId33"/>
    </p:embeddedFont>
    <p:embeddedFont>
      <p:font typeface="Roboto Slab" panose="020B0604020202020204" charset="0"/>
      <p:regular r:id="rId34"/>
      <p:bold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1AD3B4A-EFA4-49ED-A349-4A4B431667C7}">
  <a:tblStyle styleId="{71AD3B4A-EFA4-49ED-A349-4A4B431667C7}"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42" d="100"/>
          <a:sy n="142"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font" Target="fonts/font2.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1.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font" Target="fonts/font3.fntdata"/><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44431395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15752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8"/>
        <p:cNvGrpSpPr/>
        <p:nvPr/>
      </p:nvGrpSpPr>
      <p:grpSpPr>
        <a:xfrm>
          <a:off x="0" y="0"/>
          <a:ext cx="0" cy="0"/>
          <a:chOff x="0" y="0"/>
          <a:chExt cx="0" cy="0"/>
        </a:xfrm>
      </p:grpSpPr>
      <p:sp>
        <p:nvSpPr>
          <p:cNvPr id="9" name="Shape 9"/>
          <p:cNvSpPr/>
          <p:nvPr/>
        </p:nvSpPr>
        <p:spPr>
          <a:xfrm>
            <a:off x="0" y="4288500"/>
            <a:ext cx="9144000" cy="247500"/>
          </a:xfrm>
          <a:prstGeom prst="rect">
            <a:avLst/>
          </a:prstGeom>
          <a:solidFill>
            <a:srgbClr val="165751"/>
          </a:solidFill>
          <a:ln>
            <a:noFill/>
          </a:ln>
        </p:spPr>
        <p:txBody>
          <a:bodyPr lIns="91425" tIns="91425" rIns="91425" bIns="91425" anchor="ctr" anchorCtr="0">
            <a:noAutofit/>
          </a:bodyPr>
          <a:lstStyle/>
          <a:p>
            <a:pPr lvl="0">
              <a:spcBef>
                <a:spcPts val="0"/>
              </a:spcBef>
              <a:buNone/>
            </a:pPr>
            <a:endParaRPr/>
          </a:p>
        </p:txBody>
      </p:sp>
      <p:sp>
        <p:nvSpPr>
          <p:cNvPr id="10" name="Shape 10"/>
          <p:cNvSpPr/>
          <p:nvPr/>
        </p:nvSpPr>
        <p:spPr>
          <a:xfrm>
            <a:off x="0" y="0"/>
            <a:ext cx="9144000" cy="530699"/>
          </a:xfrm>
          <a:prstGeom prst="rect">
            <a:avLst/>
          </a:prstGeom>
          <a:solidFill>
            <a:srgbClr val="18637B"/>
          </a:solidFill>
          <a:ln>
            <a:noFill/>
          </a:ln>
        </p:spPr>
        <p:txBody>
          <a:bodyPr lIns="91425" tIns="91425" rIns="91425" bIns="91425" anchor="ctr" anchorCtr="0">
            <a:noAutofit/>
          </a:bodyPr>
          <a:lstStyle/>
          <a:p>
            <a:pPr lvl="0" rtl="0">
              <a:spcBef>
                <a:spcPts val="0"/>
              </a:spcBef>
              <a:buNone/>
            </a:pPr>
            <a:endParaRPr>
              <a:solidFill>
                <a:srgbClr val="114454"/>
              </a:solidFill>
            </a:endParaRPr>
          </a:p>
        </p:txBody>
      </p:sp>
      <p:sp>
        <p:nvSpPr>
          <p:cNvPr id="11" name="Shape 11"/>
          <p:cNvSpPr/>
          <p:nvPr/>
        </p:nvSpPr>
        <p:spPr>
          <a:xfrm>
            <a:off x="0" y="500625"/>
            <a:ext cx="9144000" cy="3824100"/>
          </a:xfrm>
          <a:prstGeom prst="rect">
            <a:avLst/>
          </a:prstGeom>
          <a:solidFill>
            <a:srgbClr val="124057"/>
          </a:solidFill>
          <a:ln>
            <a:noFill/>
          </a:ln>
        </p:spPr>
        <p:txBody>
          <a:bodyPr lIns="91425" tIns="91425" rIns="91425" bIns="91425" anchor="ctr" anchorCtr="0">
            <a:noAutofit/>
          </a:bodyPr>
          <a:lstStyle/>
          <a:p>
            <a:pPr lvl="0">
              <a:spcBef>
                <a:spcPts val="0"/>
              </a:spcBef>
              <a:buNone/>
            </a:pPr>
            <a:endParaRPr/>
          </a:p>
        </p:txBody>
      </p:sp>
      <p:sp>
        <p:nvSpPr>
          <p:cNvPr id="12" name="Shape 12"/>
          <p:cNvSpPr/>
          <p:nvPr/>
        </p:nvSpPr>
        <p:spPr>
          <a:xfrm>
            <a:off x="0" y="4493604"/>
            <a:ext cx="9144000" cy="118200"/>
          </a:xfrm>
          <a:prstGeom prst="rect">
            <a:avLst/>
          </a:prstGeom>
          <a:solidFill>
            <a:srgbClr val="3B8D61"/>
          </a:solidFill>
          <a:ln>
            <a:noFill/>
          </a:ln>
        </p:spPr>
        <p:txBody>
          <a:bodyPr lIns="91425" tIns="91425" rIns="91425" bIns="91425" anchor="ctr" anchorCtr="0">
            <a:noAutofit/>
          </a:bodyPr>
          <a:lstStyle/>
          <a:p>
            <a:pPr lvl="0">
              <a:spcBef>
                <a:spcPts val="0"/>
              </a:spcBef>
              <a:buNone/>
            </a:pPr>
            <a:endParaRPr/>
          </a:p>
        </p:txBody>
      </p:sp>
      <p:sp>
        <p:nvSpPr>
          <p:cNvPr id="13" name="Shape 13"/>
          <p:cNvSpPr/>
          <p:nvPr/>
        </p:nvSpPr>
        <p:spPr>
          <a:xfrm>
            <a:off x="0" y="4584075"/>
            <a:ext cx="9144000" cy="559499"/>
          </a:xfrm>
          <a:prstGeom prst="rect">
            <a:avLst/>
          </a:prstGeom>
          <a:solidFill>
            <a:srgbClr val="94BF6E"/>
          </a:solidFill>
          <a:ln>
            <a:noFill/>
          </a:ln>
        </p:spPr>
        <p:txBody>
          <a:bodyPr lIns="91425" tIns="91425" rIns="91425" bIns="91425" anchor="ctr" anchorCtr="0">
            <a:noAutofit/>
          </a:bodyPr>
          <a:lstStyle/>
          <a:p>
            <a:pPr lvl="0">
              <a:spcBef>
                <a:spcPts val="0"/>
              </a:spcBef>
              <a:buNone/>
            </a:pPr>
            <a:endParaRPr/>
          </a:p>
        </p:txBody>
      </p:sp>
      <p:sp>
        <p:nvSpPr>
          <p:cNvPr id="14" name="Shape 14"/>
          <p:cNvSpPr txBox="1">
            <a:spLocks noGrp="1"/>
          </p:cNvSpPr>
          <p:nvPr>
            <p:ph type="ctrTitle"/>
          </p:nvPr>
        </p:nvSpPr>
        <p:spPr>
          <a:xfrm>
            <a:off x="685800" y="2601425"/>
            <a:ext cx="5810400" cy="1159799"/>
          </a:xfrm>
          <a:prstGeom prst="rect">
            <a:avLst/>
          </a:prstGeom>
        </p:spPr>
        <p:txBody>
          <a:bodyPr lIns="91425" tIns="91425" rIns="91425" bIns="91425" anchor="b" anchorCtr="0"/>
          <a:lstStyle>
            <a:lvl1pPr lvl="0">
              <a:spcBef>
                <a:spcPts val="0"/>
              </a:spcBef>
              <a:buSzPct val="100000"/>
              <a:defRPr sz="4800"/>
            </a:lvl1pPr>
            <a:lvl2pPr lvl="1" algn="ctr">
              <a:spcBef>
                <a:spcPts val="0"/>
              </a:spcBef>
              <a:buSzPct val="100000"/>
              <a:defRPr sz="6000"/>
            </a:lvl2pPr>
            <a:lvl3pPr lvl="2" algn="ctr">
              <a:spcBef>
                <a:spcPts val="0"/>
              </a:spcBef>
              <a:buSzPct val="100000"/>
              <a:defRPr sz="6000"/>
            </a:lvl3pPr>
            <a:lvl4pPr lvl="3" algn="ctr">
              <a:spcBef>
                <a:spcPts val="0"/>
              </a:spcBef>
              <a:buSzPct val="100000"/>
              <a:defRPr sz="6000"/>
            </a:lvl4pPr>
            <a:lvl5pPr lvl="4" algn="ctr">
              <a:spcBef>
                <a:spcPts val="0"/>
              </a:spcBef>
              <a:buSzPct val="100000"/>
              <a:defRPr sz="6000"/>
            </a:lvl5pPr>
            <a:lvl6pPr lvl="5" algn="ctr">
              <a:spcBef>
                <a:spcPts val="0"/>
              </a:spcBef>
              <a:buSzPct val="100000"/>
              <a:defRPr sz="6000"/>
            </a:lvl6pPr>
            <a:lvl7pPr lvl="6" algn="ctr">
              <a:spcBef>
                <a:spcPts val="0"/>
              </a:spcBef>
              <a:buSzPct val="100000"/>
              <a:defRPr sz="6000"/>
            </a:lvl7pPr>
            <a:lvl8pPr lvl="7" algn="ctr">
              <a:spcBef>
                <a:spcPts val="0"/>
              </a:spcBef>
              <a:buSzPct val="100000"/>
              <a:defRPr sz="6000"/>
            </a:lvl8pPr>
            <a:lvl9pPr lvl="8" algn="ctr">
              <a:spcBef>
                <a:spcPts val="0"/>
              </a:spcBef>
              <a:buSzPct val="100000"/>
              <a:defRPr sz="6000"/>
            </a:lvl9pPr>
          </a:lstStyle>
          <a:p>
            <a:endParaRPr/>
          </a:p>
        </p:txBody>
      </p:sp>
    </p:spTree>
    <p:extLst>
      <p:ext uri="{BB962C8B-B14F-4D97-AF65-F5344CB8AC3E}">
        <p14:creationId xmlns:p14="http://schemas.microsoft.com/office/powerpoint/2010/main" val="38327858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76"/>
        <p:cNvGrpSpPr/>
        <p:nvPr/>
      </p:nvGrpSpPr>
      <p:grpSpPr>
        <a:xfrm>
          <a:off x="0" y="0"/>
          <a:ext cx="0" cy="0"/>
          <a:chOff x="0" y="0"/>
          <a:chExt cx="0" cy="0"/>
        </a:xfrm>
      </p:grpSpPr>
      <p:sp>
        <p:nvSpPr>
          <p:cNvPr id="77" name="Shape 77"/>
          <p:cNvSpPr/>
          <p:nvPr/>
        </p:nvSpPr>
        <p:spPr>
          <a:xfrm>
            <a:off x="0" y="0"/>
            <a:ext cx="247200" cy="530699"/>
          </a:xfrm>
          <a:prstGeom prst="rect">
            <a:avLst/>
          </a:prstGeom>
          <a:solidFill>
            <a:srgbClr val="18637B"/>
          </a:solidFill>
          <a:ln>
            <a:noFill/>
          </a:ln>
        </p:spPr>
        <p:txBody>
          <a:bodyPr lIns="91425" tIns="91425" rIns="91425" bIns="91425" anchor="ctr" anchorCtr="0">
            <a:noAutofit/>
          </a:bodyPr>
          <a:lstStyle/>
          <a:p>
            <a:pPr lvl="0" rtl="0">
              <a:spcBef>
                <a:spcPts val="0"/>
              </a:spcBef>
              <a:buNone/>
            </a:pPr>
            <a:endParaRPr>
              <a:solidFill>
                <a:srgbClr val="114454"/>
              </a:solidFill>
            </a:endParaRPr>
          </a:p>
        </p:txBody>
      </p:sp>
      <p:sp>
        <p:nvSpPr>
          <p:cNvPr id="78" name="Shape 78"/>
          <p:cNvSpPr/>
          <p:nvPr/>
        </p:nvSpPr>
        <p:spPr>
          <a:xfrm>
            <a:off x="0" y="500625"/>
            <a:ext cx="247200" cy="1058699"/>
          </a:xfrm>
          <a:prstGeom prst="rect">
            <a:avLst/>
          </a:prstGeom>
          <a:solidFill>
            <a:srgbClr val="124057"/>
          </a:solidFill>
          <a:ln>
            <a:noFill/>
          </a:ln>
        </p:spPr>
        <p:txBody>
          <a:bodyPr lIns="91425" tIns="91425" rIns="91425" bIns="91425" anchor="ctr" anchorCtr="0">
            <a:noAutofit/>
          </a:bodyPr>
          <a:lstStyle/>
          <a:p>
            <a:pPr lvl="0">
              <a:spcBef>
                <a:spcPts val="0"/>
              </a:spcBef>
              <a:buNone/>
            </a:pPr>
            <a:endParaRPr/>
          </a:p>
        </p:txBody>
      </p:sp>
      <p:sp>
        <p:nvSpPr>
          <p:cNvPr id="79" name="Shape 79"/>
          <p:cNvSpPr/>
          <p:nvPr/>
        </p:nvSpPr>
        <p:spPr>
          <a:xfrm>
            <a:off x="0" y="1553405"/>
            <a:ext cx="247200" cy="1532700"/>
          </a:xfrm>
          <a:prstGeom prst="rect">
            <a:avLst/>
          </a:prstGeom>
          <a:solidFill>
            <a:srgbClr val="165751"/>
          </a:solidFill>
          <a:ln>
            <a:noFill/>
          </a:ln>
        </p:spPr>
        <p:txBody>
          <a:bodyPr lIns="91425" tIns="91425" rIns="91425" bIns="91425" anchor="ctr" anchorCtr="0">
            <a:noAutofit/>
          </a:bodyPr>
          <a:lstStyle/>
          <a:p>
            <a:pPr lvl="0">
              <a:spcBef>
                <a:spcPts val="0"/>
              </a:spcBef>
              <a:buNone/>
            </a:pPr>
            <a:endParaRPr/>
          </a:p>
        </p:txBody>
      </p:sp>
      <p:sp>
        <p:nvSpPr>
          <p:cNvPr id="80" name="Shape 80"/>
          <p:cNvSpPr/>
          <p:nvPr/>
        </p:nvSpPr>
        <p:spPr>
          <a:xfrm>
            <a:off x="0" y="3086100"/>
            <a:ext cx="247200" cy="605400"/>
          </a:xfrm>
          <a:prstGeom prst="rect">
            <a:avLst/>
          </a:prstGeom>
          <a:solidFill>
            <a:srgbClr val="3B8D61"/>
          </a:solidFill>
          <a:ln>
            <a:noFill/>
          </a:ln>
        </p:spPr>
        <p:txBody>
          <a:bodyPr lIns="91425" tIns="91425" rIns="91425" bIns="91425" anchor="ctr" anchorCtr="0">
            <a:noAutofit/>
          </a:bodyPr>
          <a:lstStyle/>
          <a:p>
            <a:pPr lvl="0">
              <a:spcBef>
                <a:spcPts val="0"/>
              </a:spcBef>
              <a:buNone/>
            </a:pPr>
            <a:endParaRPr/>
          </a:p>
        </p:txBody>
      </p:sp>
      <p:sp>
        <p:nvSpPr>
          <p:cNvPr id="81" name="Shape 81"/>
          <p:cNvSpPr/>
          <p:nvPr/>
        </p:nvSpPr>
        <p:spPr>
          <a:xfrm>
            <a:off x="0" y="3691500"/>
            <a:ext cx="247200" cy="1451999"/>
          </a:xfrm>
          <a:prstGeom prst="rect">
            <a:avLst/>
          </a:prstGeom>
          <a:solidFill>
            <a:srgbClr val="94BF6E"/>
          </a:solidFill>
          <a:ln>
            <a:noFill/>
          </a:ln>
        </p:spPr>
        <p:txBody>
          <a:bodyPr lIns="91425" tIns="91425" rIns="91425" bIns="91425" anchor="ctr" anchorCtr="0">
            <a:noAutofit/>
          </a:bodyPr>
          <a:lstStyle/>
          <a:p>
            <a:pPr lvl="0">
              <a:spcBef>
                <a:spcPts val="0"/>
              </a:spcBef>
              <a:buNone/>
            </a:pPr>
            <a:endParaRPr/>
          </a:p>
        </p:txBody>
      </p:sp>
    </p:spTree>
    <p:extLst>
      <p:ext uri="{BB962C8B-B14F-4D97-AF65-F5344CB8AC3E}">
        <p14:creationId xmlns:p14="http://schemas.microsoft.com/office/powerpoint/2010/main" val="4017183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1146025" y="530725"/>
            <a:ext cx="3208799" cy="1028700"/>
          </a:xfrm>
          <a:prstGeom prst="rect">
            <a:avLst/>
          </a:prstGeom>
          <a:noFill/>
          <a:ln>
            <a:noFill/>
          </a:ln>
        </p:spPr>
        <p:txBody>
          <a:bodyPr lIns="91425" tIns="91425" rIns="91425" bIns="91425" anchor="ctr" anchorCtr="0"/>
          <a:lstStyle>
            <a:lvl1pPr lvl="0">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1pPr>
            <a:lvl2pPr lvl="1">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2pPr>
            <a:lvl3pPr lvl="2">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3pPr>
            <a:lvl4pPr lvl="3">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4pPr>
            <a:lvl5pPr lvl="4">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5pPr>
            <a:lvl6pPr lvl="5">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6pPr>
            <a:lvl7pPr lvl="6">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7pPr>
            <a:lvl8pPr lvl="7">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8pPr>
            <a:lvl9pPr lvl="8">
              <a:spcBef>
                <a:spcPts val="0"/>
              </a:spcBef>
              <a:buClr>
                <a:srgbClr val="FFFFFF"/>
              </a:buClr>
              <a:buSzPct val="100000"/>
              <a:buFont typeface="Roboto Slab"/>
              <a:buNone/>
              <a:defRPr sz="1800" b="1">
                <a:solidFill>
                  <a:srgbClr val="FFFFFF"/>
                </a:solidFill>
                <a:latin typeface="Roboto Slab"/>
                <a:ea typeface="Roboto Slab"/>
                <a:cs typeface="Roboto Slab"/>
                <a:sym typeface="Roboto Slab"/>
              </a:defRPr>
            </a:lvl9pPr>
          </a:lstStyle>
          <a:p>
            <a:endParaRPr/>
          </a:p>
        </p:txBody>
      </p:sp>
      <p:sp>
        <p:nvSpPr>
          <p:cNvPr id="7" name="Shape 7"/>
          <p:cNvSpPr txBox="1">
            <a:spLocks noGrp="1"/>
          </p:cNvSpPr>
          <p:nvPr>
            <p:ph type="body" idx="1"/>
          </p:nvPr>
        </p:nvSpPr>
        <p:spPr>
          <a:xfrm>
            <a:off x="1146025" y="1767275"/>
            <a:ext cx="7540800" cy="3158699"/>
          </a:xfrm>
          <a:prstGeom prst="rect">
            <a:avLst/>
          </a:prstGeom>
          <a:noFill/>
          <a:ln>
            <a:noFill/>
          </a:ln>
        </p:spPr>
        <p:txBody>
          <a:bodyPr lIns="91425" tIns="91425" rIns="91425" bIns="91425" anchor="t" anchorCtr="0"/>
          <a:lstStyle>
            <a:lvl1pPr lvl="0">
              <a:spcBef>
                <a:spcPts val="600"/>
              </a:spcBef>
              <a:buClr>
                <a:srgbClr val="114454"/>
              </a:buClr>
              <a:buSzPct val="100000"/>
              <a:buFont typeface="Nixie One"/>
              <a:buChar char="▪"/>
              <a:defRPr sz="3000">
                <a:solidFill>
                  <a:srgbClr val="114454"/>
                </a:solidFill>
                <a:latin typeface="Nixie One"/>
                <a:ea typeface="Nixie One"/>
                <a:cs typeface="Nixie One"/>
                <a:sym typeface="Nixie One"/>
              </a:defRPr>
            </a:lvl1pPr>
            <a:lvl2pPr lvl="1">
              <a:spcBef>
                <a:spcPts val="480"/>
              </a:spcBef>
              <a:buClr>
                <a:srgbClr val="114454"/>
              </a:buClr>
              <a:buSzPct val="100000"/>
              <a:buFont typeface="Nixie One"/>
              <a:buChar char="▫"/>
              <a:defRPr sz="2400">
                <a:solidFill>
                  <a:srgbClr val="114454"/>
                </a:solidFill>
                <a:latin typeface="Nixie One"/>
                <a:ea typeface="Nixie One"/>
                <a:cs typeface="Nixie One"/>
                <a:sym typeface="Nixie One"/>
              </a:defRPr>
            </a:lvl2pPr>
            <a:lvl3pPr lvl="2">
              <a:spcBef>
                <a:spcPts val="480"/>
              </a:spcBef>
              <a:buClr>
                <a:srgbClr val="114454"/>
              </a:buClr>
              <a:buSzPct val="100000"/>
              <a:buFont typeface="Nixie One"/>
              <a:defRPr sz="2400">
                <a:solidFill>
                  <a:srgbClr val="114454"/>
                </a:solidFill>
                <a:latin typeface="Nixie One"/>
                <a:ea typeface="Nixie One"/>
                <a:cs typeface="Nixie One"/>
                <a:sym typeface="Nixie One"/>
              </a:defRPr>
            </a:lvl3pPr>
            <a:lvl4pPr lvl="3">
              <a:spcBef>
                <a:spcPts val="360"/>
              </a:spcBef>
              <a:buClr>
                <a:srgbClr val="114454"/>
              </a:buClr>
              <a:buSzPct val="100000"/>
              <a:buFont typeface="Nixie One"/>
              <a:defRPr sz="1800">
                <a:solidFill>
                  <a:srgbClr val="114454"/>
                </a:solidFill>
                <a:latin typeface="Nixie One"/>
                <a:ea typeface="Nixie One"/>
                <a:cs typeface="Nixie One"/>
                <a:sym typeface="Nixie One"/>
              </a:defRPr>
            </a:lvl4pPr>
            <a:lvl5pPr lvl="4">
              <a:spcBef>
                <a:spcPts val="360"/>
              </a:spcBef>
              <a:buClr>
                <a:srgbClr val="114454"/>
              </a:buClr>
              <a:buSzPct val="100000"/>
              <a:buFont typeface="Nixie One"/>
              <a:defRPr sz="1800">
                <a:solidFill>
                  <a:srgbClr val="114454"/>
                </a:solidFill>
                <a:latin typeface="Nixie One"/>
                <a:ea typeface="Nixie One"/>
                <a:cs typeface="Nixie One"/>
                <a:sym typeface="Nixie One"/>
              </a:defRPr>
            </a:lvl5pPr>
            <a:lvl6pPr lvl="5">
              <a:spcBef>
                <a:spcPts val="360"/>
              </a:spcBef>
              <a:buClr>
                <a:srgbClr val="114454"/>
              </a:buClr>
              <a:buSzPct val="100000"/>
              <a:buFont typeface="Nixie One"/>
              <a:defRPr sz="1800">
                <a:solidFill>
                  <a:srgbClr val="114454"/>
                </a:solidFill>
                <a:latin typeface="Nixie One"/>
                <a:ea typeface="Nixie One"/>
                <a:cs typeface="Nixie One"/>
                <a:sym typeface="Nixie One"/>
              </a:defRPr>
            </a:lvl6pPr>
            <a:lvl7pPr lvl="6">
              <a:spcBef>
                <a:spcPts val="360"/>
              </a:spcBef>
              <a:buClr>
                <a:srgbClr val="114454"/>
              </a:buClr>
              <a:buSzPct val="100000"/>
              <a:buFont typeface="Nixie One"/>
              <a:defRPr sz="1800">
                <a:solidFill>
                  <a:srgbClr val="114454"/>
                </a:solidFill>
                <a:latin typeface="Nixie One"/>
                <a:ea typeface="Nixie One"/>
                <a:cs typeface="Nixie One"/>
                <a:sym typeface="Nixie One"/>
              </a:defRPr>
            </a:lvl7pPr>
            <a:lvl8pPr lvl="7">
              <a:spcBef>
                <a:spcPts val="360"/>
              </a:spcBef>
              <a:buClr>
                <a:srgbClr val="114454"/>
              </a:buClr>
              <a:buSzPct val="100000"/>
              <a:buFont typeface="Nixie One"/>
              <a:defRPr sz="1800">
                <a:solidFill>
                  <a:srgbClr val="114454"/>
                </a:solidFill>
                <a:latin typeface="Nixie One"/>
                <a:ea typeface="Nixie One"/>
                <a:cs typeface="Nixie One"/>
                <a:sym typeface="Nixie One"/>
              </a:defRPr>
            </a:lvl8pPr>
            <a:lvl9pPr lvl="8">
              <a:spcBef>
                <a:spcPts val="360"/>
              </a:spcBef>
              <a:buClr>
                <a:srgbClr val="114454"/>
              </a:buClr>
              <a:buSzPct val="100000"/>
              <a:buFont typeface="Nixie One"/>
              <a:defRPr sz="1800">
                <a:solidFill>
                  <a:srgbClr val="114454"/>
                </a:solidFill>
                <a:latin typeface="Nixie One"/>
                <a:ea typeface="Nixie One"/>
                <a:cs typeface="Nixie One"/>
                <a:sym typeface="Nixie One"/>
              </a:defRPr>
            </a:lvl9pPr>
          </a:lstStyle>
          <a:p>
            <a:endParaRPr/>
          </a:p>
        </p:txBody>
      </p:sp>
    </p:spTree>
  </p:cSld>
  <p:clrMap bg1="lt1" tx1="dk1" bg2="dk2" tx2="lt2" accent1="accent1" accent2="accent2" accent3="accent3" accent4="accent4" accent5="accent5" accent6="accent6" hlink="hlink" folHlink="folHlink"/>
  <p:sldLayoutIdLst>
    <p:sldLayoutId id="2147483660" r:id="rId1"/>
    <p:sldLayoutId id="2147483661" r:id="rId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gif"/><Relationship Id="rId5" Type="http://schemas.openxmlformats.org/officeDocument/2006/relationships/image" Target="../media/image2.png"/><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2.xml"/><Relationship Id="rId1" Type="http://schemas.openxmlformats.org/officeDocument/2006/relationships/video" Target="https://www.youtube.com/embed/ypMvDKW5qm0"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457202" y="973232"/>
            <a:ext cx="7921688" cy="1159799"/>
          </a:xfrm>
          <a:prstGeom prst="rect">
            <a:avLst/>
          </a:prstGeom>
        </p:spPr>
        <p:txBody>
          <a:bodyPr lIns="91425" tIns="91425" rIns="91425" bIns="91425" anchor="b" anchorCtr="0">
            <a:noAutofit/>
          </a:bodyPr>
          <a:lstStyle/>
          <a:p>
            <a:pPr lvl="0"/>
            <a:r>
              <a:rPr lang="en-US" sz="4400" dirty="0"/>
              <a:t>BASICS OF EU ENVIRONMENTAL LAW</a:t>
            </a:r>
            <a:endParaRPr lang="en" sz="4400" dirty="0"/>
          </a:p>
        </p:txBody>
      </p:sp>
      <p:sp>
        <p:nvSpPr>
          <p:cNvPr id="3" name="Obdélník 2"/>
          <p:cNvSpPr/>
          <p:nvPr/>
        </p:nvSpPr>
        <p:spPr>
          <a:xfrm>
            <a:off x="0" y="4417310"/>
            <a:ext cx="9432758"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 name="Rectangle 2"/>
          <p:cNvSpPr>
            <a:spLocks noChangeArrowheads="1"/>
          </p:cNvSpPr>
          <p:nvPr/>
        </p:nvSpPr>
        <p:spPr bwMode="auto">
          <a:xfrm>
            <a:off x="457202" y="4114799"/>
            <a:ext cx="4322480" cy="1452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cs-CZ"/>
          </a:p>
        </p:txBody>
      </p:sp>
      <p:graphicFrame>
        <p:nvGraphicFramePr>
          <p:cNvPr id="5" name="Objekt 4"/>
          <p:cNvGraphicFramePr>
            <a:graphicFrameLocks noChangeAspect="1"/>
          </p:cNvGraphicFramePr>
          <p:nvPr/>
        </p:nvGraphicFramePr>
        <p:xfrm>
          <a:off x="457203" y="4507548"/>
          <a:ext cx="733923" cy="733923"/>
        </p:xfrm>
        <a:graphic>
          <a:graphicData uri="http://schemas.openxmlformats.org/presentationml/2006/ole">
            <mc:AlternateContent xmlns:mc="http://schemas.openxmlformats.org/markup-compatibility/2006">
              <mc:Choice xmlns:v="urn:schemas-microsoft-com:vml" Requires="v">
                <p:oleObj r:id="rId3" imgW="3457575" imgH="3448050" progId="CorelDRAW.Graphic.11">
                  <p:embed/>
                </p:oleObj>
              </mc:Choice>
              <mc:Fallback>
                <p:oleObj r:id="rId3" imgW="3457575" imgH="3448050" progId="CorelDRAW.Graphic.11">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3" y="4507548"/>
                        <a:ext cx="733923" cy="733923"/>
                      </a:xfrm>
                      <a:prstGeom prst="rect">
                        <a:avLst/>
                      </a:prstGeom>
                      <a:noFill/>
                    </p:spPr>
                  </p:pic>
                </p:oleObj>
              </mc:Fallback>
            </mc:AlternateContent>
          </a:graphicData>
        </a:graphic>
      </p:graphicFrame>
      <p:pic>
        <p:nvPicPr>
          <p:cNvPr id="1027" name="Picture 3" descr="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9154" y="4507548"/>
            <a:ext cx="670593" cy="710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4" descr="F:\vojtech\Pictures\Obrázky\logo katedry\logoENG.gi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31490" y="4417310"/>
            <a:ext cx="1851580" cy="815621"/>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4957010" y="4601250"/>
            <a:ext cx="4186990" cy="923330"/>
          </a:xfrm>
          <a:prstGeom prst="rect">
            <a:avLst/>
          </a:prstGeom>
          <a:noFill/>
        </p:spPr>
        <p:txBody>
          <a:bodyPr wrap="square" rtlCol="0">
            <a:spAutoFit/>
          </a:bodyPr>
          <a:lstStyle/>
          <a:p>
            <a:r>
              <a:rPr lang="cs-CZ" sz="1800" dirty="0">
                <a:solidFill>
                  <a:schemeClr val="tx1"/>
                </a:solidFill>
                <a:latin typeface="Roboto Slab" panose="020B0604020202020204" charset="0"/>
                <a:ea typeface="Roboto Slab" panose="020B0604020202020204" charset="0"/>
              </a:rPr>
              <a:t>12 October 2022</a:t>
            </a:r>
          </a:p>
          <a:p>
            <a:r>
              <a:rPr lang="cs-CZ" sz="1800" dirty="0">
                <a:solidFill>
                  <a:schemeClr val="tx1"/>
                </a:solidFill>
                <a:latin typeface="Roboto Slab" panose="020B0604020202020204" charset="0"/>
                <a:ea typeface="Roboto Slab" panose="020B0604020202020204" charset="0"/>
              </a:rPr>
              <a:t>JUDr. Vojtěch Vomáčka, Ph.D., LL.M</a:t>
            </a:r>
            <a:r>
              <a:rPr lang="cs-CZ" sz="1800" dirty="0">
                <a:solidFill>
                  <a:schemeClr val="bg1"/>
                </a:solidFill>
                <a:latin typeface="Roboto Slab" panose="020B0604020202020204" charset="0"/>
                <a:ea typeface="Roboto Slab" panose="020B0604020202020204" charset="0"/>
              </a:rPr>
              <a:t>.</a:t>
            </a:r>
          </a:p>
          <a:p>
            <a:endParaRPr lang="cs-CZ" sz="1800" dirty="0">
              <a:solidFill>
                <a:schemeClr val="bg1"/>
              </a:solidFill>
              <a:latin typeface="Roboto Slab" panose="020B0604020202020204" charset="0"/>
              <a:ea typeface="Roboto Slab" panose="020B0604020202020204" charset="0"/>
            </a:endParaRPr>
          </a:p>
        </p:txBody>
      </p:sp>
      <p:sp>
        <p:nvSpPr>
          <p:cNvPr id="2" name="TextovéPole 1"/>
          <p:cNvSpPr txBox="1"/>
          <p:nvPr/>
        </p:nvSpPr>
        <p:spPr>
          <a:xfrm>
            <a:off x="457202" y="2413363"/>
            <a:ext cx="6453346" cy="1015663"/>
          </a:xfrm>
          <a:prstGeom prst="rect">
            <a:avLst/>
          </a:prstGeom>
          <a:noFill/>
        </p:spPr>
        <p:txBody>
          <a:bodyPr wrap="square" rtlCol="0">
            <a:spAutoFit/>
          </a:bodyPr>
          <a:lstStyle/>
          <a:p>
            <a:r>
              <a:rPr lang="en-US" sz="2000" dirty="0">
                <a:solidFill>
                  <a:schemeClr val="bg1"/>
                </a:solidFill>
                <a:latin typeface="Roboto Slab" panose="020B0604020202020204" charset="0"/>
                <a:ea typeface="Roboto Slab" panose="020B0604020202020204" charset="0"/>
              </a:rPr>
              <a:t> Harmonization of environmental requirements. EU law transposition and implementation. The role of national courts and the role of CJEU. </a:t>
            </a:r>
            <a:endParaRPr lang="cs-CZ" dirty="0"/>
          </a:p>
        </p:txBody>
      </p:sp>
    </p:spTree>
    <p:extLst>
      <p:ext uri="{BB962C8B-B14F-4D97-AF65-F5344CB8AC3E}">
        <p14:creationId xmlns:p14="http://schemas.microsoft.com/office/powerpoint/2010/main" val="6254718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216332"/>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6"/>
                </a:solidFill>
                <a:latin typeface="Roboto Slab" panose="020B0604020202020204" charset="0"/>
                <a:ea typeface="Roboto Slab" panose="020B0604020202020204" charset="0"/>
                <a:cs typeface="Nixie One"/>
                <a:sym typeface="Nixie One"/>
              </a:rPr>
              <a:t>Today</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Harmonization</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of</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environmental</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requirements</a:t>
            </a:r>
            <a:r>
              <a:rPr lang="cs-CZ" sz="1800" b="1" dirty="0">
                <a:solidFill>
                  <a:schemeClr val="accent1"/>
                </a:solidFill>
                <a:latin typeface="Roboto Slab" panose="020B0604020202020204" charset="0"/>
                <a:ea typeface="Roboto Slab" panose="020B0604020202020204" charset="0"/>
                <a:cs typeface="Nixie One"/>
                <a:sym typeface="Nixie One"/>
              </a:rPr>
              <a:t> and </a:t>
            </a:r>
            <a:r>
              <a:rPr lang="cs-CZ" sz="1800" b="1" dirty="0" err="1">
                <a:solidFill>
                  <a:schemeClr val="accent1"/>
                </a:solidFill>
                <a:latin typeface="Roboto Slab" panose="020B0604020202020204" charset="0"/>
                <a:ea typeface="Roboto Slab" panose="020B0604020202020204" charset="0"/>
                <a:cs typeface="Nixie One"/>
                <a:sym typeface="Nixie One"/>
              </a:rPr>
              <a:t>their</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implementation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r>
              <a:rPr lang="cs-CZ" sz="1800" b="1" dirty="0" err="1">
                <a:solidFill>
                  <a:schemeClr val="accent6"/>
                </a:solidFill>
                <a:latin typeface="Roboto Slab" panose="020B0604020202020204" charset="0"/>
                <a:ea typeface="Roboto Slab" panose="020B0604020202020204" charset="0"/>
                <a:cs typeface="Nixie One"/>
                <a:sym typeface="Nixie One"/>
              </a:rPr>
              <a:t>What</a:t>
            </a:r>
            <a:r>
              <a:rPr lang="cs-CZ" sz="1800" b="1" dirty="0">
                <a:solidFill>
                  <a:schemeClr val="accent6"/>
                </a:solidFill>
                <a:latin typeface="Roboto Slab" panose="020B0604020202020204" charset="0"/>
                <a:ea typeface="Roboto Slab" panose="020B0604020202020204" charset="0"/>
                <a:cs typeface="Nixie One"/>
                <a:sym typeface="Nixie One"/>
              </a:rPr>
              <a:t> are </a:t>
            </a:r>
            <a:r>
              <a:rPr lang="cs-CZ" sz="1800" b="1" dirty="0" err="1">
                <a:solidFill>
                  <a:schemeClr val="accent6"/>
                </a:solidFill>
                <a:latin typeface="Roboto Slab" panose="020B0604020202020204" charset="0"/>
                <a:ea typeface="Roboto Slab" panose="020B0604020202020204" charset="0"/>
                <a:cs typeface="Nixie One"/>
                <a:sym typeface="Nixie One"/>
              </a:rPr>
              <a:t>the</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obligations</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of</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the</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Member</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States</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towards</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the</a:t>
            </a:r>
            <a:r>
              <a:rPr lang="cs-CZ" sz="1800" b="1" dirty="0">
                <a:solidFill>
                  <a:schemeClr val="accent6"/>
                </a:solidFill>
                <a:latin typeface="Roboto Slab" panose="020B0604020202020204" charset="0"/>
                <a:ea typeface="Roboto Slab" panose="020B0604020202020204" charset="0"/>
                <a:cs typeface="Nixie One"/>
                <a:sym typeface="Nixie One"/>
              </a:rPr>
              <a:t> EU </a:t>
            </a:r>
            <a:r>
              <a:rPr lang="cs-CZ" sz="1800" b="1" dirty="0" err="1">
                <a:solidFill>
                  <a:schemeClr val="accent6"/>
                </a:solidFill>
                <a:latin typeface="Roboto Slab" panose="020B0604020202020204" charset="0"/>
                <a:ea typeface="Roboto Slab" panose="020B0604020202020204" charset="0"/>
                <a:cs typeface="Nixie One"/>
                <a:sym typeface="Nixie One"/>
              </a:rPr>
              <a:t>environmental</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law</a:t>
            </a:r>
            <a:r>
              <a:rPr lang="cs-CZ" sz="1800" b="1" dirty="0">
                <a:solidFill>
                  <a:schemeClr val="accent6"/>
                </a:solidFill>
                <a:latin typeface="Roboto Slab" panose="020B0604020202020204" charset="0"/>
                <a:ea typeface="Roboto Slab" panose="020B0604020202020204" charset="0"/>
                <a:cs typeface="Nixie One"/>
                <a:sym typeface="Nixie One"/>
              </a:rPr>
              <a:t>?</a:t>
            </a:r>
          </a:p>
          <a:p>
            <a:pPr marL="285750" lvl="0" indent="-285750">
              <a:spcBef>
                <a:spcPts val="600"/>
              </a:spcBef>
              <a:buFontTx/>
              <a:buChar char="-"/>
            </a:pPr>
            <a:r>
              <a:rPr lang="cs-CZ" sz="1800" b="1" dirty="0">
                <a:solidFill>
                  <a:schemeClr val="tx1"/>
                </a:solidFill>
                <a:latin typeface="Roboto Slab" panose="020B0604020202020204" charset="0"/>
                <a:ea typeface="Roboto Slab" panose="020B0604020202020204" charset="0"/>
                <a:cs typeface="Nixie One"/>
                <a:sym typeface="Nixie One"/>
              </a:rPr>
              <a:t>to </a:t>
            </a:r>
            <a:r>
              <a:rPr lang="cs-CZ" sz="1800" b="1" dirty="0" err="1">
                <a:solidFill>
                  <a:schemeClr val="tx1"/>
                </a:solidFill>
                <a:latin typeface="Roboto Slab" panose="020B0604020202020204" charset="0"/>
                <a:ea typeface="Roboto Slab" panose="020B0604020202020204" charset="0"/>
                <a:cs typeface="Nixie One"/>
                <a:sym typeface="Nixie One"/>
              </a:rPr>
              <a:t>refrain</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from</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any</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measures</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which</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would</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jeopardise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its</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effects</a:t>
            </a: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r>
              <a:rPr lang="cs-CZ" b="1" dirty="0">
                <a:solidFill>
                  <a:schemeClr val="accent3">
                    <a:lumMod val="75000"/>
                  </a:schemeClr>
                </a:solidFill>
                <a:latin typeface="Roboto Slab" panose="020B0604020202020204" charset="0"/>
                <a:ea typeface="Roboto Slab" panose="020B0604020202020204" charset="0"/>
                <a:cs typeface="Nixie One"/>
                <a:sym typeface="Nixie One"/>
              </a:rPr>
              <a:t>(</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even</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before</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the</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time</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limit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for</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the</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implementation</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a:t>
            </a:r>
          </a:p>
          <a:p>
            <a:pPr marL="285750" lvl="0" indent="-285750">
              <a:spcBef>
                <a:spcPts val="600"/>
              </a:spcBef>
              <a:buFontTx/>
              <a:buChar char="-"/>
            </a:pPr>
            <a:r>
              <a:rPr lang="cs-CZ" sz="1800" b="1" dirty="0">
                <a:solidFill>
                  <a:schemeClr val="tx1"/>
                </a:solidFill>
                <a:latin typeface="Roboto Slab" panose="020B0604020202020204" charset="0"/>
                <a:ea typeface="Roboto Slab" panose="020B0604020202020204" charset="0"/>
                <a:cs typeface="Nixie One"/>
                <a:sym typeface="Nixie One"/>
              </a:rPr>
              <a:t>to </a:t>
            </a:r>
            <a:r>
              <a:rPr lang="cs-CZ" sz="1800" b="1" dirty="0" err="1">
                <a:solidFill>
                  <a:schemeClr val="tx1"/>
                </a:solidFill>
                <a:latin typeface="Roboto Slab" panose="020B0604020202020204" charset="0"/>
                <a:ea typeface="Roboto Slab" panose="020B0604020202020204" charset="0"/>
                <a:cs typeface="Nixie One"/>
                <a:sym typeface="Nixie One"/>
              </a:rPr>
              <a:t>implement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transpose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correctly</a:t>
            </a: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r>
              <a:rPr lang="cs-CZ" sz="1600" b="1" dirty="0">
                <a:solidFill>
                  <a:schemeClr val="accent3">
                    <a:lumMod val="75000"/>
                  </a:schemeClr>
                </a:solidFill>
                <a:latin typeface="Roboto Slab" panose="020B0604020202020204" charset="0"/>
                <a:ea typeface="Roboto Slab" panose="020B0604020202020204" charset="0"/>
                <a:cs typeface="Nixie One"/>
                <a:sym typeface="Nixie One"/>
              </a:rPr>
              <a:t>(not just copy paste)</a:t>
            </a:r>
          </a:p>
          <a:p>
            <a:pPr marL="285750" lvl="0" indent="-285750">
              <a:spcBef>
                <a:spcPts val="600"/>
              </a:spcBef>
              <a:buFontTx/>
              <a:buChar char="-"/>
            </a:pPr>
            <a:r>
              <a:rPr lang="cs-CZ" sz="1800" b="1" dirty="0">
                <a:solidFill>
                  <a:schemeClr val="tx1"/>
                </a:solidFill>
                <a:latin typeface="Roboto Slab" panose="020B0604020202020204" charset="0"/>
                <a:ea typeface="Roboto Slab" panose="020B0604020202020204" charset="0"/>
                <a:cs typeface="Nixie One"/>
                <a:sym typeface="Nixie One"/>
              </a:rPr>
              <a:t>to </a:t>
            </a:r>
            <a:r>
              <a:rPr lang="cs-CZ" sz="1800" b="1" dirty="0" err="1">
                <a:solidFill>
                  <a:schemeClr val="tx1"/>
                </a:solidFill>
                <a:latin typeface="Roboto Slab" panose="020B0604020202020204" charset="0"/>
                <a:ea typeface="Roboto Slab" panose="020B0604020202020204" charset="0"/>
                <a:cs typeface="Nixie One"/>
                <a:sym typeface="Nixie One"/>
              </a:rPr>
              <a:t>apply</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correctly</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interpretation</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effectiveness</a:t>
            </a:r>
            <a:r>
              <a:rPr lang="cs-CZ" sz="1800" b="1" dirty="0">
                <a:solidFill>
                  <a:schemeClr val="tx1"/>
                </a:solidFill>
                <a:latin typeface="Roboto Slab" panose="020B0604020202020204" charset="0"/>
                <a:ea typeface="Roboto Slab" panose="020B0604020202020204" charset="0"/>
                <a:cs typeface="Nixie One"/>
                <a:sym typeface="Nixie One"/>
              </a:rPr>
              <a:t>)</a:t>
            </a:r>
          </a:p>
          <a:p>
            <a:pPr lvl="0">
              <a:spcBef>
                <a:spcPts val="600"/>
              </a:spcBef>
            </a:pPr>
            <a:r>
              <a:rPr lang="cs-CZ" sz="1600" b="1" dirty="0">
                <a:solidFill>
                  <a:schemeClr val="accent3">
                    <a:lumMod val="75000"/>
                  </a:schemeClr>
                </a:solidFill>
                <a:latin typeface="Roboto Slab" panose="020B0604020202020204" charset="0"/>
                <a:ea typeface="Roboto Slab" panose="020B0604020202020204" charset="0"/>
                <a:cs typeface="Nixie One"/>
                <a:sym typeface="Nixie One"/>
              </a:rPr>
              <a:t>(</a:t>
            </a:r>
            <a:r>
              <a:rPr lang="cs-CZ" sz="1600" b="1" dirty="0" err="1">
                <a:solidFill>
                  <a:schemeClr val="accent3">
                    <a:lumMod val="75000"/>
                  </a:schemeClr>
                </a:solidFill>
                <a:latin typeface="Roboto Slab" panose="020B0604020202020204" charset="0"/>
                <a:ea typeface="Roboto Slab" panose="020B0604020202020204" charset="0"/>
                <a:cs typeface="Nixie One"/>
                <a:sym typeface="Nixie One"/>
              </a:rPr>
              <a:t>inspections</a:t>
            </a:r>
            <a:r>
              <a:rPr lang="cs-CZ" sz="1600"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sz="1600" b="1" dirty="0" err="1">
                <a:solidFill>
                  <a:schemeClr val="accent3">
                    <a:lumMod val="75000"/>
                  </a:schemeClr>
                </a:solidFill>
                <a:latin typeface="Roboto Slab" panose="020B0604020202020204" charset="0"/>
                <a:ea typeface="Roboto Slab" panose="020B0604020202020204" charset="0"/>
                <a:cs typeface="Nixie One"/>
                <a:sym typeface="Nixie One"/>
              </a:rPr>
              <a:t>sanctions</a:t>
            </a:r>
            <a:r>
              <a:rPr lang="cs-CZ" sz="1600" b="1" dirty="0">
                <a:solidFill>
                  <a:schemeClr val="accent3">
                    <a:lumMod val="75000"/>
                  </a:schemeClr>
                </a:solidFill>
                <a:latin typeface="Roboto Slab" panose="020B0604020202020204" charset="0"/>
                <a:ea typeface="Roboto Slab" panose="020B0604020202020204" charset="0"/>
                <a:cs typeface="Nixie One"/>
                <a:sym typeface="Nixie One"/>
              </a:rPr>
              <a:t>, public </a:t>
            </a:r>
            <a:r>
              <a:rPr lang="cs-CZ" sz="1600" b="1" dirty="0" err="1">
                <a:solidFill>
                  <a:schemeClr val="accent3">
                    <a:lumMod val="75000"/>
                  </a:schemeClr>
                </a:solidFill>
                <a:latin typeface="Roboto Slab" panose="020B0604020202020204" charset="0"/>
                <a:ea typeface="Roboto Slab" panose="020B0604020202020204" charset="0"/>
                <a:cs typeface="Nixie One"/>
                <a:sym typeface="Nixie One"/>
              </a:rPr>
              <a:t>participation</a:t>
            </a:r>
            <a:r>
              <a:rPr lang="cs-CZ" sz="1600" b="1" dirty="0">
                <a:solidFill>
                  <a:schemeClr val="accent3">
                    <a:lumMod val="75000"/>
                  </a:schemeClr>
                </a:solidFill>
                <a:latin typeface="Roboto Slab" panose="020B0604020202020204" charset="0"/>
                <a:ea typeface="Roboto Slab" panose="020B0604020202020204" charset="0"/>
                <a:cs typeface="Nixie One"/>
                <a:sym typeface="Nixie One"/>
              </a:rPr>
              <a:t>)</a:t>
            </a:r>
          </a:p>
          <a:p>
            <a:pPr marL="285750" lvl="0" indent="-285750">
              <a:spcBef>
                <a:spcPts val="600"/>
              </a:spcBef>
              <a:buFontTx/>
              <a:buChar char="-"/>
            </a:pPr>
            <a:r>
              <a:rPr lang="cs-CZ" sz="1800" b="1" dirty="0">
                <a:solidFill>
                  <a:schemeClr val="tx1"/>
                </a:solidFill>
                <a:latin typeface="Roboto Slab" panose="020B0604020202020204" charset="0"/>
                <a:ea typeface="Roboto Slab" panose="020B0604020202020204" charset="0"/>
                <a:cs typeface="Nixie One"/>
                <a:sym typeface="Nixie One"/>
              </a:rPr>
              <a:t>to </a:t>
            </a:r>
            <a:r>
              <a:rPr lang="cs-CZ" sz="1800" b="1" dirty="0" err="1">
                <a:solidFill>
                  <a:schemeClr val="tx1"/>
                </a:solidFill>
                <a:latin typeface="Roboto Slab" panose="020B0604020202020204" charset="0"/>
                <a:ea typeface="Roboto Slab" panose="020B0604020202020204" charset="0"/>
                <a:cs typeface="Nixie One"/>
                <a:sym typeface="Nixie One"/>
              </a:rPr>
              <a:t>inform</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Commission</a:t>
            </a:r>
            <a:endParaRPr lang="cs-CZ"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Tx/>
              <a:buChar char="-"/>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r>
              <a:rPr lang="en-US" b="1" dirty="0">
                <a:solidFill>
                  <a:schemeClr val="tx1"/>
                </a:solidFill>
                <a:latin typeface="Roboto Slab" panose="020B0604020202020204" charset="0"/>
                <a:ea typeface="Roboto Slab" panose="020B0604020202020204" charset="0"/>
                <a:cs typeface="Nixie One"/>
                <a:sym typeface="Nixie One"/>
              </a:rPr>
              <a:t>Infringement proceedings against MS initiated by the Commission or other MS (Article 19 (3) (a) TEU, Article 258 to 260 TFEU)</a:t>
            </a:r>
            <a:endParaRPr lang="cs-CZ" b="1" dirty="0">
              <a:solidFill>
                <a:schemeClr val="tx1"/>
              </a:solidFill>
              <a:latin typeface="Roboto Slab" panose="020B0604020202020204" charset="0"/>
              <a:ea typeface="Roboto Slab" panose="020B0604020202020204" charset="0"/>
              <a:cs typeface="Nixie One"/>
              <a:sym typeface="Nixie One"/>
            </a:endParaRPr>
          </a:p>
          <a:p>
            <a:pPr>
              <a:spcBef>
                <a:spcPts val="600"/>
              </a:spcBef>
            </a:pPr>
            <a:r>
              <a:rPr lang="cs-CZ" b="1" dirty="0">
                <a:solidFill>
                  <a:schemeClr val="accent3">
                    <a:lumMod val="75000"/>
                  </a:schemeClr>
                </a:solidFill>
                <a:latin typeface="Roboto Slab" panose="020B0604020202020204" charset="0"/>
                <a:ea typeface="Roboto Slab" panose="020B0604020202020204" charset="0"/>
                <a:cs typeface="Nixie One"/>
                <a:sym typeface="Nixie One"/>
              </a:rPr>
              <a:t>(</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lengthy</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proceedings</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burden</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of</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proof</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systematic</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failures</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high</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 </a:t>
            </a:r>
            <a:r>
              <a:rPr lang="cs-CZ" b="1" dirty="0" err="1">
                <a:solidFill>
                  <a:schemeClr val="accent3">
                    <a:lumMod val="75000"/>
                  </a:schemeClr>
                </a:solidFill>
                <a:latin typeface="Roboto Slab" panose="020B0604020202020204" charset="0"/>
                <a:ea typeface="Roboto Slab" panose="020B0604020202020204" charset="0"/>
                <a:cs typeface="Nixie One"/>
                <a:sym typeface="Nixie One"/>
              </a:rPr>
              <a:t>sanctions</a:t>
            </a:r>
            <a:r>
              <a:rPr lang="cs-CZ" b="1" dirty="0">
                <a:solidFill>
                  <a:schemeClr val="accent3">
                    <a:lumMod val="75000"/>
                  </a:schemeClr>
                </a:solidFill>
                <a:latin typeface="Roboto Slab" panose="020B0604020202020204" charset="0"/>
                <a:ea typeface="Roboto Slab" panose="020B0604020202020204" charset="0"/>
                <a:cs typeface="Nixie One"/>
                <a:sym typeface="Nixie One"/>
              </a:rPr>
              <a:t>)</a:t>
            </a:r>
            <a:endParaRPr lang="cs-CZ"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Tree>
    <p:extLst>
      <p:ext uri="{BB962C8B-B14F-4D97-AF65-F5344CB8AC3E}">
        <p14:creationId xmlns:p14="http://schemas.microsoft.com/office/powerpoint/2010/main" val="574318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a:spcBef>
                <a:spcPts val="600"/>
              </a:spcBef>
            </a:pPr>
            <a:r>
              <a:rPr lang="cs-CZ" sz="1800" b="1" i="1" dirty="0">
                <a:solidFill>
                  <a:schemeClr val="accent3"/>
                </a:solidFill>
                <a:latin typeface="Roboto Slab" panose="020B0604020202020204" charset="0"/>
                <a:ea typeface="Roboto Slab" panose="020B0604020202020204" charset="0"/>
                <a:cs typeface="Nixie One"/>
                <a:sym typeface="Nixie One"/>
              </a:rPr>
              <a:t>EXAMPLE 1:  </a:t>
            </a:r>
            <a:r>
              <a:rPr lang="cs-CZ" sz="1800" b="1" dirty="0" err="1">
                <a:solidFill>
                  <a:schemeClr val="accent1"/>
                </a:solidFill>
                <a:latin typeface="Roboto Slab" panose="020B0604020202020204" charset="0"/>
                <a:ea typeface="Roboto Slab" panose="020B0604020202020204" charset="0"/>
                <a:cs typeface="Nixie One"/>
                <a:sym typeface="Nixie One"/>
              </a:rPr>
              <a:t>Transposition</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within</a:t>
            </a:r>
            <a:r>
              <a:rPr lang="cs-CZ" sz="1800" b="1" dirty="0">
                <a:solidFill>
                  <a:schemeClr val="accent1"/>
                </a:solidFill>
                <a:latin typeface="Roboto Slab" panose="020B0604020202020204" charset="0"/>
                <a:ea typeface="Roboto Slab" panose="020B0604020202020204" charset="0"/>
                <a:cs typeface="Nixie One"/>
                <a:sym typeface="Nixie One"/>
              </a:rPr>
              <a:t> a </a:t>
            </a:r>
            <a:r>
              <a:rPr lang="cs-CZ" sz="1800" b="1" dirty="0" err="1">
                <a:solidFill>
                  <a:schemeClr val="accent1"/>
                </a:solidFill>
                <a:latin typeface="Roboto Slab" panose="020B0604020202020204" charset="0"/>
                <a:ea typeface="Roboto Slab" panose="020B0604020202020204" charset="0"/>
                <a:cs typeface="Nixie One"/>
                <a:sym typeface="Nixie One"/>
              </a:rPr>
              <a:t>time</a:t>
            </a:r>
            <a:r>
              <a:rPr lang="cs-CZ" sz="1800" b="1" dirty="0">
                <a:solidFill>
                  <a:schemeClr val="accent1"/>
                </a:solidFill>
                <a:latin typeface="Roboto Slab" panose="020B0604020202020204" charset="0"/>
                <a:ea typeface="Roboto Slab" panose="020B0604020202020204" charset="0"/>
                <a:cs typeface="Nixie One"/>
                <a:sym typeface="Nixie One"/>
              </a:rPr>
              <a:t> limit</a:t>
            </a: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629272" y="927939"/>
            <a:ext cx="8238002" cy="3354765"/>
          </a:xfrm>
          <a:prstGeom prst="rect">
            <a:avLst/>
          </a:prstGeom>
          <a:noFill/>
        </p:spPr>
        <p:txBody>
          <a:bodyPr wrap="square" rtlCol="0">
            <a:spAutoFit/>
          </a:bodyPr>
          <a:lstStyle/>
          <a:p>
            <a:r>
              <a:rPr lang="en-US" sz="1800" b="1" dirty="0">
                <a:latin typeface="Roboto Slab" panose="020B0604020202020204" charset="0"/>
                <a:ea typeface="Roboto Slab" panose="020B0604020202020204" charset="0"/>
              </a:rPr>
              <a:t>C-126/96 (</a:t>
            </a:r>
            <a:r>
              <a:rPr lang="en-US" sz="1800" b="1" i="1" dirty="0">
                <a:latin typeface="Roboto Slab" panose="020B0604020202020204" charset="0"/>
                <a:ea typeface="Roboto Slab" panose="020B0604020202020204" charset="0"/>
              </a:rPr>
              <a:t>Inter-</a:t>
            </a:r>
            <a:r>
              <a:rPr lang="en-US" sz="1800" b="1" i="1" dirty="0" err="1">
                <a:latin typeface="Roboto Slab" panose="020B0604020202020204" charset="0"/>
                <a:ea typeface="Roboto Slab" panose="020B0604020202020204" charset="0"/>
              </a:rPr>
              <a:t>Environnement</a:t>
            </a:r>
            <a:r>
              <a:rPr lang="en-US" sz="1800" b="1" i="1" dirty="0">
                <a:latin typeface="Roboto Slab" panose="020B0604020202020204" charset="0"/>
                <a:ea typeface="Roboto Slab" panose="020B0604020202020204" charset="0"/>
              </a:rPr>
              <a:t> </a:t>
            </a:r>
            <a:r>
              <a:rPr lang="en-US" sz="1800" b="1" i="1" dirty="0" err="1">
                <a:latin typeface="Roboto Slab" panose="020B0604020202020204" charset="0"/>
                <a:ea typeface="Roboto Slab" panose="020B0604020202020204" charset="0"/>
              </a:rPr>
              <a:t>Wallonie</a:t>
            </a:r>
            <a:r>
              <a:rPr lang="en-US" sz="1800" b="1" dirty="0">
                <a:latin typeface="Roboto Slab" panose="020B0604020202020204" charset="0"/>
                <a:ea typeface="Roboto Slab" panose="020B0604020202020204" charset="0"/>
              </a:rPr>
              <a:t>)</a:t>
            </a:r>
            <a:endParaRPr lang="cs-CZ" sz="1800" b="1" dirty="0">
              <a:latin typeface="Roboto Slab" panose="020B0604020202020204" charset="0"/>
              <a:ea typeface="Roboto Slab" panose="020B0604020202020204" charset="0"/>
            </a:endParaRPr>
          </a:p>
          <a:p>
            <a:endParaRPr lang="cs-CZ" sz="1800" b="1" dirty="0">
              <a:latin typeface="Roboto Slab" panose="020B0604020202020204" charset="0"/>
              <a:ea typeface="Roboto Slab" panose="020B0604020202020204" charset="0"/>
            </a:endParaRPr>
          </a:p>
          <a:p>
            <a:pPr marL="285750" indent="-285750">
              <a:buFont typeface="Arial" panose="020B0604020202020204" pitchFamily="34" charset="0"/>
              <a:buChar char="•"/>
            </a:pPr>
            <a:r>
              <a:rPr lang="cs-CZ" sz="1800" dirty="0">
                <a:latin typeface="Roboto Slab" panose="020B0604020202020204" charset="0"/>
                <a:ea typeface="Roboto Slab" panose="020B0604020202020204" charset="0"/>
              </a:rPr>
              <a:t>T</a:t>
            </a:r>
            <a:r>
              <a:rPr lang="en-US" sz="1800" dirty="0">
                <a:latin typeface="Roboto Slab" panose="020B0604020202020204" charset="0"/>
                <a:ea typeface="Roboto Slab" panose="020B0604020202020204" charset="0"/>
              </a:rPr>
              <a:t>he Belgian </a:t>
            </a:r>
            <a:r>
              <a:rPr lang="en-US" sz="1800" dirty="0" err="1">
                <a:latin typeface="Roboto Slab" panose="020B0604020202020204" charset="0"/>
                <a:ea typeface="Roboto Slab" panose="020B0604020202020204" charset="0"/>
              </a:rPr>
              <a:t>Conseil</a:t>
            </a:r>
            <a:r>
              <a:rPr lang="en-US" sz="1800" dirty="0">
                <a:latin typeface="Roboto Slab" panose="020B0604020202020204" charset="0"/>
                <a:ea typeface="Roboto Slab" panose="020B0604020202020204" charset="0"/>
              </a:rPr>
              <a:t> </a:t>
            </a:r>
            <a:r>
              <a:rPr lang="en-US" sz="1800" dirty="0" err="1">
                <a:latin typeface="Roboto Slab" panose="020B0604020202020204" charset="0"/>
                <a:ea typeface="Roboto Slab" panose="020B0604020202020204" charset="0"/>
              </a:rPr>
              <a:t>d'État</a:t>
            </a:r>
            <a:r>
              <a:rPr lang="en-US" sz="1800" dirty="0">
                <a:latin typeface="Roboto Slab" panose="020B0604020202020204" charset="0"/>
                <a:ea typeface="Roboto Slab" panose="020B0604020202020204" charset="0"/>
              </a:rPr>
              <a:t> referred to the Court for a preliminary ruling</a:t>
            </a:r>
          </a:p>
          <a:p>
            <a:pPr marL="285750" indent="-285750">
              <a:buFont typeface="Arial" panose="020B0604020202020204" pitchFamily="34" charset="0"/>
              <a:buChar char="•"/>
            </a:pPr>
            <a:r>
              <a:rPr lang="en-US" sz="1800" dirty="0">
                <a:latin typeface="Roboto Slab" panose="020B0604020202020204" charset="0"/>
                <a:ea typeface="Roboto Slab" panose="020B0604020202020204" charset="0"/>
              </a:rPr>
              <a:t>Proceedings brought by an NGO for annulment of the Order of the Walloon Regional Executive on toxic or hazardous waste</a:t>
            </a:r>
          </a:p>
          <a:p>
            <a:pPr marL="285750" indent="-285750">
              <a:buFont typeface="Arial" panose="020B0604020202020204" pitchFamily="34" charset="0"/>
              <a:buChar char="•"/>
            </a:pPr>
            <a:r>
              <a:rPr lang="en-US" sz="1800" dirty="0">
                <a:latin typeface="Roboto Slab" panose="020B0604020202020204" charset="0"/>
                <a:ea typeface="Roboto Slab" panose="020B0604020202020204" charset="0"/>
              </a:rPr>
              <a:t>Part of the Order infringes (?) the EU directives as it </a:t>
            </a:r>
            <a:r>
              <a:rPr lang="en-US" sz="1800" b="1" dirty="0">
                <a:highlight>
                  <a:srgbClr val="FFFF00"/>
                </a:highlight>
                <a:latin typeface="Roboto Slab" panose="020B0604020202020204" charset="0"/>
                <a:ea typeface="Roboto Slab" panose="020B0604020202020204" charset="0"/>
              </a:rPr>
              <a:t>excludes from the permit system the operations of setting up and running an installation intended specifically for the collection, pre-treatment, disposal or recovery of toxic or dangerous waste</a:t>
            </a:r>
            <a:r>
              <a:rPr lang="en-US" sz="1800" dirty="0">
                <a:latin typeface="Roboto Slab" panose="020B0604020202020204" charset="0"/>
                <a:ea typeface="Roboto Slab" panose="020B0604020202020204" charset="0"/>
              </a:rPr>
              <a:t>, where that installation forms an integral part of an industrial production process.</a:t>
            </a:r>
          </a:p>
          <a:p>
            <a:endParaRPr lang="en-US" sz="1800" b="1" dirty="0">
              <a:latin typeface="Roboto Slab" panose="020B0604020202020204" charset="0"/>
              <a:ea typeface="Roboto Slab" panose="020B0604020202020204" charset="0"/>
            </a:endParaRPr>
          </a:p>
          <a:p>
            <a:endParaRPr lang="cs-CZ" b="1" dirty="0"/>
          </a:p>
        </p:txBody>
      </p:sp>
    </p:spTree>
    <p:extLst>
      <p:ext uri="{BB962C8B-B14F-4D97-AF65-F5344CB8AC3E}">
        <p14:creationId xmlns:p14="http://schemas.microsoft.com/office/powerpoint/2010/main" val="2388766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a:spcBef>
                <a:spcPts val="600"/>
              </a:spcBef>
            </a:pPr>
            <a:r>
              <a:rPr lang="cs-CZ" sz="1800" b="1" i="1" dirty="0">
                <a:solidFill>
                  <a:schemeClr val="accent3"/>
                </a:solidFill>
                <a:latin typeface="Roboto Slab" panose="020B0604020202020204" charset="0"/>
                <a:ea typeface="Roboto Slab" panose="020B0604020202020204" charset="0"/>
                <a:cs typeface="Nixie One"/>
                <a:sym typeface="Nixie One"/>
              </a:rPr>
              <a:t>EXAMPLE 1:  </a:t>
            </a:r>
            <a:r>
              <a:rPr lang="cs-CZ" sz="1800" b="1" dirty="0" err="1">
                <a:solidFill>
                  <a:schemeClr val="accent1"/>
                </a:solidFill>
                <a:latin typeface="Roboto Slab" panose="020B0604020202020204" charset="0"/>
                <a:ea typeface="Roboto Slab" panose="020B0604020202020204" charset="0"/>
                <a:cs typeface="Nixie One"/>
                <a:sym typeface="Nixie One"/>
              </a:rPr>
              <a:t>Transposition</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within</a:t>
            </a:r>
            <a:r>
              <a:rPr lang="cs-CZ" sz="1800" b="1" dirty="0">
                <a:solidFill>
                  <a:schemeClr val="accent1"/>
                </a:solidFill>
                <a:latin typeface="Roboto Slab" panose="020B0604020202020204" charset="0"/>
                <a:ea typeface="Roboto Slab" panose="020B0604020202020204" charset="0"/>
                <a:cs typeface="Nixie One"/>
                <a:sym typeface="Nixie One"/>
              </a:rPr>
              <a:t> a </a:t>
            </a:r>
            <a:r>
              <a:rPr lang="cs-CZ" sz="1800" b="1" dirty="0" err="1">
                <a:solidFill>
                  <a:schemeClr val="accent1"/>
                </a:solidFill>
                <a:latin typeface="Roboto Slab" panose="020B0604020202020204" charset="0"/>
                <a:ea typeface="Roboto Slab" panose="020B0604020202020204" charset="0"/>
                <a:cs typeface="Nixie One"/>
                <a:sym typeface="Nixie One"/>
              </a:rPr>
              <a:t>time</a:t>
            </a:r>
            <a:r>
              <a:rPr lang="cs-CZ" sz="1800" b="1" dirty="0">
                <a:solidFill>
                  <a:schemeClr val="accent1"/>
                </a:solidFill>
                <a:latin typeface="Roboto Slab" panose="020B0604020202020204" charset="0"/>
                <a:ea typeface="Roboto Slab" panose="020B0604020202020204" charset="0"/>
                <a:cs typeface="Nixie One"/>
                <a:sym typeface="Nixie One"/>
              </a:rPr>
              <a:t> limit</a:t>
            </a: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629272" y="648020"/>
            <a:ext cx="8238002" cy="4801314"/>
          </a:xfrm>
          <a:prstGeom prst="rect">
            <a:avLst/>
          </a:prstGeom>
          <a:noFill/>
        </p:spPr>
        <p:txBody>
          <a:bodyPr wrap="square" rtlCol="0">
            <a:spAutoFit/>
          </a:bodyPr>
          <a:lstStyle/>
          <a:p>
            <a:r>
              <a:rPr lang="cs-CZ" sz="2000" b="1" dirty="0">
                <a:latin typeface="Roboto Slab" panose="020B0604020202020204" charset="0"/>
                <a:ea typeface="Roboto Slab" panose="020B0604020202020204" charset="0"/>
              </a:rPr>
              <a:t>D</a:t>
            </a:r>
            <a:r>
              <a:rPr lang="en-US" sz="2000" b="1" dirty="0" err="1">
                <a:latin typeface="Roboto Slab" panose="020B0604020202020204" charset="0"/>
                <a:ea typeface="Roboto Slab" panose="020B0604020202020204" charset="0"/>
              </a:rPr>
              <a:t>uring</a:t>
            </a:r>
            <a:r>
              <a:rPr lang="en-US" sz="2000" b="1" dirty="0">
                <a:latin typeface="Roboto Slab" panose="020B0604020202020204" charset="0"/>
                <a:ea typeface="Roboto Slab" panose="020B0604020202020204" charset="0"/>
              </a:rPr>
              <a:t> the period laid for </a:t>
            </a:r>
            <a:r>
              <a:rPr lang="en-US" sz="2000" b="1" dirty="0" err="1">
                <a:latin typeface="Roboto Slab" panose="020B0604020202020204" charset="0"/>
                <a:ea typeface="Roboto Slab" panose="020B0604020202020204" charset="0"/>
              </a:rPr>
              <a:t>implementatio</a:t>
            </a:r>
            <a:r>
              <a:rPr lang="cs-CZ" sz="2000" b="1" dirty="0">
                <a:latin typeface="Roboto Slab" panose="020B0604020202020204" charset="0"/>
                <a:ea typeface="Roboto Slab" panose="020B0604020202020204" charset="0"/>
              </a:rPr>
              <a:t>n? C-129/96</a:t>
            </a:r>
          </a:p>
          <a:p>
            <a:endParaRPr lang="cs-CZ" sz="2000" b="1" dirty="0">
              <a:latin typeface="Roboto Slab" panose="020B0604020202020204" charset="0"/>
              <a:ea typeface="Roboto Slab" panose="020B0604020202020204" charset="0"/>
            </a:endParaRPr>
          </a:p>
          <a:p>
            <a:pPr marL="285750" indent="-285750" algn="just">
              <a:buFont typeface="Arial" panose="020B0604020202020204" pitchFamily="34" charset="0"/>
              <a:buChar char="•"/>
            </a:pPr>
            <a:r>
              <a:rPr lang="en-US" sz="1800" i="1" dirty="0">
                <a:latin typeface="Roboto Slab" panose="020B0604020202020204" charset="0"/>
                <a:ea typeface="Roboto Slab" panose="020B0604020202020204" charset="0"/>
              </a:rPr>
              <a:t>Since the purpose of such a period is, in particular, to give Member States the</a:t>
            </a:r>
            <a:r>
              <a:rPr lang="cs-CZ" sz="1800" i="1" dirty="0">
                <a:latin typeface="Roboto Slab" panose="020B0604020202020204" charset="0"/>
                <a:ea typeface="Roboto Slab" panose="020B0604020202020204" charset="0"/>
              </a:rPr>
              <a:t> </a:t>
            </a:r>
            <a:r>
              <a:rPr lang="en-US" sz="1800" i="1" dirty="0">
                <a:latin typeface="Roboto Slab" panose="020B0604020202020204" charset="0"/>
                <a:ea typeface="Roboto Slab" panose="020B0604020202020204" charset="0"/>
              </a:rPr>
              <a:t>necessary time to adopt transposition measures, </a:t>
            </a:r>
            <a:r>
              <a:rPr lang="en-US" sz="1800" b="1" i="1" dirty="0">
                <a:solidFill>
                  <a:schemeClr val="accent4"/>
                </a:solidFill>
                <a:latin typeface="Roboto Slab" panose="020B0604020202020204" charset="0"/>
                <a:ea typeface="Roboto Slab" panose="020B0604020202020204" charset="0"/>
              </a:rPr>
              <a:t>they cannot be faulted for not</a:t>
            </a:r>
            <a:r>
              <a:rPr lang="cs-CZ" sz="1800" b="1" i="1" dirty="0">
                <a:solidFill>
                  <a:schemeClr val="accent4"/>
                </a:solidFill>
                <a:latin typeface="Roboto Slab" panose="020B0604020202020204" charset="0"/>
                <a:ea typeface="Roboto Slab" panose="020B0604020202020204" charset="0"/>
              </a:rPr>
              <a:t> </a:t>
            </a:r>
            <a:r>
              <a:rPr lang="en-US" sz="1800" b="1" i="1" dirty="0">
                <a:solidFill>
                  <a:schemeClr val="accent4"/>
                </a:solidFill>
                <a:latin typeface="Roboto Slab" panose="020B0604020202020204" charset="0"/>
                <a:ea typeface="Roboto Slab" panose="020B0604020202020204" charset="0"/>
              </a:rPr>
              <a:t>having transposed the directive</a:t>
            </a:r>
            <a:r>
              <a:rPr lang="en-US" sz="1800" b="1" i="1" dirty="0">
                <a:solidFill>
                  <a:schemeClr val="tx2">
                    <a:lumMod val="60000"/>
                    <a:lumOff val="40000"/>
                  </a:schemeClr>
                </a:solidFill>
                <a:latin typeface="Roboto Slab" panose="020B0604020202020204" charset="0"/>
                <a:ea typeface="Roboto Slab" panose="020B0604020202020204" charset="0"/>
              </a:rPr>
              <a:t> </a:t>
            </a:r>
            <a:r>
              <a:rPr lang="en-US" sz="1800" i="1" dirty="0">
                <a:latin typeface="Roboto Slab" panose="020B0604020202020204" charset="0"/>
                <a:ea typeface="Roboto Slab" panose="020B0604020202020204" charset="0"/>
              </a:rPr>
              <a:t>into their internal legal order before expiry of that</a:t>
            </a:r>
            <a:r>
              <a:rPr lang="cs-CZ" sz="1800" i="1" dirty="0">
                <a:latin typeface="Roboto Slab" panose="020B0604020202020204" charset="0"/>
                <a:ea typeface="Roboto Slab" panose="020B0604020202020204" charset="0"/>
              </a:rPr>
              <a:t> </a:t>
            </a:r>
            <a:r>
              <a:rPr lang="en-US" sz="1800" i="1" dirty="0">
                <a:latin typeface="Roboto Slab" panose="020B0604020202020204" charset="0"/>
                <a:ea typeface="Roboto Slab" panose="020B0604020202020204" charset="0"/>
              </a:rPr>
              <a:t>period.</a:t>
            </a:r>
          </a:p>
          <a:p>
            <a:pPr marL="285750" indent="-285750" algn="just">
              <a:buFont typeface="Arial" panose="020B0604020202020204" pitchFamily="34" charset="0"/>
              <a:buChar char="•"/>
            </a:pPr>
            <a:r>
              <a:rPr lang="en-US" sz="1800" i="1" dirty="0">
                <a:latin typeface="Roboto Slab" panose="020B0604020202020204" charset="0"/>
                <a:ea typeface="Roboto Slab" panose="020B0604020202020204" charset="0"/>
              </a:rPr>
              <a:t>Nevertheless, it is during the transposition period that the Member States </a:t>
            </a:r>
            <a:r>
              <a:rPr lang="en-US" sz="1800" b="1" i="1" dirty="0">
                <a:solidFill>
                  <a:schemeClr val="accent4"/>
                </a:solidFill>
                <a:latin typeface="Roboto Slab" panose="020B0604020202020204" charset="0"/>
                <a:ea typeface="Roboto Slab" panose="020B0604020202020204" charset="0"/>
              </a:rPr>
              <a:t>must</a:t>
            </a:r>
            <a:r>
              <a:rPr lang="cs-CZ" sz="1800" b="1" i="1" dirty="0">
                <a:solidFill>
                  <a:schemeClr val="accent4"/>
                </a:solidFill>
                <a:latin typeface="Roboto Slab" panose="020B0604020202020204" charset="0"/>
                <a:ea typeface="Roboto Slab" panose="020B0604020202020204" charset="0"/>
              </a:rPr>
              <a:t> </a:t>
            </a:r>
            <a:r>
              <a:rPr lang="en-US" sz="1800" b="1" i="1" dirty="0">
                <a:solidFill>
                  <a:schemeClr val="accent4"/>
                </a:solidFill>
                <a:latin typeface="Roboto Slab" panose="020B0604020202020204" charset="0"/>
                <a:ea typeface="Roboto Slab" panose="020B0604020202020204" charset="0"/>
              </a:rPr>
              <a:t>take the measures necessary to ensure</a:t>
            </a:r>
            <a:r>
              <a:rPr lang="en-US" sz="1800" i="1" dirty="0">
                <a:solidFill>
                  <a:schemeClr val="accent4"/>
                </a:solidFill>
                <a:latin typeface="Roboto Slab" panose="020B0604020202020204" charset="0"/>
                <a:ea typeface="Roboto Slab" panose="020B0604020202020204" charset="0"/>
              </a:rPr>
              <a:t> </a:t>
            </a:r>
            <a:r>
              <a:rPr lang="en-US" sz="1800" i="1" dirty="0">
                <a:latin typeface="Roboto Slab" panose="020B0604020202020204" charset="0"/>
                <a:ea typeface="Roboto Slab" panose="020B0604020202020204" charset="0"/>
              </a:rPr>
              <a:t>that the result prescribed by the directive</a:t>
            </a:r>
            <a:r>
              <a:rPr lang="cs-CZ" sz="1800" i="1" dirty="0">
                <a:latin typeface="Roboto Slab" panose="020B0604020202020204" charset="0"/>
                <a:ea typeface="Roboto Slab" panose="020B0604020202020204" charset="0"/>
              </a:rPr>
              <a:t> </a:t>
            </a:r>
            <a:r>
              <a:rPr lang="en-US" sz="1800" i="1" dirty="0">
                <a:latin typeface="Roboto Slab" panose="020B0604020202020204" charset="0"/>
                <a:ea typeface="Roboto Slab" panose="020B0604020202020204" charset="0"/>
              </a:rPr>
              <a:t>is achieved at the end of that period.</a:t>
            </a:r>
          </a:p>
          <a:p>
            <a:pPr marL="285750" indent="-285750" algn="just">
              <a:buFont typeface="Arial" panose="020B0604020202020204" pitchFamily="34" charset="0"/>
              <a:buChar char="•"/>
            </a:pPr>
            <a:r>
              <a:rPr lang="en-US" sz="1800" i="1" dirty="0">
                <a:latin typeface="Roboto Slab" panose="020B0604020202020204" charset="0"/>
                <a:ea typeface="Roboto Slab" panose="020B0604020202020204" charset="0"/>
              </a:rPr>
              <a:t>Although the Member States are not obliged to adopt those measures before the</a:t>
            </a:r>
            <a:r>
              <a:rPr lang="cs-CZ" sz="1800" i="1" dirty="0">
                <a:latin typeface="Roboto Slab" panose="020B0604020202020204" charset="0"/>
                <a:ea typeface="Roboto Slab" panose="020B0604020202020204" charset="0"/>
              </a:rPr>
              <a:t> </a:t>
            </a:r>
            <a:r>
              <a:rPr lang="en-US" sz="1800" i="1" dirty="0">
                <a:latin typeface="Roboto Slab" panose="020B0604020202020204" charset="0"/>
                <a:ea typeface="Roboto Slab" panose="020B0604020202020204" charset="0"/>
              </a:rPr>
              <a:t>end of the period prescribed for transposition, it follows from the second paragraph</a:t>
            </a:r>
            <a:r>
              <a:rPr lang="cs-CZ" sz="1800" i="1" dirty="0">
                <a:latin typeface="Roboto Slab" panose="020B0604020202020204" charset="0"/>
                <a:ea typeface="Roboto Slab" panose="020B0604020202020204" charset="0"/>
              </a:rPr>
              <a:t> </a:t>
            </a:r>
            <a:r>
              <a:rPr lang="en-US" sz="1800" i="1" dirty="0">
                <a:latin typeface="Roboto Slab" panose="020B0604020202020204" charset="0"/>
                <a:ea typeface="Roboto Slab" panose="020B0604020202020204" charset="0"/>
              </a:rPr>
              <a:t>of Article 5 in conjunction with the third paragraph of Article 189 of the Treaty</a:t>
            </a:r>
            <a:r>
              <a:rPr lang="cs-CZ" sz="1800" i="1" dirty="0">
                <a:latin typeface="Roboto Slab" panose="020B0604020202020204" charset="0"/>
                <a:ea typeface="Roboto Slab" panose="020B0604020202020204" charset="0"/>
              </a:rPr>
              <a:t> </a:t>
            </a:r>
            <a:r>
              <a:rPr lang="en-US" sz="1800" i="1" dirty="0">
                <a:latin typeface="Roboto Slab" panose="020B0604020202020204" charset="0"/>
                <a:ea typeface="Roboto Slab" panose="020B0604020202020204" charset="0"/>
              </a:rPr>
              <a:t>and from the directive itself that </a:t>
            </a:r>
            <a:r>
              <a:rPr lang="en-US" sz="1800" b="1" i="1" dirty="0">
                <a:solidFill>
                  <a:schemeClr val="accent4"/>
                </a:solidFill>
                <a:latin typeface="Roboto Slab" panose="020B0604020202020204" charset="0"/>
                <a:ea typeface="Roboto Slab" panose="020B0604020202020204" charset="0"/>
              </a:rPr>
              <a:t>during that period they must refrain from taking</a:t>
            </a:r>
            <a:r>
              <a:rPr lang="cs-CZ" sz="1800" b="1" i="1" dirty="0">
                <a:solidFill>
                  <a:schemeClr val="accent4"/>
                </a:solidFill>
                <a:latin typeface="Roboto Slab" panose="020B0604020202020204" charset="0"/>
                <a:ea typeface="Roboto Slab" panose="020B0604020202020204" charset="0"/>
              </a:rPr>
              <a:t> </a:t>
            </a:r>
            <a:r>
              <a:rPr lang="en-US" sz="1800" b="1" i="1" dirty="0">
                <a:solidFill>
                  <a:schemeClr val="accent4"/>
                </a:solidFill>
                <a:latin typeface="Roboto Slab" panose="020B0604020202020204" charset="0"/>
                <a:ea typeface="Roboto Slab" panose="020B0604020202020204" charset="0"/>
              </a:rPr>
              <a:t>any measures liable seriously to compromise the result prescribed</a:t>
            </a:r>
            <a:r>
              <a:rPr lang="en-US" sz="1800" i="1" dirty="0">
                <a:solidFill>
                  <a:schemeClr val="accent4"/>
                </a:solidFill>
                <a:latin typeface="Roboto Slab" panose="020B0604020202020204" charset="0"/>
                <a:ea typeface="Roboto Slab" panose="020B0604020202020204" charset="0"/>
              </a:rPr>
              <a:t>.</a:t>
            </a:r>
            <a:endParaRPr lang="cs-CZ" sz="1800" i="1" dirty="0">
              <a:solidFill>
                <a:schemeClr val="accent4"/>
              </a:solidFill>
              <a:latin typeface="Roboto Slab" panose="020B0604020202020204" charset="0"/>
              <a:ea typeface="Roboto Slab" panose="020B0604020202020204" charset="0"/>
            </a:endParaRPr>
          </a:p>
          <a:p>
            <a:endParaRPr lang="en-US" sz="1800" b="1" dirty="0">
              <a:latin typeface="Roboto Slab" panose="020B0604020202020204" charset="0"/>
              <a:ea typeface="Roboto Slab" panose="020B0604020202020204" charset="0"/>
            </a:endParaRPr>
          </a:p>
          <a:p>
            <a:endParaRPr lang="cs-CZ" b="1" dirty="0"/>
          </a:p>
        </p:txBody>
      </p:sp>
    </p:spTree>
    <p:extLst>
      <p:ext uri="{BB962C8B-B14F-4D97-AF65-F5344CB8AC3E}">
        <p14:creationId xmlns:p14="http://schemas.microsoft.com/office/powerpoint/2010/main" val="3051019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fade">
                                      <p:cBhvr>
                                        <p:cTn id="17" dur="500"/>
                                        <p:tgtEl>
                                          <p:spTgt spid="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111"/>
          <p:cNvSpPr txBox="1">
            <a:spLocks/>
          </p:cNvSpPr>
          <p:nvPr/>
        </p:nvSpPr>
        <p:spPr>
          <a:xfrm>
            <a:off x="1958837" y="-186813"/>
            <a:ext cx="5732028" cy="1028700"/>
          </a:xfrm>
          <a:prstGeom prst="rect">
            <a:avLst/>
          </a:prstGeom>
        </p:spPr>
        <p:txBody>
          <a:bodyPr lIns="91425" tIns="91425" rIns="91425" bIns="91425" anchor="ctr" anchorCtr="0">
            <a:noAutofit/>
          </a:bodyPr>
          <a:lstStyle/>
          <a:p>
            <a:pPr lvl="3">
              <a:spcBef>
                <a:spcPts val="600"/>
              </a:spcBef>
            </a:pPr>
            <a:r>
              <a:rPr lang="cs-CZ" sz="1800" b="1" i="1" dirty="0">
                <a:solidFill>
                  <a:schemeClr val="accent3"/>
                </a:solidFill>
                <a:latin typeface="Roboto Slab" panose="020B0604020202020204" charset="0"/>
                <a:ea typeface="Roboto Slab" panose="020B0604020202020204" charset="0"/>
                <a:cs typeface="Nixie One"/>
                <a:sym typeface="Nixie One"/>
              </a:rPr>
              <a:t>EXAMPLE 2: </a:t>
            </a:r>
            <a:r>
              <a:rPr lang="cs-CZ" sz="1800" b="1" dirty="0">
                <a:solidFill>
                  <a:schemeClr val="accent4"/>
                </a:solidFill>
                <a:latin typeface="Roboto Slab" panose="020B0604020202020204" charset="0"/>
                <a:ea typeface="Roboto Slab" panose="020B0604020202020204" charset="0"/>
                <a:cs typeface="Nixie One"/>
                <a:sym typeface="Nixie One"/>
              </a:rPr>
              <a:t>SANCTIONS</a:t>
            </a:r>
            <a:endParaRPr lang="en-GB" sz="1800" b="1" dirty="0">
              <a:solidFill>
                <a:schemeClr val="accent4"/>
              </a:solidFill>
              <a:latin typeface="Roboto Slab" panose="020B0604020202020204" charset="0"/>
              <a:ea typeface="Roboto Slab" panose="020B0604020202020204" charset="0"/>
              <a:cs typeface="Nixie One"/>
              <a:sym typeface="Nixie One"/>
            </a:endParaRPr>
          </a:p>
        </p:txBody>
      </p:sp>
      <p:sp>
        <p:nvSpPr>
          <p:cNvPr id="2" name="TextovéPole 1"/>
          <p:cNvSpPr txBox="1"/>
          <p:nvPr/>
        </p:nvSpPr>
        <p:spPr>
          <a:xfrm>
            <a:off x="757115" y="472174"/>
            <a:ext cx="8135471" cy="4170372"/>
          </a:xfrm>
          <a:prstGeom prst="rect">
            <a:avLst/>
          </a:prstGeom>
          <a:noFill/>
        </p:spPr>
        <p:txBody>
          <a:bodyPr wrap="square" rtlCol="0">
            <a:spAutoFit/>
          </a:bodyPr>
          <a:lstStyle/>
          <a:p>
            <a:endParaRPr lang="cs-CZ" b="1" dirty="0">
              <a:latin typeface="Roboto Slab" charset="0"/>
              <a:ea typeface="Roboto Slab" charset="0"/>
            </a:endParaRPr>
          </a:p>
          <a:p>
            <a:pPr marL="285750" indent="-285750">
              <a:buFont typeface="Arial" pitchFamily="34" charset="0"/>
              <a:buChar char="•"/>
            </a:pPr>
            <a:endParaRPr lang="cs-CZ" sz="800" b="1" dirty="0">
              <a:latin typeface="Roboto Slab" charset="0"/>
              <a:ea typeface="Roboto Slab" charset="0"/>
            </a:endParaRPr>
          </a:p>
          <a:p>
            <a:r>
              <a:rPr lang="cs-CZ" b="1" dirty="0">
                <a:solidFill>
                  <a:schemeClr val="accent6"/>
                </a:solidFill>
                <a:latin typeface="Roboto Slab" charset="0"/>
                <a:ea typeface="Roboto Slab" charset="0"/>
              </a:rPr>
              <a:t>1) </a:t>
            </a:r>
            <a:r>
              <a:rPr lang="cs-CZ" b="1" dirty="0" err="1">
                <a:solidFill>
                  <a:schemeClr val="accent6"/>
                </a:solidFill>
                <a:latin typeface="Roboto Slab" charset="0"/>
                <a:ea typeface="Roboto Slab" charset="0"/>
              </a:rPr>
              <a:t>Particular</a:t>
            </a:r>
            <a:r>
              <a:rPr lang="cs-CZ" b="1" dirty="0">
                <a:solidFill>
                  <a:schemeClr val="accent6"/>
                </a:solidFill>
                <a:latin typeface="Roboto Slab" charset="0"/>
                <a:ea typeface="Roboto Slab" charset="0"/>
              </a:rPr>
              <a:t> </a:t>
            </a:r>
            <a:r>
              <a:rPr lang="cs-CZ" b="1" dirty="0" err="1">
                <a:solidFill>
                  <a:schemeClr val="accent6"/>
                </a:solidFill>
                <a:latin typeface="Roboto Slab" charset="0"/>
                <a:ea typeface="Roboto Slab" charset="0"/>
              </a:rPr>
              <a:t>requirements</a:t>
            </a:r>
            <a:endParaRPr lang="cs-CZ" b="1" dirty="0">
              <a:solidFill>
                <a:schemeClr val="accent6"/>
              </a:solidFill>
              <a:latin typeface="Roboto Slab" charset="0"/>
              <a:ea typeface="Roboto Slab" charset="0"/>
            </a:endParaRPr>
          </a:p>
          <a:p>
            <a:r>
              <a:rPr lang="cs-CZ" dirty="0" err="1">
                <a:solidFill>
                  <a:schemeClr val="tx1"/>
                </a:solidFill>
                <a:latin typeface="Roboto Slab" charset="0"/>
                <a:ea typeface="Roboto Slab" charset="0"/>
              </a:rPr>
              <a:t>Numerous</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directives</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require</a:t>
            </a:r>
            <a:r>
              <a:rPr lang="cs-CZ" dirty="0">
                <a:solidFill>
                  <a:schemeClr val="tx1"/>
                </a:solidFill>
                <a:latin typeface="Roboto Slab" charset="0"/>
                <a:ea typeface="Roboto Slab" charset="0"/>
              </a:rPr>
              <a:t> MS to </a:t>
            </a:r>
            <a:r>
              <a:rPr lang="cs-CZ" dirty="0" err="1">
                <a:solidFill>
                  <a:schemeClr val="tx1"/>
                </a:solidFill>
                <a:latin typeface="Roboto Slab" charset="0"/>
                <a:ea typeface="Roboto Slab" charset="0"/>
              </a:rPr>
              <a:t>establish</a:t>
            </a:r>
            <a:r>
              <a:rPr lang="cs-CZ" dirty="0">
                <a:solidFill>
                  <a:schemeClr val="tx1"/>
                </a:solidFill>
                <a:latin typeface="Roboto Slab" charset="0"/>
                <a:ea typeface="Roboto Slab" charset="0"/>
              </a:rPr>
              <a:t> 1) </a:t>
            </a:r>
            <a:r>
              <a:rPr lang="cs-CZ" dirty="0" err="1">
                <a:solidFill>
                  <a:schemeClr val="tx1"/>
                </a:solidFill>
                <a:latin typeface="Roboto Slab" charset="0"/>
                <a:ea typeface="Roboto Slab" charset="0"/>
              </a:rPr>
              <a:t>effective</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system</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of</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sanctions</a:t>
            </a:r>
            <a:r>
              <a:rPr lang="cs-CZ" dirty="0">
                <a:solidFill>
                  <a:schemeClr val="tx1"/>
                </a:solidFill>
                <a:latin typeface="Roboto Slab" charset="0"/>
                <a:ea typeface="Roboto Slab" charset="0"/>
              </a:rPr>
              <a:t>, 2) </a:t>
            </a:r>
            <a:r>
              <a:rPr lang="cs-CZ" dirty="0" err="1">
                <a:solidFill>
                  <a:schemeClr val="tx1"/>
                </a:solidFill>
                <a:latin typeface="Roboto Slab" charset="0"/>
                <a:ea typeface="Roboto Slab" charset="0"/>
              </a:rPr>
              <a:t>effective</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system</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of</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sanctions</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with</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particular</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sanctions</a:t>
            </a:r>
            <a:r>
              <a:rPr lang="cs-CZ" dirty="0">
                <a:solidFill>
                  <a:schemeClr val="tx1"/>
                </a:solidFill>
                <a:latin typeface="Roboto Slab" charset="0"/>
                <a:ea typeface="Roboto Slab" charset="0"/>
              </a:rPr>
              <a:t> and </a:t>
            </a:r>
            <a:r>
              <a:rPr lang="cs-CZ" dirty="0" err="1">
                <a:solidFill>
                  <a:schemeClr val="tx1"/>
                </a:solidFill>
                <a:latin typeface="Roboto Slab" charset="0"/>
                <a:ea typeface="Roboto Slab" charset="0"/>
              </a:rPr>
              <a:t>measures</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withdrawal</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of</a:t>
            </a:r>
            <a:r>
              <a:rPr lang="cs-CZ" dirty="0">
                <a:solidFill>
                  <a:schemeClr val="tx1"/>
                </a:solidFill>
                <a:latin typeface="Roboto Slab" charset="0"/>
                <a:ea typeface="Roboto Slab" charset="0"/>
              </a:rPr>
              <a:t> </a:t>
            </a:r>
            <a:r>
              <a:rPr lang="cs-CZ" dirty="0" err="1">
                <a:solidFill>
                  <a:schemeClr val="tx1"/>
                </a:solidFill>
                <a:latin typeface="Roboto Slab" charset="0"/>
                <a:ea typeface="Roboto Slab" charset="0"/>
              </a:rPr>
              <a:t>permit</a:t>
            </a:r>
            <a:r>
              <a:rPr lang="cs-CZ" dirty="0">
                <a:solidFill>
                  <a:schemeClr val="tx1"/>
                </a:solidFill>
                <a:latin typeface="Roboto Slab" charset="0"/>
                <a:ea typeface="Roboto Slab" charset="0"/>
              </a:rPr>
              <a:t>, </a:t>
            </a:r>
            <a:r>
              <a:rPr lang="en-US" dirty="0">
                <a:solidFill>
                  <a:schemeClr val="tx1"/>
                </a:solidFill>
                <a:latin typeface="Roboto Slab" charset="0"/>
                <a:ea typeface="Roboto Slab" charset="0"/>
              </a:rPr>
              <a:t>measures to ensure that compliance is</a:t>
            </a:r>
            <a:r>
              <a:rPr lang="cs-CZ" dirty="0">
                <a:solidFill>
                  <a:schemeClr val="tx1"/>
                </a:solidFill>
                <a:latin typeface="Roboto Slab" charset="0"/>
                <a:ea typeface="Roboto Slab" charset="0"/>
              </a:rPr>
              <a:t> </a:t>
            </a:r>
            <a:r>
              <a:rPr lang="en-US" dirty="0">
                <a:solidFill>
                  <a:schemeClr val="tx1"/>
                </a:solidFill>
                <a:latin typeface="Roboto Slab" charset="0"/>
                <a:ea typeface="Roboto Slab" charset="0"/>
              </a:rPr>
              <a:t>restored within the shortest possible time</a:t>
            </a:r>
            <a:r>
              <a:rPr lang="cs-CZ" dirty="0">
                <a:solidFill>
                  <a:schemeClr val="tx1"/>
                </a:solidFill>
                <a:latin typeface="Roboto Slab" charset="0"/>
                <a:ea typeface="Roboto Slab" charset="0"/>
              </a:rPr>
              <a:t>) </a:t>
            </a:r>
          </a:p>
          <a:p>
            <a:endParaRPr lang="cs-CZ" dirty="0">
              <a:solidFill>
                <a:schemeClr val="tx1"/>
              </a:solidFill>
              <a:latin typeface="Roboto Slab" charset="0"/>
              <a:ea typeface="Roboto Slab" charset="0"/>
            </a:endParaRPr>
          </a:p>
          <a:p>
            <a:r>
              <a:rPr lang="cs-CZ" b="1" dirty="0">
                <a:solidFill>
                  <a:schemeClr val="accent6"/>
                </a:solidFill>
                <a:latin typeface="Roboto Slab" charset="0"/>
                <a:ea typeface="Roboto Slab" charset="0"/>
              </a:rPr>
              <a:t>2) Duty </a:t>
            </a:r>
            <a:r>
              <a:rPr lang="cs-CZ" b="1" dirty="0" err="1">
                <a:solidFill>
                  <a:schemeClr val="accent6"/>
                </a:solidFill>
                <a:latin typeface="Roboto Slab" charset="0"/>
                <a:ea typeface="Roboto Slab" charset="0"/>
              </a:rPr>
              <a:t>of</a:t>
            </a:r>
            <a:r>
              <a:rPr lang="cs-CZ" b="1" dirty="0">
                <a:solidFill>
                  <a:schemeClr val="accent6"/>
                </a:solidFill>
                <a:latin typeface="Roboto Slab" charset="0"/>
                <a:ea typeface="Roboto Slab" charset="0"/>
              </a:rPr>
              <a:t> </a:t>
            </a:r>
            <a:r>
              <a:rPr lang="cs-CZ" b="1" dirty="0" err="1">
                <a:solidFill>
                  <a:schemeClr val="accent6"/>
                </a:solidFill>
                <a:latin typeface="Roboto Slab" charset="0"/>
                <a:ea typeface="Roboto Slab" charset="0"/>
              </a:rPr>
              <a:t>cooperation</a:t>
            </a:r>
            <a:r>
              <a:rPr lang="cs-CZ" b="1" dirty="0">
                <a:solidFill>
                  <a:schemeClr val="accent6"/>
                </a:solidFill>
                <a:latin typeface="Roboto Slab" charset="0"/>
                <a:ea typeface="Roboto Slab" charset="0"/>
              </a:rPr>
              <a:t> </a:t>
            </a:r>
            <a:r>
              <a:rPr lang="cs-CZ" b="1" dirty="0" err="1">
                <a:solidFill>
                  <a:schemeClr val="accent6"/>
                </a:solidFill>
                <a:latin typeface="Roboto Slab" charset="0"/>
                <a:ea typeface="Roboto Slab" charset="0"/>
              </a:rPr>
              <a:t>of</a:t>
            </a:r>
            <a:r>
              <a:rPr lang="cs-CZ" b="1" dirty="0">
                <a:solidFill>
                  <a:schemeClr val="accent6"/>
                </a:solidFill>
                <a:latin typeface="Roboto Slab" charset="0"/>
                <a:ea typeface="Roboto Slab" charset="0"/>
              </a:rPr>
              <a:t> </a:t>
            </a:r>
            <a:r>
              <a:rPr lang="cs-CZ" b="1" dirty="0" err="1">
                <a:solidFill>
                  <a:schemeClr val="accent6"/>
                </a:solidFill>
                <a:latin typeface="Roboto Slab" charset="0"/>
                <a:ea typeface="Roboto Slab" charset="0"/>
              </a:rPr>
              <a:t>the</a:t>
            </a:r>
            <a:r>
              <a:rPr lang="cs-CZ" b="1" dirty="0">
                <a:solidFill>
                  <a:schemeClr val="accent6"/>
                </a:solidFill>
                <a:latin typeface="Roboto Slab" charset="0"/>
                <a:ea typeface="Roboto Slab" charset="0"/>
              </a:rPr>
              <a:t> </a:t>
            </a:r>
            <a:r>
              <a:rPr lang="cs-CZ" b="1" dirty="0" err="1">
                <a:solidFill>
                  <a:schemeClr val="accent6"/>
                </a:solidFill>
                <a:latin typeface="Roboto Slab" charset="0"/>
                <a:ea typeface="Roboto Slab" charset="0"/>
              </a:rPr>
              <a:t>member</a:t>
            </a:r>
            <a:r>
              <a:rPr lang="cs-CZ" b="1" dirty="0">
                <a:solidFill>
                  <a:schemeClr val="accent6"/>
                </a:solidFill>
                <a:latin typeface="Roboto Slab" charset="0"/>
                <a:ea typeface="Roboto Slab" charset="0"/>
              </a:rPr>
              <a:t> </a:t>
            </a:r>
            <a:r>
              <a:rPr lang="cs-CZ" b="1" dirty="0" err="1">
                <a:solidFill>
                  <a:schemeClr val="accent6"/>
                </a:solidFill>
                <a:latin typeface="Roboto Slab" charset="0"/>
                <a:ea typeface="Roboto Slab" charset="0"/>
              </a:rPr>
              <a:t>states</a:t>
            </a:r>
            <a:endParaRPr lang="cs-CZ" b="1" dirty="0">
              <a:solidFill>
                <a:schemeClr val="accent6"/>
              </a:solidFill>
              <a:latin typeface="Roboto Slab" charset="0"/>
              <a:ea typeface="Roboto Slab" charset="0"/>
            </a:endParaRPr>
          </a:p>
          <a:p>
            <a:r>
              <a:rPr lang="cs-CZ" dirty="0" err="1">
                <a:latin typeface="Roboto Slab" charset="0"/>
                <a:ea typeface="Roboto Slab" charset="0"/>
              </a:rPr>
              <a:t>Geelhoed</a:t>
            </a:r>
            <a:r>
              <a:rPr lang="cs-CZ" dirty="0">
                <a:latin typeface="Roboto Slab" charset="0"/>
                <a:ea typeface="Roboto Slab" charset="0"/>
              </a:rPr>
              <a:t> in C-304/02: </a:t>
            </a:r>
          </a:p>
          <a:p>
            <a:r>
              <a:rPr lang="en-US" i="1" dirty="0">
                <a:latin typeface="Roboto Slab" charset="0"/>
                <a:ea typeface="Roboto Slab" charset="0"/>
              </a:rPr>
              <a:t>Member States are under a general obligation under Article 10 EC </a:t>
            </a:r>
            <a:r>
              <a:rPr lang="en-US" b="1" i="1" dirty="0">
                <a:latin typeface="Roboto Slab" charset="0"/>
                <a:ea typeface="Roboto Slab" charset="0"/>
              </a:rPr>
              <a:t>to take all measures necessary to ensure that Community law is applied and enforced effectively</a:t>
            </a:r>
            <a:r>
              <a:rPr lang="en-US" i="1" dirty="0">
                <a:latin typeface="Roboto Slab" charset="0"/>
                <a:ea typeface="Roboto Slab" charset="0"/>
              </a:rPr>
              <a:t> and that its ‘</a:t>
            </a:r>
            <a:r>
              <a:rPr lang="en-US" i="1" dirty="0" err="1">
                <a:latin typeface="Roboto Slab" charset="0"/>
                <a:ea typeface="Roboto Slab" charset="0"/>
              </a:rPr>
              <a:t>effet</a:t>
            </a:r>
            <a:r>
              <a:rPr lang="en-US" i="1" dirty="0">
                <a:latin typeface="Roboto Slab" charset="0"/>
                <a:ea typeface="Roboto Slab" charset="0"/>
              </a:rPr>
              <a:t> utile’ is achieved.</a:t>
            </a:r>
            <a:r>
              <a:rPr lang="cs-CZ" i="1" dirty="0">
                <a:latin typeface="Roboto Slab" charset="0"/>
                <a:ea typeface="Roboto Slab" charset="0"/>
              </a:rPr>
              <a:t>(…) </a:t>
            </a:r>
            <a:r>
              <a:rPr lang="en-US" i="1" dirty="0">
                <a:latin typeface="Roboto Slab" charset="0"/>
                <a:ea typeface="Roboto Slab" charset="0"/>
              </a:rPr>
              <a:t>to ensure ‘</a:t>
            </a:r>
            <a:r>
              <a:rPr lang="en-US" b="1" i="1" dirty="0">
                <a:latin typeface="Roboto Slab" charset="0"/>
                <a:ea typeface="Roboto Slab" charset="0"/>
              </a:rPr>
              <a:t>that infringements of Community law are </a:t>
            </a:r>
            <a:r>
              <a:rPr lang="en-US" b="1" i="1" dirty="0" err="1">
                <a:latin typeface="Roboto Slab" charset="0"/>
                <a:ea typeface="Roboto Slab" charset="0"/>
              </a:rPr>
              <a:t>penalised</a:t>
            </a:r>
            <a:r>
              <a:rPr lang="en-US" b="1" i="1" dirty="0">
                <a:latin typeface="Roboto Slab" charset="0"/>
                <a:ea typeface="Roboto Slab" charset="0"/>
              </a:rPr>
              <a:t> under conditions, both procedural and substantive, which are analogous to those applicable to infringements of national law </a:t>
            </a:r>
            <a:r>
              <a:rPr lang="en-US" i="1" dirty="0">
                <a:latin typeface="Roboto Slab" charset="0"/>
                <a:ea typeface="Roboto Slab" charset="0"/>
              </a:rPr>
              <a:t>of a similar nature and importance and which, in any event, make the penalty effective, proportionate and dissuasive.</a:t>
            </a:r>
            <a:r>
              <a:rPr lang="en-US" dirty="0">
                <a:latin typeface="Roboto Slab" charset="0"/>
                <a:ea typeface="Roboto Slab" charset="0"/>
              </a:rPr>
              <a:t> </a:t>
            </a:r>
            <a:endParaRPr lang="cs-CZ" dirty="0">
              <a:latin typeface="Roboto Slab" charset="0"/>
              <a:ea typeface="Roboto Slab" charset="0"/>
            </a:endParaRPr>
          </a:p>
          <a:p>
            <a:endParaRPr lang="cs-CZ" sz="500" dirty="0">
              <a:latin typeface="Roboto Slab" charset="0"/>
              <a:ea typeface="Roboto Slab" charset="0"/>
            </a:endParaRPr>
          </a:p>
          <a:p>
            <a:r>
              <a:rPr lang="cs-CZ" dirty="0">
                <a:latin typeface="Roboto Slab" charset="0"/>
                <a:ea typeface="Roboto Slab" charset="0"/>
              </a:rPr>
              <a:t>- </a:t>
            </a:r>
            <a:r>
              <a:rPr lang="en-US" dirty="0">
                <a:latin typeface="Roboto Slab" charset="0"/>
                <a:ea typeface="Roboto Slab" charset="0"/>
              </a:rPr>
              <a:t>Taken as a whole, the system of remedies must be dissuasive</a:t>
            </a:r>
            <a:r>
              <a:rPr lang="cs-CZ" dirty="0">
                <a:latin typeface="Roboto Slab" charset="0"/>
                <a:ea typeface="Roboto Slab" charset="0"/>
              </a:rPr>
              <a:t> (</a:t>
            </a:r>
            <a:r>
              <a:rPr lang="cs-CZ" dirty="0" err="1">
                <a:latin typeface="Roboto Slab" charset="0"/>
                <a:ea typeface="Roboto Slab" charset="0"/>
              </a:rPr>
              <a:t>see</a:t>
            </a:r>
            <a:r>
              <a:rPr lang="cs-CZ" dirty="0">
                <a:latin typeface="Roboto Slab" charset="0"/>
                <a:ea typeface="Roboto Slab" charset="0"/>
              </a:rPr>
              <a:t> </a:t>
            </a:r>
            <a:r>
              <a:rPr lang="cs-CZ" b="1" dirty="0">
                <a:latin typeface="Roboto Slab" charset="0"/>
                <a:ea typeface="Roboto Slab" charset="0"/>
              </a:rPr>
              <a:t>C‑565/12</a:t>
            </a:r>
            <a:r>
              <a:rPr lang="cs-CZ" dirty="0">
                <a:latin typeface="Roboto Slab" charset="0"/>
                <a:ea typeface="Roboto Slab" charset="0"/>
              </a:rPr>
              <a:t>)</a:t>
            </a:r>
          </a:p>
          <a:p>
            <a:endParaRPr lang="cs-CZ" dirty="0">
              <a:solidFill>
                <a:schemeClr val="tx1"/>
              </a:solidFill>
              <a:latin typeface="Roboto Slab" charset="0"/>
              <a:ea typeface="Roboto Slab" charset="0"/>
            </a:endParaRPr>
          </a:p>
          <a:p>
            <a:endParaRPr lang="cs-CZ" b="1" dirty="0">
              <a:solidFill>
                <a:schemeClr val="accent6"/>
              </a:solidFill>
              <a:latin typeface="Roboto Slab" charset="0"/>
              <a:ea typeface="Roboto Slab" charset="0"/>
            </a:endParaRPr>
          </a:p>
          <a:p>
            <a:r>
              <a:rPr lang="cs-CZ" b="1" dirty="0">
                <a:solidFill>
                  <a:schemeClr val="accent6"/>
                </a:solidFill>
                <a:latin typeface="Roboto Slab" charset="0"/>
                <a:ea typeface="Roboto Slab" charset="0"/>
              </a:rPr>
              <a:t> </a:t>
            </a:r>
          </a:p>
        </p:txBody>
      </p:sp>
    </p:spTree>
    <p:extLst>
      <p:ext uri="{BB962C8B-B14F-4D97-AF65-F5344CB8AC3E}">
        <p14:creationId xmlns:p14="http://schemas.microsoft.com/office/powerpoint/2010/main" val="3268030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fade">
                                      <p:cBhvr>
                                        <p:cTn id="17" dur="500"/>
                                        <p:tgtEl>
                                          <p:spTgt spid="2">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fade">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animEffect transition="in" filter="fade">
                                      <p:cBhvr>
                                        <p:cTn id="27" dur="500"/>
                                        <p:tgtEl>
                                          <p:spTgt spid="2">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9" end="9"/>
                                            </p:txEl>
                                          </p:spTgt>
                                        </p:tgtEl>
                                        <p:attrNameLst>
                                          <p:attrName>style.visibility</p:attrName>
                                        </p:attrNameLst>
                                      </p:cBhvr>
                                      <p:to>
                                        <p:strVal val="visible"/>
                                      </p:to>
                                    </p:set>
                                    <p:animEffect transition="in" filter="fade">
                                      <p:cBhvr>
                                        <p:cTn id="3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Transposition</a:t>
            </a:r>
            <a:r>
              <a:rPr lang="cs-CZ" sz="1800" b="1" dirty="0">
                <a:solidFill>
                  <a:schemeClr val="accent1"/>
                </a:solidFill>
                <a:latin typeface="Roboto Slab" panose="020B0604020202020204" charset="0"/>
                <a:ea typeface="Roboto Slab" panose="020B0604020202020204" charset="0"/>
                <a:cs typeface="Nixie One"/>
                <a:sym typeface="Nixie One"/>
              </a:rPr>
              <a:t> and </a:t>
            </a:r>
            <a:r>
              <a:rPr lang="cs-CZ" sz="1800" b="1" dirty="0" err="1">
                <a:solidFill>
                  <a:schemeClr val="accent1"/>
                </a:solidFill>
                <a:latin typeface="Roboto Slab" panose="020B0604020202020204" charset="0"/>
                <a:ea typeface="Roboto Slab" panose="020B0604020202020204" charset="0"/>
                <a:cs typeface="Nixie One"/>
                <a:sym typeface="Nixie One"/>
              </a:rPr>
              <a:t>implementation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459717" y="1095536"/>
            <a:ext cx="8407557" cy="3046988"/>
          </a:xfrm>
          <a:prstGeom prst="rect">
            <a:avLst/>
          </a:prstGeom>
          <a:noFill/>
        </p:spPr>
        <p:txBody>
          <a:bodyPr wrap="square" rtlCol="0">
            <a:spAutoFit/>
          </a:bodyPr>
          <a:lstStyle/>
          <a:p>
            <a:pPr marL="457200" indent="-457200">
              <a:buFont typeface="Arial" pitchFamily="34" charset="0"/>
              <a:buChar char="•"/>
            </a:pPr>
            <a:r>
              <a:rPr lang="cs-CZ" sz="2400" dirty="0">
                <a:latin typeface="Roboto Slab" panose="020B0604020202020204" charset="0"/>
                <a:ea typeface="Roboto Slab" panose="020B0604020202020204" charset="0"/>
              </a:rPr>
              <a:t>T</a:t>
            </a:r>
            <a:r>
              <a:rPr lang="en-US" sz="2400" dirty="0">
                <a:latin typeface="Roboto Slab" panose="020B0604020202020204" charset="0"/>
                <a:ea typeface="Roboto Slab" panose="020B0604020202020204" charset="0"/>
              </a:rPr>
              <a:t>he  adequacy  of  enforcement  still  remains  a  major  issue</a:t>
            </a:r>
            <a:endParaRPr lang="cs-CZ" sz="2400" dirty="0">
              <a:latin typeface="Roboto Slab" panose="020B0604020202020204" charset="0"/>
              <a:ea typeface="Roboto Slab" panose="020B0604020202020204" charset="0"/>
            </a:endParaRPr>
          </a:p>
          <a:p>
            <a:pPr marL="457200" indent="-457200">
              <a:buFont typeface="Arial" pitchFamily="34" charset="0"/>
              <a:buChar char="•"/>
            </a:pPr>
            <a:r>
              <a:rPr lang="cs-CZ" sz="2400" b="1" dirty="0">
                <a:solidFill>
                  <a:schemeClr val="accent3"/>
                </a:solidFill>
                <a:latin typeface="Roboto Slab" panose="020B0604020202020204" charset="0"/>
                <a:ea typeface="Roboto Slab" panose="020B0604020202020204" charset="0"/>
              </a:rPr>
              <a:t>T</a:t>
            </a:r>
            <a:r>
              <a:rPr lang="en-US" sz="2400" b="1" dirty="0">
                <a:solidFill>
                  <a:schemeClr val="accent3"/>
                </a:solidFill>
                <a:latin typeface="Roboto Slab" panose="020B0604020202020204" charset="0"/>
                <a:ea typeface="Roboto Slab" panose="020B0604020202020204" charset="0"/>
              </a:rPr>
              <a:t>he European Commission only exercises a relatively marginal control over the proper implementation of EU secondary law</a:t>
            </a:r>
            <a:endParaRPr lang="cs-CZ" sz="2400" b="1" dirty="0">
              <a:solidFill>
                <a:schemeClr val="accent3"/>
              </a:solidFill>
              <a:latin typeface="Roboto Slab" panose="020B0604020202020204" charset="0"/>
              <a:ea typeface="Roboto Slab" panose="020B0604020202020204" charset="0"/>
            </a:endParaRPr>
          </a:p>
          <a:p>
            <a:pPr marL="457200" indent="-457200">
              <a:buFont typeface="Arial" pitchFamily="34" charset="0"/>
              <a:buChar char="•"/>
            </a:pPr>
            <a:r>
              <a:rPr lang="cs-CZ" sz="2400" dirty="0" err="1">
                <a:latin typeface="Roboto Slab" panose="020B0604020202020204" charset="0"/>
                <a:ea typeface="Roboto Slab" panose="020B0604020202020204" charset="0"/>
              </a:rPr>
              <a:t>additional</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control</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over</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financing</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from</a:t>
            </a:r>
            <a:r>
              <a:rPr lang="cs-CZ" sz="2400" dirty="0">
                <a:latin typeface="Roboto Slab" panose="020B0604020202020204" charset="0"/>
                <a:ea typeface="Roboto Slab" panose="020B0604020202020204" charset="0"/>
              </a:rPr>
              <a:t> EU </a:t>
            </a:r>
            <a:r>
              <a:rPr lang="cs-CZ" sz="2400" dirty="0" err="1">
                <a:latin typeface="Roboto Slab" panose="020B0604020202020204" charset="0"/>
                <a:ea typeface="Roboto Slab" panose="020B0604020202020204" charset="0"/>
              </a:rPr>
              <a:t>funds</a:t>
            </a:r>
            <a:endParaRPr lang="cs-CZ" sz="2400" dirty="0">
              <a:latin typeface="Roboto Slab" panose="020B0604020202020204" charset="0"/>
              <a:ea typeface="Roboto Slab" panose="020B0604020202020204" charset="0"/>
            </a:endParaRPr>
          </a:p>
          <a:p>
            <a:pPr marL="457200" indent="-457200">
              <a:buFont typeface="Arial" pitchFamily="34" charset="0"/>
              <a:buChar char="•"/>
            </a:pPr>
            <a:r>
              <a:rPr lang="cs-CZ" sz="2400" b="1" dirty="0" err="1">
                <a:latin typeface="Roboto Slab" panose="020B0604020202020204" charset="0"/>
                <a:ea typeface="Roboto Slab" panose="020B0604020202020204" charset="0"/>
              </a:rPr>
              <a:t>Important</a:t>
            </a:r>
            <a:r>
              <a:rPr lang="en-US" sz="2400" b="1" dirty="0">
                <a:latin typeface="Roboto Slab" panose="020B0604020202020204" charset="0"/>
                <a:ea typeface="Roboto Slab" panose="020B0604020202020204" charset="0"/>
              </a:rPr>
              <a:t> role of national courts and the role of CJEU.</a:t>
            </a:r>
            <a:endParaRPr lang="cs-CZ" sz="2400"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6207232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216331"/>
            <a:ext cx="8238002" cy="3889503"/>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6"/>
                </a:solidFill>
                <a:latin typeface="Roboto Slab" panose="020B0604020202020204" charset="0"/>
                <a:ea typeface="Roboto Slab" panose="020B0604020202020204" charset="0"/>
                <a:cs typeface="Nixie One"/>
                <a:sym typeface="Nixie One"/>
              </a:rPr>
              <a:t>National</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judge</a:t>
            </a:r>
            <a:r>
              <a:rPr lang="cs-CZ" sz="1800" b="1" dirty="0">
                <a:solidFill>
                  <a:schemeClr val="accent6"/>
                </a:solidFill>
                <a:latin typeface="Roboto Slab" panose="020B0604020202020204" charset="0"/>
                <a:ea typeface="Roboto Slab" panose="020B0604020202020204" charset="0"/>
                <a:cs typeface="Nixie One"/>
                <a:sym typeface="Nixie One"/>
              </a:rPr>
              <a:t> and EU </a:t>
            </a:r>
            <a:r>
              <a:rPr lang="cs-CZ" sz="1800" b="1" dirty="0" err="1">
                <a:solidFill>
                  <a:schemeClr val="accent6"/>
                </a:solidFill>
                <a:latin typeface="Roboto Slab" panose="020B0604020202020204" charset="0"/>
                <a:ea typeface="Roboto Slab" panose="020B0604020202020204" charset="0"/>
                <a:cs typeface="Nixie One"/>
                <a:sym typeface="Nixie One"/>
              </a:rPr>
              <a:t>environmental</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law</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2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r>
              <a:rPr lang="cs-CZ" sz="1800" b="1" dirty="0" err="1">
                <a:solidFill>
                  <a:schemeClr val="tx1"/>
                </a:solidFill>
                <a:latin typeface="Roboto Slab" panose="020B0604020202020204" charset="0"/>
                <a:ea typeface="Roboto Slab" panose="020B0604020202020204" charset="0"/>
                <a:cs typeface="Nixie One"/>
                <a:sym typeface="Nixie One"/>
              </a:rPr>
              <a:t>Does</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national</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law</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respect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transpose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correctly</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EU </a:t>
            </a:r>
            <a:r>
              <a:rPr lang="cs-CZ" sz="1800" b="1" dirty="0" err="1">
                <a:solidFill>
                  <a:schemeClr val="tx1"/>
                </a:solidFill>
                <a:latin typeface="Roboto Slab" panose="020B0604020202020204" charset="0"/>
                <a:ea typeface="Roboto Slab" panose="020B0604020202020204" charset="0"/>
                <a:cs typeface="Nixie One"/>
                <a:sym typeface="Nixie One"/>
              </a:rPr>
              <a:t>Directive</a:t>
            </a:r>
            <a:r>
              <a:rPr lang="cs-CZ" sz="1800" b="1" dirty="0">
                <a:solidFill>
                  <a:schemeClr val="tx1"/>
                </a:solidFill>
                <a:latin typeface="Roboto Slab" panose="020B0604020202020204" charset="0"/>
                <a:ea typeface="Roboto Slab" panose="020B0604020202020204" charset="0"/>
                <a:cs typeface="Nixie One"/>
                <a:sym typeface="Nixie One"/>
              </a:rPr>
              <a:t>?</a:t>
            </a:r>
          </a:p>
          <a:p>
            <a:pPr marL="285750" lvl="0" indent="-285750">
              <a:spcBef>
                <a:spcPts val="600"/>
              </a:spcBef>
              <a:buFont typeface="Arial" panose="020B0604020202020204" pitchFamily="34" charset="0"/>
              <a:buChar char="•"/>
            </a:pPr>
            <a:r>
              <a:rPr lang="cs-CZ" sz="1800" b="1" dirty="0">
                <a:solidFill>
                  <a:schemeClr val="tx1"/>
                </a:solidFill>
                <a:latin typeface="Roboto Slab" panose="020B0604020202020204" charset="0"/>
                <a:ea typeface="Roboto Slab" panose="020B0604020202020204" charset="0"/>
                <a:cs typeface="Nixie One"/>
                <a:sym typeface="Nixie One"/>
              </a:rPr>
              <a:t>Not </a:t>
            </a:r>
            <a:r>
              <a:rPr lang="cs-CZ" sz="1800" b="1" dirty="0" err="1">
                <a:solidFill>
                  <a:schemeClr val="tx1"/>
                </a:solidFill>
                <a:latin typeface="Roboto Slab" panose="020B0604020202020204" charset="0"/>
                <a:ea typeface="Roboto Slab" panose="020B0604020202020204" charset="0"/>
                <a:cs typeface="Nixie One"/>
                <a:sym typeface="Nixie One"/>
              </a:rPr>
              <a:t>perfectly</a:t>
            </a:r>
            <a:r>
              <a:rPr lang="cs-CZ" sz="1800" b="1" dirty="0">
                <a:solidFill>
                  <a:schemeClr val="tx1"/>
                </a:solidFill>
                <a:latin typeface="Roboto Slab" panose="020B0604020202020204" charset="0"/>
                <a:ea typeface="Roboto Slab" panose="020B0604020202020204" charset="0"/>
                <a:cs typeface="Nixie One"/>
                <a:sym typeface="Nixie One"/>
              </a:rPr>
              <a:t> = but </a:t>
            </a:r>
            <a:r>
              <a:rPr lang="cs-CZ" sz="1800" b="1" dirty="0" err="1">
                <a:solidFill>
                  <a:schemeClr val="tx1"/>
                </a:solidFill>
                <a:latin typeface="Roboto Slab" panose="020B0604020202020204" charset="0"/>
                <a:ea typeface="Roboto Slab" panose="020B0604020202020204" charset="0"/>
                <a:cs typeface="Nixie One"/>
                <a:sym typeface="Nixie One"/>
              </a:rPr>
              <a:t>is</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possible</a:t>
            </a:r>
            <a:r>
              <a:rPr lang="cs-CZ" sz="1800" b="1" dirty="0">
                <a:solidFill>
                  <a:schemeClr val="tx1"/>
                </a:solidFill>
                <a:latin typeface="Roboto Slab" panose="020B0604020202020204" charset="0"/>
                <a:ea typeface="Roboto Slab" panose="020B0604020202020204" charset="0"/>
                <a:cs typeface="Nixie One"/>
                <a:sym typeface="Nixie One"/>
              </a:rPr>
              <a:t> to interpret </a:t>
            </a:r>
            <a:r>
              <a:rPr lang="cs-CZ" sz="1800" b="1" dirty="0" err="1">
                <a:solidFill>
                  <a:schemeClr val="tx1"/>
                </a:solidFill>
                <a:latin typeface="Roboto Slab" panose="020B0604020202020204" charset="0"/>
                <a:ea typeface="Roboto Slab" panose="020B0604020202020204" charset="0"/>
                <a:cs typeface="Nixie One"/>
                <a:sym typeface="Nixie One"/>
              </a:rPr>
              <a:t>it</a:t>
            </a:r>
            <a:r>
              <a:rPr lang="cs-CZ" sz="1800" b="1" dirty="0">
                <a:solidFill>
                  <a:schemeClr val="tx1"/>
                </a:solidFill>
                <a:latin typeface="Roboto Slab" panose="020B0604020202020204" charset="0"/>
                <a:ea typeface="Roboto Slab" panose="020B0604020202020204" charset="0"/>
                <a:cs typeface="Nixie One"/>
                <a:sym typeface="Nixie One"/>
              </a:rPr>
              <a:t> in </a:t>
            </a:r>
            <a:r>
              <a:rPr lang="cs-CZ" sz="1800" b="1" dirty="0" err="1">
                <a:solidFill>
                  <a:schemeClr val="tx1"/>
                </a:solidFill>
                <a:latin typeface="Roboto Slab" panose="020B0604020202020204" charset="0"/>
                <a:ea typeface="Roboto Slab" panose="020B0604020202020204" charset="0"/>
                <a:cs typeface="Nixie One"/>
                <a:sym typeface="Nixie One"/>
              </a:rPr>
              <a:t>compliance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with</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directive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understand</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directive</a:t>
            </a:r>
            <a:r>
              <a:rPr lang="cs-CZ" sz="1800" b="1" dirty="0">
                <a:solidFill>
                  <a:schemeClr val="tx1"/>
                </a:solidFill>
                <a:latin typeface="Roboto Slab" panose="020B0604020202020204" charset="0"/>
                <a:ea typeface="Roboto Slab" panose="020B0604020202020204" charset="0"/>
                <a:cs typeface="Nixie One"/>
                <a:sym typeface="Nixie One"/>
              </a:rPr>
              <a:t>)</a:t>
            </a:r>
          </a:p>
          <a:p>
            <a:pPr marL="285750" lvl="0" indent="-285750">
              <a:spcBef>
                <a:spcPts val="600"/>
              </a:spcBef>
              <a:buFont typeface="Arial" panose="020B0604020202020204" pitchFamily="34" charset="0"/>
              <a:buChar char="•"/>
            </a:pPr>
            <a:r>
              <a:rPr lang="cs-CZ" sz="1800" b="1" dirty="0" err="1">
                <a:solidFill>
                  <a:schemeClr val="tx1"/>
                </a:solidFill>
                <a:latin typeface="Roboto Slab" panose="020B0604020202020204" charset="0"/>
                <a:ea typeface="Roboto Slab" panose="020B0604020202020204" charset="0"/>
                <a:cs typeface="Nixie One"/>
                <a:sym typeface="Nixie One"/>
              </a:rPr>
              <a:t>It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is</a:t>
            </a:r>
            <a:r>
              <a:rPr lang="cs-CZ" sz="1800" b="1" dirty="0">
                <a:solidFill>
                  <a:schemeClr val="tx1"/>
                </a:solidFill>
                <a:latin typeface="Roboto Slab" panose="020B0604020202020204" charset="0"/>
                <a:ea typeface="Roboto Slab" panose="020B0604020202020204" charset="0"/>
                <a:cs typeface="Nixie One"/>
                <a:sym typeface="Nixie One"/>
              </a:rPr>
              <a:t> not </a:t>
            </a:r>
            <a:r>
              <a:rPr lang="cs-CZ" sz="1800" b="1" dirty="0" err="1">
                <a:solidFill>
                  <a:schemeClr val="tx1"/>
                </a:solidFill>
                <a:latin typeface="Roboto Slab" panose="020B0604020202020204" charset="0"/>
                <a:ea typeface="Roboto Slab" panose="020B0604020202020204" charset="0"/>
                <a:cs typeface="Nixie One"/>
                <a:sym typeface="Nixie One"/>
              </a:rPr>
              <a:t>possible</a:t>
            </a:r>
            <a:r>
              <a:rPr lang="cs-CZ" sz="1800" b="1" dirty="0">
                <a:solidFill>
                  <a:schemeClr val="tx1"/>
                </a:solidFill>
                <a:latin typeface="Roboto Slab" panose="020B0604020202020204" charset="0"/>
                <a:ea typeface="Roboto Slab" panose="020B0604020202020204" charset="0"/>
                <a:cs typeface="Nixie One"/>
                <a:sym typeface="Nixie One"/>
              </a:rPr>
              <a:t>  = </a:t>
            </a: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conflicting</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national</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law</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must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be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dissapplied</a:t>
            </a:r>
            <a:r>
              <a:rPr lang="cs-CZ" sz="1800" b="1" dirty="0">
                <a:solidFill>
                  <a:schemeClr val="tx1"/>
                </a:solidFill>
                <a:latin typeface="Roboto Slab" panose="020B0604020202020204" charset="0"/>
                <a:ea typeface="Roboto Slab" panose="020B0604020202020204" charset="0"/>
                <a:cs typeface="Nixie One"/>
                <a:sym typeface="Nixie One"/>
              </a:rPr>
              <a:t>.</a:t>
            </a:r>
          </a:p>
          <a:p>
            <a:pPr marL="285750" lvl="0" indent="-285750">
              <a:spcBef>
                <a:spcPts val="600"/>
              </a:spcBef>
              <a:buFont typeface="Arial" panose="020B0604020202020204" pitchFamily="34" charset="0"/>
              <a:buChar char="•"/>
            </a:pPr>
            <a:r>
              <a:rPr lang="cs-CZ" sz="1800" b="1" dirty="0" err="1">
                <a:solidFill>
                  <a:schemeClr val="tx1"/>
                </a:solidFill>
                <a:latin typeface="Roboto Slab" panose="020B0604020202020204" charset="0"/>
                <a:ea typeface="Roboto Slab" panose="020B0604020202020204" charset="0"/>
                <a:cs typeface="Nixie One"/>
                <a:sym typeface="Nixie One"/>
              </a:rPr>
              <a:t>Now</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there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is</a:t>
            </a:r>
            <a:r>
              <a:rPr lang="cs-CZ" sz="1800" b="1" dirty="0">
                <a:solidFill>
                  <a:schemeClr val="tx1"/>
                </a:solidFill>
                <a:latin typeface="Roboto Slab" panose="020B0604020202020204" charset="0"/>
                <a:ea typeface="Roboto Slab" panose="020B0604020202020204" charset="0"/>
                <a:cs typeface="Nixie One"/>
                <a:sym typeface="Nixie One"/>
              </a:rPr>
              <a:t> a gap in </a:t>
            </a:r>
            <a:r>
              <a:rPr lang="cs-CZ" sz="1800" b="1" dirty="0" err="1">
                <a:solidFill>
                  <a:schemeClr val="tx1"/>
                </a:solidFill>
                <a:latin typeface="Roboto Slab" panose="020B0604020202020204" charset="0"/>
                <a:ea typeface="Roboto Slab" panose="020B0604020202020204" charset="0"/>
                <a:cs typeface="Nixie One"/>
                <a:sym typeface="Nixie One"/>
              </a:rPr>
              <a:t>law</a:t>
            </a:r>
            <a:r>
              <a:rPr lang="cs-CZ" sz="1800" b="1" dirty="0">
                <a:solidFill>
                  <a:schemeClr val="tx1"/>
                </a:solidFill>
                <a:latin typeface="Roboto Slab" panose="020B0604020202020204" charset="0"/>
                <a:ea typeface="Roboto Slab" panose="020B0604020202020204" charset="0"/>
                <a:cs typeface="Nixie One"/>
                <a:sym typeface="Nixie One"/>
              </a:rPr>
              <a:t> = </a:t>
            </a:r>
            <a:r>
              <a:rPr lang="cs-CZ" sz="1800" b="1" dirty="0" err="1">
                <a:solidFill>
                  <a:schemeClr val="tx1"/>
                </a:solidFill>
                <a:latin typeface="Roboto Slab" panose="020B0604020202020204" charset="0"/>
                <a:ea typeface="Roboto Slab" panose="020B0604020202020204" charset="0"/>
                <a:cs typeface="Nixie One"/>
                <a:sym typeface="Nixie One"/>
              </a:rPr>
              <a:t>is</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possible</a:t>
            </a:r>
            <a:r>
              <a:rPr lang="cs-CZ" sz="1800" b="1" dirty="0">
                <a:solidFill>
                  <a:schemeClr val="tx1"/>
                </a:solidFill>
                <a:latin typeface="Roboto Slab" panose="020B0604020202020204" charset="0"/>
                <a:ea typeface="Roboto Slab" panose="020B0604020202020204" charset="0"/>
                <a:cs typeface="Nixie One"/>
                <a:sym typeface="Nixie One"/>
              </a:rPr>
              <a:t> to </a:t>
            </a:r>
            <a:r>
              <a:rPr lang="cs-CZ" sz="1800" b="1" dirty="0" err="1">
                <a:solidFill>
                  <a:schemeClr val="tx1"/>
                </a:solidFill>
                <a:latin typeface="Roboto Slab" panose="020B0604020202020204" charset="0"/>
                <a:ea typeface="Roboto Slab" panose="020B0604020202020204" charset="0"/>
                <a:cs typeface="Nixie One"/>
                <a:sym typeface="Nixie One"/>
              </a:rPr>
              <a:t>apply</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EU </a:t>
            </a:r>
            <a:r>
              <a:rPr lang="cs-CZ" sz="1800" b="1" dirty="0" err="1">
                <a:solidFill>
                  <a:schemeClr val="tx1"/>
                </a:solidFill>
                <a:latin typeface="Roboto Slab" panose="020B0604020202020204" charset="0"/>
                <a:ea typeface="Roboto Slab" panose="020B0604020202020204" charset="0"/>
                <a:cs typeface="Nixie One"/>
                <a:sym typeface="Nixie One"/>
              </a:rPr>
              <a:t>Directive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directly</a:t>
            </a:r>
            <a:r>
              <a:rPr lang="cs-CZ" sz="1800" b="1" dirty="0">
                <a:solidFill>
                  <a:schemeClr val="tx1"/>
                </a:solidFill>
                <a:latin typeface="Roboto Slab" panose="020B0604020202020204" charset="0"/>
                <a:ea typeface="Roboto Slab" panose="020B0604020202020204" charset="0"/>
                <a:cs typeface="Nixie One"/>
                <a:sym typeface="Nixie One"/>
              </a:rPr>
              <a:t>?</a:t>
            </a:r>
          </a:p>
          <a:p>
            <a:pPr marL="285750" lvl="0" indent="-285750">
              <a:spcBef>
                <a:spcPts val="600"/>
              </a:spcBef>
              <a:buFont typeface="Arial" panose="020B0604020202020204" pitchFamily="34" charset="0"/>
              <a:buChar char="•"/>
            </a:pPr>
            <a:endParaRPr lang="cs-CZ"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national</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law</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was</a:t>
            </a:r>
            <a:r>
              <a:rPr lang="cs-CZ" sz="1800" b="1" dirty="0">
                <a:solidFill>
                  <a:schemeClr val="tx1"/>
                </a:solidFill>
                <a:latin typeface="Roboto Slab" panose="020B0604020202020204" charset="0"/>
                <a:ea typeface="Roboto Slab" panose="020B0604020202020204" charset="0"/>
                <a:cs typeface="Nixie One"/>
                <a:sym typeface="Nixie One"/>
              </a:rPr>
              <a:t> not in </a:t>
            </a:r>
            <a:r>
              <a:rPr lang="cs-CZ" sz="1800" b="1" dirty="0" err="1">
                <a:solidFill>
                  <a:schemeClr val="tx1"/>
                </a:solidFill>
                <a:latin typeface="Roboto Slab" panose="020B0604020202020204" charset="0"/>
                <a:ea typeface="Roboto Slab" panose="020B0604020202020204" charset="0"/>
                <a:cs typeface="Nixie One"/>
                <a:sym typeface="Nixie One"/>
              </a:rPr>
              <a:t>compliance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with</a:t>
            </a:r>
            <a:r>
              <a:rPr lang="cs-CZ" sz="1800" b="1" dirty="0">
                <a:solidFill>
                  <a:schemeClr val="tx1"/>
                </a:solidFill>
                <a:latin typeface="Roboto Slab" panose="020B0604020202020204" charset="0"/>
                <a:ea typeface="Roboto Slab" panose="020B0604020202020204" charset="0"/>
                <a:cs typeface="Nixie One"/>
                <a:sym typeface="Nixie One"/>
              </a:rPr>
              <a:t> EU </a:t>
            </a:r>
            <a:r>
              <a:rPr lang="cs-CZ" sz="1800" b="1" dirty="0" err="1">
                <a:solidFill>
                  <a:schemeClr val="tx1"/>
                </a:solidFill>
                <a:latin typeface="Roboto Slab" panose="020B0604020202020204" charset="0"/>
                <a:ea typeface="Roboto Slab" panose="020B0604020202020204" charset="0"/>
                <a:cs typeface="Nixie One"/>
                <a:sym typeface="Nixie One"/>
              </a:rPr>
              <a:t>law</a:t>
            </a:r>
            <a:r>
              <a:rPr lang="cs-CZ" sz="1800" b="1" dirty="0">
                <a:solidFill>
                  <a:schemeClr val="tx1"/>
                </a:solidFill>
                <a:latin typeface="Roboto Slab" panose="020B0604020202020204" charset="0"/>
                <a:ea typeface="Roboto Slab" panose="020B0604020202020204" charset="0"/>
                <a:cs typeface="Nixie One"/>
                <a:sym typeface="Nixie One"/>
              </a:rPr>
              <a:t> = </a:t>
            </a:r>
            <a:r>
              <a:rPr lang="cs-CZ" sz="1800" b="1" dirty="0" err="1">
                <a:solidFill>
                  <a:schemeClr val="tx1"/>
                </a:solidFill>
                <a:latin typeface="Roboto Slab" panose="020B0604020202020204" charset="0"/>
                <a:ea typeface="Roboto Slab" panose="020B0604020202020204" charset="0"/>
                <a:cs typeface="Nixie One"/>
                <a:sym typeface="Nixie One"/>
              </a:rPr>
              <a:t>liability</a:t>
            </a:r>
            <a:r>
              <a:rPr lang="cs-CZ" sz="1800" b="1" dirty="0">
                <a:solidFill>
                  <a:schemeClr val="tx1"/>
                </a:solidFill>
                <a:latin typeface="Roboto Slab" panose="020B0604020202020204" charset="0"/>
                <a:ea typeface="Roboto Slab" panose="020B0604020202020204" charset="0"/>
                <a:cs typeface="Nixie One"/>
                <a:sym typeface="Nixie One"/>
              </a:rPr>
              <a:t>?</a:t>
            </a:r>
          </a:p>
          <a:p>
            <a:pPr marL="285750" lvl="0" indent="-285750">
              <a:spcBef>
                <a:spcPts val="600"/>
              </a:spcBef>
              <a:buFont typeface="Arial" panose="020B0604020202020204" pitchFamily="34" charset="0"/>
              <a:buChar char="•"/>
            </a:pP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EU </a:t>
            </a:r>
            <a:r>
              <a:rPr lang="cs-CZ" sz="1800" b="1" dirty="0" err="1">
                <a:solidFill>
                  <a:schemeClr val="tx1"/>
                </a:solidFill>
                <a:latin typeface="Roboto Slab" panose="020B0604020202020204" charset="0"/>
                <a:ea typeface="Roboto Slab" panose="020B0604020202020204" charset="0"/>
                <a:cs typeface="Nixie One"/>
                <a:sym typeface="Nixie One"/>
              </a:rPr>
              <a:t>law</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does</a:t>
            </a:r>
            <a:r>
              <a:rPr lang="cs-CZ" sz="1800" b="1" dirty="0">
                <a:solidFill>
                  <a:schemeClr val="tx1"/>
                </a:solidFill>
                <a:latin typeface="Roboto Slab" panose="020B0604020202020204" charset="0"/>
                <a:ea typeface="Roboto Slab" panose="020B0604020202020204" charset="0"/>
                <a:cs typeface="Nixie One"/>
                <a:sym typeface="Nixie One"/>
              </a:rPr>
              <a:t> not </a:t>
            </a:r>
            <a:r>
              <a:rPr lang="cs-CZ" sz="1800" b="1" dirty="0" err="1">
                <a:solidFill>
                  <a:schemeClr val="tx1"/>
                </a:solidFill>
                <a:latin typeface="Roboto Slab" panose="020B0604020202020204" charset="0"/>
                <a:ea typeface="Roboto Slab" panose="020B0604020202020204" charset="0"/>
                <a:cs typeface="Nixie One"/>
                <a:sym typeface="Nixie One"/>
              </a:rPr>
              <a:t>seem</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correct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What</a:t>
            </a:r>
            <a:r>
              <a:rPr lang="cs-CZ" sz="1800" b="1" dirty="0">
                <a:solidFill>
                  <a:schemeClr val="tx1"/>
                </a:solidFill>
                <a:latin typeface="Roboto Slab" panose="020B0604020202020204" charset="0"/>
                <a:ea typeface="Roboto Slab" panose="020B0604020202020204" charset="0"/>
                <a:cs typeface="Nixie One"/>
                <a:sym typeface="Nixie One"/>
              </a:rPr>
              <a:t> to do?</a:t>
            </a: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Tree>
    <p:extLst>
      <p:ext uri="{BB962C8B-B14F-4D97-AF65-F5344CB8AC3E}">
        <p14:creationId xmlns:p14="http://schemas.microsoft.com/office/powerpoint/2010/main" val="1416588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8" end="8"/>
                                            </p:txEl>
                                          </p:spTgt>
                                        </p:tgtEl>
                                        <p:attrNameLst>
                                          <p:attrName>style.visibility</p:attrName>
                                        </p:attrNameLst>
                                      </p:cBhvr>
                                      <p:to>
                                        <p:strVal val="visible"/>
                                      </p:to>
                                    </p:set>
                                    <p:animEffect transition="in" filter="fade">
                                      <p:cBhvr>
                                        <p:cTn id="32" dur="500"/>
                                        <p:tgtEl>
                                          <p:spTgt spid="2">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32011" y="747477"/>
            <a:ext cx="8135471" cy="984885"/>
          </a:xfrm>
          <a:prstGeom prst="rect">
            <a:avLst/>
          </a:prstGeom>
          <a:noFill/>
        </p:spPr>
        <p:txBody>
          <a:bodyPr wrap="square" rtlCol="0">
            <a:spAutoFit/>
          </a:bodyPr>
          <a:lstStyle/>
          <a:p>
            <a:r>
              <a:rPr lang="en-US" dirty="0">
                <a:latin typeface="Roboto Slab" panose="020B0604020202020204" charset="0"/>
                <a:ea typeface="Roboto Slab" panose="020B0604020202020204" charset="0"/>
              </a:rPr>
              <a:t>A sow is a female that has reproduced. A gilt is a female that has not reproduced.</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endParaRPr lang="en-US" sz="1600" b="1" dirty="0">
              <a:solidFill>
                <a:schemeClr val="tx1"/>
              </a:solidFill>
              <a:latin typeface="Roboto Slab" panose="020B0604020202020204" charset="0"/>
              <a:ea typeface="Roboto Slab" panose="020B0604020202020204" charset="0"/>
            </a:endParaRPr>
          </a:p>
        </p:txBody>
      </p:sp>
      <p:sp>
        <p:nvSpPr>
          <p:cNvPr id="4" name="Shape 111">
            <a:extLst>
              <a:ext uri="{FF2B5EF4-FFF2-40B4-BE49-F238E27FC236}">
                <a16:creationId xmlns:a16="http://schemas.microsoft.com/office/drawing/2014/main" id="{05E007AC-A77E-4B36-8105-EFB908FFB659}"/>
              </a:ext>
            </a:extLst>
          </p:cNvPr>
          <p:cNvSpPr txBox="1">
            <a:spLocks/>
          </p:cNvSpPr>
          <p:nvPr/>
        </p:nvSpPr>
        <p:spPr>
          <a:xfrm>
            <a:off x="1779639" y="9832"/>
            <a:ext cx="6987843" cy="1028700"/>
          </a:xfrm>
          <a:prstGeom prst="rect">
            <a:avLst/>
          </a:prstGeom>
        </p:spPr>
        <p:txBody>
          <a:bodyPr lIns="91425" tIns="91425" rIns="91425" bIns="91425" anchor="ctr" anchorCtr="0">
            <a:noAutofit/>
          </a:bodyPr>
          <a:lstStyle/>
          <a:p>
            <a:pPr lvl="3">
              <a:spcBef>
                <a:spcPts val="600"/>
              </a:spcBef>
            </a:pPr>
            <a:r>
              <a:rPr lang="cs-CZ" sz="1800" b="1" dirty="0">
                <a:solidFill>
                  <a:schemeClr val="tx1"/>
                </a:solidFill>
                <a:latin typeface="Roboto Slab" panose="020B0604020202020204" charset="0"/>
                <a:ea typeface="Roboto Slab" panose="020B0604020202020204" charset="0"/>
                <a:cs typeface="Nixie One"/>
                <a:sym typeface="Nixie One"/>
              </a:rPr>
              <a:t>CORRECT APPLICATION = CORRECT INTERPRETATION</a:t>
            </a:r>
            <a:endParaRPr lang="en-US" sz="1800" b="1" dirty="0">
              <a:solidFill>
                <a:schemeClr val="tx1"/>
              </a:solidFill>
              <a:latin typeface="Roboto Slab" panose="020B0604020202020204" charset="0"/>
              <a:ea typeface="Roboto Slab" panose="020B0604020202020204" charset="0"/>
              <a:cs typeface="Nixie One"/>
              <a:sym typeface="Nixie One"/>
            </a:endParaRPr>
          </a:p>
        </p:txBody>
      </p:sp>
      <p:pic>
        <p:nvPicPr>
          <p:cNvPr id="14340" name="Picture 4" descr="VÃ½sledek obrÃ¡zku pro a gilt a sow">
            <a:extLst>
              <a:ext uri="{FF2B5EF4-FFF2-40B4-BE49-F238E27FC236}">
                <a16:creationId xmlns:a16="http://schemas.microsoft.com/office/drawing/2014/main" id="{75D6A462-840E-4F7C-86F6-7852D08C9A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466" y="1208763"/>
            <a:ext cx="4479510" cy="2970110"/>
          </a:xfrm>
          <a:prstGeom prst="rect">
            <a:avLst/>
          </a:prstGeom>
          <a:noFill/>
          <a:extLst>
            <a:ext uri="{909E8E84-426E-40DD-AFC4-6F175D3DCCD1}">
              <a14:hiddenFill xmlns:a14="http://schemas.microsoft.com/office/drawing/2010/main">
                <a:solidFill>
                  <a:srgbClr val="FFFFFF"/>
                </a:solidFill>
              </a14:hiddenFill>
            </a:ext>
          </a:extLst>
        </p:spPr>
      </p:pic>
      <p:pic>
        <p:nvPicPr>
          <p:cNvPr id="14342" name="Picture 6" descr="VÃ½sledek obrÃ¡zku pro a gilt a sow">
            <a:extLst>
              <a:ext uri="{FF2B5EF4-FFF2-40B4-BE49-F238E27FC236}">
                <a16:creationId xmlns:a16="http://schemas.microsoft.com/office/drawing/2014/main" id="{B997EB56-6663-466C-95A7-E6119C32A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5976" y="1208763"/>
            <a:ext cx="2970110" cy="29701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1641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4342"/>
                                        </p:tgtEl>
                                        <p:attrNameLst>
                                          <p:attrName>style.visibility</p:attrName>
                                        </p:attrNameLst>
                                      </p:cBhvr>
                                      <p:to>
                                        <p:strVal val="visible"/>
                                      </p:to>
                                    </p:set>
                                    <p:animEffect transition="in" filter="fade">
                                      <p:cBhvr>
                                        <p:cTn id="7" dur="500"/>
                                        <p:tgtEl>
                                          <p:spTgt spid="1434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340"/>
                                        </p:tgtEl>
                                        <p:attrNameLst>
                                          <p:attrName>style.visibility</p:attrName>
                                        </p:attrNameLst>
                                      </p:cBhvr>
                                      <p:to>
                                        <p:strVal val="visible"/>
                                      </p:to>
                                    </p:set>
                                    <p:animEffect transition="in" filter="fade">
                                      <p:cBhvr>
                                        <p:cTn id="17" dur="500"/>
                                        <p:tgtEl>
                                          <p:spTgt spid="143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632011" y="747477"/>
            <a:ext cx="8135471" cy="4216539"/>
          </a:xfrm>
          <a:prstGeom prst="rect">
            <a:avLst/>
          </a:prstGeom>
          <a:noFill/>
        </p:spPr>
        <p:txBody>
          <a:bodyPr wrap="square" rtlCol="0">
            <a:spAutoFit/>
          </a:bodyPr>
          <a:lstStyle/>
          <a:p>
            <a:r>
              <a:rPr lang="en-US" dirty="0">
                <a:latin typeface="Roboto Slab" panose="020B0604020202020204" charset="0"/>
                <a:ea typeface="Roboto Slab" panose="020B0604020202020204" charset="0"/>
              </a:rPr>
              <a:t>A sow is a female that has reproduced. A gilt is a female that has not reproduced.</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cs-CZ" b="1" dirty="0">
                <a:latin typeface="Roboto Slab" panose="020B0604020202020204" charset="0"/>
                <a:ea typeface="Roboto Slab" panose="020B0604020202020204" charset="0"/>
              </a:rPr>
              <a:t>STARTING POINT: </a:t>
            </a:r>
            <a:r>
              <a:rPr lang="en-US" i="1" dirty="0">
                <a:latin typeface="Roboto Slab" panose="020B0604020202020204" charset="0"/>
                <a:ea typeface="Roboto Slab" panose="020B0604020202020204" charset="0"/>
              </a:rPr>
              <a:t>It is therefore necessary also to examine the general scheme </a:t>
            </a:r>
            <a:r>
              <a:rPr lang="en-US" b="1" i="1" dirty="0">
                <a:latin typeface="Roboto Slab" panose="020B0604020202020204" charset="0"/>
                <a:ea typeface="Roboto Slab" panose="020B0604020202020204" charset="0"/>
              </a:rPr>
              <a:t>and</a:t>
            </a:r>
            <a:r>
              <a:rPr lang="en-US" i="1" dirty="0">
                <a:latin typeface="Roboto Slab" panose="020B0604020202020204" charset="0"/>
                <a:ea typeface="Roboto Slab" panose="020B0604020202020204" charset="0"/>
              </a:rPr>
              <a:t> purposes of Directive 96/61</a:t>
            </a:r>
            <a:r>
              <a:rPr lang="cs-CZ" i="1" dirty="0">
                <a:latin typeface="Roboto Slab" panose="020B0604020202020204" charset="0"/>
                <a:ea typeface="Roboto Slab" panose="020B0604020202020204" charset="0"/>
              </a:rPr>
              <a:t> </a:t>
            </a:r>
            <a:r>
              <a:rPr lang="cs-CZ" dirty="0">
                <a:latin typeface="Roboto Slab" panose="020B0604020202020204" charset="0"/>
                <a:ea typeface="Roboto Slab" panose="020B0604020202020204" charset="0"/>
              </a:rPr>
              <a:t>(C-585/10 </a:t>
            </a:r>
            <a:r>
              <a:rPr lang="cs-CZ" dirty="0" err="1">
                <a:latin typeface="Roboto Slab" panose="020B0604020202020204" charset="0"/>
                <a:ea typeface="Roboto Slab" panose="020B0604020202020204" charset="0"/>
              </a:rPr>
              <a:t>Møller</a:t>
            </a:r>
            <a:r>
              <a:rPr lang="cs-CZ" dirty="0">
                <a:latin typeface="Roboto Slab" panose="020B0604020202020204" charset="0"/>
                <a:ea typeface="Roboto Slab" panose="020B0604020202020204" charset="0"/>
              </a:rPr>
              <a:t>, para. 28)</a:t>
            </a:r>
          </a:p>
          <a:p>
            <a:endParaRPr lang="cs-CZ" dirty="0">
              <a:latin typeface="Roboto Slab" panose="020B0604020202020204" charset="0"/>
              <a:ea typeface="Roboto Slab" panose="020B0604020202020204" charset="0"/>
            </a:endParaRPr>
          </a:p>
          <a:p>
            <a:pPr algn="just"/>
            <a:r>
              <a:rPr lang="en-US" i="1" dirty="0">
                <a:latin typeface="Roboto Slab" panose="020B0604020202020204" charset="0"/>
                <a:ea typeface="Roboto Slab" panose="020B0604020202020204" charset="0"/>
              </a:rPr>
              <a:t>The </a:t>
            </a:r>
            <a:r>
              <a:rPr lang="en-US" i="1" dirty="0" err="1">
                <a:latin typeface="Roboto Slab" panose="020B0604020202020204" charset="0"/>
                <a:ea typeface="Roboto Slab" panose="020B0604020202020204" charset="0"/>
              </a:rPr>
              <a:t>Kommune</a:t>
            </a:r>
            <a:r>
              <a:rPr lang="en-US" i="1" dirty="0">
                <a:latin typeface="Roboto Slab" panose="020B0604020202020204" charset="0"/>
                <a:ea typeface="Roboto Slab" panose="020B0604020202020204" charset="0"/>
              </a:rPr>
              <a:t> submits, before the </a:t>
            </a:r>
            <a:r>
              <a:rPr lang="en-US" i="1" dirty="0" err="1">
                <a:latin typeface="Roboto Slab" panose="020B0604020202020204" charset="0"/>
                <a:ea typeface="Roboto Slab" panose="020B0604020202020204" charset="0"/>
              </a:rPr>
              <a:t>Vestre</a:t>
            </a:r>
            <a:r>
              <a:rPr lang="en-US" i="1" dirty="0">
                <a:latin typeface="Roboto Slab" panose="020B0604020202020204" charset="0"/>
                <a:ea typeface="Roboto Slab" panose="020B0604020202020204" charset="0"/>
              </a:rPr>
              <a:t> </a:t>
            </a:r>
            <a:r>
              <a:rPr lang="en-US" i="1" dirty="0" err="1">
                <a:latin typeface="Roboto Slab" panose="020B0604020202020204" charset="0"/>
                <a:ea typeface="Roboto Slab" panose="020B0604020202020204" charset="0"/>
              </a:rPr>
              <a:t>Landsret</a:t>
            </a:r>
            <a:r>
              <a:rPr lang="en-US" i="1" dirty="0">
                <a:latin typeface="Roboto Slab" panose="020B0604020202020204" charset="0"/>
                <a:ea typeface="Roboto Slab" panose="020B0604020202020204" charset="0"/>
              </a:rPr>
              <a:t>, that it was justified in including the places for gilts in the number of places for </a:t>
            </a:r>
            <a:r>
              <a:rPr lang="en-US" i="1" dirty="0" err="1">
                <a:latin typeface="Roboto Slab" panose="020B0604020202020204" charset="0"/>
                <a:ea typeface="Roboto Slab" panose="020B0604020202020204" charset="0"/>
              </a:rPr>
              <a:t>sows.</a:t>
            </a:r>
            <a:r>
              <a:rPr lang="en-US" i="1" dirty="0">
                <a:latin typeface="Roboto Slab" panose="020B0604020202020204" charset="0"/>
                <a:ea typeface="Roboto Slab" panose="020B0604020202020204" charset="0"/>
              </a:rPr>
              <a:t> It maintains that </a:t>
            </a:r>
            <a:r>
              <a:rPr lang="en-US" b="1" i="1" dirty="0">
                <a:latin typeface="Roboto Slab" panose="020B0604020202020204" charset="0"/>
                <a:ea typeface="Roboto Slab" panose="020B0604020202020204" charset="0"/>
              </a:rPr>
              <a:t>the objective of Directive 96/61 is to protect the environment and that there is no reason to take the view that a gilt pollutes less than, or in a different manner to, a sow</a:t>
            </a:r>
            <a:r>
              <a:rPr lang="en-US" i="1" dirty="0">
                <a:latin typeface="Roboto Slab" panose="020B0604020202020204" charset="0"/>
                <a:ea typeface="Roboto Slab" panose="020B0604020202020204" charset="0"/>
              </a:rPr>
              <a:t>. It concludes that places for gilts are covered by the expression ‘places for sows’. According to the </a:t>
            </a:r>
            <a:r>
              <a:rPr lang="en-US" i="1" dirty="0" err="1">
                <a:latin typeface="Roboto Slab" panose="020B0604020202020204" charset="0"/>
                <a:ea typeface="Roboto Slab" panose="020B0604020202020204" charset="0"/>
              </a:rPr>
              <a:t>Kommune</a:t>
            </a:r>
            <a:r>
              <a:rPr lang="en-US" i="1" dirty="0">
                <a:latin typeface="Roboto Slab" panose="020B0604020202020204" charset="0"/>
                <a:ea typeface="Roboto Slab" panose="020B0604020202020204" charset="0"/>
              </a:rPr>
              <a:t>, the legislation on animal welfare is not relevant in that regard.</a:t>
            </a:r>
            <a:endParaRPr lang="cs-CZ" i="1"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r>
              <a:rPr lang="cs-CZ" b="1" dirty="0">
                <a:latin typeface="Roboto Slab" panose="020B0604020202020204" charset="0"/>
                <a:ea typeface="Roboto Slab" panose="020B0604020202020204" charset="0"/>
              </a:rPr>
              <a:t>CONSEQUENCE:</a:t>
            </a:r>
            <a:endParaRPr lang="cs-CZ" b="1" dirty="0">
              <a:solidFill>
                <a:schemeClr val="accent6"/>
              </a:solidFill>
              <a:latin typeface="Roboto Slab" panose="020B0604020202020204" charset="0"/>
              <a:ea typeface="Roboto Slab" panose="020B0604020202020204" charset="0"/>
            </a:endParaRPr>
          </a:p>
          <a:p>
            <a:r>
              <a:rPr lang="en-US" dirty="0">
                <a:latin typeface="Roboto Slab" panose="020B0604020202020204" charset="0"/>
                <a:ea typeface="Roboto Slab" panose="020B0604020202020204" charset="0"/>
              </a:rPr>
              <a:t>31      As the purpose of Directive 96/61 has therefore been broadly defined, subheading 6.6(c) of Annex I to that directive cannot, as </a:t>
            </a:r>
            <a:r>
              <a:rPr lang="en-US" dirty="0" err="1">
                <a:latin typeface="Roboto Slab" panose="020B0604020202020204" charset="0"/>
                <a:ea typeface="Roboto Slab" panose="020B0604020202020204" charset="0"/>
              </a:rPr>
              <a:t>Mr</a:t>
            </a:r>
            <a:r>
              <a:rPr lang="en-US" dirty="0">
                <a:latin typeface="Roboto Slab" panose="020B0604020202020204" charset="0"/>
                <a:ea typeface="Roboto Slab" panose="020B0604020202020204" charset="0"/>
              </a:rPr>
              <a:t> </a:t>
            </a:r>
            <a:r>
              <a:rPr lang="en-US" dirty="0" err="1">
                <a:latin typeface="Roboto Slab" panose="020B0604020202020204" charset="0"/>
                <a:ea typeface="Roboto Slab" panose="020B0604020202020204" charset="0"/>
              </a:rPr>
              <a:t>Møller</a:t>
            </a:r>
            <a:r>
              <a:rPr lang="en-US" dirty="0">
                <a:latin typeface="Roboto Slab" panose="020B0604020202020204" charset="0"/>
                <a:ea typeface="Roboto Slab" panose="020B0604020202020204" charset="0"/>
              </a:rPr>
              <a:t> and Ireland suggest, </a:t>
            </a:r>
            <a:r>
              <a:rPr lang="en-US" b="1" dirty="0">
                <a:solidFill>
                  <a:schemeClr val="accent6"/>
                </a:solidFill>
                <a:latin typeface="Roboto Slab" panose="020B0604020202020204" charset="0"/>
                <a:ea typeface="Roboto Slab" panose="020B0604020202020204" charset="0"/>
              </a:rPr>
              <a:t>be interpreted restrictively in such a way as to exclude places intended for gilts </a:t>
            </a:r>
            <a:r>
              <a:rPr lang="en-US" dirty="0">
                <a:latin typeface="Roboto Slab" panose="020B0604020202020204" charset="0"/>
                <a:ea typeface="Roboto Slab" panose="020B0604020202020204" charset="0"/>
              </a:rPr>
              <a:t>(see, by analogy, </a:t>
            </a:r>
            <a:r>
              <a:rPr lang="en-US" i="1" dirty="0">
                <a:latin typeface="Roboto Slab" panose="020B0604020202020204" charset="0"/>
                <a:ea typeface="Roboto Slab" panose="020B0604020202020204" charset="0"/>
              </a:rPr>
              <a:t>Association </a:t>
            </a:r>
            <a:r>
              <a:rPr lang="en-US" i="1" dirty="0" err="1">
                <a:latin typeface="Roboto Slab" panose="020B0604020202020204" charset="0"/>
                <a:ea typeface="Roboto Slab" panose="020B0604020202020204" charset="0"/>
              </a:rPr>
              <a:t>nationale</a:t>
            </a:r>
            <a:r>
              <a:rPr lang="en-US" i="1" dirty="0">
                <a:latin typeface="Roboto Slab" panose="020B0604020202020204" charset="0"/>
                <a:ea typeface="Roboto Slab" panose="020B0604020202020204" charset="0"/>
              </a:rPr>
              <a:t> pour la protection des </a:t>
            </a:r>
            <a:r>
              <a:rPr lang="en-US" i="1" dirty="0" err="1">
                <a:latin typeface="Roboto Slab" panose="020B0604020202020204" charset="0"/>
                <a:ea typeface="Roboto Slab" panose="020B0604020202020204" charset="0"/>
              </a:rPr>
              <a:t>eaux</a:t>
            </a:r>
            <a:r>
              <a:rPr lang="en-US" i="1" dirty="0">
                <a:latin typeface="Roboto Slab" panose="020B0604020202020204" charset="0"/>
                <a:ea typeface="Roboto Slab" panose="020B0604020202020204" charset="0"/>
              </a:rPr>
              <a:t> et rivières and OABA</a:t>
            </a:r>
            <a:r>
              <a:rPr lang="en-US" dirty="0">
                <a:latin typeface="Roboto Slab" panose="020B0604020202020204" charset="0"/>
                <a:ea typeface="Roboto Slab" panose="020B0604020202020204" charset="0"/>
              </a:rPr>
              <a:t>, paragraph 27).</a:t>
            </a:r>
            <a:endParaRPr lang="cs-CZ" dirty="0">
              <a:latin typeface="Roboto Slab" panose="020B0604020202020204" charset="0"/>
              <a:ea typeface="Roboto Slab" panose="020B0604020202020204" charset="0"/>
            </a:endParaRPr>
          </a:p>
          <a:p>
            <a:endParaRPr lang="cs-CZ" dirty="0">
              <a:latin typeface="Roboto Slab" panose="020B0604020202020204" charset="0"/>
              <a:ea typeface="Roboto Slab" panose="020B0604020202020204" charset="0"/>
            </a:endParaRPr>
          </a:p>
          <a:p>
            <a:endParaRPr lang="en-US" sz="1600" b="1" dirty="0">
              <a:solidFill>
                <a:schemeClr val="tx1"/>
              </a:solidFill>
              <a:latin typeface="Roboto Slab" panose="020B0604020202020204" charset="0"/>
              <a:ea typeface="Roboto Slab" panose="020B0604020202020204" charset="0"/>
            </a:endParaRPr>
          </a:p>
        </p:txBody>
      </p:sp>
      <p:sp>
        <p:nvSpPr>
          <p:cNvPr id="4" name="Shape 111">
            <a:extLst>
              <a:ext uri="{FF2B5EF4-FFF2-40B4-BE49-F238E27FC236}">
                <a16:creationId xmlns:a16="http://schemas.microsoft.com/office/drawing/2014/main" id="{05E007AC-A77E-4B36-8105-EFB908FFB659}"/>
              </a:ext>
            </a:extLst>
          </p:cNvPr>
          <p:cNvSpPr txBox="1">
            <a:spLocks/>
          </p:cNvSpPr>
          <p:nvPr/>
        </p:nvSpPr>
        <p:spPr>
          <a:xfrm>
            <a:off x="1779639" y="9832"/>
            <a:ext cx="6987843" cy="1028700"/>
          </a:xfrm>
          <a:prstGeom prst="rect">
            <a:avLst/>
          </a:prstGeom>
        </p:spPr>
        <p:txBody>
          <a:bodyPr lIns="91425" tIns="91425" rIns="91425" bIns="91425" anchor="ctr" anchorCtr="0">
            <a:noAutofit/>
          </a:bodyPr>
          <a:lstStyle/>
          <a:p>
            <a:pPr lvl="3">
              <a:spcBef>
                <a:spcPts val="600"/>
              </a:spcBef>
            </a:pPr>
            <a:r>
              <a:rPr lang="cs-CZ" sz="1800" b="1" dirty="0">
                <a:solidFill>
                  <a:schemeClr val="tx1"/>
                </a:solidFill>
                <a:latin typeface="Roboto Slab" panose="020B0604020202020204" charset="0"/>
                <a:ea typeface="Roboto Slab" panose="020B0604020202020204" charset="0"/>
                <a:cs typeface="Nixie One"/>
                <a:sym typeface="Nixie One"/>
              </a:rPr>
              <a:t>TERMINOLOGY</a:t>
            </a:r>
            <a:endParaRPr lang="en-US" sz="1800" b="1" dirty="0">
              <a:solidFill>
                <a:schemeClr val="tx1"/>
              </a:solidFill>
              <a:latin typeface="Roboto Slab" panose="020B0604020202020204" charset="0"/>
              <a:ea typeface="Roboto Slab" panose="020B0604020202020204" charset="0"/>
              <a:cs typeface="Nixie One"/>
              <a:sym typeface="Nixie One"/>
            </a:endParaRPr>
          </a:p>
        </p:txBody>
      </p:sp>
    </p:spTree>
    <p:extLst>
      <p:ext uri="{BB962C8B-B14F-4D97-AF65-F5344CB8AC3E}">
        <p14:creationId xmlns:p14="http://schemas.microsoft.com/office/powerpoint/2010/main" val="2683470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4" end="4"/>
                                            </p:txEl>
                                          </p:spTgt>
                                        </p:tgtEl>
                                        <p:attrNameLst>
                                          <p:attrName>style.visibility</p:attrName>
                                        </p:attrNameLst>
                                      </p:cBhvr>
                                      <p:to>
                                        <p:strVal val="visible"/>
                                      </p:to>
                                    </p:set>
                                    <p:animEffect transition="in" filter="fade">
                                      <p:cBhvr>
                                        <p:cTn id="12" dur="500"/>
                                        <p:tgtEl>
                                          <p:spTgt spid="2">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6" end="6"/>
                                            </p:txEl>
                                          </p:spTgt>
                                        </p:tgtEl>
                                        <p:attrNameLst>
                                          <p:attrName>style.visibility</p:attrName>
                                        </p:attrNameLst>
                                      </p:cBhvr>
                                      <p:to>
                                        <p:strVal val="visible"/>
                                      </p:to>
                                    </p:set>
                                    <p:animEffect transition="in" filter="fade">
                                      <p:cBhvr>
                                        <p:cTn id="17" dur="500"/>
                                        <p:tgtEl>
                                          <p:spTgt spid="2">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7" end="7"/>
                                            </p:txEl>
                                          </p:spTgt>
                                        </p:tgtEl>
                                        <p:attrNameLst>
                                          <p:attrName>style.visibility</p:attrName>
                                        </p:attrNameLst>
                                      </p:cBhvr>
                                      <p:to>
                                        <p:strVal val="visible"/>
                                      </p:to>
                                    </p:set>
                                    <p:animEffect transition="in" filter="fade">
                                      <p:cBhvr>
                                        <p:cTn id="2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en-US" sz="1800" b="1" dirty="0">
                <a:solidFill>
                  <a:schemeClr val="accent1"/>
                </a:solidFill>
                <a:latin typeface="Roboto Slab" panose="020B0604020202020204" charset="0"/>
                <a:ea typeface="Roboto Slab" panose="020B0604020202020204" charset="0"/>
                <a:cs typeface="Nixie One"/>
                <a:sym typeface="Nixie One"/>
              </a:rPr>
              <a:t>CONTROL EXCERCISED BY THE COMMISSION </a:t>
            </a: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459717" y="983569"/>
            <a:ext cx="8407557" cy="3170099"/>
          </a:xfrm>
          <a:prstGeom prst="rect">
            <a:avLst/>
          </a:prstGeom>
          <a:noFill/>
        </p:spPr>
        <p:txBody>
          <a:bodyPr wrap="square" rtlCol="0">
            <a:spAutoFit/>
          </a:bodyPr>
          <a:lstStyle/>
          <a:p>
            <a:pPr marL="457200" indent="-457200">
              <a:buFont typeface="Arial" pitchFamily="34" charset="0"/>
              <a:buChar char="•"/>
            </a:pPr>
            <a:r>
              <a:rPr lang="en-US" sz="2000" b="1" dirty="0">
                <a:solidFill>
                  <a:schemeClr val="accent3"/>
                </a:solidFill>
                <a:latin typeface="Roboto Slab" panose="020B0604020202020204" charset="0"/>
                <a:ea typeface="Roboto Slab" panose="020B0604020202020204" charset="0"/>
              </a:rPr>
              <a:t>Non-communication</a:t>
            </a:r>
          </a:p>
          <a:p>
            <a:pPr marL="457200" indent="-457200">
              <a:buFont typeface="Arial" pitchFamily="34" charset="0"/>
              <a:buChar char="•"/>
            </a:pPr>
            <a:r>
              <a:rPr lang="en-US" sz="2000" b="1" dirty="0">
                <a:solidFill>
                  <a:schemeClr val="accent4"/>
                </a:solidFill>
                <a:latin typeface="Roboto Slab" panose="020B0604020202020204" charset="0"/>
                <a:ea typeface="Roboto Slab" panose="020B0604020202020204" charset="0"/>
              </a:rPr>
              <a:t>Non-conformity</a:t>
            </a:r>
            <a:r>
              <a:rPr lang="en-US" sz="2000" dirty="0">
                <a:latin typeface="Roboto Slab" panose="020B0604020202020204" charset="0"/>
                <a:ea typeface="Roboto Slab" panose="020B0604020202020204" charset="0"/>
              </a:rPr>
              <a:t> (non-transposition:  delayed,  incorrect)</a:t>
            </a:r>
          </a:p>
          <a:p>
            <a:pPr marL="457200" indent="-457200">
              <a:buFont typeface="Arial" pitchFamily="34" charset="0"/>
              <a:buChar char="•"/>
            </a:pPr>
            <a:r>
              <a:rPr lang="en-US" sz="2000" b="1" dirty="0">
                <a:solidFill>
                  <a:schemeClr val="accent5"/>
                </a:solidFill>
                <a:latin typeface="Roboto Slab" panose="020B0604020202020204" charset="0"/>
                <a:ea typeface="Roboto Slab" panose="020B0604020202020204" charset="0"/>
              </a:rPr>
              <a:t>Bad application </a:t>
            </a:r>
            <a:r>
              <a:rPr lang="en-US" sz="2000" dirty="0">
                <a:latin typeface="Roboto Slab" panose="020B0604020202020204" charset="0"/>
                <a:ea typeface="Roboto Slab" panose="020B0604020202020204" charset="0"/>
              </a:rPr>
              <a:t>(non-enforcement:  no  monitoring,  no  sanctions, non-application)</a:t>
            </a:r>
          </a:p>
          <a:p>
            <a:pPr marL="457200" indent="-457200">
              <a:buFont typeface="Arial" pitchFamily="34" charset="0"/>
              <a:buChar char="•"/>
            </a:pPr>
            <a:endParaRPr lang="en-US" sz="2000" dirty="0">
              <a:latin typeface="Roboto Slab" panose="020B0604020202020204" charset="0"/>
              <a:ea typeface="Roboto Slab" panose="020B0604020202020204" charset="0"/>
            </a:endParaRPr>
          </a:p>
          <a:p>
            <a:pPr marL="457200" indent="-457200">
              <a:buFont typeface="Arial" pitchFamily="34" charset="0"/>
              <a:buChar char="•"/>
            </a:pPr>
            <a:r>
              <a:rPr lang="en-US" sz="2000" dirty="0">
                <a:latin typeface="Roboto Slab" panose="020B0604020202020204" charset="0"/>
                <a:ea typeface="Roboto Slab" panose="020B0604020202020204" charset="0"/>
              </a:rPr>
              <a:t>Commission gets information from reports, petitions, complaints, press, previous proceedings</a:t>
            </a:r>
          </a:p>
          <a:p>
            <a:pPr marL="457200" indent="-457200">
              <a:buFont typeface="Arial" pitchFamily="34" charset="0"/>
              <a:buChar char="•"/>
            </a:pPr>
            <a:r>
              <a:rPr lang="en-US" sz="2000" b="1" dirty="0">
                <a:solidFill>
                  <a:schemeClr val="accent4"/>
                </a:solidFill>
                <a:latin typeface="Roboto Slab" panose="020B0604020202020204" charset="0"/>
                <a:ea typeface="Roboto Slab" panose="020B0604020202020204" charset="0"/>
              </a:rPr>
              <a:t>EU Pilot</a:t>
            </a:r>
            <a:r>
              <a:rPr lang="en-US" sz="2000" dirty="0">
                <a:latin typeface="Roboto Slab" panose="020B0604020202020204" charset="0"/>
                <a:ea typeface="Roboto Slab" panose="020B0604020202020204" charset="0"/>
              </a:rPr>
              <a:t>: scheme designed to resolve compliance problems without having to resort to infringement proceedings</a:t>
            </a:r>
          </a:p>
          <a:p>
            <a:pPr marL="457200" indent="-457200">
              <a:buFont typeface="Arial" pitchFamily="34" charset="0"/>
              <a:buChar char="•"/>
            </a:pPr>
            <a:r>
              <a:rPr lang="en-US" sz="2000" b="1" dirty="0">
                <a:solidFill>
                  <a:schemeClr val="accent6"/>
                </a:solidFill>
                <a:latin typeface="Roboto Slab" panose="020B0604020202020204" charset="0"/>
                <a:ea typeface="Roboto Slab" panose="020B0604020202020204" charset="0"/>
              </a:rPr>
              <a:t>Only a few cases end up before the CJEU</a:t>
            </a:r>
            <a:r>
              <a:rPr lang="en-US" sz="2000" dirty="0">
                <a:latin typeface="Roboto Slab" panose="020B0604020202020204" charset="0"/>
                <a:ea typeface="Roboto Slab" panose="020B0604020202020204" charset="0"/>
              </a:rPr>
              <a:t>.</a:t>
            </a:r>
          </a:p>
        </p:txBody>
      </p:sp>
    </p:spTree>
    <p:extLst>
      <p:ext uri="{BB962C8B-B14F-4D97-AF65-F5344CB8AC3E}">
        <p14:creationId xmlns:p14="http://schemas.microsoft.com/office/powerpoint/2010/main" val="1422048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4" end="4"/>
                                            </p:txEl>
                                          </p:spTgt>
                                        </p:tgtEl>
                                        <p:attrNameLst>
                                          <p:attrName>style.visibility</p:attrName>
                                        </p:attrNameLst>
                                      </p:cBhvr>
                                      <p:to>
                                        <p:strVal val="visible"/>
                                      </p:to>
                                    </p:set>
                                    <p:animEffect transition="in" filter="fade">
                                      <p:cBhvr>
                                        <p:cTn id="22" dur="500"/>
                                        <p:tgtEl>
                                          <p:spTgt spid="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animEffect transition="in" filter="fade">
                                      <p:cBhvr>
                                        <p:cTn id="27" dur="500"/>
                                        <p:tgtEl>
                                          <p:spTgt spid="4">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6" end="6"/>
                                            </p:txEl>
                                          </p:spTgt>
                                        </p:tgtEl>
                                        <p:attrNameLst>
                                          <p:attrName>style.visibility</p:attrName>
                                        </p:attrNameLst>
                                      </p:cBhvr>
                                      <p:to>
                                        <p:strVal val="visible"/>
                                      </p:to>
                                    </p:set>
                                    <p:animEffect transition="in" filter="fade">
                                      <p:cBhvr>
                                        <p:cTn id="3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Correct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application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411346" y="810877"/>
            <a:ext cx="8280920" cy="2062103"/>
          </a:xfrm>
          <a:prstGeom prst="rect">
            <a:avLst/>
          </a:prstGeom>
          <a:noFill/>
        </p:spPr>
        <p:txBody>
          <a:bodyPr wrap="square" rtlCol="0">
            <a:spAutoFit/>
          </a:bodyPr>
          <a:lstStyle/>
          <a:p>
            <a:r>
              <a:rPr lang="cs-CZ" sz="2000" dirty="0" err="1">
                <a:latin typeface="Roboto Slab" panose="020B0604020202020204" charset="0"/>
                <a:ea typeface="Roboto Slab" panose="020B0604020202020204" charset="0"/>
              </a:rPr>
              <a:t>Burden</a:t>
            </a:r>
            <a:r>
              <a:rPr lang="cs-CZ" sz="2000" dirty="0">
                <a:latin typeface="Roboto Slab" panose="020B0604020202020204" charset="0"/>
                <a:ea typeface="Roboto Slab" panose="020B0604020202020204" charset="0"/>
              </a:rPr>
              <a:t> </a:t>
            </a:r>
            <a:r>
              <a:rPr lang="cs-CZ" sz="2000" dirty="0" err="1">
                <a:latin typeface="Roboto Slab" panose="020B0604020202020204" charset="0"/>
                <a:ea typeface="Roboto Slab" panose="020B0604020202020204" charset="0"/>
              </a:rPr>
              <a:t>of</a:t>
            </a:r>
            <a:r>
              <a:rPr lang="cs-CZ" sz="2000" dirty="0">
                <a:latin typeface="Roboto Slab" panose="020B0604020202020204" charset="0"/>
                <a:ea typeface="Roboto Slab" panose="020B0604020202020204" charset="0"/>
              </a:rPr>
              <a:t> </a:t>
            </a:r>
            <a:r>
              <a:rPr lang="cs-CZ" sz="2000" dirty="0" err="1">
                <a:latin typeface="Roboto Slab" panose="020B0604020202020204" charset="0"/>
                <a:ea typeface="Roboto Slab" panose="020B0604020202020204" charset="0"/>
              </a:rPr>
              <a:t>proof</a:t>
            </a:r>
            <a:r>
              <a:rPr lang="cs-CZ" sz="2000" dirty="0">
                <a:latin typeface="Roboto Slab" panose="020B0604020202020204" charset="0"/>
                <a:ea typeface="Roboto Slab" panose="020B0604020202020204" charset="0"/>
              </a:rPr>
              <a:t> - science </a:t>
            </a:r>
            <a:r>
              <a:rPr lang="cs-CZ" sz="2000" dirty="0" err="1">
                <a:latin typeface="Roboto Slab" panose="020B0604020202020204" charset="0"/>
                <a:ea typeface="Roboto Slab" panose="020B0604020202020204" charset="0"/>
              </a:rPr>
              <a:t>comes</a:t>
            </a:r>
            <a:r>
              <a:rPr lang="cs-CZ" sz="2000" dirty="0">
                <a:latin typeface="Roboto Slab" panose="020B0604020202020204" charset="0"/>
                <a:ea typeface="Roboto Slab" panose="020B0604020202020204" charset="0"/>
              </a:rPr>
              <a:t> to play</a:t>
            </a:r>
          </a:p>
          <a:p>
            <a:r>
              <a:rPr lang="cs-CZ" sz="2000" dirty="0">
                <a:latin typeface="Roboto Slab" panose="020B0604020202020204" charset="0"/>
                <a:ea typeface="Roboto Slab" panose="020B0604020202020204" charset="0"/>
              </a:rPr>
              <a:t>C-335/07, C-438/07: </a:t>
            </a:r>
            <a:r>
              <a:rPr lang="en-US" sz="2000" dirty="0">
                <a:latin typeface="Roboto Slab" panose="020B0604020202020204" charset="0"/>
                <a:ea typeface="Roboto Slab" panose="020B0604020202020204" charset="0"/>
              </a:rPr>
              <a:t>Treatment of urban waste water - Failure to require more stringent treatment of nitrogen in all treatment plants of urban waste water.</a:t>
            </a:r>
            <a:endParaRPr lang="cs-CZ" sz="2000" dirty="0">
              <a:latin typeface="Roboto Slab" panose="020B0604020202020204" charset="0"/>
              <a:ea typeface="Roboto Slab" panose="020B0604020202020204" charset="0"/>
            </a:endParaRPr>
          </a:p>
          <a:p>
            <a:endParaRPr lang="cs-CZ" sz="2000" dirty="0">
              <a:latin typeface="Roboto Slab" panose="020B0604020202020204" charset="0"/>
              <a:ea typeface="Roboto Slab" panose="020B0604020202020204" charset="0"/>
            </a:endParaRPr>
          </a:p>
          <a:p>
            <a:pPr marL="457200" indent="-457200">
              <a:buFont typeface="Arial" pitchFamily="34" charset="0"/>
              <a:buChar char="•"/>
            </a:pPr>
            <a:endParaRPr lang="cs-CZ" sz="2800" dirty="0"/>
          </a:p>
        </p:txBody>
      </p:sp>
      <p:pic>
        <p:nvPicPr>
          <p:cNvPr id="5" name="Picture 2" descr="http://www.hydroinfra.com/en/wp-content/uploads/sites/2/2013/11/Pollution-Baltic-Sea-640x425.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59556" y="2183342"/>
            <a:ext cx="3975655" cy="2640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0861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a:solidFill>
                  <a:schemeClr val="accent1"/>
                </a:solidFill>
                <a:latin typeface="Roboto Slab" panose="020B0604020202020204" charset="0"/>
                <a:ea typeface="Roboto Slab" panose="020B0604020202020204" charset="0"/>
                <a:cs typeface="Nixie One"/>
                <a:sym typeface="Nixie One"/>
              </a:rPr>
              <a:t>Last </a:t>
            </a:r>
            <a:r>
              <a:rPr lang="cs-CZ" sz="1800" b="1" dirty="0" err="1">
                <a:solidFill>
                  <a:schemeClr val="accent1"/>
                </a:solidFill>
                <a:latin typeface="Roboto Slab" panose="020B0604020202020204" charset="0"/>
                <a:ea typeface="Roboto Slab" panose="020B0604020202020204" charset="0"/>
                <a:cs typeface="Nixie One"/>
                <a:sym typeface="Nixie One"/>
              </a:rPr>
              <a:t>lecture</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summary</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r>
              <a:rPr lang="en-US" sz="2000" dirty="0">
                <a:solidFill>
                  <a:schemeClr val="tx1"/>
                </a:solidFill>
                <a:latin typeface="Roboto Slab" panose="020B0604020202020204" charset="0"/>
                <a:ea typeface="Roboto Slab" panose="020B0604020202020204" charset="0"/>
                <a:cs typeface="Nixie One"/>
                <a:sym typeface="Nixie One"/>
              </a:rPr>
              <a:t>Protection of the environment </a:t>
            </a:r>
            <a:r>
              <a:rPr lang="en-US" sz="2000" i="1" dirty="0">
                <a:solidFill>
                  <a:schemeClr val="tx1"/>
                </a:solidFill>
                <a:latin typeface="Roboto Slab" panose="020B0604020202020204" charset="0"/>
                <a:ea typeface="Roboto Slab" panose="020B0604020202020204" charset="0"/>
                <a:cs typeface="Nixie One"/>
                <a:sym typeface="Nixie One"/>
              </a:rPr>
              <a:t>is </a:t>
            </a:r>
            <a:r>
              <a:rPr lang="en-US" sz="2000" b="1" i="1" dirty="0">
                <a:solidFill>
                  <a:schemeClr val="tx1"/>
                </a:solidFill>
                <a:latin typeface="Roboto Slab" panose="020B0604020202020204" charset="0"/>
                <a:ea typeface="Roboto Slab" panose="020B0604020202020204" charset="0"/>
                <a:cs typeface="Nixie One"/>
                <a:sym typeface="Nixie One"/>
              </a:rPr>
              <a:t>"one of the Community's essential objectives"</a:t>
            </a:r>
            <a:r>
              <a:rPr lang="en-US" sz="2000" b="1" dirty="0">
                <a:solidFill>
                  <a:schemeClr val="tx1"/>
                </a:solidFill>
                <a:latin typeface="Roboto Slab" panose="020B0604020202020204" charset="0"/>
                <a:ea typeface="Roboto Slab" panose="020B0604020202020204" charset="0"/>
                <a:cs typeface="Nixie One"/>
                <a:sym typeface="Nixie One"/>
              </a:rPr>
              <a:t> </a:t>
            </a:r>
            <a:r>
              <a:rPr lang="en-US" sz="2000" dirty="0">
                <a:solidFill>
                  <a:schemeClr val="tx1"/>
                </a:solidFill>
                <a:latin typeface="Roboto Slab" panose="020B0604020202020204" charset="0"/>
                <a:ea typeface="Roboto Slab" panose="020B0604020202020204" charset="0"/>
                <a:cs typeface="Nixie One"/>
                <a:sym typeface="Nixie One"/>
              </a:rPr>
              <a:t>which may as such justify certain limitations of the principle of the free movement of goods.</a:t>
            </a:r>
          </a:p>
          <a:p>
            <a:pPr marL="285750" lvl="0" indent="-285750">
              <a:spcBef>
                <a:spcPts val="600"/>
              </a:spcBef>
              <a:buFont typeface="Arial" panose="020B0604020202020204" pitchFamily="34" charset="0"/>
              <a:buChar char="•"/>
            </a:pPr>
            <a:r>
              <a:rPr lang="en-US" sz="2000" dirty="0">
                <a:solidFill>
                  <a:schemeClr val="tx1"/>
                </a:solidFill>
                <a:latin typeface="Roboto Slab" panose="020B0604020202020204" charset="0"/>
                <a:ea typeface="Roboto Slab" panose="020B0604020202020204" charset="0"/>
                <a:cs typeface="Nixie One"/>
                <a:sym typeface="Nixie One"/>
              </a:rPr>
              <a:t>Sources: </a:t>
            </a:r>
            <a:r>
              <a:rPr lang="en-US" sz="2000" b="1" dirty="0">
                <a:solidFill>
                  <a:schemeClr val="accent1"/>
                </a:solidFill>
                <a:latin typeface="Roboto Slab" panose="020B0604020202020204" charset="0"/>
                <a:ea typeface="Roboto Slab" panose="020B0604020202020204" charset="0"/>
                <a:cs typeface="Nixie One"/>
                <a:sym typeface="Nixie One"/>
              </a:rPr>
              <a:t>Primary legislation </a:t>
            </a:r>
            <a:r>
              <a:rPr lang="en-US" sz="2000" dirty="0">
                <a:solidFill>
                  <a:schemeClr val="tx1"/>
                </a:solidFill>
                <a:latin typeface="Roboto Slab" panose="020B0604020202020204" charset="0"/>
                <a:ea typeface="Roboto Slab" panose="020B0604020202020204" charset="0"/>
                <a:cs typeface="Nixie One"/>
                <a:sym typeface="Nixie One"/>
              </a:rPr>
              <a:t>– Treaties (TEU, TFEU, Charter) = base for legislation, principles, </a:t>
            </a:r>
            <a:r>
              <a:rPr lang="en-US" sz="2000" b="1" dirty="0">
                <a:solidFill>
                  <a:schemeClr val="accent1"/>
                </a:solidFill>
                <a:latin typeface="Roboto Slab" panose="020B0604020202020204" charset="0"/>
                <a:ea typeface="Roboto Slab" panose="020B0604020202020204" charset="0"/>
                <a:cs typeface="Nixie One"/>
                <a:sym typeface="Nixie One"/>
              </a:rPr>
              <a:t>Secondary legislation </a:t>
            </a:r>
            <a:r>
              <a:rPr lang="en-US" sz="2000" dirty="0">
                <a:solidFill>
                  <a:schemeClr val="tx1"/>
                </a:solidFill>
                <a:latin typeface="Roboto Slab" panose="020B0604020202020204" charset="0"/>
                <a:ea typeface="Roboto Slab" panose="020B0604020202020204" charset="0"/>
                <a:cs typeface="Nixie One"/>
                <a:sym typeface="Nixie One"/>
              </a:rPr>
              <a:t>– regulations, directives, decisions, opinions and recommendations, Conventions and Agreements, Supplementary law</a:t>
            </a: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Tree>
    <p:extLst>
      <p:ext uri="{BB962C8B-B14F-4D97-AF65-F5344CB8AC3E}">
        <p14:creationId xmlns:p14="http://schemas.microsoft.com/office/powerpoint/2010/main" val="563277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Correct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application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411346" y="810877"/>
            <a:ext cx="8280920" cy="4832092"/>
          </a:xfrm>
          <a:prstGeom prst="rect">
            <a:avLst/>
          </a:prstGeom>
          <a:noFill/>
        </p:spPr>
        <p:txBody>
          <a:bodyPr wrap="square" rtlCol="0">
            <a:spAutoFit/>
          </a:bodyPr>
          <a:lstStyle/>
          <a:p>
            <a:r>
              <a:rPr lang="en-US" sz="2000" dirty="0">
                <a:latin typeface="Roboto Slab" panose="020B0604020202020204" charset="0"/>
                <a:ea typeface="Roboto Slab" panose="020B0604020202020204" charset="0"/>
              </a:rPr>
              <a:t>Burden of proof - science comes to play</a:t>
            </a:r>
          </a:p>
          <a:p>
            <a:endParaRPr lang="en-US" sz="2000" dirty="0">
              <a:latin typeface="Roboto Slab" panose="020B0604020202020204" charset="0"/>
              <a:ea typeface="Roboto Slab" panose="020B0604020202020204" charset="0"/>
            </a:endParaRPr>
          </a:p>
          <a:p>
            <a:r>
              <a:rPr lang="en-US" sz="2000" dirty="0">
                <a:latin typeface="Roboto Slab" panose="020B0604020202020204" charset="0"/>
                <a:ea typeface="Roboto Slab" panose="020B0604020202020204" charset="0"/>
              </a:rPr>
              <a:t>37 The submissions made by the parties indicate that, in general, one of the nutrients, whether it be phosphorus or nitrogen, is present (…).</a:t>
            </a:r>
            <a:endParaRPr lang="cs-CZ" sz="2000" dirty="0">
              <a:latin typeface="Roboto Slab" panose="020B0604020202020204" charset="0"/>
              <a:ea typeface="Roboto Slab" panose="020B0604020202020204" charset="0"/>
            </a:endParaRPr>
          </a:p>
          <a:p>
            <a:endParaRPr lang="en-US" sz="2000" dirty="0">
              <a:latin typeface="Roboto Slab" panose="020B0604020202020204" charset="0"/>
              <a:ea typeface="Roboto Slab" panose="020B0604020202020204" charset="0"/>
            </a:endParaRPr>
          </a:p>
          <a:p>
            <a:r>
              <a:rPr lang="en-US" sz="2000" dirty="0">
                <a:latin typeface="Roboto Slab" panose="020B0604020202020204" charset="0"/>
                <a:ea typeface="Roboto Slab" panose="020B0604020202020204" charset="0"/>
              </a:rPr>
              <a:t>38     </a:t>
            </a:r>
            <a:r>
              <a:rPr lang="en-US" sz="2000" u="sng" dirty="0">
                <a:latin typeface="Roboto Slab" panose="020B0604020202020204" charset="0"/>
                <a:ea typeface="Roboto Slab" panose="020B0604020202020204" charset="0"/>
              </a:rPr>
              <a:t> In such circumstances, it is necessary to adopt different measures to reduce eutrophication in one part of the Baltic Sea as compared with another part</a:t>
            </a:r>
            <a:r>
              <a:rPr lang="en-US" sz="2000" dirty="0">
                <a:latin typeface="Roboto Slab" panose="020B0604020202020204" charset="0"/>
                <a:ea typeface="Roboto Slab" panose="020B0604020202020204" charset="0"/>
              </a:rPr>
              <a:t>. Directive 91/271 provides in this respect that the </a:t>
            </a:r>
            <a:r>
              <a:rPr lang="en-US" sz="2000" b="1" dirty="0">
                <a:solidFill>
                  <a:schemeClr val="accent5"/>
                </a:solidFill>
                <a:latin typeface="Roboto Slab" panose="020B0604020202020204" charset="0"/>
                <a:ea typeface="Roboto Slab" panose="020B0604020202020204" charset="0"/>
              </a:rPr>
              <a:t>Member States are to assess, on the basis of the local situation, the substances </a:t>
            </a:r>
            <a:r>
              <a:rPr lang="en-US" sz="2000" dirty="0">
                <a:latin typeface="Roboto Slab" panose="020B0604020202020204" charset="0"/>
                <a:ea typeface="Roboto Slab" panose="020B0604020202020204" charset="0"/>
              </a:rPr>
              <a:t>– phosphorus and/or nitrogen – </a:t>
            </a:r>
            <a:r>
              <a:rPr lang="en-US" sz="2000" b="1" dirty="0">
                <a:solidFill>
                  <a:schemeClr val="accent5"/>
                </a:solidFill>
                <a:latin typeface="Roboto Slab" panose="020B0604020202020204" charset="0"/>
                <a:ea typeface="Roboto Slab" panose="020B0604020202020204" charset="0"/>
              </a:rPr>
              <a:t>which contribute to eutrophication </a:t>
            </a:r>
            <a:r>
              <a:rPr lang="en-US" sz="2000" dirty="0">
                <a:latin typeface="Roboto Slab" panose="020B0604020202020204" charset="0"/>
                <a:ea typeface="Roboto Slab" panose="020B0604020202020204" charset="0"/>
              </a:rPr>
              <a:t>and, in accordance with that assessment, </a:t>
            </a:r>
            <a:r>
              <a:rPr lang="en-US" sz="2000" b="1" dirty="0">
                <a:solidFill>
                  <a:schemeClr val="accent5"/>
                </a:solidFill>
                <a:latin typeface="Roboto Slab" panose="020B0604020202020204" charset="0"/>
                <a:ea typeface="Roboto Slab" panose="020B0604020202020204" charset="0"/>
              </a:rPr>
              <a:t>adopt appropriate treatment measures</a:t>
            </a:r>
            <a:r>
              <a:rPr lang="en-US" sz="2000" dirty="0">
                <a:latin typeface="Roboto Slab" panose="020B0604020202020204" charset="0"/>
                <a:ea typeface="Roboto Slab" panose="020B0604020202020204" charset="0"/>
              </a:rPr>
              <a:t>.</a:t>
            </a:r>
          </a:p>
          <a:p>
            <a:endParaRPr lang="cs-CZ" sz="2000" dirty="0">
              <a:latin typeface="Roboto Slab" panose="020B0604020202020204" charset="0"/>
              <a:ea typeface="Roboto Slab" panose="020B0604020202020204" charset="0"/>
            </a:endParaRPr>
          </a:p>
          <a:p>
            <a:pPr marL="457200" indent="-457200">
              <a:buFont typeface="Arial" pitchFamily="34" charset="0"/>
              <a:buChar char="•"/>
            </a:pPr>
            <a:endParaRPr lang="cs-CZ" sz="2800" dirty="0"/>
          </a:p>
        </p:txBody>
      </p:sp>
    </p:spTree>
    <p:extLst>
      <p:ext uri="{BB962C8B-B14F-4D97-AF65-F5344CB8AC3E}">
        <p14:creationId xmlns:p14="http://schemas.microsoft.com/office/powerpoint/2010/main" val="2680640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Correct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application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411346" y="810877"/>
            <a:ext cx="8280920" cy="1138773"/>
          </a:xfrm>
          <a:prstGeom prst="rect">
            <a:avLst/>
          </a:prstGeom>
          <a:noFill/>
        </p:spPr>
        <p:txBody>
          <a:bodyPr wrap="square" rtlCol="0">
            <a:spAutoFit/>
          </a:bodyPr>
          <a:lstStyle/>
          <a:p>
            <a:r>
              <a:rPr lang="en-US" sz="2000" dirty="0">
                <a:latin typeface="Roboto Slab" panose="020B0604020202020204" charset="0"/>
                <a:ea typeface="Roboto Slab" panose="020B0604020202020204" charset="0"/>
              </a:rPr>
              <a:t>Systematic failure of a Member State to fulfil obligations</a:t>
            </a:r>
          </a:p>
          <a:p>
            <a:r>
              <a:rPr lang="en-US" sz="2000" b="1" i="1" dirty="0">
                <a:latin typeface="Roboto Slab" panose="020B0604020202020204" charset="0"/>
                <a:ea typeface="Roboto Slab" panose="020B0604020202020204" charset="0"/>
              </a:rPr>
              <a:t>C-494/01</a:t>
            </a:r>
            <a:r>
              <a:rPr lang="en-US" sz="2000" dirty="0">
                <a:latin typeface="Roboto Slab" panose="020B0604020202020204" charset="0"/>
                <a:ea typeface="Roboto Slab" panose="020B0604020202020204" charset="0"/>
              </a:rPr>
              <a:t>: waste operation at Fermoy, County Cork</a:t>
            </a:r>
          </a:p>
          <a:p>
            <a:pPr marL="457200" indent="-457200">
              <a:buFont typeface="Arial" pitchFamily="34" charset="0"/>
              <a:buChar char="•"/>
            </a:pPr>
            <a:endParaRPr lang="cs-CZ" sz="2800" dirty="0"/>
          </a:p>
        </p:txBody>
      </p:sp>
      <p:pic>
        <p:nvPicPr>
          <p:cNvPr id="5" name="Picture 2" descr="http://archiseek.com/wp-content/gallery/ireland-buildings-cork/fermoy_mainsquare_lg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4635" y="1491008"/>
            <a:ext cx="3894342" cy="33794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58305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Correct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application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6" name="TextovéPole 5"/>
          <p:cNvSpPr txBox="1"/>
          <p:nvPr/>
        </p:nvSpPr>
        <p:spPr>
          <a:xfrm>
            <a:off x="586354" y="1036138"/>
            <a:ext cx="8280920" cy="3785652"/>
          </a:xfrm>
          <a:prstGeom prst="rect">
            <a:avLst/>
          </a:prstGeom>
          <a:noFill/>
        </p:spPr>
        <p:txBody>
          <a:bodyPr wrap="square" rtlCol="0">
            <a:spAutoFit/>
          </a:bodyPr>
          <a:lstStyle/>
          <a:p>
            <a:r>
              <a:rPr lang="cs-CZ" sz="2400" dirty="0">
                <a:latin typeface="Roboto Slab" panose="020B0604020202020204" charset="0"/>
                <a:ea typeface="Roboto Slab" panose="020B0604020202020204" charset="0"/>
              </a:rPr>
              <a:t>C-494/01:</a:t>
            </a:r>
          </a:p>
          <a:p>
            <a:endParaRPr lang="cs-CZ" sz="2400" dirty="0">
              <a:latin typeface="Roboto Slab" panose="020B0604020202020204" charset="0"/>
              <a:ea typeface="Roboto Slab" panose="020B0604020202020204" charset="0"/>
            </a:endParaRPr>
          </a:p>
          <a:p>
            <a:pPr algn="just"/>
            <a:r>
              <a:rPr lang="en-US" sz="2400" dirty="0">
                <a:latin typeface="Roboto Slab" panose="020B0604020202020204" charset="0"/>
                <a:ea typeface="Roboto Slab" panose="020B0604020202020204" charset="0"/>
              </a:rPr>
              <a:t> </a:t>
            </a:r>
            <a:r>
              <a:rPr lang="cs-CZ" sz="2400" i="1" dirty="0">
                <a:latin typeface="Roboto Slab" panose="020B0604020202020204" charset="0"/>
                <a:ea typeface="Roboto Slab" panose="020B0604020202020204" charset="0"/>
              </a:rPr>
              <a:t>“…</a:t>
            </a:r>
            <a:r>
              <a:rPr lang="en-US" sz="2000" i="1" dirty="0">
                <a:latin typeface="Roboto Slab" panose="020B0604020202020204" charset="0"/>
                <a:ea typeface="Roboto Slab" panose="020B0604020202020204" charset="0"/>
              </a:rPr>
              <a:t>in principle nothing prevents the Commission from seeking in parallel a finding that provisions of a directive have not been complied with by reason of the conduct of a Member State’s authorities with regard to particular specifically identified situations and a finding that those provisions have not been complied with because </a:t>
            </a:r>
            <a:r>
              <a:rPr lang="en-US" sz="2000" b="1" i="1" dirty="0">
                <a:solidFill>
                  <a:schemeClr val="accent5"/>
                </a:solidFill>
                <a:latin typeface="Roboto Slab" panose="020B0604020202020204" charset="0"/>
                <a:ea typeface="Roboto Slab" panose="020B0604020202020204" charset="0"/>
              </a:rPr>
              <a:t>its authorities have adopted a general practice </a:t>
            </a:r>
            <a:r>
              <a:rPr lang="en-US" sz="2000" i="1" dirty="0">
                <a:latin typeface="Roboto Slab" panose="020B0604020202020204" charset="0"/>
                <a:ea typeface="Roboto Slab" panose="020B0604020202020204" charset="0"/>
              </a:rPr>
              <a:t>contrary thereto, which the particular situations illustrate where appropriate.</a:t>
            </a:r>
            <a:r>
              <a:rPr lang="cs-CZ" sz="2000" i="1" dirty="0">
                <a:latin typeface="Roboto Slab" panose="020B0604020202020204" charset="0"/>
                <a:ea typeface="Roboto Slab" panose="020B0604020202020204" charset="0"/>
              </a:rPr>
              <a:t>“</a:t>
            </a:r>
          </a:p>
          <a:p>
            <a:pPr marL="457200" indent="-457200">
              <a:buFont typeface="Arial" pitchFamily="34" charset="0"/>
              <a:buChar char="•"/>
            </a:pPr>
            <a:endParaRPr lang="cs-CZ" sz="2800" dirty="0"/>
          </a:p>
        </p:txBody>
      </p:sp>
    </p:spTree>
    <p:extLst>
      <p:ext uri="{BB962C8B-B14F-4D97-AF65-F5344CB8AC3E}">
        <p14:creationId xmlns:p14="http://schemas.microsoft.com/office/powerpoint/2010/main" val="1674627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Correct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application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315035" y="1130911"/>
            <a:ext cx="4433238" cy="4832092"/>
          </a:xfrm>
          <a:prstGeom prst="rect">
            <a:avLst/>
          </a:prstGeom>
          <a:noFill/>
        </p:spPr>
        <p:txBody>
          <a:bodyPr wrap="square" rtlCol="0">
            <a:spAutoFit/>
          </a:bodyPr>
          <a:lstStyle/>
          <a:p>
            <a:r>
              <a:rPr lang="cs-CZ" sz="2000" dirty="0">
                <a:latin typeface="Roboto Slab" panose="020B0604020202020204" charset="0"/>
                <a:ea typeface="Roboto Slab" panose="020B0604020202020204" charset="0"/>
              </a:rPr>
              <a:t>C</a:t>
            </a:r>
            <a:r>
              <a:rPr lang="en-US" sz="2000" dirty="0" err="1">
                <a:latin typeface="Roboto Slab" panose="020B0604020202020204" charset="0"/>
                <a:ea typeface="Roboto Slab" panose="020B0604020202020204" charset="0"/>
              </a:rPr>
              <a:t>onsistent</a:t>
            </a:r>
            <a:r>
              <a:rPr lang="en-US" sz="2000" dirty="0">
                <a:latin typeface="Roboto Slab" panose="020B0604020202020204" charset="0"/>
                <a:ea typeface="Roboto Slab" panose="020B0604020202020204" charset="0"/>
              </a:rPr>
              <a:t> and general nature</a:t>
            </a:r>
            <a:r>
              <a:rPr lang="cs-CZ" sz="2000" dirty="0">
                <a:latin typeface="Roboto Slab" panose="020B0604020202020204" charset="0"/>
                <a:ea typeface="Roboto Slab" panose="020B0604020202020204" charset="0"/>
              </a:rPr>
              <a:t>:</a:t>
            </a:r>
          </a:p>
          <a:p>
            <a:endParaRPr lang="cs-CZ" sz="2000" dirty="0">
              <a:latin typeface="Roboto Slab" panose="020B0604020202020204" charset="0"/>
              <a:ea typeface="Roboto Slab" panose="020B0604020202020204" charset="0"/>
            </a:endParaRPr>
          </a:p>
          <a:p>
            <a:r>
              <a:rPr lang="cs-CZ" sz="2000" dirty="0">
                <a:latin typeface="Roboto Slab" panose="020B0604020202020204" charset="0"/>
                <a:ea typeface="Roboto Slab" panose="020B0604020202020204" charset="0"/>
              </a:rPr>
              <a:t>C‑342/05: </a:t>
            </a:r>
          </a:p>
          <a:p>
            <a:r>
              <a:rPr lang="cs-CZ" sz="2000" i="1" dirty="0">
                <a:latin typeface="Roboto Slab" panose="020B0604020202020204" charset="0"/>
                <a:ea typeface="Roboto Slab" panose="020B0604020202020204" charset="0"/>
              </a:rPr>
              <a:t>- </a:t>
            </a:r>
            <a:r>
              <a:rPr lang="cs-CZ" sz="1600" i="1" dirty="0" err="1">
                <a:latin typeface="Roboto Slab" panose="020B0604020202020204" charset="0"/>
                <a:ea typeface="Roboto Slab" panose="020B0604020202020204" charset="0"/>
              </a:rPr>
              <a:t>Commission</a:t>
            </a:r>
            <a:r>
              <a:rPr lang="cs-CZ" sz="1600" i="1" dirty="0">
                <a:latin typeface="Roboto Slab" panose="020B0604020202020204" charset="0"/>
                <a:ea typeface="Roboto Slab" panose="020B0604020202020204" charset="0"/>
              </a:rPr>
              <a:t> </a:t>
            </a:r>
            <a:r>
              <a:rPr lang="en-US" sz="1600" i="1" dirty="0">
                <a:latin typeface="Roboto Slab" panose="020B0604020202020204" charset="0"/>
                <a:ea typeface="Roboto Slab" panose="020B0604020202020204" charset="0"/>
              </a:rPr>
              <a:t>has never pleaded a lack of sincere cooperation by the Finnish authorities as regards the communication of decisions relating to the issuing of hunting permits</a:t>
            </a:r>
            <a:endParaRPr lang="cs-CZ" sz="1600" i="1" dirty="0">
              <a:latin typeface="Roboto Slab" panose="020B0604020202020204" charset="0"/>
              <a:ea typeface="Roboto Slab" panose="020B0604020202020204" charset="0"/>
            </a:endParaRPr>
          </a:p>
          <a:p>
            <a:r>
              <a:rPr lang="cs-CZ" sz="1600" i="1" dirty="0">
                <a:latin typeface="Roboto Slab" panose="020B0604020202020204" charset="0"/>
                <a:ea typeface="Roboto Slab" panose="020B0604020202020204" charset="0"/>
              </a:rPr>
              <a:t>- </a:t>
            </a:r>
            <a:r>
              <a:rPr lang="en-US" sz="1600" i="1" dirty="0">
                <a:latin typeface="Roboto Slab" panose="020B0604020202020204" charset="0"/>
                <a:ea typeface="Roboto Slab" panose="020B0604020202020204" charset="0"/>
              </a:rPr>
              <a:t>in spite of the wolf hunting </a:t>
            </a:r>
            <a:r>
              <a:rPr lang="en-US" sz="1600" i="1" dirty="0" err="1">
                <a:latin typeface="Roboto Slab" panose="020B0604020202020204" charset="0"/>
                <a:ea typeface="Roboto Slab" panose="020B0604020202020204" charset="0"/>
              </a:rPr>
              <a:t>authorised</a:t>
            </a:r>
            <a:r>
              <a:rPr lang="en-US" sz="1600" i="1" dirty="0">
                <a:latin typeface="Roboto Slab" panose="020B0604020202020204" charset="0"/>
                <a:ea typeface="Roboto Slab" panose="020B0604020202020204" charset="0"/>
              </a:rPr>
              <a:t> by way of derogation in Finland, the conservation status of the species concerned substantially and consistently improved </a:t>
            </a:r>
            <a:endParaRPr lang="cs-CZ" sz="1600" i="1" dirty="0">
              <a:latin typeface="Roboto Slab" panose="020B0604020202020204" charset="0"/>
              <a:ea typeface="Roboto Slab" panose="020B0604020202020204" charset="0"/>
            </a:endParaRPr>
          </a:p>
          <a:p>
            <a:endParaRPr lang="cs-CZ" sz="2800" dirty="0"/>
          </a:p>
          <a:p>
            <a:endParaRPr lang="cs-CZ" sz="2800" dirty="0"/>
          </a:p>
          <a:p>
            <a:endParaRPr lang="cs-CZ" sz="2800" dirty="0"/>
          </a:p>
        </p:txBody>
      </p:sp>
      <p:pic>
        <p:nvPicPr>
          <p:cNvPr id="5" name="Picture 2" descr="https://s-media-cache-ak0.pinimg.com/474x/c7/aa/df/c7aadf8fc93e56022dc0410d8faedc8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18265" y="532046"/>
            <a:ext cx="2834138" cy="42452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584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Correct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application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6" name="TextovéPole 5"/>
          <p:cNvSpPr txBox="1"/>
          <p:nvPr/>
        </p:nvSpPr>
        <p:spPr>
          <a:xfrm>
            <a:off x="586354" y="579905"/>
            <a:ext cx="8280920" cy="4154984"/>
          </a:xfrm>
          <a:prstGeom prst="rect">
            <a:avLst/>
          </a:prstGeom>
          <a:noFill/>
        </p:spPr>
        <p:txBody>
          <a:bodyPr wrap="square" rtlCol="0">
            <a:spAutoFit/>
          </a:bodyPr>
          <a:lstStyle/>
          <a:p>
            <a:r>
              <a:rPr lang="cs-CZ" sz="2000" b="1" dirty="0" err="1">
                <a:latin typeface="Roboto Slab" panose="020B0604020202020204" charset="0"/>
                <a:ea typeface="Roboto Slab" panose="020B0604020202020204" charset="0"/>
              </a:rPr>
              <a:t>Systematic</a:t>
            </a:r>
            <a:r>
              <a:rPr lang="cs-CZ" sz="2000" b="1" dirty="0">
                <a:latin typeface="Roboto Slab" panose="020B0604020202020204" charset="0"/>
                <a:ea typeface="Roboto Slab" panose="020B0604020202020204" charset="0"/>
              </a:rPr>
              <a:t> f</a:t>
            </a:r>
            <a:r>
              <a:rPr lang="en-US" sz="2000" b="1" dirty="0" err="1">
                <a:latin typeface="Roboto Slab" panose="020B0604020202020204" charset="0"/>
                <a:ea typeface="Roboto Slab" panose="020B0604020202020204" charset="0"/>
              </a:rPr>
              <a:t>ailure</a:t>
            </a:r>
            <a:r>
              <a:rPr lang="en-US" sz="2000" b="1" dirty="0">
                <a:latin typeface="Roboto Slab" panose="020B0604020202020204" charset="0"/>
                <a:ea typeface="Roboto Slab" panose="020B0604020202020204" charset="0"/>
              </a:rPr>
              <a:t> of a Member State to </a:t>
            </a:r>
            <a:r>
              <a:rPr lang="en-US" sz="2000" b="1" dirty="0" err="1">
                <a:latin typeface="Roboto Slab" panose="020B0604020202020204" charset="0"/>
                <a:ea typeface="Roboto Slab" panose="020B0604020202020204" charset="0"/>
              </a:rPr>
              <a:t>fulfil</a:t>
            </a:r>
            <a:r>
              <a:rPr lang="en-US" sz="2000" b="1" dirty="0">
                <a:latin typeface="Roboto Slab" panose="020B0604020202020204" charset="0"/>
                <a:ea typeface="Roboto Slab" panose="020B0604020202020204" charset="0"/>
              </a:rPr>
              <a:t> obligations</a:t>
            </a:r>
            <a:r>
              <a:rPr lang="cs-CZ" sz="2000" b="1" dirty="0">
                <a:latin typeface="Roboto Slab" panose="020B0604020202020204" charset="0"/>
                <a:ea typeface="Roboto Slab" panose="020B0604020202020204" charset="0"/>
              </a:rPr>
              <a:t> – </a:t>
            </a:r>
            <a:r>
              <a:rPr lang="cs-CZ" sz="2000" b="1" dirty="0" err="1">
                <a:latin typeface="Roboto Slab" panose="020B0604020202020204" charset="0"/>
                <a:ea typeface="Roboto Slab" panose="020B0604020202020204" charset="0"/>
              </a:rPr>
              <a:t>how</a:t>
            </a:r>
            <a:r>
              <a:rPr lang="cs-CZ" sz="2000" b="1" dirty="0">
                <a:latin typeface="Roboto Slab" panose="020B0604020202020204" charset="0"/>
                <a:ea typeface="Roboto Slab" panose="020B0604020202020204" charset="0"/>
              </a:rPr>
              <a:t> long, </a:t>
            </a:r>
            <a:r>
              <a:rPr lang="cs-CZ" sz="2000" b="1" dirty="0" err="1">
                <a:latin typeface="Roboto Slab" panose="020B0604020202020204" charset="0"/>
                <a:ea typeface="Roboto Slab" panose="020B0604020202020204" charset="0"/>
              </a:rPr>
              <a:t>how</a:t>
            </a:r>
            <a:r>
              <a:rPr lang="cs-CZ" sz="2000" b="1" dirty="0">
                <a:latin typeface="Roboto Slab" panose="020B0604020202020204" charset="0"/>
                <a:ea typeface="Roboto Slab" panose="020B0604020202020204" charset="0"/>
              </a:rPr>
              <a:t> many </a:t>
            </a:r>
            <a:r>
              <a:rPr lang="cs-CZ" sz="2000" b="1" dirty="0" err="1">
                <a:latin typeface="Roboto Slab" panose="020B0604020202020204" charset="0"/>
                <a:ea typeface="Roboto Slab" panose="020B0604020202020204" charset="0"/>
              </a:rPr>
              <a:t>times</a:t>
            </a:r>
            <a:endParaRPr lang="cs-CZ" sz="2000" b="1" dirty="0">
              <a:latin typeface="Roboto Slab" panose="020B0604020202020204" charset="0"/>
              <a:ea typeface="Roboto Slab" panose="020B0604020202020204" charset="0"/>
            </a:endParaRPr>
          </a:p>
          <a:p>
            <a:endParaRPr lang="cs-CZ" sz="2800" b="1" dirty="0">
              <a:latin typeface="Roboto Slab" panose="020B0604020202020204" charset="0"/>
              <a:ea typeface="Roboto Slab" panose="020B0604020202020204" charset="0"/>
            </a:endParaRPr>
          </a:p>
          <a:p>
            <a:r>
              <a:rPr lang="cs-CZ" sz="2000" b="1" dirty="0">
                <a:latin typeface="Roboto Slab" panose="020B0604020202020204" charset="0"/>
                <a:ea typeface="Roboto Slab" panose="020B0604020202020204" charset="0"/>
              </a:rPr>
              <a:t>C-420/02 – </a:t>
            </a:r>
            <a:r>
              <a:rPr lang="it-IT" sz="2000" dirty="0">
                <a:latin typeface="Roboto Slab" panose="020B0604020202020204" charset="0"/>
                <a:ea typeface="Roboto Slab" panose="020B0604020202020204" charset="0"/>
              </a:rPr>
              <a:t> ‘Pera Galini’ site of waste</a:t>
            </a:r>
            <a:r>
              <a:rPr lang="cs-CZ" sz="2000" dirty="0">
                <a:latin typeface="Roboto Slab" panose="020B0604020202020204" charset="0"/>
                <a:ea typeface="Roboto Slab" panose="020B0604020202020204" charset="0"/>
              </a:rPr>
              <a:t>: </a:t>
            </a:r>
            <a:r>
              <a:rPr lang="cs-CZ" sz="2000" b="1" dirty="0">
                <a:latin typeface="Roboto Slab" panose="020B0604020202020204" charset="0"/>
                <a:ea typeface="Roboto Slab" panose="020B0604020202020204" charset="0"/>
              </a:rPr>
              <a:t>4 </a:t>
            </a:r>
            <a:r>
              <a:rPr lang="cs-CZ" sz="2000" b="1" dirty="0" err="1">
                <a:latin typeface="Roboto Slab" panose="020B0604020202020204" charset="0"/>
                <a:ea typeface="Roboto Slab" panose="020B0604020202020204" charset="0"/>
              </a:rPr>
              <a:t>years</a:t>
            </a:r>
            <a:r>
              <a:rPr lang="cs-CZ" sz="2000" b="1" dirty="0">
                <a:latin typeface="Roboto Slab" panose="020B0604020202020204" charset="0"/>
                <a:ea typeface="Roboto Slab" panose="020B0604020202020204" charset="0"/>
              </a:rPr>
              <a:t>:</a:t>
            </a:r>
          </a:p>
          <a:p>
            <a:endParaRPr lang="cs-CZ" sz="2800" b="1" dirty="0">
              <a:latin typeface="Roboto Slab" panose="020B0604020202020204" charset="0"/>
              <a:ea typeface="Roboto Slab" panose="020B0604020202020204" charset="0"/>
            </a:endParaRPr>
          </a:p>
          <a:p>
            <a:pPr algn="just"/>
            <a:r>
              <a:rPr lang="cs-CZ" i="1" dirty="0">
                <a:latin typeface="Roboto Slab" panose="020B0604020202020204" charset="0"/>
                <a:ea typeface="Roboto Slab" panose="020B0604020202020204" charset="0"/>
              </a:rPr>
              <a:t>T</a:t>
            </a:r>
            <a:r>
              <a:rPr lang="en-US" i="1" dirty="0">
                <a:latin typeface="Roboto Slab" panose="020B0604020202020204" charset="0"/>
                <a:ea typeface="Roboto Slab" panose="020B0604020202020204" charset="0"/>
              </a:rPr>
              <a:t>he direct inference may not in principle be drawn that the Member State concerned has necessarily failed to fulfil its obligations under that provision to take the requisite measures to ensure that waste is disposed </a:t>
            </a:r>
            <a:r>
              <a:rPr lang="cs-CZ" i="1" dirty="0">
                <a:latin typeface="Roboto Slab" panose="020B0604020202020204" charset="0"/>
                <a:ea typeface="Roboto Slab" panose="020B0604020202020204" charset="0"/>
              </a:rPr>
              <a:t>(…).</a:t>
            </a:r>
            <a:r>
              <a:rPr lang="en-US" i="1" dirty="0">
                <a:latin typeface="Roboto Slab" panose="020B0604020202020204" charset="0"/>
                <a:ea typeface="Roboto Slab" panose="020B0604020202020204" charset="0"/>
              </a:rPr>
              <a:t> However, if that situation persists and leads in particular to a significant deterioration in the environment over a protracted period without any action being taken by the competent authorities, it may be an indication that the Member States have exceeded the discretion conferred on them by that provision</a:t>
            </a:r>
            <a:r>
              <a:rPr lang="cs-CZ" i="1" dirty="0">
                <a:latin typeface="Roboto Slab" panose="020B0604020202020204" charset="0"/>
                <a:ea typeface="Roboto Slab" panose="020B0604020202020204" charset="0"/>
              </a:rPr>
              <a:t>.</a:t>
            </a:r>
          </a:p>
          <a:p>
            <a:endParaRPr lang="cs-CZ" b="1" dirty="0">
              <a:latin typeface="Roboto Slab" panose="020B0604020202020204" charset="0"/>
              <a:ea typeface="Roboto Slab" panose="020B0604020202020204" charset="0"/>
            </a:endParaRPr>
          </a:p>
          <a:p>
            <a:pPr algn="just"/>
            <a:r>
              <a:rPr lang="cs-CZ" b="1" dirty="0">
                <a:latin typeface="Roboto Slab" panose="020B0604020202020204" charset="0"/>
                <a:ea typeface="Roboto Slab" panose="020B0604020202020204" charset="0"/>
              </a:rPr>
              <a:t>C- 248/05 - </a:t>
            </a:r>
            <a:r>
              <a:rPr lang="en-US" dirty="0">
                <a:latin typeface="Roboto Slab" panose="020B0604020202020204" charset="0"/>
                <a:ea typeface="Roboto Slab" panose="020B0604020202020204" charset="0"/>
              </a:rPr>
              <a:t>While the extracts from the reports quoted by the Commission </a:t>
            </a:r>
            <a:r>
              <a:rPr lang="en-US" dirty="0" err="1">
                <a:latin typeface="Roboto Slab" panose="020B0604020202020204" charset="0"/>
                <a:ea typeface="Roboto Slab" panose="020B0604020202020204" charset="0"/>
              </a:rPr>
              <a:t>emphasise</a:t>
            </a:r>
            <a:r>
              <a:rPr lang="en-US" dirty="0">
                <a:latin typeface="Roboto Slab" panose="020B0604020202020204" charset="0"/>
                <a:ea typeface="Roboto Slab" panose="020B0604020202020204" charset="0"/>
              </a:rPr>
              <a:t> the contamination of water supplies, they do not establish to the requisite legal standard a causal link between that contamination and the presence of substances in list II.</a:t>
            </a:r>
            <a:endParaRPr lang="cs-CZ" b="1"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2167654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Court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of</a:t>
            </a:r>
            <a:r>
              <a:rPr lang="cs-CZ" sz="1800" b="1" dirty="0">
                <a:solidFill>
                  <a:schemeClr val="accent1"/>
                </a:solidFill>
                <a:latin typeface="Roboto Slab" panose="020B0604020202020204" charset="0"/>
                <a:ea typeface="Roboto Slab" panose="020B0604020202020204" charset="0"/>
                <a:cs typeface="Nixie One"/>
                <a:sym typeface="Nixie One"/>
              </a:rPr>
              <a:t> Justice (CJEU)</a:t>
            </a: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6" name="TextovéPole 5"/>
          <p:cNvSpPr txBox="1"/>
          <p:nvPr/>
        </p:nvSpPr>
        <p:spPr>
          <a:xfrm>
            <a:off x="586354" y="579905"/>
            <a:ext cx="8280920" cy="3754874"/>
          </a:xfrm>
          <a:prstGeom prst="rect">
            <a:avLst/>
          </a:prstGeom>
          <a:noFill/>
        </p:spPr>
        <p:txBody>
          <a:bodyPr wrap="square" rtlCol="0">
            <a:spAutoFit/>
          </a:bodyPr>
          <a:lstStyle/>
          <a:p>
            <a:r>
              <a:rPr lang="en-US" sz="2000" b="1" dirty="0">
                <a:latin typeface="Roboto Slab" panose="020B0604020202020204" charset="0"/>
                <a:ea typeface="Roboto Slab" panose="020B0604020202020204" charset="0"/>
              </a:rPr>
              <a:t>Moving the environmental protection further:</a:t>
            </a:r>
          </a:p>
          <a:p>
            <a:endParaRPr lang="en-US" sz="2000" b="1" dirty="0">
              <a:latin typeface="Roboto Slab" panose="020B0604020202020204" charset="0"/>
              <a:ea typeface="Roboto Slab" panose="020B0604020202020204" charset="0"/>
            </a:endParaRPr>
          </a:p>
          <a:p>
            <a:r>
              <a:rPr lang="en-US" sz="2000" b="1" dirty="0">
                <a:latin typeface="Roboto Slab" panose="020B0604020202020204" charset="0"/>
                <a:ea typeface="Roboto Slab" panose="020B0604020202020204" charset="0"/>
              </a:rPr>
              <a:t>Interpretation of EU Law</a:t>
            </a:r>
          </a:p>
          <a:p>
            <a:r>
              <a:rPr lang="en-US" sz="2000" b="1" dirty="0">
                <a:latin typeface="Roboto Slab" panose="020B0604020202020204" charset="0"/>
                <a:ea typeface="Roboto Slab" panose="020B0604020202020204" charset="0"/>
              </a:rPr>
              <a:t>Procedure</a:t>
            </a:r>
            <a:r>
              <a:rPr lang="cs-CZ" sz="2000" b="1" dirty="0">
                <a:latin typeface="Roboto Slab" panose="020B0604020202020204" charset="0"/>
                <a:ea typeface="Roboto Slab" panose="020B0604020202020204" charset="0"/>
              </a:rPr>
              <a:t>:</a:t>
            </a:r>
            <a:r>
              <a:rPr lang="en-US" sz="2000" b="1" dirty="0">
                <a:latin typeface="Roboto Slab" panose="020B0604020202020204" charset="0"/>
                <a:ea typeface="Roboto Slab" panose="020B0604020202020204" charset="0"/>
              </a:rPr>
              <a:t> Art. 258 – 260 TFEU</a:t>
            </a:r>
          </a:p>
          <a:p>
            <a:endParaRPr lang="en-US" sz="2000" b="1" dirty="0">
              <a:latin typeface="Roboto Slab" panose="020B0604020202020204" charset="0"/>
              <a:ea typeface="Roboto Slab" panose="020B0604020202020204" charset="0"/>
            </a:endParaRPr>
          </a:p>
          <a:p>
            <a:r>
              <a:rPr lang="en-US" sz="2000" b="1" dirty="0">
                <a:latin typeface="Roboto Slab" panose="020B0604020202020204" charset="0"/>
                <a:ea typeface="Roboto Slab" panose="020B0604020202020204" charset="0"/>
              </a:rPr>
              <a:t>Maastricht Treaty: Financial sanctions</a:t>
            </a:r>
            <a:endParaRPr lang="cs-CZ" sz="2000" b="1" dirty="0">
              <a:latin typeface="Roboto Slab" panose="020B0604020202020204" charset="0"/>
              <a:ea typeface="Roboto Slab" panose="020B0604020202020204" charset="0"/>
            </a:endParaRPr>
          </a:p>
          <a:p>
            <a:r>
              <a:rPr lang="en-US" sz="1800" dirty="0">
                <a:latin typeface="Roboto Slab" panose="020B0604020202020204" charset="0"/>
                <a:ea typeface="Roboto Slab" panose="020B0604020202020204" charset="0"/>
              </a:rPr>
              <a:t>(C-304/02: both lump sum and a penalty payment)</a:t>
            </a:r>
          </a:p>
          <a:p>
            <a:r>
              <a:rPr lang="en-US" sz="1800" dirty="0">
                <a:latin typeface="Roboto Slab" panose="020B0604020202020204" charset="0"/>
                <a:ea typeface="Roboto Slab" panose="020B0604020202020204" charset="0"/>
              </a:rPr>
              <a:t>	– the seriousness of the infringement,</a:t>
            </a:r>
          </a:p>
          <a:p>
            <a:r>
              <a:rPr lang="en-US" sz="1800" dirty="0">
                <a:latin typeface="Roboto Slab" panose="020B0604020202020204" charset="0"/>
                <a:ea typeface="Roboto Slab" panose="020B0604020202020204" charset="0"/>
              </a:rPr>
              <a:t>	– its duration,</a:t>
            </a:r>
          </a:p>
          <a:p>
            <a:r>
              <a:rPr lang="en-US" sz="1800" dirty="0">
                <a:latin typeface="Roboto Slab" panose="020B0604020202020204" charset="0"/>
                <a:ea typeface="Roboto Slab" panose="020B0604020202020204" charset="0"/>
              </a:rPr>
              <a:t>	– the need to ensure that the penalty itself is a deterrent to further infringements.</a:t>
            </a:r>
          </a:p>
          <a:p>
            <a:r>
              <a:rPr lang="en-US" sz="2800" b="1" dirty="0">
                <a:latin typeface="Roboto Slab" panose="020B0604020202020204" charset="0"/>
                <a:ea typeface="Roboto Slab" panose="020B0604020202020204" charset="0"/>
              </a:rPr>
              <a:t> </a:t>
            </a:r>
          </a:p>
        </p:txBody>
      </p:sp>
    </p:spTree>
    <p:extLst>
      <p:ext uri="{BB962C8B-B14F-4D97-AF65-F5344CB8AC3E}">
        <p14:creationId xmlns:p14="http://schemas.microsoft.com/office/powerpoint/2010/main" val="8302008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Court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of</a:t>
            </a:r>
            <a:r>
              <a:rPr lang="cs-CZ" sz="1800" b="1" dirty="0">
                <a:solidFill>
                  <a:schemeClr val="accent1"/>
                </a:solidFill>
                <a:latin typeface="Roboto Slab" panose="020B0604020202020204" charset="0"/>
                <a:ea typeface="Roboto Slab" panose="020B0604020202020204" charset="0"/>
                <a:cs typeface="Nixie One"/>
                <a:sym typeface="Nixie One"/>
              </a:rPr>
              <a:t> Justice (CJEU)</a:t>
            </a: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204141" y="608214"/>
            <a:ext cx="8663133" cy="5047536"/>
          </a:xfrm>
          <a:prstGeom prst="rect">
            <a:avLst/>
          </a:prstGeom>
          <a:noFill/>
        </p:spPr>
        <p:txBody>
          <a:bodyPr wrap="square" rtlCol="0">
            <a:spAutoFit/>
          </a:bodyPr>
          <a:lstStyle/>
          <a:p>
            <a:pPr fontAlgn="base"/>
            <a:r>
              <a:rPr lang="en-US" sz="1400" dirty="0"/>
              <a:t>Article 260</a:t>
            </a:r>
          </a:p>
          <a:p>
            <a:pPr fontAlgn="base"/>
            <a:r>
              <a:rPr lang="en-US" sz="1400" dirty="0">
                <a:solidFill>
                  <a:srgbClr val="00B050"/>
                </a:solidFill>
              </a:rPr>
              <a:t>1. If the Court of Justice of the European Union finds that a Member State has failed to </a:t>
            </a:r>
            <a:r>
              <a:rPr lang="en-US" sz="1400" dirty="0" err="1">
                <a:solidFill>
                  <a:srgbClr val="00B050"/>
                </a:solidFill>
              </a:rPr>
              <a:t>fulfil</a:t>
            </a:r>
            <a:r>
              <a:rPr lang="en-US" sz="1400" dirty="0">
                <a:solidFill>
                  <a:srgbClr val="00B050"/>
                </a:solidFill>
              </a:rPr>
              <a:t> an obligation under the Treaties, the State shall be required to take the necessary measures to comply with the judgment of the Court.</a:t>
            </a:r>
          </a:p>
          <a:p>
            <a:pPr fontAlgn="base"/>
            <a:r>
              <a:rPr lang="en-US" sz="1400" dirty="0"/>
              <a:t>2. If the Commission considers that the Member State concerned </a:t>
            </a:r>
            <a:r>
              <a:rPr lang="en-US" b="1" dirty="0"/>
              <a:t>has not taken the necessary measures to comply with the judgment </a:t>
            </a:r>
            <a:r>
              <a:rPr lang="en-US" sz="1400" dirty="0"/>
              <a:t>of the Court, it may bring the case before the Court after giving that State the opportunity to submit its observations. It shall </a:t>
            </a:r>
            <a:r>
              <a:rPr lang="en-US" sz="1800" b="1" dirty="0"/>
              <a:t>specify the amount of the lump sum or penalty payment </a:t>
            </a:r>
            <a:r>
              <a:rPr lang="en-US" sz="1400" dirty="0"/>
              <a:t>to be paid by the Member State concerned which it considers appropriate in the circumstances.</a:t>
            </a:r>
            <a:r>
              <a:rPr lang="cs-CZ" sz="1400" dirty="0"/>
              <a:t> </a:t>
            </a:r>
            <a:r>
              <a:rPr lang="en-US" b="1" dirty="0"/>
              <a:t>If the Court finds that the Member State concerned has not complied with its judgment it may impose a lump sum or penalty payment on it.</a:t>
            </a:r>
          </a:p>
          <a:p>
            <a:pPr fontAlgn="base"/>
            <a:r>
              <a:rPr lang="en-US" sz="1400" dirty="0"/>
              <a:t>This procedure shall be without prejudice to Article 259.</a:t>
            </a:r>
          </a:p>
          <a:p>
            <a:pPr fontAlgn="base"/>
            <a:r>
              <a:rPr lang="en-US" sz="1400" dirty="0">
                <a:solidFill>
                  <a:srgbClr val="00B050"/>
                </a:solidFill>
              </a:rPr>
              <a:t>3. When the Commission brings a case before the Court pursuant to Article 258 on the grounds that the Member State concerned </a:t>
            </a:r>
            <a:r>
              <a:rPr lang="en-US" sz="1800" b="1" dirty="0">
                <a:solidFill>
                  <a:srgbClr val="00B050"/>
                </a:solidFill>
              </a:rPr>
              <a:t>has failed to fulfil its obligation to notify measures transposing a directive adopted under a legislative procedure</a:t>
            </a:r>
            <a:r>
              <a:rPr lang="en-US" sz="1200" dirty="0">
                <a:solidFill>
                  <a:srgbClr val="00B050"/>
                </a:solidFill>
              </a:rPr>
              <a:t>, </a:t>
            </a:r>
            <a:r>
              <a:rPr lang="en-US" sz="1800" b="1" dirty="0">
                <a:solidFill>
                  <a:srgbClr val="00B050"/>
                </a:solidFill>
              </a:rPr>
              <a:t>it may, when it deems appropriate, specify the amount of the lump sum or penalty payment to be paid by the Member State concerned </a:t>
            </a:r>
            <a:r>
              <a:rPr lang="en-US" sz="1400" dirty="0">
                <a:solidFill>
                  <a:srgbClr val="00B050"/>
                </a:solidFill>
              </a:rPr>
              <a:t>which it considers appropriate in the circumstances.</a:t>
            </a:r>
            <a:r>
              <a:rPr lang="cs-CZ" sz="1400" dirty="0">
                <a:solidFill>
                  <a:srgbClr val="00B050"/>
                </a:solidFill>
              </a:rPr>
              <a:t> </a:t>
            </a:r>
            <a:r>
              <a:rPr lang="en-US" sz="1400" dirty="0">
                <a:solidFill>
                  <a:srgbClr val="00B050"/>
                </a:solidFill>
              </a:rPr>
              <a:t>If the Court finds that there is an infringement it may impose a lump sum or penalty payment on the Member State concerned not exceeding the amount specified by the Commission. The payment obligation shall take effect on the date set by the Court in its judgment.</a:t>
            </a:r>
          </a:p>
          <a:p>
            <a:pPr marL="342900" indent="-342900">
              <a:buFontTx/>
              <a:buChar char="-"/>
            </a:pPr>
            <a:endParaRPr lang="cs-CZ" sz="1400" dirty="0"/>
          </a:p>
          <a:p>
            <a:pPr marL="342900" indent="-342900">
              <a:buFontTx/>
              <a:buChar char="-"/>
            </a:pPr>
            <a:endParaRPr lang="cs-CZ" sz="1400" dirty="0"/>
          </a:p>
        </p:txBody>
      </p:sp>
    </p:spTree>
    <p:extLst>
      <p:ext uri="{BB962C8B-B14F-4D97-AF65-F5344CB8AC3E}">
        <p14:creationId xmlns:p14="http://schemas.microsoft.com/office/powerpoint/2010/main" val="731497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Court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of</a:t>
            </a:r>
            <a:r>
              <a:rPr lang="cs-CZ" sz="1800" b="1" dirty="0">
                <a:solidFill>
                  <a:schemeClr val="accent1"/>
                </a:solidFill>
                <a:latin typeface="Roboto Slab" panose="020B0604020202020204" charset="0"/>
                <a:ea typeface="Roboto Slab" panose="020B0604020202020204" charset="0"/>
                <a:cs typeface="Nixie One"/>
                <a:sym typeface="Nixie One"/>
              </a:rPr>
              <a:t> Justice (CJEU)</a:t>
            </a: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629272" y="701521"/>
            <a:ext cx="8238002" cy="6524863"/>
          </a:xfrm>
          <a:prstGeom prst="rect">
            <a:avLst/>
          </a:prstGeom>
          <a:noFill/>
        </p:spPr>
        <p:txBody>
          <a:bodyPr wrap="square" rtlCol="0">
            <a:spAutoFit/>
          </a:bodyPr>
          <a:lstStyle/>
          <a:p>
            <a:pPr fontAlgn="base"/>
            <a:r>
              <a:rPr lang="cs-CZ" sz="2000" dirty="0">
                <a:latin typeface="Roboto Slab" panose="020B0604020202020204" charset="0"/>
                <a:ea typeface="Roboto Slab" panose="020B0604020202020204" charset="0"/>
              </a:rPr>
              <a:t>S</a:t>
            </a:r>
            <a:r>
              <a:rPr lang="en-US" sz="2000" dirty="0" err="1">
                <a:latin typeface="Roboto Slab" panose="020B0604020202020204" charset="0"/>
                <a:ea typeface="Roboto Slab" panose="020B0604020202020204" charset="0"/>
              </a:rPr>
              <a:t>eriousness</a:t>
            </a:r>
            <a:r>
              <a:rPr lang="en-US" sz="2000" dirty="0">
                <a:latin typeface="Roboto Slab" panose="020B0604020202020204" charset="0"/>
                <a:ea typeface="Roboto Slab" panose="020B0604020202020204" charset="0"/>
              </a:rPr>
              <a:t> of the infringement</a:t>
            </a:r>
            <a:r>
              <a:rPr lang="cs-CZ" sz="2000" dirty="0">
                <a:latin typeface="Roboto Slab" panose="020B0604020202020204" charset="0"/>
                <a:ea typeface="Roboto Slab" panose="020B0604020202020204" charset="0"/>
              </a:rPr>
              <a:t>:</a:t>
            </a:r>
            <a:endParaRPr lang="en-US" sz="2000" dirty="0">
              <a:latin typeface="Roboto Slab" panose="020B0604020202020204" charset="0"/>
              <a:ea typeface="Roboto Slab" panose="020B0604020202020204" charset="0"/>
            </a:endParaRPr>
          </a:p>
          <a:p>
            <a:pPr fontAlgn="base"/>
            <a:r>
              <a:rPr lang="en-US" dirty="0">
                <a:latin typeface="Roboto Slab" panose="020B0604020202020204" charset="0"/>
                <a:ea typeface="Roboto Slab" panose="020B0604020202020204" charset="0"/>
              </a:rPr>
              <a:t>– the loss of Community own resources,</a:t>
            </a:r>
          </a:p>
          <a:p>
            <a:pPr fontAlgn="base"/>
            <a:r>
              <a:rPr lang="en-US" dirty="0">
                <a:latin typeface="Roboto Slab" panose="020B0604020202020204" charset="0"/>
                <a:ea typeface="Roboto Slab" panose="020B0604020202020204" charset="0"/>
              </a:rPr>
              <a:t>– the impact of the infringement on the way the Community functions,</a:t>
            </a:r>
          </a:p>
          <a:p>
            <a:pPr fontAlgn="base"/>
            <a:r>
              <a:rPr lang="en-US" dirty="0">
                <a:latin typeface="Roboto Slab" panose="020B0604020202020204" charset="0"/>
                <a:ea typeface="Roboto Slab" panose="020B0604020202020204" charset="0"/>
              </a:rPr>
              <a:t>– </a:t>
            </a:r>
            <a:r>
              <a:rPr lang="en-US" sz="2000" b="1" dirty="0">
                <a:solidFill>
                  <a:schemeClr val="accent5"/>
                </a:solidFill>
                <a:latin typeface="Roboto Slab" panose="020B0604020202020204" charset="0"/>
                <a:ea typeface="Roboto Slab" panose="020B0604020202020204" charset="0"/>
              </a:rPr>
              <a:t>serious or irreparable damage to human health or the environment</a:t>
            </a:r>
            <a:r>
              <a:rPr lang="en-US" sz="2000" dirty="0">
                <a:solidFill>
                  <a:schemeClr val="accent5"/>
                </a:solidFill>
                <a:latin typeface="Roboto Slab" panose="020B0604020202020204" charset="0"/>
                <a:ea typeface="Roboto Slab" panose="020B0604020202020204" charset="0"/>
              </a:rPr>
              <a:t>,</a:t>
            </a:r>
          </a:p>
          <a:p>
            <a:pPr fontAlgn="base"/>
            <a:r>
              <a:rPr lang="en-US" dirty="0">
                <a:latin typeface="Roboto Slab" panose="020B0604020202020204" charset="0"/>
                <a:ea typeface="Roboto Slab" panose="020B0604020202020204" charset="0"/>
              </a:rPr>
              <a:t>– economic or other harm suffered by individuals and economic operators, including intangible consequences, such as personal development,</a:t>
            </a:r>
          </a:p>
          <a:p>
            <a:pPr fontAlgn="base"/>
            <a:r>
              <a:rPr lang="en-US" dirty="0">
                <a:latin typeface="Roboto Slab" panose="020B0604020202020204" charset="0"/>
                <a:ea typeface="Roboto Slab" panose="020B0604020202020204" charset="0"/>
              </a:rPr>
              <a:t>– the financial sums involved in the infringement,</a:t>
            </a:r>
          </a:p>
          <a:p>
            <a:pPr fontAlgn="base"/>
            <a:r>
              <a:rPr lang="en-US" dirty="0">
                <a:latin typeface="Roboto Slab" panose="020B0604020202020204" charset="0"/>
                <a:ea typeface="Roboto Slab" panose="020B0604020202020204" charset="0"/>
              </a:rPr>
              <a:t>– any possible financial advantage that the Member State gains from not complying with the judgment of the Court,</a:t>
            </a:r>
          </a:p>
          <a:p>
            <a:pPr fontAlgn="base"/>
            <a:r>
              <a:rPr lang="en-US" dirty="0">
                <a:latin typeface="Roboto Slab" panose="020B0604020202020204" charset="0"/>
                <a:ea typeface="Roboto Slab" panose="020B0604020202020204" charset="0"/>
              </a:rPr>
              <a:t>– the relative importance of the infringement taking into account the turnover or added value of the economic sector concerned in the Member State in question,</a:t>
            </a:r>
          </a:p>
          <a:p>
            <a:pPr fontAlgn="base"/>
            <a:r>
              <a:rPr lang="en-US" dirty="0">
                <a:latin typeface="Roboto Slab" panose="020B0604020202020204" charset="0"/>
                <a:ea typeface="Roboto Slab" panose="020B0604020202020204" charset="0"/>
              </a:rPr>
              <a:t>– the size of the population affected by the infringement (the degree of seriousness could be considered less if the infringement does not concern the whole of the Member State in question),</a:t>
            </a:r>
          </a:p>
          <a:p>
            <a:pPr fontAlgn="base"/>
            <a:r>
              <a:rPr lang="en-US" dirty="0">
                <a:latin typeface="Roboto Slab" panose="020B0604020202020204" charset="0"/>
                <a:ea typeface="Roboto Slab" panose="020B0604020202020204" charset="0"/>
              </a:rPr>
              <a:t>– the Community’s responsibility with respect to non-member countries,</a:t>
            </a:r>
          </a:p>
          <a:p>
            <a:pPr fontAlgn="base"/>
            <a:r>
              <a:rPr lang="en-US" dirty="0">
                <a:latin typeface="Roboto Slab" panose="020B0604020202020204" charset="0"/>
                <a:ea typeface="Roboto Slab" panose="020B0604020202020204" charset="0"/>
              </a:rPr>
              <a:t>– whether the infringement is a one-off or a repeat of an earlier infringement (for example, repeated delay in transposing directives in a certain sector).</a:t>
            </a:r>
          </a:p>
          <a:p>
            <a:pPr marL="342900" indent="-342900">
              <a:buFontTx/>
              <a:buChar char="-"/>
            </a:pPr>
            <a:endParaRPr lang="cs-CZ" sz="2400" dirty="0"/>
          </a:p>
          <a:p>
            <a:pPr marL="342900" indent="-342900">
              <a:buFontTx/>
              <a:buChar char="-"/>
            </a:pPr>
            <a:endParaRPr lang="cs-CZ" sz="2400" dirty="0"/>
          </a:p>
          <a:p>
            <a:pPr marL="342900" indent="-342900">
              <a:buFontTx/>
              <a:buChar char="-"/>
            </a:pPr>
            <a:endParaRPr lang="cs-CZ" sz="2400" dirty="0"/>
          </a:p>
          <a:p>
            <a:pPr marL="342900" indent="-342900">
              <a:buFontTx/>
              <a:buChar char="-"/>
            </a:pPr>
            <a:endParaRPr lang="cs-CZ" sz="2400" dirty="0"/>
          </a:p>
          <a:p>
            <a:pPr marL="342900" indent="-342900">
              <a:buFontTx/>
              <a:buChar char="-"/>
            </a:pPr>
            <a:endParaRPr lang="cs-CZ" sz="2400" dirty="0"/>
          </a:p>
          <a:p>
            <a:pPr marL="342900" indent="-342900">
              <a:buFontTx/>
              <a:buChar char="-"/>
            </a:pPr>
            <a:endParaRPr lang="cs-CZ" sz="2400" dirty="0"/>
          </a:p>
        </p:txBody>
      </p:sp>
    </p:spTree>
    <p:extLst>
      <p:ext uri="{BB962C8B-B14F-4D97-AF65-F5344CB8AC3E}">
        <p14:creationId xmlns:p14="http://schemas.microsoft.com/office/powerpoint/2010/main" val="10871994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Court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of</a:t>
            </a:r>
            <a:r>
              <a:rPr lang="cs-CZ" sz="1800" b="1" dirty="0">
                <a:solidFill>
                  <a:schemeClr val="accent1"/>
                </a:solidFill>
                <a:latin typeface="Roboto Slab" panose="020B0604020202020204" charset="0"/>
                <a:ea typeface="Roboto Slab" panose="020B0604020202020204" charset="0"/>
                <a:cs typeface="Nixie One"/>
                <a:sym typeface="Nixie One"/>
              </a:rPr>
              <a:t> Justice (CJEU)</a:t>
            </a: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pic>
        <p:nvPicPr>
          <p:cNvPr id="5" name="Picture 2" descr="http://www.cometogreece.com.gr/hightravel/images/xaniass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28192" y="2441126"/>
            <a:ext cx="3632042" cy="2360827"/>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p:cNvSpPr txBox="1"/>
          <p:nvPr/>
        </p:nvSpPr>
        <p:spPr>
          <a:xfrm>
            <a:off x="629272" y="988516"/>
            <a:ext cx="7056784" cy="4154984"/>
          </a:xfrm>
          <a:prstGeom prst="rect">
            <a:avLst/>
          </a:prstGeom>
          <a:noFill/>
        </p:spPr>
        <p:txBody>
          <a:bodyPr wrap="square" rtlCol="0">
            <a:spAutoFit/>
          </a:bodyPr>
          <a:lstStyle/>
          <a:p>
            <a:pPr fontAlgn="base"/>
            <a:r>
              <a:rPr lang="cs-CZ" sz="2400" dirty="0">
                <a:latin typeface="Roboto Slab" panose="020B0604020202020204" charset="0"/>
                <a:ea typeface="Roboto Slab" panose="020B0604020202020204" charset="0"/>
              </a:rPr>
              <a:t>C-387/97 – </a:t>
            </a:r>
            <a:r>
              <a:rPr lang="cs-CZ" sz="2400" dirty="0" err="1">
                <a:latin typeface="Roboto Slab" panose="020B0604020202020204" charset="0"/>
                <a:ea typeface="Roboto Slab" panose="020B0604020202020204" charset="0"/>
              </a:rPr>
              <a:t>first</a:t>
            </a:r>
            <a:r>
              <a:rPr lang="cs-CZ" sz="2400" dirty="0">
                <a:latin typeface="Roboto Slab" panose="020B0604020202020204" charset="0"/>
                <a:ea typeface="Roboto Slab" panose="020B0604020202020204" charset="0"/>
              </a:rPr>
              <a:t> fine</a:t>
            </a:r>
          </a:p>
          <a:p>
            <a:pPr marL="342900" indent="-342900" fontAlgn="base">
              <a:buFontTx/>
              <a:buChar char="-"/>
            </a:pPr>
            <a:r>
              <a:rPr lang="cs-CZ" sz="2400" dirty="0" err="1">
                <a:latin typeface="Roboto Slab" panose="020B0604020202020204" charset="0"/>
                <a:ea typeface="Roboto Slab" panose="020B0604020202020204" charset="0"/>
              </a:rPr>
              <a:t>Waste</a:t>
            </a:r>
            <a:r>
              <a:rPr lang="cs-CZ" sz="2400" dirty="0">
                <a:latin typeface="Roboto Slab" panose="020B0604020202020204" charset="0"/>
                <a:ea typeface="Roboto Slab" panose="020B0604020202020204" charset="0"/>
              </a:rPr>
              <a:t> management in </a:t>
            </a:r>
            <a:r>
              <a:rPr lang="cs-CZ" sz="2400" dirty="0" err="1">
                <a:latin typeface="Roboto Slab" panose="020B0604020202020204" charset="0"/>
                <a:ea typeface="Roboto Slab" panose="020B0604020202020204" charset="0"/>
              </a:rPr>
              <a:t>Chania</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Crete</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problems</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known</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from</a:t>
            </a:r>
            <a:r>
              <a:rPr lang="cs-CZ" sz="2400" dirty="0">
                <a:latin typeface="Roboto Slab" panose="020B0604020202020204" charset="0"/>
                <a:ea typeface="Roboto Slab" panose="020B0604020202020204" charset="0"/>
              </a:rPr>
              <a:t> 1987, </a:t>
            </a:r>
            <a:r>
              <a:rPr lang="cs-CZ" sz="2400" dirty="0" err="1">
                <a:latin typeface="Roboto Slab" panose="020B0604020202020204" charset="0"/>
                <a:ea typeface="Roboto Slab" panose="020B0604020202020204" charset="0"/>
              </a:rPr>
              <a:t>first</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judgment</a:t>
            </a:r>
            <a:r>
              <a:rPr lang="cs-CZ" sz="2400" dirty="0">
                <a:latin typeface="Roboto Slab" panose="020B0604020202020204" charset="0"/>
                <a:ea typeface="Roboto Slab" panose="020B0604020202020204" charset="0"/>
              </a:rPr>
              <a:t> C-45/91</a:t>
            </a:r>
          </a:p>
          <a:p>
            <a:pPr marL="285750" indent="-285750" fontAlgn="base">
              <a:buFontTx/>
              <a:buChar char="-"/>
            </a:pPr>
            <a:r>
              <a:rPr lang="cs-CZ" sz="2400" dirty="0">
                <a:latin typeface="Roboto Slab" panose="020B0604020202020204" charset="0"/>
                <a:ea typeface="Roboto Slab" panose="020B0604020202020204" charset="0"/>
              </a:rPr>
              <a:t> 24.600 EUR/</a:t>
            </a:r>
            <a:r>
              <a:rPr lang="cs-CZ" sz="2400" dirty="0" err="1">
                <a:latin typeface="Roboto Slab" panose="020B0604020202020204" charset="0"/>
                <a:ea typeface="Roboto Slab" panose="020B0604020202020204" charset="0"/>
              </a:rPr>
              <a:t>day</a:t>
            </a:r>
            <a:r>
              <a:rPr lang="cs-CZ" sz="2400" dirty="0">
                <a:latin typeface="Roboto Slab" panose="020B0604020202020204" charset="0"/>
                <a:ea typeface="Roboto Slab" panose="020B0604020202020204" charset="0"/>
              </a:rPr>
              <a:t> </a:t>
            </a:r>
            <a:r>
              <a:rPr lang="cs-CZ" sz="2400" dirty="0" err="1">
                <a:latin typeface="Roboto Slab" panose="020B0604020202020204" charset="0"/>
                <a:ea typeface="Roboto Slab" panose="020B0604020202020204" charset="0"/>
              </a:rPr>
              <a:t>requested</a:t>
            </a:r>
            <a:r>
              <a:rPr lang="cs-CZ" sz="2400" dirty="0">
                <a:latin typeface="Roboto Slab" panose="020B0604020202020204" charset="0"/>
                <a:ea typeface="Roboto Slab" panose="020B0604020202020204" charset="0"/>
              </a:rPr>
              <a:t> </a:t>
            </a:r>
            <a:endParaRPr lang="en-US" dirty="0">
              <a:latin typeface="Roboto Slab" panose="020B0604020202020204" charset="0"/>
              <a:ea typeface="Roboto Slab" panose="020B0604020202020204" charset="0"/>
            </a:endParaRPr>
          </a:p>
          <a:p>
            <a:pPr marL="342900" indent="-342900">
              <a:buFontTx/>
              <a:buChar char="-"/>
            </a:pPr>
            <a:endParaRPr lang="cs-CZ" sz="2400" dirty="0">
              <a:latin typeface="Roboto Slab" panose="020B0604020202020204" charset="0"/>
              <a:ea typeface="Roboto Slab" panose="020B0604020202020204" charset="0"/>
            </a:endParaRPr>
          </a:p>
          <a:p>
            <a:pPr marL="342900" indent="-342900">
              <a:buFontTx/>
              <a:buChar char="-"/>
            </a:pPr>
            <a:endParaRPr lang="cs-CZ" sz="2400" dirty="0">
              <a:latin typeface="Roboto Slab" panose="020B0604020202020204" charset="0"/>
              <a:ea typeface="Roboto Slab" panose="020B0604020202020204" charset="0"/>
            </a:endParaRPr>
          </a:p>
          <a:p>
            <a:pPr marL="342900" indent="-342900">
              <a:buFontTx/>
              <a:buChar char="-"/>
            </a:pPr>
            <a:endParaRPr lang="cs-CZ" sz="2400" dirty="0">
              <a:latin typeface="Roboto Slab" panose="020B0604020202020204" charset="0"/>
              <a:ea typeface="Roboto Slab" panose="020B0604020202020204" charset="0"/>
            </a:endParaRPr>
          </a:p>
          <a:p>
            <a:pPr marL="342900" indent="-342900">
              <a:buFontTx/>
              <a:buChar char="-"/>
            </a:pPr>
            <a:endParaRPr lang="cs-CZ" sz="2400" dirty="0">
              <a:latin typeface="Roboto Slab" panose="020B0604020202020204" charset="0"/>
              <a:ea typeface="Roboto Slab" panose="020B0604020202020204" charset="0"/>
            </a:endParaRPr>
          </a:p>
          <a:p>
            <a:pPr marL="342900" indent="-342900">
              <a:buFontTx/>
              <a:buChar char="-"/>
            </a:pPr>
            <a:endParaRPr lang="cs-CZ" sz="2400" dirty="0">
              <a:latin typeface="Roboto Slab" panose="020B0604020202020204" charset="0"/>
              <a:ea typeface="Roboto Slab" panose="020B0604020202020204" charset="0"/>
            </a:endParaRPr>
          </a:p>
          <a:p>
            <a:pPr marL="342900" indent="-342900">
              <a:buFontTx/>
              <a:buChar char="-"/>
            </a:pPr>
            <a:endParaRPr lang="cs-CZ" sz="2400" dirty="0">
              <a:latin typeface="Roboto Slab" panose="020B0604020202020204" charset="0"/>
              <a:ea typeface="Roboto Slab" panose="020B0604020202020204" charset="0"/>
            </a:endParaRPr>
          </a:p>
        </p:txBody>
      </p:sp>
    </p:spTree>
    <p:extLst>
      <p:ext uri="{BB962C8B-B14F-4D97-AF65-F5344CB8AC3E}">
        <p14:creationId xmlns:p14="http://schemas.microsoft.com/office/powerpoint/2010/main" val="6501976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49ED6681-F87D-4B75-AEF3-D534630CB47E}"/>
              </a:ext>
            </a:extLst>
          </p:cNvPr>
          <p:cNvPicPr>
            <a:picLocks noChangeAspect="1"/>
          </p:cNvPicPr>
          <p:nvPr/>
        </p:nvPicPr>
        <p:blipFill>
          <a:blip r:embed="rId2"/>
          <a:stretch>
            <a:fillRect/>
          </a:stretch>
        </p:blipFill>
        <p:spPr>
          <a:xfrm>
            <a:off x="1876210" y="0"/>
            <a:ext cx="5391579" cy="5143500"/>
          </a:xfrm>
          <a:prstGeom prst="rect">
            <a:avLst/>
          </a:prstGeom>
        </p:spPr>
      </p:pic>
    </p:spTree>
    <p:extLst>
      <p:ext uri="{BB962C8B-B14F-4D97-AF65-F5344CB8AC3E}">
        <p14:creationId xmlns:p14="http://schemas.microsoft.com/office/powerpoint/2010/main" val="2045243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en-US" sz="1800" b="1" dirty="0">
                <a:solidFill>
                  <a:schemeClr val="accent1"/>
                </a:solidFill>
                <a:latin typeface="Roboto Slab" panose="020B0604020202020204" charset="0"/>
                <a:ea typeface="Roboto Slab" panose="020B0604020202020204" charset="0"/>
                <a:cs typeface="Nixie One"/>
                <a:sym typeface="Nixie One"/>
              </a:rPr>
              <a:t>Article 191</a:t>
            </a:r>
          </a:p>
          <a:p>
            <a:pPr lvl="0">
              <a:spcBef>
                <a:spcPts val="600"/>
              </a:spcBef>
            </a:pPr>
            <a:r>
              <a:rPr lang="en-US" sz="1800" b="1" dirty="0">
                <a:solidFill>
                  <a:schemeClr val="tx1"/>
                </a:solidFill>
                <a:latin typeface="Roboto Slab" panose="020B0604020202020204" charset="0"/>
                <a:ea typeface="Roboto Slab" panose="020B0604020202020204" charset="0"/>
                <a:cs typeface="Nixie One"/>
                <a:sym typeface="Nixie One"/>
              </a:rPr>
              <a:t>1. Union policy on the environment shall contribute to pursuit of the following objectives:</a:t>
            </a:r>
          </a:p>
          <a:p>
            <a:pPr lvl="0">
              <a:spcBef>
                <a:spcPts val="600"/>
              </a:spcBef>
            </a:pPr>
            <a:r>
              <a:rPr lang="en-US" sz="1800" b="1" dirty="0">
                <a:solidFill>
                  <a:schemeClr val="tx1"/>
                </a:solidFill>
                <a:latin typeface="Roboto Slab" panose="020B0604020202020204" charset="0"/>
                <a:ea typeface="Roboto Slab" panose="020B0604020202020204" charset="0"/>
                <a:cs typeface="Nixie One"/>
                <a:sym typeface="Nixie One"/>
              </a:rPr>
              <a:t>- preserving, protecting and improving the </a:t>
            </a:r>
            <a:r>
              <a:rPr lang="en-US" sz="1800" b="1" dirty="0">
                <a:solidFill>
                  <a:srgbClr val="00B050"/>
                </a:solidFill>
                <a:latin typeface="Roboto Slab" panose="020B0604020202020204" charset="0"/>
                <a:ea typeface="Roboto Slab" panose="020B0604020202020204" charset="0"/>
                <a:cs typeface="Nixie One"/>
                <a:sym typeface="Nixie One"/>
              </a:rPr>
              <a:t>quality of the environment</a:t>
            </a:r>
            <a:r>
              <a:rPr lang="en-US" sz="1800" b="1" dirty="0">
                <a:solidFill>
                  <a:schemeClr val="tx1"/>
                </a:solidFill>
                <a:latin typeface="Roboto Slab" panose="020B0604020202020204" charset="0"/>
                <a:ea typeface="Roboto Slab" panose="020B0604020202020204" charset="0"/>
                <a:cs typeface="Nixie One"/>
                <a:sym typeface="Nixie One"/>
              </a:rPr>
              <a:t>,</a:t>
            </a:r>
          </a:p>
          <a:p>
            <a:pPr lvl="0">
              <a:spcBef>
                <a:spcPts val="600"/>
              </a:spcBef>
            </a:pPr>
            <a:r>
              <a:rPr lang="en-US" sz="1800" b="1" dirty="0">
                <a:solidFill>
                  <a:schemeClr val="tx1"/>
                </a:solidFill>
                <a:latin typeface="Roboto Slab" panose="020B0604020202020204" charset="0"/>
                <a:ea typeface="Roboto Slab" panose="020B0604020202020204" charset="0"/>
                <a:cs typeface="Nixie One"/>
                <a:sym typeface="Nixie One"/>
              </a:rPr>
              <a:t>- protecting </a:t>
            </a:r>
            <a:r>
              <a:rPr lang="en-US" sz="1800" b="1" dirty="0">
                <a:solidFill>
                  <a:srgbClr val="00B050"/>
                </a:solidFill>
                <a:latin typeface="Roboto Slab" panose="020B0604020202020204" charset="0"/>
                <a:ea typeface="Roboto Slab" panose="020B0604020202020204" charset="0"/>
                <a:cs typeface="Nixie One"/>
                <a:sym typeface="Nixie One"/>
              </a:rPr>
              <a:t>human health</a:t>
            </a:r>
            <a:r>
              <a:rPr lang="en-US" sz="1800" b="1" dirty="0">
                <a:solidFill>
                  <a:schemeClr val="tx1"/>
                </a:solidFill>
                <a:latin typeface="Roboto Slab" panose="020B0604020202020204" charset="0"/>
                <a:ea typeface="Roboto Slab" panose="020B0604020202020204" charset="0"/>
                <a:cs typeface="Nixie One"/>
                <a:sym typeface="Nixie One"/>
              </a:rPr>
              <a:t>,</a:t>
            </a:r>
          </a:p>
          <a:p>
            <a:pPr lvl="0">
              <a:spcBef>
                <a:spcPts val="600"/>
              </a:spcBef>
            </a:pPr>
            <a:r>
              <a:rPr lang="en-US" sz="1800" b="1" dirty="0">
                <a:solidFill>
                  <a:schemeClr val="tx1"/>
                </a:solidFill>
                <a:latin typeface="Roboto Slab" panose="020B0604020202020204" charset="0"/>
                <a:ea typeface="Roboto Slab" panose="020B0604020202020204" charset="0"/>
                <a:cs typeface="Nixie One"/>
                <a:sym typeface="Nixie One"/>
              </a:rPr>
              <a:t>- prudent and rational </a:t>
            </a:r>
            <a:r>
              <a:rPr lang="en-US" sz="1800" b="1" dirty="0" err="1">
                <a:solidFill>
                  <a:schemeClr val="tx1"/>
                </a:solidFill>
                <a:latin typeface="Roboto Slab" panose="020B0604020202020204" charset="0"/>
                <a:ea typeface="Roboto Slab" panose="020B0604020202020204" charset="0"/>
                <a:cs typeface="Nixie One"/>
                <a:sym typeface="Nixie One"/>
              </a:rPr>
              <a:t>utilisation</a:t>
            </a:r>
            <a:r>
              <a:rPr lang="en-US" sz="1800" b="1" dirty="0">
                <a:solidFill>
                  <a:schemeClr val="tx1"/>
                </a:solidFill>
                <a:latin typeface="Roboto Slab" panose="020B0604020202020204" charset="0"/>
                <a:ea typeface="Roboto Slab" panose="020B0604020202020204" charset="0"/>
                <a:cs typeface="Nixie One"/>
                <a:sym typeface="Nixie One"/>
              </a:rPr>
              <a:t> of </a:t>
            </a:r>
            <a:r>
              <a:rPr lang="en-US" sz="1800" b="1" dirty="0">
                <a:solidFill>
                  <a:srgbClr val="00B050"/>
                </a:solidFill>
                <a:latin typeface="Roboto Slab" panose="020B0604020202020204" charset="0"/>
                <a:ea typeface="Roboto Slab" panose="020B0604020202020204" charset="0"/>
                <a:cs typeface="Nixie One"/>
                <a:sym typeface="Nixie One"/>
              </a:rPr>
              <a:t>natural resources</a:t>
            </a:r>
            <a:r>
              <a:rPr lang="en-US" sz="1800" b="1" dirty="0">
                <a:solidFill>
                  <a:schemeClr val="tx1"/>
                </a:solidFill>
                <a:latin typeface="Roboto Slab" panose="020B0604020202020204" charset="0"/>
                <a:ea typeface="Roboto Slab" panose="020B0604020202020204" charset="0"/>
                <a:cs typeface="Nixie One"/>
                <a:sym typeface="Nixie One"/>
              </a:rPr>
              <a:t>,</a:t>
            </a:r>
          </a:p>
          <a:p>
            <a:pPr lvl="0">
              <a:spcBef>
                <a:spcPts val="600"/>
              </a:spcBef>
            </a:pPr>
            <a:r>
              <a:rPr lang="en-US" sz="1800" b="1" dirty="0">
                <a:solidFill>
                  <a:schemeClr val="tx1"/>
                </a:solidFill>
                <a:latin typeface="Roboto Slab" panose="020B0604020202020204" charset="0"/>
                <a:ea typeface="Roboto Slab" panose="020B0604020202020204" charset="0"/>
                <a:cs typeface="Nixie One"/>
                <a:sym typeface="Nixie One"/>
              </a:rPr>
              <a:t>- promoting </a:t>
            </a:r>
            <a:r>
              <a:rPr lang="en-US" sz="1800" b="1" dirty="0">
                <a:solidFill>
                  <a:srgbClr val="00B050"/>
                </a:solidFill>
                <a:latin typeface="Roboto Slab" panose="020B0604020202020204" charset="0"/>
                <a:ea typeface="Roboto Slab" panose="020B0604020202020204" charset="0"/>
                <a:cs typeface="Nixie One"/>
                <a:sym typeface="Nixie One"/>
              </a:rPr>
              <a:t>measures at international level </a:t>
            </a:r>
            <a:r>
              <a:rPr lang="en-US" sz="1800" b="1" dirty="0">
                <a:solidFill>
                  <a:schemeClr val="tx1"/>
                </a:solidFill>
                <a:latin typeface="Roboto Slab" panose="020B0604020202020204" charset="0"/>
                <a:ea typeface="Roboto Slab" panose="020B0604020202020204" charset="0"/>
                <a:cs typeface="Nixie One"/>
                <a:sym typeface="Nixie One"/>
              </a:rPr>
              <a:t>to deal with regional or worldwide environmental problems, and in particular combating climate change.</a:t>
            </a: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r>
              <a:rPr lang="en-US" sz="1800" b="1" dirty="0">
                <a:solidFill>
                  <a:schemeClr val="tx1"/>
                </a:solidFill>
                <a:latin typeface="Roboto Slab" panose="020B0604020202020204" charset="0"/>
                <a:ea typeface="Roboto Slab" panose="020B0604020202020204" charset="0"/>
                <a:cs typeface="Nixie One"/>
                <a:sym typeface="Nixie One"/>
              </a:rPr>
              <a:t>2. Union policy on the environment shall aim at a </a:t>
            </a:r>
            <a:r>
              <a:rPr lang="en-US" sz="1800" b="1" dirty="0">
                <a:solidFill>
                  <a:schemeClr val="accent2"/>
                </a:solidFill>
                <a:latin typeface="Roboto Slab" panose="020B0604020202020204" charset="0"/>
                <a:ea typeface="Roboto Slab" panose="020B0604020202020204" charset="0"/>
                <a:cs typeface="Nixie One"/>
                <a:sym typeface="Nixie One"/>
              </a:rPr>
              <a:t>high level of protection </a:t>
            </a:r>
            <a:r>
              <a:rPr lang="en-US" sz="1800" b="1" dirty="0">
                <a:solidFill>
                  <a:schemeClr val="tx1"/>
                </a:solidFill>
                <a:latin typeface="Roboto Slab" panose="020B0604020202020204" charset="0"/>
                <a:ea typeface="Roboto Slab" panose="020B0604020202020204" charset="0"/>
                <a:cs typeface="Nixie One"/>
                <a:sym typeface="Nixie One"/>
              </a:rPr>
              <a:t>taking into account the diversity of situations in the various regions of the Union. It shall be based on the </a:t>
            </a:r>
            <a:r>
              <a:rPr lang="en-US" sz="1800" b="1" dirty="0">
                <a:solidFill>
                  <a:schemeClr val="accent2"/>
                </a:solidFill>
                <a:latin typeface="Roboto Slab" panose="020B0604020202020204" charset="0"/>
                <a:ea typeface="Roboto Slab" panose="020B0604020202020204" charset="0"/>
                <a:cs typeface="Nixie One"/>
                <a:sym typeface="Nixie One"/>
              </a:rPr>
              <a:t>precautionary principle</a:t>
            </a:r>
            <a:r>
              <a:rPr lang="en-US" sz="1800" b="1" dirty="0">
                <a:solidFill>
                  <a:schemeClr val="tx1"/>
                </a:solidFill>
                <a:latin typeface="Roboto Slab" panose="020B0604020202020204" charset="0"/>
                <a:ea typeface="Roboto Slab" panose="020B0604020202020204" charset="0"/>
                <a:cs typeface="Nixie One"/>
                <a:sym typeface="Nixie One"/>
              </a:rPr>
              <a:t> and on the </a:t>
            </a:r>
            <a:r>
              <a:rPr lang="en-US" sz="1800" b="1" dirty="0">
                <a:solidFill>
                  <a:schemeClr val="accent2"/>
                </a:solidFill>
                <a:latin typeface="Roboto Slab" panose="020B0604020202020204" charset="0"/>
                <a:ea typeface="Roboto Slab" panose="020B0604020202020204" charset="0"/>
                <a:cs typeface="Nixie One"/>
                <a:sym typeface="Nixie One"/>
              </a:rPr>
              <a:t>principles that preventive action </a:t>
            </a:r>
            <a:r>
              <a:rPr lang="en-US" sz="1800" b="1" dirty="0">
                <a:solidFill>
                  <a:schemeClr val="tx1"/>
                </a:solidFill>
                <a:latin typeface="Roboto Slab" panose="020B0604020202020204" charset="0"/>
                <a:ea typeface="Roboto Slab" panose="020B0604020202020204" charset="0"/>
                <a:cs typeface="Nixie One"/>
                <a:sym typeface="Nixie One"/>
              </a:rPr>
              <a:t>should be taken, that environmental damage should as a priority be </a:t>
            </a:r>
            <a:r>
              <a:rPr lang="en-US" sz="1800" b="1" dirty="0">
                <a:solidFill>
                  <a:schemeClr val="accent2"/>
                </a:solidFill>
                <a:latin typeface="Roboto Slab" panose="020B0604020202020204" charset="0"/>
                <a:ea typeface="Roboto Slab" panose="020B0604020202020204" charset="0"/>
                <a:cs typeface="Nixie One"/>
                <a:sym typeface="Nixie One"/>
              </a:rPr>
              <a:t>rectified at source </a:t>
            </a:r>
            <a:r>
              <a:rPr lang="en-US" sz="1800" b="1" dirty="0">
                <a:solidFill>
                  <a:schemeClr val="tx1"/>
                </a:solidFill>
                <a:latin typeface="Roboto Slab" panose="020B0604020202020204" charset="0"/>
                <a:ea typeface="Roboto Slab" panose="020B0604020202020204" charset="0"/>
                <a:cs typeface="Nixie One"/>
                <a:sym typeface="Nixie One"/>
              </a:rPr>
              <a:t>and that </a:t>
            </a:r>
            <a:r>
              <a:rPr lang="en-US" sz="1800" b="1" dirty="0">
                <a:solidFill>
                  <a:schemeClr val="accent2"/>
                </a:solidFill>
                <a:latin typeface="Roboto Slab" panose="020B0604020202020204" charset="0"/>
                <a:ea typeface="Roboto Slab" panose="020B0604020202020204" charset="0"/>
                <a:cs typeface="Nixie One"/>
                <a:sym typeface="Nixie One"/>
              </a:rPr>
              <a:t>the polluter should pay</a:t>
            </a:r>
            <a:r>
              <a:rPr lang="en-US" sz="1800" b="1" dirty="0">
                <a:solidFill>
                  <a:schemeClr val="tx1"/>
                </a:solidFill>
                <a:latin typeface="Roboto Slab" panose="020B0604020202020204" charset="0"/>
                <a:ea typeface="Roboto Slab" panose="020B0604020202020204" charset="0"/>
                <a:cs typeface="Nixie One"/>
                <a:sym typeface="Nixie One"/>
              </a:rPr>
              <a:t>.</a:t>
            </a: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Tree>
    <p:extLst>
      <p:ext uri="{BB962C8B-B14F-4D97-AF65-F5344CB8AC3E}">
        <p14:creationId xmlns:p14="http://schemas.microsoft.com/office/powerpoint/2010/main" val="14627104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1319737" y="2251868"/>
            <a:ext cx="8238002" cy="845895"/>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Thank</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you</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for</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your</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attention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600" b="1" i="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600" b="1" i="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Tree>
    <p:extLst>
      <p:ext uri="{BB962C8B-B14F-4D97-AF65-F5344CB8AC3E}">
        <p14:creationId xmlns:p14="http://schemas.microsoft.com/office/powerpoint/2010/main" val="1574197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931952" y="158174"/>
            <a:ext cx="11046335" cy="461665"/>
          </a:xfrm>
          <a:prstGeom prst="rect">
            <a:avLst/>
          </a:prstGeom>
          <a:noFill/>
        </p:spPr>
        <p:txBody>
          <a:bodyPr wrap="square" rtlCol="0">
            <a:spAutoFit/>
          </a:bodyPr>
          <a:lstStyle/>
          <a:p>
            <a:pPr algn="ctr"/>
            <a:r>
              <a:rPr lang="cs-CZ" sz="2400" b="1" dirty="0" err="1">
                <a:latin typeface="Roboto Slab" panose="020B0604020202020204" charset="0"/>
                <a:ea typeface="Roboto Slab" panose="020B0604020202020204" charset="0"/>
              </a:rPr>
              <a:t>Competence</a:t>
            </a:r>
            <a:r>
              <a:rPr lang="cs-CZ" sz="2400" b="1" dirty="0">
                <a:latin typeface="Roboto Slab" panose="020B0604020202020204" charset="0"/>
                <a:ea typeface="Roboto Slab" panose="020B0604020202020204" charset="0"/>
              </a:rPr>
              <a:t> + Subsidiarity + </a:t>
            </a:r>
            <a:r>
              <a:rPr lang="cs-CZ" sz="2400" b="1" dirty="0" err="1">
                <a:latin typeface="Roboto Slab" panose="020B0604020202020204" charset="0"/>
                <a:ea typeface="Roboto Slab" panose="020B0604020202020204" charset="0"/>
              </a:rPr>
              <a:t>proportionality</a:t>
            </a:r>
            <a:endParaRPr lang="en-US" sz="2400" b="1" dirty="0">
              <a:latin typeface="Roboto Slab" panose="020B0604020202020204" charset="0"/>
              <a:ea typeface="Roboto Slab" panose="020B0604020202020204" charset="0"/>
            </a:endParaRPr>
          </a:p>
        </p:txBody>
      </p:sp>
      <p:pic>
        <p:nvPicPr>
          <p:cNvPr id="10242" name="Picture 2" descr="Výsledek obrázku pro candle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88027" y="955741"/>
            <a:ext cx="5406375" cy="3604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652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2"/>
            <a:ext cx="8238002" cy="5548523"/>
          </a:xfrm>
          <a:prstGeom prst="rect">
            <a:avLst/>
          </a:prstGeom>
          <a:noFill/>
          <a:ln>
            <a:noFill/>
          </a:ln>
        </p:spPr>
        <p:txBody>
          <a:bodyPr lIns="91425" tIns="91425" rIns="91425" bIns="91425" anchor="t" anchorCtr="0">
            <a:noAutofit/>
          </a:bodyPr>
          <a:lstStyle/>
          <a:p>
            <a:pPr lvl="0">
              <a:spcBef>
                <a:spcPts val="600"/>
              </a:spcBef>
            </a:pPr>
            <a:r>
              <a:rPr lang="cs-CZ" sz="1800" b="1" dirty="0">
                <a:solidFill>
                  <a:schemeClr val="accent1"/>
                </a:solidFill>
                <a:latin typeface="Roboto Slab" panose="020B0604020202020204" charset="0"/>
                <a:ea typeface="Roboto Slab" panose="020B0604020202020204" charset="0"/>
                <a:cs typeface="Nixie One"/>
                <a:sym typeface="Nixie One"/>
              </a:rPr>
              <a:t>Last </a:t>
            </a:r>
            <a:r>
              <a:rPr lang="cs-CZ" sz="1800" b="1" dirty="0" err="1">
                <a:solidFill>
                  <a:schemeClr val="accent1"/>
                </a:solidFill>
                <a:latin typeface="Roboto Slab" panose="020B0604020202020204" charset="0"/>
                <a:ea typeface="Roboto Slab" panose="020B0604020202020204" charset="0"/>
                <a:cs typeface="Nixie One"/>
                <a:sym typeface="Nixie One"/>
              </a:rPr>
              <a:t>lecture</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summary</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r>
              <a:rPr lang="en-US" sz="1800" b="1" dirty="0">
                <a:solidFill>
                  <a:schemeClr val="accent6"/>
                </a:solidFill>
                <a:latin typeface="Roboto Slab" panose="020B0604020202020204" charset="0"/>
                <a:ea typeface="Roboto Slab" panose="020B0604020202020204" charset="0"/>
                <a:cs typeface="Nixie One"/>
                <a:sym typeface="Nixie One"/>
              </a:rPr>
              <a:t>Aims of EU environmental policy:</a:t>
            </a:r>
          </a:p>
          <a:p>
            <a:pPr marL="285750" lvl="0" indent="-285750">
              <a:spcBef>
                <a:spcPts val="600"/>
              </a:spcBef>
              <a:buFont typeface="Arial" panose="020B0604020202020204" pitchFamily="34" charset="0"/>
              <a:buChar char="•"/>
            </a:pPr>
            <a:r>
              <a:rPr lang="en-US" sz="1800" b="1" dirty="0">
                <a:solidFill>
                  <a:schemeClr val="tx1"/>
                </a:solidFill>
                <a:latin typeface="Roboto Slab" panose="020B0604020202020204" charset="0"/>
                <a:ea typeface="Roboto Slab" panose="020B0604020202020204" charset="0"/>
                <a:cs typeface="Nixie One"/>
                <a:sym typeface="Nixie One"/>
              </a:rPr>
              <a:t>High level of protection</a:t>
            </a:r>
          </a:p>
          <a:p>
            <a:pPr marL="285750" lvl="0" indent="-285750">
              <a:spcBef>
                <a:spcPts val="600"/>
              </a:spcBef>
              <a:buFont typeface="Arial" panose="020B0604020202020204" pitchFamily="34" charset="0"/>
              <a:buChar char="•"/>
            </a:pPr>
            <a:r>
              <a:rPr lang="en-US" sz="1800" b="1" dirty="0">
                <a:solidFill>
                  <a:schemeClr val="tx1"/>
                </a:solidFill>
                <a:latin typeface="Roboto Slab" panose="020B0604020202020204" charset="0"/>
                <a:ea typeface="Roboto Slab" panose="020B0604020202020204" charset="0"/>
                <a:cs typeface="Nixie One"/>
                <a:sym typeface="Nixie One"/>
              </a:rPr>
              <a:t>Integration</a:t>
            </a:r>
          </a:p>
          <a:p>
            <a:pPr marL="285750" lvl="0" indent="-285750">
              <a:spcBef>
                <a:spcPts val="600"/>
              </a:spcBef>
              <a:buFont typeface="Arial" panose="020B0604020202020204" pitchFamily="34" charset="0"/>
              <a:buChar char="•"/>
            </a:pPr>
            <a:r>
              <a:rPr lang="en-US" sz="1800" b="1" dirty="0">
                <a:solidFill>
                  <a:schemeClr val="tx1"/>
                </a:solidFill>
                <a:latin typeface="Roboto Slab" panose="020B0604020202020204" charset="0"/>
                <a:ea typeface="Roboto Slab" panose="020B0604020202020204" charset="0"/>
                <a:cs typeface="Nixie One"/>
                <a:sym typeface="Nixie One"/>
              </a:rPr>
              <a:t>Sustainable development</a:t>
            </a:r>
          </a:p>
          <a:p>
            <a:pPr marL="285750" lvl="0" indent="-285750">
              <a:spcBef>
                <a:spcPts val="600"/>
              </a:spcBef>
              <a:buFont typeface="Arial" panose="020B0604020202020204" pitchFamily="34" charset="0"/>
              <a:buChar char="•"/>
            </a:pPr>
            <a:r>
              <a:rPr lang="en-US" sz="1800" b="1" dirty="0">
                <a:solidFill>
                  <a:schemeClr val="tx1"/>
                </a:solidFill>
                <a:latin typeface="Roboto Slab" panose="020B0604020202020204" charset="0"/>
                <a:ea typeface="Roboto Slab" panose="020B0604020202020204" charset="0"/>
                <a:cs typeface="Nixie One"/>
                <a:sym typeface="Nixie One"/>
              </a:rPr>
              <a:t>(Public participation)</a:t>
            </a: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r>
              <a:rPr lang="en-US" sz="1800" b="1" dirty="0">
                <a:solidFill>
                  <a:schemeClr val="accent6"/>
                </a:solidFill>
                <a:latin typeface="Roboto Slab" panose="020B0604020202020204" charset="0"/>
                <a:ea typeface="Roboto Slab" panose="020B0604020202020204" charset="0"/>
                <a:cs typeface="Nixie One"/>
                <a:sym typeface="Nixie One"/>
              </a:rPr>
              <a:t>Environmental principles (in narrow sense):</a:t>
            </a:r>
          </a:p>
          <a:p>
            <a:pPr marL="285750" indent="-285750">
              <a:spcBef>
                <a:spcPts val="600"/>
              </a:spcBef>
              <a:buFont typeface="Arial" panose="020B0604020202020204" pitchFamily="34" charset="0"/>
              <a:buChar char="•"/>
            </a:pPr>
            <a:r>
              <a:rPr lang="en-US" sz="1800" b="1" dirty="0">
                <a:solidFill>
                  <a:schemeClr val="tx1"/>
                </a:solidFill>
                <a:latin typeface="Roboto Slab" panose="020B0604020202020204" charset="0"/>
                <a:ea typeface="Roboto Slab" panose="020B0604020202020204" charset="0"/>
                <a:cs typeface="Nixie One"/>
                <a:sym typeface="Nixie One"/>
              </a:rPr>
              <a:t>Prevention</a:t>
            </a:r>
          </a:p>
          <a:p>
            <a:pPr marL="285750" lvl="0" indent="-285750">
              <a:spcBef>
                <a:spcPts val="600"/>
              </a:spcBef>
              <a:buFont typeface="Arial" panose="020B0604020202020204" pitchFamily="34" charset="0"/>
              <a:buChar char="•"/>
            </a:pPr>
            <a:r>
              <a:rPr lang="cs-CZ" sz="1800" b="1" dirty="0">
                <a:solidFill>
                  <a:schemeClr val="tx1"/>
                </a:solidFill>
                <a:latin typeface="Roboto Slab" panose="020B0604020202020204" charset="0"/>
                <a:ea typeface="Roboto Slab" panose="020B0604020202020204" charset="0"/>
                <a:cs typeface="Nixie One"/>
                <a:sym typeface="Nixie One"/>
              </a:rPr>
              <a:t>P</a:t>
            </a:r>
            <a:r>
              <a:rPr lang="en-US" sz="1800" b="1" dirty="0" err="1">
                <a:solidFill>
                  <a:schemeClr val="tx1"/>
                </a:solidFill>
                <a:latin typeface="Roboto Slab" panose="020B0604020202020204" charset="0"/>
                <a:ea typeface="Roboto Slab" panose="020B0604020202020204" charset="0"/>
                <a:cs typeface="Nixie One"/>
                <a:sym typeface="Nixie One"/>
              </a:rPr>
              <a:t>recautionary</a:t>
            </a:r>
            <a:r>
              <a:rPr lang="en-US" sz="1800" b="1" dirty="0">
                <a:solidFill>
                  <a:schemeClr val="tx1"/>
                </a:solidFill>
                <a:latin typeface="Roboto Slab" panose="020B0604020202020204" charset="0"/>
                <a:ea typeface="Roboto Slab" panose="020B0604020202020204" charset="0"/>
                <a:cs typeface="Nixie One"/>
                <a:sym typeface="Nixie One"/>
              </a:rPr>
              <a:t> principle </a:t>
            </a:r>
          </a:p>
          <a:p>
            <a:pPr marL="285750" lvl="0" indent="-285750">
              <a:spcBef>
                <a:spcPts val="600"/>
              </a:spcBef>
              <a:buFont typeface="Arial" panose="020B0604020202020204" pitchFamily="34" charset="0"/>
              <a:buChar char="•"/>
            </a:pPr>
            <a:r>
              <a:rPr lang="en-US" sz="1800" b="1" dirty="0">
                <a:solidFill>
                  <a:schemeClr val="tx1"/>
                </a:solidFill>
                <a:latin typeface="Roboto Slab" panose="020B0604020202020204" charset="0"/>
                <a:ea typeface="Roboto Slab" panose="020B0604020202020204" charset="0"/>
                <a:cs typeface="Nixie One"/>
                <a:sym typeface="Nixie One"/>
              </a:rPr>
              <a:t>Polluter pays </a:t>
            </a:r>
          </a:p>
          <a:p>
            <a:pPr marL="285750" lvl="0" indent="-285750">
              <a:spcBef>
                <a:spcPts val="600"/>
              </a:spcBef>
              <a:buFont typeface="Arial" panose="020B0604020202020204" pitchFamily="34" charset="0"/>
              <a:buChar char="•"/>
            </a:pPr>
            <a:r>
              <a:rPr lang="en-US" sz="1800" b="1" dirty="0">
                <a:solidFill>
                  <a:schemeClr val="tx1"/>
                </a:solidFill>
                <a:latin typeface="Roboto Slab" panose="020B0604020202020204" charset="0"/>
                <a:ea typeface="Roboto Slab" panose="020B0604020202020204" charset="0"/>
                <a:cs typeface="Nixie One"/>
                <a:sym typeface="Nixie One"/>
              </a:rPr>
              <a:t>Rectification at source</a:t>
            </a: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Tree>
    <p:extLst>
      <p:ext uri="{BB962C8B-B14F-4D97-AF65-F5344CB8AC3E}">
        <p14:creationId xmlns:p14="http://schemas.microsoft.com/office/powerpoint/2010/main" val="4090120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6"/>
                </a:solidFill>
                <a:latin typeface="Roboto Slab" panose="020B0604020202020204" charset="0"/>
                <a:ea typeface="Roboto Slab" panose="020B0604020202020204" charset="0"/>
                <a:cs typeface="Nixie One"/>
                <a:sym typeface="Nixie One"/>
              </a:rPr>
              <a:t>Today</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Harmonization</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of</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environmental</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requirements</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
        <p:nvSpPr>
          <p:cNvPr id="4" name="TextovéPole 3"/>
          <p:cNvSpPr txBox="1"/>
          <p:nvPr/>
        </p:nvSpPr>
        <p:spPr>
          <a:xfrm>
            <a:off x="851647" y="1039906"/>
            <a:ext cx="7467600" cy="2800767"/>
          </a:xfrm>
          <a:prstGeom prst="rect">
            <a:avLst/>
          </a:prstGeom>
          <a:noFill/>
        </p:spPr>
        <p:txBody>
          <a:bodyPr wrap="square" rtlCol="0">
            <a:spAutoFit/>
          </a:bodyPr>
          <a:lstStyle/>
          <a:p>
            <a:r>
              <a:rPr lang="cs-CZ" sz="1800" b="1" dirty="0" err="1">
                <a:latin typeface="Roboto Slab" panose="020B0604020202020204" charset="0"/>
                <a:ea typeface="Roboto Slab" panose="020B0604020202020204" charset="0"/>
              </a:rPr>
              <a:t>Reasons</a:t>
            </a:r>
            <a:r>
              <a:rPr lang="cs-CZ" sz="1800" dirty="0">
                <a:latin typeface="Roboto Slab" panose="020B0604020202020204" charset="0"/>
                <a:ea typeface="Roboto Slab" panose="020B0604020202020204" charset="0"/>
              </a:rPr>
              <a:t>:</a:t>
            </a:r>
          </a:p>
          <a:p>
            <a:endParaRPr lang="cs-CZ" sz="1800" dirty="0">
              <a:latin typeface="Roboto Slab" panose="020B0604020202020204" charset="0"/>
              <a:ea typeface="Roboto Slab" panose="020B0604020202020204" charset="0"/>
            </a:endParaRPr>
          </a:p>
          <a:p>
            <a:pPr marL="457200" indent="-457200" algn="just">
              <a:buFont typeface="Arial" pitchFamily="34" charset="0"/>
              <a:buChar char="•"/>
            </a:pPr>
            <a:r>
              <a:rPr lang="cs-CZ" sz="1800" b="1" u="sng" dirty="0" err="1">
                <a:solidFill>
                  <a:schemeClr val="accent6"/>
                </a:solidFill>
                <a:latin typeface="Roboto Slab" panose="020B0604020202020204" charset="0"/>
                <a:ea typeface="Roboto Slab" panose="020B0604020202020204" charset="0"/>
              </a:rPr>
              <a:t>Environmental</a:t>
            </a:r>
            <a:r>
              <a:rPr lang="cs-CZ" sz="1800" b="1" u="sng" dirty="0">
                <a:solidFill>
                  <a:schemeClr val="accent6"/>
                </a:solidFill>
                <a:latin typeface="Roboto Slab" panose="020B0604020202020204" charset="0"/>
                <a:ea typeface="Roboto Slab" panose="020B0604020202020204" charset="0"/>
              </a:rPr>
              <a:t> and </a:t>
            </a:r>
            <a:r>
              <a:rPr lang="cs-CZ" sz="1800" b="1" u="sng" dirty="0" err="1">
                <a:solidFill>
                  <a:schemeClr val="accent6"/>
                </a:solidFill>
                <a:latin typeface="Roboto Slab" panose="020B0604020202020204" charset="0"/>
                <a:ea typeface="Roboto Slab" panose="020B0604020202020204" charset="0"/>
              </a:rPr>
              <a:t>safety</a:t>
            </a:r>
            <a:r>
              <a:rPr lang="cs-CZ" sz="1800" b="1" u="sng" dirty="0">
                <a:solidFill>
                  <a:schemeClr val="accent6"/>
                </a:solidFill>
                <a:latin typeface="Roboto Slab" panose="020B0604020202020204" charset="0"/>
                <a:ea typeface="Roboto Slab" panose="020B0604020202020204" charset="0"/>
              </a:rPr>
              <a:t> </a:t>
            </a:r>
            <a:r>
              <a:rPr lang="cs-CZ" sz="1800" b="1" u="sng" dirty="0" err="1">
                <a:solidFill>
                  <a:schemeClr val="accent6"/>
                </a:solidFill>
                <a:latin typeface="Roboto Slab" panose="020B0604020202020204" charset="0"/>
                <a:ea typeface="Roboto Slab" panose="020B0604020202020204" charset="0"/>
              </a:rPr>
              <a:t>reasons</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facing</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transboundary</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or</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global</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problems</a:t>
            </a:r>
            <a:r>
              <a:rPr lang="cs-CZ" sz="1800" dirty="0">
                <a:latin typeface="Roboto Slab" panose="020B0604020202020204" charset="0"/>
                <a:ea typeface="Roboto Slab" panose="020B0604020202020204" charset="0"/>
              </a:rPr>
              <a:t> (ozone </a:t>
            </a:r>
            <a:r>
              <a:rPr lang="cs-CZ" sz="1800" dirty="0" err="1">
                <a:latin typeface="Roboto Slab" panose="020B0604020202020204" charset="0"/>
                <a:ea typeface="Roboto Slab" panose="020B0604020202020204" charset="0"/>
              </a:rPr>
              <a:t>depletion</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climate</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change</a:t>
            </a:r>
            <a:r>
              <a:rPr lang="cs-CZ" sz="1800" dirty="0">
                <a:latin typeface="Roboto Slab" panose="020B0604020202020204" charset="0"/>
                <a:ea typeface="Roboto Slab" panose="020B0604020202020204" charset="0"/>
              </a:rPr>
              <a:t>, biodiversity, air and </a:t>
            </a:r>
            <a:r>
              <a:rPr lang="cs-CZ" sz="1800" dirty="0" err="1">
                <a:latin typeface="Roboto Slab" panose="020B0604020202020204" charset="0"/>
                <a:ea typeface="Roboto Slab" panose="020B0604020202020204" charset="0"/>
              </a:rPr>
              <a:t>water</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pollution</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etc</a:t>
            </a:r>
            <a:r>
              <a:rPr lang="cs-CZ" sz="1800" dirty="0">
                <a:latin typeface="Roboto Slab" panose="020B0604020202020204" charset="0"/>
                <a:ea typeface="Roboto Slab" panose="020B0604020202020204" charset="0"/>
              </a:rPr>
              <a:t>.).</a:t>
            </a:r>
          </a:p>
          <a:p>
            <a:pPr marL="457200" indent="-457200">
              <a:buFont typeface="Arial" pitchFamily="34" charset="0"/>
              <a:buChar char="•"/>
            </a:pPr>
            <a:r>
              <a:rPr lang="cs-CZ" sz="1800" b="1" u="sng" dirty="0">
                <a:solidFill>
                  <a:schemeClr val="accent3"/>
                </a:solidFill>
                <a:latin typeface="Roboto Slab" panose="020B0604020202020204" charset="0"/>
                <a:ea typeface="Roboto Slab" panose="020B0604020202020204" charset="0"/>
              </a:rPr>
              <a:t>Market and </a:t>
            </a:r>
            <a:r>
              <a:rPr lang="cs-CZ" sz="1800" b="1" u="sng" dirty="0" err="1">
                <a:solidFill>
                  <a:schemeClr val="accent3"/>
                </a:solidFill>
                <a:latin typeface="Roboto Slab" panose="020B0604020202020204" charset="0"/>
                <a:ea typeface="Roboto Slab" panose="020B0604020202020204" charset="0"/>
              </a:rPr>
              <a:t>economy</a:t>
            </a:r>
            <a:r>
              <a:rPr lang="cs-CZ" sz="1800" b="1" u="sng" dirty="0">
                <a:solidFill>
                  <a:schemeClr val="accent3"/>
                </a:solidFill>
                <a:latin typeface="Roboto Slab" panose="020B0604020202020204" charset="0"/>
                <a:ea typeface="Roboto Slab" panose="020B0604020202020204" charset="0"/>
              </a:rPr>
              <a:t> </a:t>
            </a:r>
            <a:r>
              <a:rPr lang="cs-CZ" sz="1800" b="1" u="sng" dirty="0" err="1">
                <a:solidFill>
                  <a:schemeClr val="accent3"/>
                </a:solidFill>
                <a:latin typeface="Roboto Slab" panose="020B0604020202020204" charset="0"/>
                <a:ea typeface="Roboto Slab" panose="020B0604020202020204" charset="0"/>
              </a:rPr>
              <a:t>reasons</a:t>
            </a:r>
            <a:r>
              <a:rPr lang="cs-CZ" sz="1800" dirty="0">
                <a:latin typeface="Roboto Slab" panose="020B0604020202020204" charset="0"/>
                <a:ea typeface="Roboto Slab" panose="020B0604020202020204" charset="0"/>
              </a:rPr>
              <a:t>.</a:t>
            </a:r>
          </a:p>
          <a:p>
            <a:pPr marL="457200" indent="-457200">
              <a:buFont typeface="Arial" pitchFamily="34" charset="0"/>
              <a:buChar char="•"/>
            </a:pPr>
            <a:r>
              <a:rPr lang="cs-CZ" sz="1800" b="1" u="sng" dirty="0" err="1">
                <a:solidFill>
                  <a:schemeClr val="accent5"/>
                </a:solidFill>
                <a:latin typeface="Roboto Slab" panose="020B0604020202020204" charset="0"/>
                <a:ea typeface="Roboto Slab" panose="020B0604020202020204" charset="0"/>
              </a:rPr>
              <a:t>Avoiding</a:t>
            </a:r>
            <a:r>
              <a:rPr lang="cs-CZ" sz="1800" b="1" u="sng" dirty="0">
                <a:solidFill>
                  <a:schemeClr val="accent5"/>
                </a:solidFill>
                <a:latin typeface="Roboto Slab" panose="020B0604020202020204" charset="0"/>
                <a:ea typeface="Roboto Slab" panose="020B0604020202020204" charset="0"/>
              </a:rPr>
              <a:t> </a:t>
            </a:r>
            <a:r>
              <a:rPr lang="cs-CZ" sz="1800" b="1" u="sng" dirty="0" err="1">
                <a:solidFill>
                  <a:schemeClr val="accent5"/>
                </a:solidFill>
                <a:latin typeface="Roboto Slab" panose="020B0604020202020204" charset="0"/>
                <a:ea typeface="Roboto Slab" panose="020B0604020202020204" charset="0"/>
              </a:rPr>
              <a:t>freeruners</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same</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rules</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principles</a:t>
            </a:r>
            <a:r>
              <a:rPr lang="cs-CZ" sz="1800" dirty="0">
                <a:latin typeface="Roboto Slab" panose="020B0604020202020204" charset="0"/>
                <a:ea typeface="Roboto Slab" panose="020B0604020202020204" charset="0"/>
              </a:rPr>
              <a:t> and </a:t>
            </a:r>
            <a:r>
              <a:rPr lang="cs-CZ" sz="1800" dirty="0" err="1">
                <a:latin typeface="Roboto Slab" panose="020B0604020202020204" charset="0"/>
                <a:ea typeface="Roboto Slab" panose="020B0604020202020204" charset="0"/>
              </a:rPr>
              <a:t>sanctions</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existing</a:t>
            </a:r>
            <a:r>
              <a:rPr lang="cs-CZ" sz="1800" dirty="0">
                <a:latin typeface="Roboto Slab" panose="020B0604020202020204" charset="0"/>
                <a:ea typeface="Roboto Slab" panose="020B0604020202020204" charset="0"/>
              </a:rPr>
              <a:t> </a:t>
            </a:r>
            <a:r>
              <a:rPr lang="cs-CZ" sz="1800" dirty="0" err="1">
                <a:latin typeface="Roboto Slab" panose="020B0604020202020204" charset="0"/>
                <a:ea typeface="Roboto Slab" panose="020B0604020202020204" charset="0"/>
              </a:rPr>
              <a:t>discrepancies</a:t>
            </a:r>
            <a:r>
              <a:rPr lang="cs-CZ" sz="1800" dirty="0">
                <a:latin typeface="Roboto Slab" panose="020B0604020202020204" charset="0"/>
                <a:ea typeface="Roboto Slab" panose="020B0604020202020204" charset="0"/>
              </a:rPr>
              <a:t>).</a:t>
            </a:r>
          </a:p>
          <a:p>
            <a:pPr marL="457200" indent="-457200">
              <a:buFont typeface="Arial" pitchFamily="34" charset="0"/>
              <a:buChar char="•"/>
            </a:pPr>
            <a:r>
              <a:rPr lang="cs-CZ" sz="1800" b="1" u="sng" dirty="0">
                <a:solidFill>
                  <a:schemeClr val="accent5"/>
                </a:solidFill>
                <a:latin typeface="Roboto Slab" panose="020B0604020202020204" charset="0"/>
                <a:ea typeface="Roboto Slab" panose="020B0604020202020204" charset="0"/>
              </a:rPr>
              <a:t>Lobby and </a:t>
            </a:r>
            <a:r>
              <a:rPr lang="cs-CZ" sz="1800" b="1" u="sng" dirty="0" err="1">
                <a:solidFill>
                  <a:schemeClr val="accent5"/>
                </a:solidFill>
                <a:latin typeface="Roboto Slab" panose="020B0604020202020204" charset="0"/>
                <a:ea typeface="Roboto Slab" panose="020B0604020202020204" charset="0"/>
              </a:rPr>
              <a:t>policy</a:t>
            </a:r>
            <a:r>
              <a:rPr lang="cs-CZ" sz="1800" b="1" dirty="0">
                <a:solidFill>
                  <a:schemeClr val="accent5"/>
                </a:solidFill>
                <a:latin typeface="Roboto Slab" panose="020B0604020202020204" charset="0"/>
                <a:ea typeface="Roboto Slab" panose="020B0604020202020204" charset="0"/>
              </a:rPr>
              <a:t>, </a:t>
            </a:r>
            <a:r>
              <a:rPr lang="cs-CZ" sz="1800" b="1" dirty="0" err="1">
                <a:solidFill>
                  <a:schemeClr val="accent5"/>
                </a:solidFill>
                <a:latin typeface="Roboto Slab" panose="020B0604020202020204" charset="0"/>
                <a:ea typeface="Roboto Slab" panose="020B0604020202020204" charset="0"/>
              </a:rPr>
              <a:t>international</a:t>
            </a:r>
            <a:r>
              <a:rPr lang="cs-CZ" sz="1800" b="1" dirty="0">
                <a:solidFill>
                  <a:schemeClr val="accent5"/>
                </a:solidFill>
                <a:latin typeface="Roboto Slab" panose="020B0604020202020204" charset="0"/>
                <a:ea typeface="Roboto Slab" panose="020B0604020202020204" charset="0"/>
              </a:rPr>
              <a:t> </a:t>
            </a:r>
            <a:r>
              <a:rPr lang="cs-CZ" sz="1800" b="1" dirty="0" err="1">
                <a:solidFill>
                  <a:schemeClr val="accent5"/>
                </a:solidFill>
                <a:latin typeface="Roboto Slab" panose="020B0604020202020204" charset="0"/>
                <a:ea typeface="Roboto Slab" panose="020B0604020202020204" charset="0"/>
              </a:rPr>
              <a:t>obligations</a:t>
            </a:r>
            <a:r>
              <a:rPr lang="cs-CZ" sz="1800" dirty="0">
                <a:latin typeface="Roboto Slab" panose="020B0604020202020204" charset="0"/>
                <a:ea typeface="Roboto Slab" panose="020B0604020202020204" charset="0"/>
              </a:rPr>
              <a:t>.</a:t>
            </a:r>
          </a:p>
          <a:p>
            <a:endParaRPr lang="cs-CZ" dirty="0"/>
          </a:p>
        </p:txBody>
      </p:sp>
    </p:spTree>
    <p:extLst>
      <p:ext uri="{BB962C8B-B14F-4D97-AF65-F5344CB8AC3E}">
        <p14:creationId xmlns:p14="http://schemas.microsoft.com/office/powerpoint/2010/main" val="21439318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180473"/>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Harmonization</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of</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environmental</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requirements</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pic>
        <p:nvPicPr>
          <p:cNvPr id="3" name="Picture 2" descr="http://ec.europa.eu/eurostat/statistics-explained/images/3/31/Municipal_waste_treated_in_2011_by_country_and_treatment_category_sorted_by_percentage_201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9884" y="718860"/>
            <a:ext cx="6102557" cy="41068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789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2005736" y="3999861"/>
            <a:ext cx="6120680" cy="369332"/>
          </a:xfrm>
          <a:prstGeom prst="rect">
            <a:avLst/>
          </a:prstGeom>
          <a:noFill/>
        </p:spPr>
        <p:txBody>
          <a:bodyPr wrap="square" rtlCol="0">
            <a:spAutoFit/>
          </a:bodyPr>
          <a:lstStyle/>
          <a:p>
            <a:r>
              <a:rPr lang="cs-CZ" dirty="0"/>
              <a:t>https://www.youtube.com/watch?v=ypMvDKW5qm0</a:t>
            </a:r>
          </a:p>
        </p:txBody>
      </p:sp>
      <p:pic>
        <p:nvPicPr>
          <p:cNvPr id="2" name="Online médium 1" title="How it works: European laws">
            <a:hlinkClick r:id="" action="ppaction://media"/>
            <a:extLst>
              <a:ext uri="{FF2B5EF4-FFF2-40B4-BE49-F238E27FC236}">
                <a16:creationId xmlns:a16="http://schemas.microsoft.com/office/drawing/2014/main" id="{F2CE8EAB-63CF-4294-AEAC-972AB562D0AD}"/>
              </a:ext>
            </a:extLst>
          </p:cNvPr>
          <p:cNvPicPr>
            <a:picLocks noRot="1" noChangeAspect="1"/>
          </p:cNvPicPr>
          <p:nvPr>
            <a:videoFile r:link="rId1"/>
          </p:nvPr>
        </p:nvPicPr>
        <p:blipFill>
          <a:blip r:embed="rId3"/>
          <a:stretch>
            <a:fillRect/>
          </a:stretch>
        </p:blipFill>
        <p:spPr>
          <a:xfrm>
            <a:off x="1934018" y="1165161"/>
            <a:ext cx="4572000" cy="2571750"/>
          </a:xfrm>
          <a:prstGeom prst="rect">
            <a:avLst/>
          </a:prstGeom>
        </p:spPr>
      </p:pic>
    </p:spTree>
    <p:extLst>
      <p:ext uri="{BB962C8B-B14F-4D97-AF65-F5344CB8AC3E}">
        <p14:creationId xmlns:p14="http://schemas.microsoft.com/office/powerpoint/2010/main" val="19803339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19"/>
          <p:cNvSpPr txBox="1"/>
          <p:nvPr/>
        </p:nvSpPr>
        <p:spPr>
          <a:xfrm>
            <a:off x="629272" y="216332"/>
            <a:ext cx="8238002" cy="3000284"/>
          </a:xfrm>
          <a:prstGeom prst="rect">
            <a:avLst/>
          </a:prstGeom>
          <a:noFill/>
          <a:ln>
            <a:noFill/>
          </a:ln>
        </p:spPr>
        <p:txBody>
          <a:bodyPr lIns="91425" tIns="91425" rIns="91425" bIns="91425" anchor="t" anchorCtr="0">
            <a:noAutofit/>
          </a:bodyPr>
          <a:lstStyle/>
          <a:p>
            <a:pPr lvl="0">
              <a:spcBef>
                <a:spcPts val="600"/>
              </a:spcBef>
            </a:pPr>
            <a:r>
              <a:rPr lang="cs-CZ" sz="1800" b="1" dirty="0" err="1">
                <a:solidFill>
                  <a:schemeClr val="accent6"/>
                </a:solidFill>
                <a:latin typeface="Roboto Slab" panose="020B0604020202020204" charset="0"/>
                <a:ea typeface="Roboto Slab" panose="020B0604020202020204" charset="0"/>
                <a:cs typeface="Nixie One"/>
                <a:sym typeface="Nixie One"/>
              </a:rPr>
              <a:t>Today</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Harmonization</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of</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environmental</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requirements</a:t>
            </a:r>
            <a:r>
              <a:rPr lang="cs-CZ" sz="1800" b="1" dirty="0">
                <a:solidFill>
                  <a:schemeClr val="accent1"/>
                </a:solidFill>
                <a:latin typeface="Roboto Slab" panose="020B0604020202020204" charset="0"/>
                <a:ea typeface="Roboto Slab" panose="020B0604020202020204" charset="0"/>
                <a:cs typeface="Nixie One"/>
                <a:sym typeface="Nixie One"/>
              </a:rPr>
              <a:t> and </a:t>
            </a:r>
            <a:r>
              <a:rPr lang="cs-CZ" sz="1800" b="1" dirty="0" err="1">
                <a:solidFill>
                  <a:schemeClr val="accent1"/>
                </a:solidFill>
                <a:latin typeface="Roboto Slab" panose="020B0604020202020204" charset="0"/>
                <a:ea typeface="Roboto Slab" panose="020B0604020202020204" charset="0"/>
                <a:cs typeface="Nixie One"/>
                <a:sym typeface="Nixie One"/>
              </a:rPr>
              <a:t>their</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implementation</a:t>
            </a: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r>
              <a:rPr lang="cs-CZ" sz="1800" b="1" dirty="0" err="1">
                <a:solidFill>
                  <a:schemeClr val="accent6"/>
                </a:solidFill>
                <a:latin typeface="Roboto Slab" panose="020B0604020202020204" charset="0"/>
                <a:ea typeface="Roboto Slab" panose="020B0604020202020204" charset="0"/>
                <a:cs typeface="Nixie One"/>
                <a:sym typeface="Nixie One"/>
              </a:rPr>
              <a:t>What</a:t>
            </a:r>
            <a:r>
              <a:rPr lang="cs-CZ" sz="1800" b="1" dirty="0">
                <a:solidFill>
                  <a:schemeClr val="accent6"/>
                </a:solidFill>
                <a:latin typeface="Roboto Slab" panose="020B0604020202020204" charset="0"/>
                <a:ea typeface="Roboto Slab" panose="020B0604020202020204" charset="0"/>
                <a:cs typeface="Nixie One"/>
                <a:sym typeface="Nixie One"/>
              </a:rPr>
              <a:t> are </a:t>
            </a:r>
            <a:r>
              <a:rPr lang="cs-CZ" sz="1800" b="1" dirty="0" err="1">
                <a:solidFill>
                  <a:schemeClr val="accent6"/>
                </a:solidFill>
                <a:latin typeface="Roboto Slab" panose="020B0604020202020204" charset="0"/>
                <a:ea typeface="Roboto Slab" panose="020B0604020202020204" charset="0"/>
                <a:cs typeface="Nixie One"/>
                <a:sym typeface="Nixie One"/>
              </a:rPr>
              <a:t>the</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obligations</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of</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the</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Member</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States</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towards</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the</a:t>
            </a:r>
            <a:r>
              <a:rPr lang="cs-CZ" sz="1800" b="1" dirty="0">
                <a:solidFill>
                  <a:schemeClr val="accent6"/>
                </a:solidFill>
                <a:latin typeface="Roboto Slab" panose="020B0604020202020204" charset="0"/>
                <a:ea typeface="Roboto Slab" panose="020B0604020202020204" charset="0"/>
                <a:cs typeface="Nixie One"/>
                <a:sym typeface="Nixie One"/>
              </a:rPr>
              <a:t> EU </a:t>
            </a:r>
            <a:r>
              <a:rPr lang="cs-CZ" sz="1800" b="1" dirty="0" err="1">
                <a:solidFill>
                  <a:schemeClr val="accent6"/>
                </a:solidFill>
                <a:latin typeface="Roboto Slab" panose="020B0604020202020204" charset="0"/>
                <a:ea typeface="Roboto Slab" panose="020B0604020202020204" charset="0"/>
                <a:cs typeface="Nixie One"/>
                <a:sym typeface="Nixie One"/>
              </a:rPr>
              <a:t>environmental</a:t>
            </a:r>
            <a:r>
              <a:rPr lang="cs-CZ" sz="1800" b="1" dirty="0">
                <a:solidFill>
                  <a:schemeClr val="accent6"/>
                </a:solidFill>
                <a:latin typeface="Roboto Slab" panose="020B0604020202020204" charset="0"/>
                <a:ea typeface="Roboto Slab" panose="020B0604020202020204" charset="0"/>
                <a:cs typeface="Nixie One"/>
                <a:sym typeface="Nixie One"/>
              </a:rPr>
              <a:t> </a:t>
            </a:r>
            <a:r>
              <a:rPr lang="cs-CZ" sz="1800" b="1" dirty="0" err="1">
                <a:solidFill>
                  <a:schemeClr val="accent6"/>
                </a:solidFill>
                <a:latin typeface="Roboto Slab" panose="020B0604020202020204" charset="0"/>
                <a:ea typeface="Roboto Slab" panose="020B0604020202020204" charset="0"/>
                <a:cs typeface="Nixie One"/>
                <a:sym typeface="Nixie One"/>
              </a:rPr>
              <a:t>law</a:t>
            </a:r>
            <a:r>
              <a:rPr lang="cs-CZ" sz="1800" b="1" dirty="0">
                <a:solidFill>
                  <a:schemeClr val="accent6"/>
                </a:solidFill>
                <a:latin typeface="Roboto Slab" panose="020B0604020202020204" charset="0"/>
                <a:ea typeface="Roboto Slab" panose="020B0604020202020204" charset="0"/>
                <a:cs typeface="Nixie One"/>
                <a:sym typeface="Nixie One"/>
              </a:rPr>
              <a:t>?</a:t>
            </a:r>
          </a:p>
          <a:p>
            <a:pPr marL="285750" lvl="0" indent="-285750">
              <a:spcBef>
                <a:spcPts val="600"/>
              </a:spcBef>
              <a:buFontTx/>
              <a:buChar char="-"/>
            </a:pPr>
            <a:r>
              <a:rPr lang="cs-CZ" sz="1800" b="1" dirty="0">
                <a:solidFill>
                  <a:schemeClr val="tx1"/>
                </a:solidFill>
                <a:latin typeface="Roboto Slab" panose="020B0604020202020204" charset="0"/>
                <a:ea typeface="Roboto Slab" panose="020B0604020202020204" charset="0"/>
                <a:cs typeface="Nixie One"/>
                <a:sym typeface="Nixie One"/>
              </a:rPr>
              <a:t>to </a:t>
            </a:r>
            <a:r>
              <a:rPr lang="cs-CZ" sz="1800" b="1" dirty="0" err="1">
                <a:solidFill>
                  <a:schemeClr val="tx1"/>
                </a:solidFill>
                <a:latin typeface="Roboto Slab" panose="020B0604020202020204" charset="0"/>
                <a:ea typeface="Roboto Slab" panose="020B0604020202020204" charset="0"/>
                <a:cs typeface="Nixie One"/>
                <a:sym typeface="Nixie One"/>
              </a:rPr>
              <a:t>refrain</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from</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any</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measures</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which</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would</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jeopardise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its</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effects</a:t>
            </a:r>
            <a:endParaRPr lang="cs-CZ"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Tx/>
              <a:buChar char="-"/>
            </a:pPr>
            <a:r>
              <a:rPr lang="cs-CZ" sz="1800" b="1" dirty="0">
                <a:solidFill>
                  <a:schemeClr val="tx1"/>
                </a:solidFill>
                <a:latin typeface="Roboto Slab" panose="020B0604020202020204" charset="0"/>
                <a:ea typeface="Roboto Slab" panose="020B0604020202020204" charset="0"/>
                <a:cs typeface="Nixie One"/>
                <a:sym typeface="Nixie One"/>
              </a:rPr>
              <a:t>to </a:t>
            </a:r>
            <a:r>
              <a:rPr lang="cs-CZ" sz="1800" b="1" dirty="0" err="1">
                <a:solidFill>
                  <a:schemeClr val="tx1"/>
                </a:solidFill>
                <a:latin typeface="Roboto Slab" panose="020B0604020202020204" charset="0"/>
                <a:ea typeface="Roboto Slab" panose="020B0604020202020204" charset="0"/>
                <a:cs typeface="Nixie One"/>
                <a:sym typeface="Nixie One"/>
              </a:rPr>
              <a:t>implement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transpose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correctly</a:t>
            </a:r>
            <a:endParaRPr lang="cs-CZ"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Tx/>
              <a:buChar char="-"/>
            </a:pPr>
            <a:r>
              <a:rPr lang="cs-CZ" sz="1800" b="1" dirty="0">
                <a:solidFill>
                  <a:schemeClr val="tx1"/>
                </a:solidFill>
                <a:latin typeface="Roboto Slab" panose="020B0604020202020204" charset="0"/>
                <a:ea typeface="Roboto Slab" panose="020B0604020202020204" charset="0"/>
                <a:cs typeface="Nixie One"/>
                <a:sym typeface="Nixie One"/>
              </a:rPr>
              <a:t>to </a:t>
            </a:r>
            <a:r>
              <a:rPr lang="cs-CZ" sz="1800" b="1" dirty="0" err="1">
                <a:solidFill>
                  <a:schemeClr val="tx1"/>
                </a:solidFill>
                <a:latin typeface="Roboto Slab" panose="020B0604020202020204" charset="0"/>
                <a:ea typeface="Roboto Slab" panose="020B0604020202020204" charset="0"/>
                <a:cs typeface="Nixie One"/>
                <a:sym typeface="Nixie One"/>
              </a:rPr>
              <a:t>apply</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it</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correctly</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interpretation</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effectiveness</a:t>
            </a:r>
            <a:r>
              <a:rPr lang="cs-CZ" sz="1800" b="1" dirty="0">
                <a:solidFill>
                  <a:schemeClr val="tx1"/>
                </a:solidFill>
                <a:latin typeface="Roboto Slab" panose="020B0604020202020204" charset="0"/>
                <a:ea typeface="Roboto Slab" panose="020B0604020202020204" charset="0"/>
                <a:cs typeface="Nixie One"/>
                <a:sym typeface="Nixie One"/>
              </a:rPr>
              <a:t>)</a:t>
            </a:r>
          </a:p>
          <a:p>
            <a:pPr marL="285750" lvl="0" indent="-285750">
              <a:spcBef>
                <a:spcPts val="600"/>
              </a:spcBef>
              <a:buFontTx/>
              <a:buChar char="-"/>
            </a:pPr>
            <a:r>
              <a:rPr lang="cs-CZ" sz="1800" b="1" dirty="0">
                <a:solidFill>
                  <a:schemeClr val="tx1"/>
                </a:solidFill>
                <a:latin typeface="Roboto Slab" panose="020B0604020202020204" charset="0"/>
                <a:ea typeface="Roboto Slab" panose="020B0604020202020204" charset="0"/>
                <a:cs typeface="Nixie One"/>
                <a:sym typeface="Nixie One"/>
              </a:rPr>
              <a:t>to </a:t>
            </a:r>
            <a:r>
              <a:rPr lang="cs-CZ" sz="1800" b="1" dirty="0" err="1">
                <a:solidFill>
                  <a:schemeClr val="tx1"/>
                </a:solidFill>
                <a:latin typeface="Roboto Slab" panose="020B0604020202020204" charset="0"/>
                <a:ea typeface="Roboto Slab" panose="020B0604020202020204" charset="0"/>
                <a:cs typeface="Nixie One"/>
                <a:sym typeface="Nixie One"/>
              </a:rPr>
              <a:t>inform</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the</a:t>
            </a:r>
            <a:r>
              <a:rPr lang="cs-CZ" sz="1800" b="1" dirty="0">
                <a:solidFill>
                  <a:schemeClr val="tx1"/>
                </a:solidFill>
                <a:latin typeface="Roboto Slab" panose="020B0604020202020204" charset="0"/>
                <a:ea typeface="Roboto Slab" panose="020B0604020202020204" charset="0"/>
                <a:cs typeface="Nixie One"/>
                <a:sym typeface="Nixie One"/>
              </a:rPr>
              <a:t> </a:t>
            </a:r>
            <a:r>
              <a:rPr lang="cs-CZ" sz="1800" b="1" dirty="0" err="1">
                <a:solidFill>
                  <a:schemeClr val="tx1"/>
                </a:solidFill>
                <a:latin typeface="Roboto Slab" panose="020B0604020202020204" charset="0"/>
                <a:ea typeface="Roboto Slab" panose="020B0604020202020204" charset="0"/>
                <a:cs typeface="Nixie One"/>
                <a:sym typeface="Nixie One"/>
              </a:rPr>
              <a:t>Commission</a:t>
            </a: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r>
              <a:rPr lang="cs-CZ" sz="1800" b="1" dirty="0" err="1">
                <a:solidFill>
                  <a:schemeClr val="accent1"/>
                </a:solidFill>
                <a:latin typeface="Roboto Slab" panose="020B0604020202020204" charset="0"/>
                <a:ea typeface="Roboto Slab" panose="020B0604020202020204" charset="0"/>
                <a:cs typeface="Nixie One"/>
                <a:sym typeface="Nixie One"/>
              </a:rPr>
              <a:t>What</a:t>
            </a:r>
            <a:r>
              <a:rPr lang="cs-CZ" sz="1800" b="1" dirty="0">
                <a:solidFill>
                  <a:schemeClr val="accent1"/>
                </a:solidFill>
                <a:latin typeface="Roboto Slab" panose="020B0604020202020204" charset="0"/>
                <a:ea typeface="Roboto Slab" panose="020B0604020202020204" charset="0"/>
                <a:cs typeface="Nixie One"/>
                <a:sym typeface="Nixie One"/>
              </a:rPr>
              <a:t> </a:t>
            </a:r>
            <a:r>
              <a:rPr lang="cs-CZ" sz="1800" b="1" dirty="0" err="1">
                <a:solidFill>
                  <a:schemeClr val="accent1"/>
                </a:solidFill>
                <a:latin typeface="Roboto Slab" panose="020B0604020202020204" charset="0"/>
                <a:ea typeface="Roboto Slab" panose="020B0604020202020204" charset="0"/>
                <a:cs typeface="Nixie One"/>
                <a:sym typeface="Nixie One"/>
              </a:rPr>
              <a:t>if</a:t>
            </a:r>
            <a:r>
              <a:rPr lang="cs-CZ" sz="1800" b="1" dirty="0">
                <a:solidFill>
                  <a:schemeClr val="accent1"/>
                </a:solidFill>
                <a:latin typeface="Roboto Slab" panose="020B0604020202020204" charset="0"/>
                <a:ea typeface="Roboto Slab" panose="020B0604020202020204" charset="0"/>
                <a:cs typeface="Nixie One"/>
                <a:sym typeface="Nixie One"/>
              </a:rPr>
              <a:t> not?</a:t>
            </a:r>
          </a:p>
          <a:p>
            <a:pPr lvl="0">
              <a:spcBef>
                <a:spcPts val="600"/>
              </a:spcBef>
            </a:pPr>
            <a:r>
              <a:rPr lang="en-US" sz="1600" b="1" dirty="0">
                <a:solidFill>
                  <a:schemeClr val="accent1"/>
                </a:solidFill>
                <a:latin typeface="Roboto Slab" panose="020B0604020202020204" charset="0"/>
                <a:ea typeface="Roboto Slab" panose="020B0604020202020204" charset="0"/>
                <a:cs typeface="Nixie One"/>
                <a:sym typeface="Nixie One"/>
              </a:rPr>
              <a:t>There are three main procedures at the Court of Justice:</a:t>
            </a:r>
          </a:p>
          <a:p>
            <a:pPr>
              <a:spcBef>
                <a:spcPts val="600"/>
              </a:spcBef>
            </a:pPr>
            <a:r>
              <a:rPr lang="en-US" sz="1200" b="1" dirty="0">
                <a:solidFill>
                  <a:schemeClr val="tx1"/>
                </a:solidFill>
                <a:latin typeface="Roboto Slab" panose="020B0604020202020204" charset="0"/>
                <a:ea typeface="Roboto Slab" panose="020B0604020202020204" charset="0"/>
                <a:cs typeface="Nixie One"/>
                <a:sym typeface="Nixie One"/>
              </a:rPr>
              <a:t>•</a:t>
            </a:r>
            <a:r>
              <a:rPr lang="cs-CZ" sz="1200" b="1" dirty="0">
                <a:solidFill>
                  <a:schemeClr val="tx1"/>
                </a:solidFill>
                <a:latin typeface="Roboto Slab" panose="020B0604020202020204" charset="0"/>
                <a:ea typeface="Roboto Slab" panose="020B0604020202020204" charset="0"/>
                <a:cs typeface="Nixie One"/>
                <a:sym typeface="Nixie One"/>
              </a:rPr>
              <a:t> </a:t>
            </a:r>
            <a:r>
              <a:rPr lang="en-US" sz="1200" b="1" dirty="0">
                <a:solidFill>
                  <a:schemeClr val="tx1"/>
                </a:solidFill>
                <a:latin typeface="Roboto Slab" panose="020B0604020202020204" charset="0"/>
                <a:ea typeface="Roboto Slab" panose="020B0604020202020204" charset="0"/>
                <a:cs typeface="Nixie One"/>
                <a:sym typeface="Nixie One"/>
              </a:rPr>
              <a:t>Direct actions against EU acts initiated by MS, institutions or individuals (Article 19 (3) (a) TEU, Article 263 TFEU)</a:t>
            </a:r>
          </a:p>
          <a:p>
            <a:pPr lvl="0">
              <a:spcBef>
                <a:spcPts val="600"/>
              </a:spcBef>
            </a:pPr>
            <a:r>
              <a:rPr lang="en-US" sz="1200" b="1" dirty="0">
                <a:solidFill>
                  <a:schemeClr val="tx1"/>
                </a:solidFill>
                <a:latin typeface="Roboto Slab" panose="020B0604020202020204" charset="0"/>
                <a:ea typeface="Roboto Slab" panose="020B0604020202020204" charset="0"/>
                <a:cs typeface="Nixie One"/>
                <a:sym typeface="Nixie One"/>
              </a:rPr>
              <a:t>•</a:t>
            </a:r>
            <a:r>
              <a:rPr lang="cs-CZ" sz="1200" b="1" dirty="0">
                <a:solidFill>
                  <a:schemeClr val="tx1"/>
                </a:solidFill>
                <a:latin typeface="Roboto Slab" panose="020B0604020202020204" charset="0"/>
                <a:ea typeface="Roboto Slab" panose="020B0604020202020204" charset="0"/>
                <a:cs typeface="Nixie One"/>
                <a:sym typeface="Nixie One"/>
              </a:rPr>
              <a:t> </a:t>
            </a:r>
            <a:r>
              <a:rPr lang="en-US" sz="1200" b="1" dirty="0">
                <a:solidFill>
                  <a:schemeClr val="tx1"/>
                </a:solidFill>
                <a:latin typeface="Roboto Slab" panose="020B0604020202020204" charset="0"/>
                <a:ea typeface="Roboto Slab" panose="020B0604020202020204" charset="0"/>
                <a:cs typeface="Nixie One"/>
                <a:sym typeface="Nixie One"/>
              </a:rPr>
              <a:t>Preliminary reference procedures, initiated by Member State Courts (Article 19 (3) (b) TEU, Article 267 TFEU)</a:t>
            </a:r>
            <a:endParaRPr lang="cs-CZ" sz="1200" b="1" dirty="0">
              <a:solidFill>
                <a:schemeClr val="tx1"/>
              </a:solidFill>
              <a:latin typeface="Roboto Slab" panose="020B0604020202020204" charset="0"/>
              <a:ea typeface="Roboto Slab" panose="020B0604020202020204" charset="0"/>
              <a:cs typeface="Nixie One"/>
              <a:sym typeface="Nixie One"/>
            </a:endParaRPr>
          </a:p>
          <a:p>
            <a:pPr>
              <a:spcBef>
                <a:spcPts val="600"/>
              </a:spcBef>
            </a:pPr>
            <a:r>
              <a:rPr lang="en-US" sz="1200" b="1" dirty="0">
                <a:solidFill>
                  <a:schemeClr val="tx1"/>
                </a:solidFill>
                <a:latin typeface="Roboto Slab" panose="020B0604020202020204" charset="0"/>
                <a:ea typeface="Roboto Slab" panose="020B0604020202020204" charset="0"/>
                <a:cs typeface="Nixie One"/>
                <a:sym typeface="Nixie One"/>
              </a:rPr>
              <a:t>•</a:t>
            </a:r>
            <a:r>
              <a:rPr lang="cs-CZ" sz="1200" b="1" dirty="0">
                <a:solidFill>
                  <a:schemeClr val="tx1"/>
                </a:solidFill>
                <a:latin typeface="Roboto Slab" panose="020B0604020202020204" charset="0"/>
                <a:ea typeface="Roboto Slab" panose="020B0604020202020204" charset="0"/>
                <a:cs typeface="Nixie One"/>
                <a:sym typeface="Nixie One"/>
              </a:rPr>
              <a:t> </a:t>
            </a:r>
            <a:r>
              <a:rPr lang="en-US" sz="1200" b="1" dirty="0">
                <a:solidFill>
                  <a:schemeClr val="tx1"/>
                </a:solidFill>
                <a:latin typeface="Roboto Slab" panose="020B0604020202020204" charset="0"/>
                <a:ea typeface="Roboto Slab" panose="020B0604020202020204" charset="0"/>
                <a:cs typeface="Nixie One"/>
                <a:sym typeface="Nixie One"/>
              </a:rPr>
              <a:t>Infringement proceedings against MS initiated by the Commission or other MS (Article 19 (3) (a) TEU, Article 258 to 260 TFEU)</a:t>
            </a: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accent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marL="285750" lvl="0" indent="-285750">
              <a:spcBef>
                <a:spcPts val="600"/>
              </a:spcBef>
              <a:buFont typeface="Arial" panose="020B0604020202020204" pitchFamily="34" charset="0"/>
              <a:buChar char="•"/>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a:spcBef>
                <a:spcPts val="600"/>
              </a:spcBef>
            </a:pPr>
            <a:endParaRPr lang="en-US" sz="1800" b="1" dirty="0">
              <a:solidFill>
                <a:schemeClr val="accent1"/>
              </a:solidFill>
              <a:latin typeface="Roboto Slab" panose="020B0604020202020204" charset="0"/>
              <a:ea typeface="Roboto Slab" panose="020B0604020202020204" charset="0"/>
              <a:cs typeface="Nixie One"/>
              <a:sym typeface="Nixie One"/>
            </a:endParaRPr>
          </a:p>
          <a:p>
            <a:pPr lvl="0">
              <a:spcBef>
                <a:spcPts val="600"/>
              </a:spcBef>
            </a:pPr>
            <a:endParaRPr lang="en-US"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cs-CZ" sz="1800" b="1" dirty="0">
              <a:solidFill>
                <a:schemeClr val="tx1"/>
              </a:solidFill>
              <a:latin typeface="Roboto Slab" panose="020B0604020202020204" charset="0"/>
              <a:ea typeface="Roboto Slab" panose="020B0604020202020204" charset="0"/>
              <a:cs typeface="Nixie One"/>
              <a:sym typeface="Nixie One"/>
            </a:endParaRPr>
          </a:p>
          <a:p>
            <a:pPr lvl="0">
              <a:spcBef>
                <a:spcPts val="600"/>
              </a:spcBef>
            </a:pPr>
            <a:endParaRPr lang="en-US" sz="1200" b="1" dirty="0">
              <a:solidFill>
                <a:schemeClr val="tx1"/>
              </a:solidFill>
              <a:latin typeface="Roboto Slab" panose="020B0604020202020204" charset="0"/>
              <a:ea typeface="Roboto Slab" panose="020B0604020202020204" charset="0"/>
              <a:cs typeface="Nixie One"/>
              <a:sym typeface="Nixie One"/>
            </a:endParaRPr>
          </a:p>
        </p:txBody>
      </p:sp>
    </p:spTree>
    <p:extLst>
      <p:ext uri="{BB962C8B-B14F-4D97-AF65-F5344CB8AC3E}">
        <p14:creationId xmlns:p14="http://schemas.microsoft.com/office/powerpoint/2010/main" val="3920151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500"/>
                                        <p:tgtEl>
                                          <p:spTgt spid="2">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500"/>
                                        <p:tgtEl>
                                          <p:spTgt spid="2">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5" end="5"/>
                                            </p:txEl>
                                          </p:spTgt>
                                        </p:tgtEl>
                                        <p:attrNameLst>
                                          <p:attrName>style.visibility</p:attrName>
                                        </p:attrNameLst>
                                      </p:cBhvr>
                                      <p:to>
                                        <p:strVal val="visible"/>
                                      </p:to>
                                    </p:set>
                                    <p:animEffect transition="in" filter="fade">
                                      <p:cBhvr>
                                        <p:cTn id="22" dur="500"/>
                                        <p:tgtEl>
                                          <p:spTgt spid="2">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animEffect transition="in" filter="fade">
                                      <p:cBhvr>
                                        <p:cTn id="27" dur="500"/>
                                        <p:tgtEl>
                                          <p:spTgt spid="2">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7" end="7"/>
                                            </p:txEl>
                                          </p:spTgt>
                                        </p:tgtEl>
                                        <p:attrNameLst>
                                          <p:attrName>style.visibility</p:attrName>
                                        </p:attrNameLst>
                                      </p:cBhvr>
                                      <p:to>
                                        <p:strVal val="visible"/>
                                      </p:to>
                                    </p:set>
                                    <p:animEffect transition="in" filter="fade">
                                      <p:cBhvr>
                                        <p:cTn id="32" dur="500"/>
                                        <p:tgtEl>
                                          <p:spTgt spid="2">
                                            <p:txEl>
                                              <p:pRg st="7" end="7"/>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fade">
                                      <p:cBhvr>
                                        <p:cTn id="37" dur="500"/>
                                        <p:tgtEl>
                                          <p:spTgt spid="2">
                                            <p:txEl>
                                              <p:pRg st="8" end="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
                                            <p:txEl>
                                              <p:pRg st="9" end="9"/>
                                            </p:txEl>
                                          </p:spTgt>
                                        </p:tgtEl>
                                        <p:attrNameLst>
                                          <p:attrName>style.visibility</p:attrName>
                                        </p:attrNameLst>
                                      </p:cBhvr>
                                      <p:to>
                                        <p:strVal val="visible"/>
                                      </p:to>
                                    </p:set>
                                    <p:animEffect transition="in" filter="fade">
                                      <p:cBhvr>
                                        <p:cTn id="42" dur="500"/>
                                        <p:tgtEl>
                                          <p:spTgt spid="2">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
                                            <p:txEl>
                                              <p:pRg st="10" end="10"/>
                                            </p:txEl>
                                          </p:spTgt>
                                        </p:tgtEl>
                                        <p:attrNameLst>
                                          <p:attrName>style.visibility</p:attrName>
                                        </p:attrNameLst>
                                      </p:cBhvr>
                                      <p:to>
                                        <p:strVal val="visible"/>
                                      </p:to>
                                    </p:set>
                                    <p:animEffect transition="in" filter="fade">
                                      <p:cBhvr>
                                        <p:cTn id="47" dur="500"/>
                                        <p:tgtEl>
                                          <p:spTgt spid="2">
                                            <p:txEl>
                                              <p:pRg st="10" end="1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
                                            <p:txEl>
                                              <p:pRg st="11" end="11"/>
                                            </p:txEl>
                                          </p:spTgt>
                                        </p:tgtEl>
                                        <p:attrNameLst>
                                          <p:attrName>style.visibility</p:attrName>
                                        </p:attrNameLst>
                                      </p:cBhvr>
                                      <p:to>
                                        <p:strVal val="visible"/>
                                      </p:to>
                                    </p:set>
                                    <p:animEffect transition="in" filter="fade">
                                      <p:cBhvr>
                                        <p:cTn id="52" dur="500"/>
                                        <p:tgtEl>
                                          <p:spTgt spid="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theme/theme1.xml><?xml version="1.0" encoding="utf-8"?>
<a:theme xmlns:a="http://schemas.openxmlformats.org/drawingml/2006/main" name="Warwick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1782</TotalTime>
  <Words>2587</Words>
  <Application>Microsoft Office PowerPoint</Application>
  <PresentationFormat>On-screen Show (16:9)</PresentationFormat>
  <Paragraphs>335</Paragraphs>
  <Slides>30</Slides>
  <Notes>1</Notes>
  <HiddenSlides>0</HiddenSlides>
  <MMClips>1</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5" baseType="lpstr">
      <vt:lpstr>Roboto Slab</vt:lpstr>
      <vt:lpstr>Arial</vt:lpstr>
      <vt:lpstr>Nixie One</vt:lpstr>
      <vt:lpstr>Warwick template</vt:lpstr>
      <vt:lpstr>CorelDRAW.Graphic.11</vt:lpstr>
      <vt:lpstr>BASICS OF EU ENVIRONMENTAL LAW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 to Justice in the Czech Republic: Statistics and Data Analysis</dc:title>
  <dc:creator>Vomáčka Crew</dc:creator>
  <cp:lastModifiedBy>Microsoft</cp:lastModifiedBy>
  <cp:revision>134</cp:revision>
  <dcterms:modified xsi:type="dcterms:W3CDTF">2022-10-11T21:46:01Z</dcterms:modified>
</cp:coreProperties>
</file>