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5" r:id="rId8"/>
    <p:sldId id="261" r:id="rId9"/>
    <p:sldId id="262" r:id="rId10"/>
    <p:sldId id="269" r:id="rId11"/>
    <p:sldId id="263" r:id="rId12"/>
    <p:sldId id="266" r:id="rId13"/>
    <p:sldId id="267" r:id="rId14"/>
    <p:sldId id="270" r:id="rId15"/>
    <p:sldId id="268"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390"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cs-CZ"/>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69498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1D6BF8CD-2F3C-492F-8293-E54718264336}" type="datetimeFigureOut">
              <a:rPr lang="cs-CZ" smtClean="0"/>
              <a:t>7.12.2022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292986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324685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538456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943469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6BF8CD-2F3C-492F-8293-E54718264336}" type="datetimeFigureOut">
              <a:rPr lang="cs-CZ" smtClean="0"/>
              <a:t>7.12.2022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3380921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6BF8CD-2F3C-492F-8293-E54718264336}" type="datetimeFigureOut">
              <a:rPr lang="cs-CZ" smtClean="0"/>
              <a:t>7.12.2022</a:t>
            </a:fld>
            <a:endParaRPr lang="cs-CZ"/>
          </a:p>
        </p:txBody>
      </p:sp>
      <p:sp>
        <p:nvSpPr>
          <p:cNvPr id="8" name="Footer Placeholder 7"/>
          <p:cNvSpPr>
            <a:spLocks noGrp="1"/>
          </p:cNvSpPr>
          <p:nvPr>
            <p:ph type="ftr" sz="quarter" idx="11"/>
          </p:nvPr>
        </p:nvSpPr>
        <p:spPr>
          <a:xfrm>
            <a:off x="561111" y="6391838"/>
            <a:ext cx="3644282" cy="304801"/>
          </a:xfrm>
        </p:spPr>
        <p:txBody>
          <a:bodyPr/>
          <a:lstStyle/>
          <a:p>
            <a:endParaRPr lang="cs-CZ"/>
          </a:p>
        </p:txBody>
      </p:sp>
      <p:sp>
        <p:nvSpPr>
          <p:cNvPr id="9" name="Slide Number Placeholder 8"/>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766593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3639021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253175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427827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1D6BF8CD-2F3C-492F-8293-E54718264336}" type="datetimeFigureOut">
              <a:rPr lang="cs-CZ" smtClean="0"/>
              <a:t>7.12.2022</a:t>
            </a:fld>
            <a:endParaRPr lang="cs-CZ"/>
          </a:p>
        </p:txBody>
      </p:sp>
      <p:sp>
        <p:nvSpPr>
          <p:cNvPr id="5" name="Footer Placeholder 4"/>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207866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D6BF8CD-2F3C-492F-8293-E54718264336}" type="datetimeFigureOut">
              <a:rPr lang="cs-CZ" smtClean="0"/>
              <a:t>7.12.2022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2928810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D6BF8CD-2F3C-492F-8293-E54718264336}" type="datetimeFigureOut">
              <a:rPr lang="cs-CZ" smtClean="0"/>
              <a:t>7.12.2022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368803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1D6BF8CD-2F3C-492F-8293-E54718264336}" type="datetimeFigureOut">
              <a:rPr lang="cs-CZ" smtClean="0"/>
              <a:t>7.12.2022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808242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BF8CD-2F3C-492F-8293-E54718264336}" type="datetimeFigureOut">
              <a:rPr lang="cs-CZ" smtClean="0"/>
              <a:t>7.12.2022</a:t>
            </a:fld>
            <a:endParaRPr lang="cs-CZ"/>
          </a:p>
        </p:txBody>
      </p:sp>
      <p:sp>
        <p:nvSpPr>
          <p:cNvPr id="3" name="Footer Placeholder 2"/>
          <p:cNvSpPr>
            <a:spLocks noGrp="1"/>
          </p:cNvSpPr>
          <p:nvPr>
            <p:ph type="ftr" sz="quarter" idx="11"/>
          </p:nvPr>
        </p:nvSpPr>
        <p:spPr/>
        <p:txBody>
          <a:bodyPr/>
          <a:lstStyle/>
          <a:p>
            <a:endParaRPr lang="cs-C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3207058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1D6BF8CD-2F3C-492F-8293-E54718264336}" type="datetimeFigureOut">
              <a:rPr lang="cs-CZ" smtClean="0"/>
              <a:t>7.12.2022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27566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1D6BF8CD-2F3C-492F-8293-E54718264336}" type="datetimeFigureOut">
              <a:rPr lang="cs-CZ" smtClean="0"/>
              <a:t>7.12.2022</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711A4BE-5E1F-4D21-BEF5-6B95F092F96C}" type="slidenum">
              <a:rPr lang="cs-CZ" smtClean="0"/>
              <a:t>‹#›</a:t>
            </a:fld>
            <a:endParaRPr lang="cs-CZ"/>
          </a:p>
        </p:txBody>
      </p:sp>
    </p:spTree>
    <p:extLst>
      <p:ext uri="{BB962C8B-B14F-4D97-AF65-F5344CB8AC3E}">
        <p14:creationId xmlns:p14="http://schemas.microsoft.com/office/powerpoint/2010/main" val="18884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D6BF8CD-2F3C-492F-8293-E54718264336}" type="datetimeFigureOut">
              <a:rPr lang="cs-CZ" smtClean="0"/>
              <a:t>7.12.2022</a:t>
            </a:fld>
            <a:endParaRPr lang="cs-CZ"/>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cs-CZ"/>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711A4BE-5E1F-4D21-BEF5-6B95F092F96C}" type="slidenum">
              <a:rPr lang="cs-CZ" smtClean="0"/>
              <a:t>‹#›</a:t>
            </a:fld>
            <a:endParaRPr lang="cs-CZ"/>
          </a:p>
        </p:txBody>
      </p:sp>
    </p:spTree>
    <p:extLst>
      <p:ext uri="{BB962C8B-B14F-4D97-AF65-F5344CB8AC3E}">
        <p14:creationId xmlns:p14="http://schemas.microsoft.com/office/powerpoint/2010/main" val="1320748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5354" y="1116061"/>
            <a:ext cx="11037045" cy="2677648"/>
          </a:xfrm>
        </p:spPr>
        <p:txBody>
          <a:bodyPr/>
          <a:lstStyle/>
          <a:p>
            <a:pPr algn="ctr"/>
            <a:r>
              <a:rPr lang="en-US" dirty="0"/>
              <a:t>Traditional and New Challenges in the Right to Life</a:t>
            </a:r>
            <a:endParaRPr lang="cs-CZ" dirty="0"/>
          </a:p>
        </p:txBody>
      </p:sp>
      <p:sp>
        <p:nvSpPr>
          <p:cNvPr id="3" name="Podnadpis 2"/>
          <p:cNvSpPr>
            <a:spLocks noGrp="1"/>
          </p:cNvSpPr>
          <p:nvPr>
            <p:ph type="subTitle" idx="1"/>
          </p:nvPr>
        </p:nvSpPr>
        <p:spPr>
          <a:xfrm>
            <a:off x="1651047" y="5262289"/>
            <a:ext cx="8825658" cy="861420"/>
          </a:xfrm>
        </p:spPr>
        <p:txBody>
          <a:bodyPr/>
          <a:lstStyle/>
          <a:p>
            <a:pPr algn="ctr"/>
            <a:r>
              <a:rPr lang="cs-CZ" dirty="0"/>
              <a:t>JUD</a:t>
            </a:r>
            <a:r>
              <a:rPr lang="cs-CZ" cap="none" dirty="0"/>
              <a:t>r. Mgr. Jakub </a:t>
            </a:r>
            <a:r>
              <a:rPr lang="cs-CZ" cap="none" dirty="0" err="1"/>
              <a:t>Valc</a:t>
            </a:r>
            <a:r>
              <a:rPr lang="cs-CZ" cap="none" dirty="0"/>
              <a:t>, Ph.D.</a:t>
            </a:r>
          </a:p>
          <a:p>
            <a:pPr algn="ctr"/>
            <a:r>
              <a:rPr lang="cs-CZ" cap="none" dirty="0" err="1"/>
              <a:t>Faculty</a:t>
            </a:r>
            <a:r>
              <a:rPr lang="cs-CZ" cap="none" dirty="0"/>
              <a:t> </a:t>
            </a:r>
            <a:r>
              <a:rPr lang="cs-CZ" cap="none" dirty="0" err="1"/>
              <a:t>of</a:t>
            </a:r>
            <a:r>
              <a:rPr lang="cs-CZ" cap="none" dirty="0"/>
              <a:t> </a:t>
            </a:r>
            <a:r>
              <a:rPr lang="cs-CZ" cap="none" dirty="0" err="1"/>
              <a:t>Law</a:t>
            </a:r>
            <a:r>
              <a:rPr lang="cs-CZ" cap="none" dirty="0"/>
              <a:t>, Masaryk university; </a:t>
            </a:r>
            <a:r>
              <a:rPr lang="cs-CZ" cap="none" dirty="0" err="1"/>
              <a:t>Regional</a:t>
            </a:r>
            <a:r>
              <a:rPr lang="cs-CZ" cap="none" dirty="0"/>
              <a:t> </a:t>
            </a:r>
            <a:r>
              <a:rPr lang="cs-CZ" cap="none" dirty="0" err="1"/>
              <a:t>court</a:t>
            </a:r>
            <a:r>
              <a:rPr lang="cs-CZ" cap="none" dirty="0"/>
              <a:t> in Brno</a:t>
            </a:r>
            <a:endParaRPr lang="cs-CZ" dirty="0"/>
          </a:p>
        </p:txBody>
      </p:sp>
    </p:spTree>
    <p:extLst>
      <p:ext uri="{BB962C8B-B14F-4D97-AF65-F5344CB8AC3E}">
        <p14:creationId xmlns:p14="http://schemas.microsoft.com/office/powerpoint/2010/main" val="153332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0" y="2382982"/>
            <a:ext cx="12192000" cy="4585854"/>
          </a:xfrm>
        </p:spPr>
        <p:txBody>
          <a:bodyPr>
            <a:normAutofit fontScale="92500" lnSpcReduction="20000"/>
          </a:bodyPr>
          <a:lstStyle/>
          <a:p>
            <a:r>
              <a:rPr lang="en-US" dirty="0"/>
              <a:t>Question related to the determination of the </a:t>
            </a:r>
            <a:r>
              <a:rPr lang="en-US" b="1" dirty="0"/>
              <a:t>status of unborn </a:t>
            </a:r>
            <a:r>
              <a:rPr lang="en-US" b="1" dirty="0" smtClean="0"/>
              <a:t>child</a:t>
            </a:r>
            <a:r>
              <a:rPr lang="cs-CZ" b="1" dirty="0" smtClean="0"/>
              <a:t>:</a:t>
            </a:r>
            <a:endParaRPr lang="cs-CZ" b="1" dirty="0"/>
          </a:p>
          <a:p>
            <a:pPr marL="0" indent="0">
              <a:buNone/>
            </a:pPr>
            <a:r>
              <a:rPr lang="cs-CZ" b="1" dirty="0" err="1" smtClean="0"/>
              <a:t>biological</a:t>
            </a:r>
            <a:r>
              <a:rPr lang="cs-CZ" b="1" dirty="0" smtClean="0"/>
              <a:t> </a:t>
            </a:r>
            <a:r>
              <a:rPr lang="cs-CZ" b="1" dirty="0" err="1"/>
              <a:t>aspect</a:t>
            </a:r>
            <a:r>
              <a:rPr lang="cs-CZ" b="1" dirty="0"/>
              <a:t>		     </a:t>
            </a:r>
            <a:r>
              <a:rPr lang="en-US" dirty="0"/>
              <a:t>reflection of human biological development</a:t>
            </a:r>
            <a:r>
              <a:rPr lang="cs-CZ" dirty="0"/>
              <a:t> (</a:t>
            </a:r>
            <a:r>
              <a:rPr lang="cs-CZ" b="1" dirty="0" err="1"/>
              <a:t>stages</a:t>
            </a:r>
            <a:r>
              <a:rPr lang="cs-CZ" b="1" dirty="0"/>
              <a:t> </a:t>
            </a:r>
            <a:r>
              <a:rPr lang="cs-CZ" b="1" dirty="0" err="1" smtClean="0"/>
              <a:t>of</a:t>
            </a:r>
            <a:r>
              <a:rPr lang="cs-CZ" b="1" dirty="0" smtClean="0"/>
              <a:t> </a:t>
            </a:r>
            <a:r>
              <a:rPr lang="cs-CZ" b="1" dirty="0" err="1"/>
              <a:t>development</a:t>
            </a:r>
            <a:r>
              <a:rPr lang="cs-CZ" dirty="0"/>
              <a:t>)</a:t>
            </a:r>
            <a:endParaRPr lang="cs-CZ" b="1" dirty="0" smtClean="0"/>
          </a:p>
          <a:p>
            <a:pPr marL="0" indent="0">
              <a:buNone/>
            </a:pPr>
            <a:r>
              <a:rPr lang="cs-CZ" b="1" dirty="0" err="1" smtClean="0"/>
              <a:t>moral</a:t>
            </a:r>
            <a:r>
              <a:rPr lang="cs-CZ" b="1" dirty="0" smtClean="0"/>
              <a:t>/</a:t>
            </a:r>
            <a:r>
              <a:rPr lang="cs-CZ" b="1" dirty="0" err="1" smtClean="0"/>
              <a:t>philosophical</a:t>
            </a:r>
            <a:r>
              <a:rPr lang="cs-CZ" b="1" dirty="0" smtClean="0"/>
              <a:t> </a:t>
            </a:r>
            <a:r>
              <a:rPr lang="cs-CZ" b="1" dirty="0" err="1"/>
              <a:t>aspect</a:t>
            </a:r>
            <a:r>
              <a:rPr lang="cs-CZ" b="1" dirty="0"/>
              <a:t>		       </a:t>
            </a:r>
            <a:r>
              <a:rPr lang="cs-CZ" dirty="0" err="1"/>
              <a:t>human</a:t>
            </a:r>
            <a:r>
              <a:rPr lang="cs-CZ" dirty="0"/>
              <a:t> </a:t>
            </a:r>
            <a:r>
              <a:rPr lang="cs-CZ" dirty="0" err="1"/>
              <a:t>being</a:t>
            </a:r>
            <a:r>
              <a:rPr lang="cs-CZ" dirty="0"/>
              <a:t> = </a:t>
            </a:r>
            <a:r>
              <a:rPr lang="cs-CZ" dirty="0" err="1"/>
              <a:t>human</a:t>
            </a:r>
            <a:r>
              <a:rPr lang="cs-CZ" dirty="0"/>
              <a:t> person?   </a:t>
            </a:r>
            <a:r>
              <a:rPr lang="cs-CZ" b="1" dirty="0"/>
              <a:t>		</a:t>
            </a:r>
            <a:r>
              <a:rPr lang="cs-CZ" b="1" dirty="0" err="1"/>
              <a:t>Animalism</a:t>
            </a:r>
            <a:r>
              <a:rPr lang="cs-CZ" b="1" dirty="0"/>
              <a:t> vs. </a:t>
            </a:r>
            <a:r>
              <a:rPr lang="cs-CZ" b="1" dirty="0" err="1"/>
              <a:t>Functionalism</a:t>
            </a:r>
            <a:r>
              <a:rPr lang="cs-CZ" b="1" dirty="0"/>
              <a:t> </a:t>
            </a:r>
          </a:p>
          <a:p>
            <a:pPr marL="0" indent="0">
              <a:spcAft>
                <a:spcPts val="1200"/>
              </a:spcAft>
              <a:buNone/>
            </a:pPr>
            <a:r>
              <a:rPr lang="cs-CZ" b="1" dirty="0" err="1" smtClean="0"/>
              <a:t>legal</a:t>
            </a:r>
            <a:r>
              <a:rPr lang="cs-CZ" b="1" dirty="0" smtClean="0"/>
              <a:t> </a:t>
            </a:r>
            <a:r>
              <a:rPr lang="cs-CZ" b="1" dirty="0" err="1"/>
              <a:t>aspect</a:t>
            </a:r>
            <a:r>
              <a:rPr lang="cs-CZ" b="1" dirty="0"/>
              <a:t>		   </a:t>
            </a:r>
            <a:r>
              <a:rPr lang="cs-CZ" dirty="0"/>
              <a:t> </a:t>
            </a:r>
            <a:r>
              <a:rPr lang="cs-CZ" dirty="0" smtClean="0"/>
              <a:t>	</a:t>
            </a:r>
            <a:r>
              <a:rPr lang="en-US" dirty="0" smtClean="0"/>
              <a:t>protection </a:t>
            </a:r>
            <a:r>
              <a:rPr lang="en-US" dirty="0"/>
              <a:t>of unborn life as a public interest or a fundamental right</a:t>
            </a:r>
            <a:r>
              <a:rPr lang="cs-CZ" dirty="0"/>
              <a:t>		    </a:t>
            </a:r>
            <a:r>
              <a:rPr lang="cs-CZ" b="1" dirty="0"/>
              <a:t>ECHR? </a:t>
            </a:r>
            <a:endParaRPr lang="cs-CZ" b="1" dirty="0" smtClean="0"/>
          </a:p>
          <a:p>
            <a:pPr marL="0" indent="0">
              <a:buNone/>
            </a:pPr>
            <a:r>
              <a:rPr lang="en-US" b="1" dirty="0"/>
              <a:t>CASE OF VO v. </a:t>
            </a:r>
            <a:r>
              <a:rPr lang="en-US" b="1" dirty="0" smtClean="0"/>
              <a:t>FRANCE</a:t>
            </a:r>
            <a:r>
              <a:rPr lang="cs-CZ" b="1" dirty="0"/>
              <a:t> (</a:t>
            </a:r>
            <a:r>
              <a:rPr lang="cs-CZ" b="1" dirty="0" err="1"/>
              <a:t>Application</a:t>
            </a:r>
            <a:r>
              <a:rPr lang="cs-CZ" b="1" dirty="0"/>
              <a:t> no. </a:t>
            </a:r>
            <a:r>
              <a:rPr lang="cs-CZ" b="1" dirty="0" smtClean="0"/>
              <a:t>53924/00):</a:t>
            </a:r>
            <a:endParaRPr lang="cs-CZ" b="1" dirty="0"/>
          </a:p>
          <a:p>
            <a:pPr marL="0" indent="0" algn="just">
              <a:buNone/>
            </a:pPr>
            <a:r>
              <a:rPr lang="cs-CZ" i="1" dirty="0" smtClean="0"/>
              <a:t>„</a:t>
            </a:r>
            <a:r>
              <a:rPr lang="en-US" i="1" dirty="0" smtClean="0"/>
              <a:t>At </a:t>
            </a:r>
            <a:r>
              <a:rPr lang="en-US" i="1" dirty="0"/>
              <a:t>European level, the Court observes that there is no consensus on the nature and status of the embryo and/or </a:t>
            </a:r>
            <a:r>
              <a:rPr lang="en-US" i="1" dirty="0" err="1"/>
              <a:t>foetus</a:t>
            </a:r>
            <a:r>
              <a:rPr lang="en-US" i="1" dirty="0"/>
              <a:t> (see paragraphs 39-40 above), although they are beginning to receive some protection in the light of scientific progress and the potential consequences of research into genetic engineering, medically assisted procreation or embryo experimentation. At best, it may be regarded as common ground between States that the embryo/</a:t>
            </a:r>
            <a:r>
              <a:rPr lang="en-US" i="1" dirty="0" err="1"/>
              <a:t>foetus</a:t>
            </a:r>
            <a:r>
              <a:rPr lang="en-US" i="1" dirty="0"/>
              <a:t> belongs to the human race. The potentiality of that being and its capacity to become a person – enjoying protection under the civil law, moreover, in many States, such as France, in the context of inheritance and gifts, and also in the United Kingdom (see paragraph 72 above) – require protection in the name of human dignity, without making it a “person” with the “right to life” for the purposes of Article 2. The Oviedo Convention on Human Rights and Biomedicine, indeed, is careful not to give a definition of the term “everyone”, and its explanatory report indicates that, in the absence of a unanimous agreement on the definition, the member States decided to allow domestic law to provide clarification for the purposes of the application of that Convention (see paragraph 36 above</a:t>
            </a:r>
            <a:r>
              <a:rPr lang="en-US" i="1" dirty="0" smtClean="0"/>
              <a:t>).</a:t>
            </a:r>
            <a:r>
              <a:rPr lang="cs-CZ" i="1" dirty="0" smtClean="0"/>
              <a:t>“</a:t>
            </a:r>
            <a:r>
              <a:rPr lang="en-US" i="1" dirty="0" smtClean="0"/>
              <a:t> </a:t>
            </a:r>
            <a:endParaRPr lang="cs-CZ" i="1" dirty="0"/>
          </a:p>
        </p:txBody>
      </p:sp>
      <p:sp>
        <p:nvSpPr>
          <p:cNvPr id="4" name="Šipka doprava 3"/>
          <p:cNvSpPr/>
          <p:nvPr/>
        </p:nvSpPr>
        <p:spPr>
          <a:xfrm>
            <a:off x="3220877" y="3084958"/>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1603511" y="3408062"/>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2282384" y="2747019"/>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7574821" y="3051030"/>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9528312" y="3408061"/>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61620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77863" y="1167631"/>
            <a:ext cx="8761413" cy="706964"/>
          </a:xfrm>
        </p:spPr>
        <p:txBody>
          <a:bodyPr/>
          <a:lstStyle/>
          <a:p>
            <a:r>
              <a:rPr lang="cs-CZ" dirty="0" err="1"/>
              <a:t>Euthanasia</a:t>
            </a:r>
            <a:r>
              <a:rPr lang="cs-CZ" dirty="0"/>
              <a:t/>
            </a:r>
            <a:br>
              <a:rPr lang="cs-CZ" dirty="0"/>
            </a:br>
            <a:endParaRPr lang="cs-CZ" dirty="0"/>
          </a:p>
        </p:txBody>
      </p:sp>
      <p:sp>
        <p:nvSpPr>
          <p:cNvPr id="3" name="Zástupný symbol pro obsah 2"/>
          <p:cNvSpPr>
            <a:spLocks noGrp="1"/>
          </p:cNvSpPr>
          <p:nvPr>
            <p:ph idx="1"/>
          </p:nvPr>
        </p:nvSpPr>
        <p:spPr>
          <a:xfrm>
            <a:off x="465992" y="2363190"/>
            <a:ext cx="11575587" cy="4494810"/>
          </a:xfrm>
        </p:spPr>
        <p:txBody>
          <a:bodyPr>
            <a:normAutofit/>
          </a:bodyPr>
          <a:lstStyle/>
          <a:p>
            <a:r>
              <a:rPr lang="cs-CZ" sz="1700" b="1" dirty="0"/>
              <a:t>A</a:t>
            </a:r>
            <a:r>
              <a:rPr lang="en-US" sz="1700" b="1" dirty="0" err="1"/>
              <a:t>ccording</a:t>
            </a:r>
            <a:r>
              <a:rPr lang="en-US" sz="1700" b="1" dirty="0"/>
              <a:t> to the WHO, euthanasia is</a:t>
            </a:r>
            <a:r>
              <a:rPr lang="cs-CZ" sz="1700" b="1" dirty="0"/>
              <a:t>:</a:t>
            </a:r>
          </a:p>
          <a:p>
            <a:pPr marL="0" indent="0">
              <a:spcAft>
                <a:spcPts val="600"/>
              </a:spcAft>
              <a:buNone/>
            </a:pPr>
            <a:r>
              <a:rPr lang="en-US" sz="1700" i="1" dirty="0"/>
              <a:t>„A</a:t>
            </a:r>
            <a:r>
              <a:rPr lang="cs-CZ" sz="1700" i="1" dirty="0"/>
              <a:t> </a:t>
            </a:r>
            <a:r>
              <a:rPr lang="en-US" sz="1700" i="1" dirty="0"/>
              <a:t>deliberate act undertaken by one person with the intention of either</a:t>
            </a:r>
            <a:r>
              <a:rPr lang="cs-CZ" sz="1700" i="1" dirty="0"/>
              <a:t> </a:t>
            </a:r>
            <a:r>
              <a:rPr lang="en-US" sz="1700" i="1" dirty="0"/>
              <a:t>painlessly putting to death or failing to prevent death from natural causes in</a:t>
            </a:r>
            <a:r>
              <a:rPr lang="cs-CZ" sz="1700" i="1" dirty="0"/>
              <a:t> </a:t>
            </a:r>
            <a:r>
              <a:rPr lang="en-US" sz="1700" i="1" dirty="0"/>
              <a:t>cases of terminal illness or irreversible coma of another person.“</a:t>
            </a:r>
            <a:endParaRPr lang="cs-CZ" sz="1700" i="1" dirty="0"/>
          </a:p>
          <a:p>
            <a:pPr marL="0" indent="0">
              <a:spcAft>
                <a:spcPts val="600"/>
              </a:spcAft>
              <a:buNone/>
            </a:pPr>
            <a:r>
              <a:rPr lang="en-US" sz="1700" b="1" dirty="0"/>
              <a:t>Euthanasia</a:t>
            </a:r>
            <a:r>
              <a:rPr lang="cs-CZ" sz="1700" b="1" dirty="0"/>
              <a:t> 	X	</a:t>
            </a:r>
            <a:r>
              <a:rPr lang="cs-CZ" sz="1700" b="1" dirty="0" err="1"/>
              <a:t>Assisted</a:t>
            </a:r>
            <a:r>
              <a:rPr lang="cs-CZ" sz="1700" b="1" dirty="0"/>
              <a:t> </a:t>
            </a:r>
            <a:r>
              <a:rPr lang="cs-CZ" sz="1700" b="1" dirty="0" err="1"/>
              <a:t>suicide</a:t>
            </a:r>
            <a:r>
              <a:rPr lang="cs-CZ" sz="1700" b="1" dirty="0"/>
              <a:t>	X	</a:t>
            </a:r>
            <a:r>
              <a:rPr lang="cs-CZ" sz="1700" b="1" dirty="0" err="1"/>
              <a:t>Futile</a:t>
            </a:r>
            <a:r>
              <a:rPr lang="cs-CZ" sz="1700" b="1" dirty="0"/>
              <a:t> and </a:t>
            </a:r>
            <a:r>
              <a:rPr lang="cs-CZ" sz="1700" b="1" dirty="0" err="1"/>
              <a:t>useless</a:t>
            </a:r>
            <a:r>
              <a:rPr lang="cs-CZ" sz="1700" b="1" dirty="0"/>
              <a:t> </a:t>
            </a:r>
            <a:r>
              <a:rPr lang="cs-CZ" sz="1700" b="1" dirty="0" err="1"/>
              <a:t>treatment</a:t>
            </a:r>
            <a:r>
              <a:rPr lang="cs-CZ" sz="1700" b="1" dirty="0"/>
              <a:t>			</a:t>
            </a:r>
            <a:r>
              <a:rPr lang="cs-CZ" sz="1700" dirty="0" err="1"/>
              <a:t>What's</a:t>
            </a:r>
            <a:r>
              <a:rPr lang="cs-CZ" sz="1700" dirty="0"/>
              <a:t> </a:t>
            </a:r>
            <a:r>
              <a:rPr lang="cs-CZ" sz="1700" dirty="0" err="1"/>
              <a:t>the</a:t>
            </a:r>
            <a:r>
              <a:rPr lang="cs-CZ" sz="1700" dirty="0"/>
              <a:t> </a:t>
            </a:r>
            <a:r>
              <a:rPr lang="cs-CZ" sz="1700" dirty="0" err="1"/>
              <a:t>difference</a:t>
            </a:r>
            <a:r>
              <a:rPr lang="cs-CZ" sz="1700" dirty="0"/>
              <a:t>?</a:t>
            </a:r>
            <a:endParaRPr lang="cs-CZ" sz="1700" i="1" dirty="0"/>
          </a:p>
          <a:p>
            <a:r>
              <a:rPr lang="cs-CZ" sz="1700" b="1" dirty="0" err="1"/>
              <a:t>Philosophical</a:t>
            </a:r>
            <a:r>
              <a:rPr lang="cs-CZ" sz="1700" b="1" dirty="0"/>
              <a:t> </a:t>
            </a:r>
            <a:r>
              <a:rPr lang="cs-CZ" sz="1700" b="1" dirty="0" err="1"/>
              <a:t>approaches</a:t>
            </a:r>
            <a:r>
              <a:rPr lang="cs-CZ" sz="1700" dirty="0"/>
              <a:t>:</a:t>
            </a:r>
          </a:p>
          <a:p>
            <a:pPr>
              <a:buFontTx/>
              <a:buChar char="-"/>
            </a:pPr>
            <a:r>
              <a:rPr lang="en-US" sz="1700" dirty="0"/>
              <a:t>human life as a fundamental (most important) value</a:t>
            </a:r>
            <a:r>
              <a:rPr lang="cs-CZ" sz="1700" dirty="0"/>
              <a:t> - </a:t>
            </a:r>
            <a:r>
              <a:rPr lang="en-US" sz="1700" dirty="0"/>
              <a:t>quality of life is not the determining factor</a:t>
            </a:r>
            <a:endParaRPr lang="cs-CZ" sz="1700" dirty="0"/>
          </a:p>
          <a:p>
            <a:pPr>
              <a:buFontTx/>
              <a:buChar char="-"/>
            </a:pPr>
            <a:r>
              <a:rPr lang="en-US" sz="1700" dirty="0"/>
              <a:t>emphasis on personal life and its quality</a:t>
            </a:r>
            <a:r>
              <a:rPr lang="cs-CZ" sz="1700" dirty="0"/>
              <a:t> - </a:t>
            </a:r>
            <a:r>
              <a:rPr lang="en-US" sz="1700" dirty="0"/>
              <a:t>distinguishing between good and bad death (life)</a:t>
            </a:r>
            <a:endParaRPr lang="cs-CZ" sz="1700" dirty="0"/>
          </a:p>
          <a:p>
            <a:r>
              <a:rPr lang="cs-CZ" sz="1700" b="1" dirty="0" err="1"/>
              <a:t>Legal</a:t>
            </a:r>
            <a:r>
              <a:rPr lang="cs-CZ" sz="1700" b="1" dirty="0"/>
              <a:t> </a:t>
            </a:r>
            <a:r>
              <a:rPr lang="cs-CZ" sz="1700" b="1" dirty="0" err="1"/>
              <a:t>issues</a:t>
            </a:r>
            <a:r>
              <a:rPr lang="cs-CZ" sz="1700" b="1" dirty="0"/>
              <a:t>:</a:t>
            </a:r>
          </a:p>
          <a:p>
            <a:pPr>
              <a:buFontTx/>
              <a:buChar char="-"/>
            </a:pPr>
            <a:r>
              <a:rPr lang="en-US" sz="1700" dirty="0"/>
              <a:t>Do we have not only the right to life, but also the right to die?</a:t>
            </a:r>
            <a:r>
              <a:rPr lang="cs-CZ" sz="1700" dirty="0"/>
              <a:t>	</a:t>
            </a:r>
          </a:p>
          <a:p>
            <a:pPr>
              <a:buFontTx/>
              <a:buChar char="-"/>
            </a:pPr>
            <a:r>
              <a:rPr lang="en-US" sz="1700" dirty="0"/>
              <a:t>Does the state have an obligation to guarantee the performance of euthanasia</a:t>
            </a:r>
            <a:r>
              <a:rPr lang="cs-CZ" sz="1700" dirty="0"/>
              <a:t>?</a:t>
            </a:r>
          </a:p>
          <a:p>
            <a:pPr lvl="1">
              <a:buFontTx/>
              <a:buChar char="-"/>
            </a:pPr>
            <a:r>
              <a:rPr lang="cs-CZ" sz="1500" b="1" dirty="0"/>
              <a:t>ECHR </a:t>
            </a:r>
            <a:r>
              <a:rPr lang="cs-CZ" sz="1500" b="1" dirty="0" smtClean="0"/>
              <a:t>(No. </a:t>
            </a:r>
            <a:r>
              <a:rPr lang="cs-CZ" sz="1500" b="1" dirty="0"/>
              <a:t>2346/02, </a:t>
            </a:r>
            <a:r>
              <a:rPr lang="cs-CZ" sz="1500" b="1" dirty="0" smtClean="0"/>
              <a:t>No. </a:t>
            </a:r>
            <a:r>
              <a:rPr lang="cs-CZ" sz="1500" b="1" dirty="0"/>
              <a:t>31322/07, </a:t>
            </a:r>
            <a:r>
              <a:rPr lang="cs-CZ" b="1" dirty="0" smtClean="0"/>
              <a:t>No. </a:t>
            </a:r>
            <a:r>
              <a:rPr lang="cs-CZ" b="1" dirty="0"/>
              <a:t>46043/14) 		     THE SITUATION IN EUROPE</a:t>
            </a:r>
          </a:p>
        </p:txBody>
      </p:sp>
      <p:sp>
        <p:nvSpPr>
          <p:cNvPr id="4" name="Šipka: doprava 3">
            <a:extLst>
              <a:ext uri="{FF2B5EF4-FFF2-40B4-BE49-F238E27FC236}">
                <a16:creationId xmlns="" xmlns:a16="http://schemas.microsoft.com/office/drawing/2014/main" id="{CC4CD8C6-25DB-4302-A1F8-D565212C8DFB}"/>
              </a:ext>
            </a:extLst>
          </p:cNvPr>
          <p:cNvSpPr/>
          <p:nvPr/>
        </p:nvSpPr>
        <p:spPr>
          <a:xfrm>
            <a:off x="7992092" y="3571504"/>
            <a:ext cx="475013" cy="1929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a:extLst>
              <a:ext uri="{FF2B5EF4-FFF2-40B4-BE49-F238E27FC236}">
                <a16:creationId xmlns="" xmlns:a16="http://schemas.microsoft.com/office/drawing/2014/main" id="{B4B27081-A116-4100-B38D-F4922ED506E1}"/>
              </a:ext>
            </a:extLst>
          </p:cNvPr>
          <p:cNvSpPr/>
          <p:nvPr/>
        </p:nvSpPr>
        <p:spPr>
          <a:xfrm>
            <a:off x="582330" y="6299858"/>
            <a:ext cx="486888" cy="249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a:extLst>
              <a:ext uri="{FF2B5EF4-FFF2-40B4-BE49-F238E27FC236}">
                <a16:creationId xmlns="" xmlns:a16="http://schemas.microsoft.com/office/drawing/2014/main" id="{C0CC9A6C-29DD-47A5-B3C0-D1D1C2007726}"/>
              </a:ext>
            </a:extLst>
          </p:cNvPr>
          <p:cNvSpPr/>
          <p:nvPr/>
        </p:nvSpPr>
        <p:spPr>
          <a:xfrm>
            <a:off x="6068510" y="6299858"/>
            <a:ext cx="486888" cy="249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6403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154954" y="2603500"/>
            <a:ext cx="9402210" cy="3416300"/>
          </a:xfrm>
        </p:spPr>
        <p:txBody>
          <a:bodyPr/>
          <a:lstStyle/>
          <a:p>
            <a:pPr marL="0" indent="0" algn="ctr">
              <a:buNone/>
            </a:pPr>
            <a:endParaRPr lang="cs-CZ" dirty="0"/>
          </a:p>
          <a:p>
            <a:pPr marL="0" indent="0" algn="ctr">
              <a:buNone/>
            </a:pPr>
            <a:endParaRPr lang="cs-CZ" dirty="0"/>
          </a:p>
          <a:p>
            <a:pPr marL="0" indent="0" algn="ctr">
              <a:buNone/>
            </a:pPr>
            <a:endParaRPr lang="cs-CZ" dirty="0"/>
          </a:p>
          <a:p>
            <a:pPr marL="0" indent="0" algn="ctr">
              <a:buNone/>
            </a:pPr>
            <a:endParaRPr lang="cs-CZ" dirty="0"/>
          </a:p>
          <a:p>
            <a:pPr marL="0" indent="0" algn="ctr">
              <a:buNone/>
            </a:pPr>
            <a:r>
              <a:rPr lang="cs-CZ" sz="2800" dirty="0" err="1"/>
              <a:t>What</a:t>
            </a:r>
            <a:r>
              <a:rPr lang="cs-CZ" sz="2800" dirty="0"/>
              <a:t> are </a:t>
            </a:r>
            <a:r>
              <a:rPr lang="cs-CZ" sz="2800" dirty="0" err="1"/>
              <a:t>the</a:t>
            </a:r>
            <a:r>
              <a:rPr lang="cs-CZ" sz="2800" dirty="0"/>
              <a:t> n</a:t>
            </a:r>
            <a:r>
              <a:rPr lang="en-US" sz="2800" dirty="0" err="1"/>
              <a:t>ew</a:t>
            </a:r>
            <a:r>
              <a:rPr lang="en-US" sz="2800" dirty="0"/>
              <a:t> challenges in the right to life</a:t>
            </a:r>
            <a:r>
              <a:rPr lang="cs-CZ" sz="2800" dirty="0"/>
              <a:t>?</a:t>
            </a:r>
            <a:r>
              <a:rPr lang="en-US" dirty="0"/>
              <a:t/>
            </a:r>
            <a:br>
              <a:rPr lang="en-US" dirty="0"/>
            </a:br>
            <a:endParaRPr lang="cs-CZ" dirty="0"/>
          </a:p>
        </p:txBody>
      </p:sp>
    </p:spTree>
    <p:extLst>
      <p:ext uri="{BB962C8B-B14F-4D97-AF65-F5344CB8AC3E}">
        <p14:creationId xmlns:p14="http://schemas.microsoft.com/office/powerpoint/2010/main" val="323956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4736" y="1098359"/>
            <a:ext cx="8761413" cy="706964"/>
          </a:xfrm>
        </p:spPr>
        <p:txBody>
          <a:bodyPr/>
          <a:lstStyle/>
          <a:p>
            <a:r>
              <a:rPr lang="en-US" dirty="0"/>
              <a:t>New challenges in the right to life</a:t>
            </a:r>
            <a:br>
              <a:rPr lang="en-US" dirty="0"/>
            </a:br>
            <a:endParaRPr lang="cs-CZ" dirty="0"/>
          </a:p>
        </p:txBody>
      </p:sp>
      <p:sp>
        <p:nvSpPr>
          <p:cNvPr id="3" name="Zástupný symbol pro obsah 2"/>
          <p:cNvSpPr>
            <a:spLocks noGrp="1"/>
          </p:cNvSpPr>
          <p:nvPr>
            <p:ph idx="1"/>
          </p:nvPr>
        </p:nvSpPr>
        <p:spPr>
          <a:xfrm>
            <a:off x="501162" y="2603499"/>
            <a:ext cx="11148646" cy="4140201"/>
          </a:xfrm>
        </p:spPr>
        <p:txBody>
          <a:bodyPr/>
          <a:lstStyle/>
          <a:p>
            <a:pPr marL="0" indent="0" algn="ctr">
              <a:buNone/>
            </a:pPr>
            <a:r>
              <a:rPr lang="en-US" b="1" dirty="0"/>
              <a:t>Link to the development of biomedicine</a:t>
            </a:r>
            <a:r>
              <a:rPr lang="cs-CZ" b="1" dirty="0"/>
              <a:t> and </a:t>
            </a:r>
            <a:r>
              <a:rPr lang="cs-CZ" b="1" dirty="0" err="1"/>
              <a:t>its</a:t>
            </a:r>
            <a:r>
              <a:rPr lang="cs-CZ" b="1" dirty="0"/>
              <a:t> </a:t>
            </a:r>
            <a:r>
              <a:rPr lang="cs-CZ" b="1" dirty="0" err="1"/>
              <a:t>vague</a:t>
            </a:r>
            <a:r>
              <a:rPr lang="cs-CZ" b="1" dirty="0"/>
              <a:t> </a:t>
            </a:r>
            <a:r>
              <a:rPr lang="cs-CZ" b="1" dirty="0" err="1"/>
              <a:t>regulation</a:t>
            </a:r>
            <a:r>
              <a:rPr lang="cs-CZ" b="1" dirty="0"/>
              <a:t>		</a:t>
            </a:r>
          </a:p>
          <a:p>
            <a:endParaRPr lang="cs-CZ" b="1" dirty="0"/>
          </a:p>
          <a:p>
            <a:pPr marL="0" indent="0">
              <a:buNone/>
            </a:pPr>
            <a:r>
              <a:rPr lang="cs-CZ" b="1" dirty="0"/>
              <a:t>							</a:t>
            </a:r>
          </a:p>
          <a:p>
            <a:pPr marL="0" indent="0">
              <a:buNone/>
            </a:pPr>
            <a:r>
              <a:rPr lang="cs-CZ" b="1" dirty="0"/>
              <a:t>					 Embryo </a:t>
            </a:r>
            <a:r>
              <a:rPr lang="cs-CZ" b="1" dirty="0" err="1"/>
              <a:t>handling</a:t>
            </a:r>
            <a:r>
              <a:rPr lang="cs-CZ" b="1" dirty="0"/>
              <a:t> – ART (</a:t>
            </a:r>
            <a:r>
              <a:rPr lang="cs-CZ" b="1" dirty="0" err="1"/>
              <a:t>selection</a:t>
            </a:r>
            <a:r>
              <a:rPr lang="cs-CZ" b="1" dirty="0"/>
              <a:t> and </a:t>
            </a:r>
            <a:r>
              <a:rPr lang="cs-CZ" b="1" dirty="0" err="1"/>
              <a:t>research</a:t>
            </a:r>
            <a:r>
              <a:rPr lang="cs-CZ" b="1" dirty="0"/>
              <a:t> use) </a:t>
            </a:r>
          </a:p>
          <a:p>
            <a:pPr marL="0" indent="0">
              <a:buNone/>
            </a:pPr>
            <a:r>
              <a:rPr lang="cs-CZ" b="1" dirty="0"/>
              <a:t>					M</a:t>
            </a:r>
            <a:r>
              <a:rPr lang="en-US" b="1" dirty="0" err="1"/>
              <a:t>anipulation</a:t>
            </a:r>
            <a:r>
              <a:rPr lang="en-US" b="1" dirty="0"/>
              <a:t> of the human genome</a:t>
            </a:r>
            <a:r>
              <a:rPr lang="cs-CZ" b="1" dirty="0"/>
              <a:t> (</a:t>
            </a:r>
            <a:r>
              <a:rPr lang="cs-CZ" b="1" dirty="0" err="1"/>
              <a:t>enhancement</a:t>
            </a:r>
            <a:r>
              <a:rPr lang="cs-CZ" b="1" dirty="0"/>
              <a:t>)</a:t>
            </a:r>
          </a:p>
          <a:p>
            <a:pPr marL="0" indent="0">
              <a:buNone/>
            </a:pPr>
            <a:endParaRPr lang="cs-CZ" b="1" dirty="0"/>
          </a:p>
          <a:p>
            <a:pPr marL="0" indent="0">
              <a:buNone/>
            </a:pPr>
            <a:endParaRPr lang="cs-CZ" b="1" dirty="0"/>
          </a:p>
          <a:p>
            <a:pPr marL="0" indent="0" algn="ctr">
              <a:buNone/>
            </a:pPr>
            <a:r>
              <a:rPr lang="cs-CZ" b="1" dirty="0"/>
              <a:t> </a:t>
            </a:r>
            <a:r>
              <a:rPr lang="en-US" b="1" dirty="0"/>
              <a:t>The question of respect for human dignity</a:t>
            </a:r>
            <a:r>
              <a:rPr lang="cs-CZ" b="1" dirty="0"/>
              <a:t>	</a:t>
            </a:r>
          </a:p>
          <a:p>
            <a:pPr marL="0" indent="0" algn="ctr">
              <a:buNone/>
            </a:pPr>
            <a:r>
              <a:rPr lang="cs-CZ" b="1" dirty="0"/>
              <a:t>T</a:t>
            </a:r>
            <a:r>
              <a:rPr lang="en-US" b="1" dirty="0" err="1"/>
              <a:t>hreat</a:t>
            </a:r>
            <a:r>
              <a:rPr lang="en-US" b="1" dirty="0"/>
              <a:t> to human nature and the autonomy of the individual</a:t>
            </a:r>
            <a:endParaRPr lang="cs-CZ" b="1" dirty="0"/>
          </a:p>
        </p:txBody>
      </p:sp>
      <p:sp>
        <p:nvSpPr>
          <p:cNvPr id="5" name="Šipka dolů 4"/>
          <p:cNvSpPr/>
          <p:nvPr/>
        </p:nvSpPr>
        <p:spPr>
          <a:xfrm>
            <a:off x="5758960" y="3169621"/>
            <a:ext cx="202223" cy="3780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5763357" y="4756637"/>
            <a:ext cx="202223" cy="3780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74891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New challenges in the right to life</a:t>
            </a:r>
            <a:endParaRPr lang="cs-CZ" dirty="0"/>
          </a:p>
        </p:txBody>
      </p:sp>
      <p:sp>
        <p:nvSpPr>
          <p:cNvPr id="3" name="Zástupný symbol pro obsah 2"/>
          <p:cNvSpPr>
            <a:spLocks noGrp="1"/>
          </p:cNvSpPr>
          <p:nvPr>
            <p:ph idx="1"/>
          </p:nvPr>
        </p:nvSpPr>
        <p:spPr>
          <a:xfrm>
            <a:off x="0" y="2603500"/>
            <a:ext cx="12192000" cy="4254500"/>
          </a:xfrm>
        </p:spPr>
        <p:txBody>
          <a:bodyPr/>
          <a:lstStyle/>
          <a:p>
            <a:r>
              <a:rPr lang="en-US" dirty="0"/>
              <a:t>The importance of biomedicine for the development of </a:t>
            </a:r>
            <a:r>
              <a:rPr lang="en-US" dirty="0" smtClean="0"/>
              <a:t>ART</a:t>
            </a:r>
            <a:r>
              <a:rPr lang="cs-CZ" dirty="0" smtClean="0"/>
              <a:t> (</a:t>
            </a:r>
            <a:r>
              <a:rPr lang="en-US" dirty="0"/>
              <a:t>1978 - the first </a:t>
            </a:r>
            <a:r>
              <a:rPr lang="cs-CZ" dirty="0" smtClean="0"/>
              <a:t>„</a:t>
            </a:r>
            <a:r>
              <a:rPr lang="en-US" dirty="0" smtClean="0"/>
              <a:t>test </a:t>
            </a:r>
            <a:r>
              <a:rPr lang="en-US" dirty="0"/>
              <a:t>tube </a:t>
            </a:r>
            <a:r>
              <a:rPr lang="en-US" dirty="0" smtClean="0"/>
              <a:t>baby</a:t>
            </a:r>
            <a:r>
              <a:rPr lang="cs-CZ" dirty="0" smtClean="0"/>
              <a:t>“)</a:t>
            </a:r>
          </a:p>
          <a:p>
            <a:r>
              <a:rPr lang="en-US" dirty="0"/>
              <a:t>addressing the problem of infertility and low </a:t>
            </a:r>
            <a:r>
              <a:rPr lang="en-US" dirty="0" smtClean="0"/>
              <a:t>fertility</a:t>
            </a:r>
            <a:r>
              <a:rPr lang="cs-CZ" dirty="0" smtClean="0"/>
              <a:t> </a:t>
            </a:r>
          </a:p>
          <a:p>
            <a:r>
              <a:rPr lang="cs-CZ" dirty="0" smtClean="0"/>
              <a:t>X 		</a:t>
            </a:r>
            <a:r>
              <a:rPr lang="en-US" b="1" dirty="0" smtClean="0"/>
              <a:t>creating </a:t>
            </a:r>
            <a:r>
              <a:rPr lang="en-US" b="1" dirty="0"/>
              <a:t>new forms of conflict between human rights and public </a:t>
            </a:r>
            <a:r>
              <a:rPr lang="en-US" b="1" dirty="0" smtClean="0"/>
              <a:t>interests</a:t>
            </a:r>
            <a:endParaRPr lang="cs-CZ" b="1" dirty="0" smtClean="0"/>
          </a:p>
          <a:p>
            <a:endParaRPr lang="cs-CZ" b="1" dirty="0"/>
          </a:p>
          <a:p>
            <a:endParaRPr lang="cs-CZ" b="1" dirty="0" smtClean="0"/>
          </a:p>
          <a:p>
            <a:pPr marL="0" indent="0">
              <a:buNone/>
            </a:pPr>
            <a:r>
              <a:rPr lang="cs-CZ" dirty="0" smtClean="0"/>
              <a:t>  </a:t>
            </a:r>
            <a:r>
              <a:rPr lang="en-US" b="1" dirty="0" smtClean="0"/>
              <a:t>Right </a:t>
            </a:r>
            <a:r>
              <a:rPr lang="en-US" b="1" dirty="0"/>
              <a:t>to private and family </a:t>
            </a:r>
            <a:r>
              <a:rPr lang="en-US" b="1" dirty="0" smtClean="0"/>
              <a:t>life</a:t>
            </a:r>
            <a:r>
              <a:rPr lang="cs-CZ" b="1" dirty="0" smtClean="0"/>
              <a:t> – Art. 8 ECHR</a:t>
            </a:r>
            <a:r>
              <a:rPr lang="en-US" b="1" dirty="0" smtClean="0"/>
              <a:t> </a:t>
            </a:r>
            <a:r>
              <a:rPr lang="en-US" b="1" dirty="0"/>
              <a:t>(link to reproductive </a:t>
            </a:r>
            <a:r>
              <a:rPr lang="cs-CZ" b="1" dirty="0" err="1" smtClean="0"/>
              <a:t>life</a:t>
            </a:r>
            <a:r>
              <a:rPr lang="en-US" b="1" dirty="0" smtClean="0"/>
              <a:t> </a:t>
            </a:r>
            <a:r>
              <a:rPr lang="en-US" b="1" dirty="0"/>
              <a:t>- extensive interpretation of the ECHR</a:t>
            </a:r>
            <a:r>
              <a:rPr lang="en-US" b="1" dirty="0" smtClean="0"/>
              <a:t>)</a:t>
            </a:r>
            <a:endParaRPr lang="cs-CZ" b="1" dirty="0" smtClean="0"/>
          </a:p>
          <a:p>
            <a:pPr marL="0" indent="0">
              <a:buNone/>
            </a:pPr>
            <a:endParaRPr lang="cs-CZ" b="1" dirty="0"/>
          </a:p>
          <a:p>
            <a:pPr marL="0" indent="0">
              <a:buNone/>
            </a:pPr>
            <a:endParaRPr lang="cs-CZ" b="1" dirty="0" smtClean="0"/>
          </a:p>
          <a:p>
            <a:pPr marL="0" indent="0">
              <a:buNone/>
            </a:pPr>
            <a:r>
              <a:rPr lang="cs-CZ" b="1" dirty="0" smtClean="0"/>
              <a:t>        				</a:t>
            </a:r>
            <a:r>
              <a:rPr lang="cs-CZ" b="1" dirty="0" err="1" smtClean="0"/>
              <a:t>Right</a:t>
            </a:r>
            <a:r>
              <a:rPr lang="cs-CZ" b="1" dirty="0" smtClean="0"/>
              <a:t> vs. </a:t>
            </a:r>
            <a:r>
              <a:rPr lang="cs-CZ" b="1" dirty="0" err="1"/>
              <a:t>r</a:t>
            </a:r>
            <a:r>
              <a:rPr lang="cs-CZ" b="1" dirty="0" err="1" smtClean="0"/>
              <a:t>ight</a:t>
            </a:r>
            <a:r>
              <a:rPr lang="cs-CZ" b="1" dirty="0" smtClean="0"/>
              <a:t>		      	</a:t>
            </a:r>
            <a:r>
              <a:rPr lang="cs-CZ" b="1" dirty="0"/>
              <a:t> </a:t>
            </a:r>
            <a:r>
              <a:rPr lang="cs-CZ" b="1" dirty="0" smtClean="0"/>
              <a:t>     OR                     R</a:t>
            </a:r>
            <a:r>
              <a:rPr lang="en-US" b="1" dirty="0" err="1" smtClean="0"/>
              <a:t>ight</a:t>
            </a:r>
            <a:r>
              <a:rPr lang="en-US" b="1" dirty="0" smtClean="0"/>
              <a:t> </a:t>
            </a:r>
            <a:r>
              <a:rPr lang="cs-CZ" b="1" dirty="0" smtClean="0"/>
              <a:t>vs.</a:t>
            </a:r>
            <a:r>
              <a:rPr lang="en-US" b="1" dirty="0" smtClean="0"/>
              <a:t> </a:t>
            </a:r>
            <a:r>
              <a:rPr lang="en-US" b="1" dirty="0"/>
              <a:t>public </a:t>
            </a:r>
            <a:r>
              <a:rPr lang="en-US" b="1" dirty="0" smtClean="0"/>
              <a:t>interest</a:t>
            </a:r>
            <a:endParaRPr lang="cs-CZ" b="1" dirty="0" smtClean="0"/>
          </a:p>
          <a:p>
            <a:pPr marL="0" indent="0">
              <a:buNone/>
            </a:pPr>
            <a:r>
              <a:rPr lang="cs-CZ" b="1" dirty="0"/>
              <a:t>	</a:t>
            </a:r>
            <a:r>
              <a:rPr lang="cs-CZ" b="1" dirty="0" smtClean="0"/>
              <a:t>	(</a:t>
            </a:r>
            <a:r>
              <a:rPr lang="cs-CZ" b="1" dirty="0" err="1" smtClean="0"/>
              <a:t>Evans</a:t>
            </a:r>
            <a:r>
              <a:rPr lang="cs-CZ" b="1" dirty="0" smtClean="0"/>
              <a:t> vs. </a:t>
            </a:r>
            <a:r>
              <a:rPr lang="cs-CZ" b="1" dirty="0"/>
              <a:t>UK - </a:t>
            </a:r>
            <a:r>
              <a:rPr lang="cs-CZ" b="1" dirty="0" err="1"/>
              <a:t>Complaint</a:t>
            </a:r>
            <a:r>
              <a:rPr lang="cs-CZ" b="1" dirty="0"/>
              <a:t> </a:t>
            </a:r>
            <a:r>
              <a:rPr lang="cs-CZ" b="1" dirty="0" smtClean="0"/>
              <a:t>No. </a:t>
            </a:r>
            <a:r>
              <a:rPr lang="cs-CZ" b="1" dirty="0"/>
              <a:t>6339/05)		</a:t>
            </a:r>
            <a:r>
              <a:rPr lang="cs-CZ" b="1" dirty="0" smtClean="0"/>
              <a:t>  </a:t>
            </a:r>
            <a:r>
              <a:rPr lang="cs-CZ" b="1" dirty="0"/>
              <a:t>(</a:t>
            </a:r>
            <a:r>
              <a:rPr lang="cs-CZ" b="1" dirty="0" err="1"/>
              <a:t>Dickson</a:t>
            </a:r>
            <a:r>
              <a:rPr lang="cs-CZ" b="1" dirty="0"/>
              <a:t> </a:t>
            </a:r>
            <a:r>
              <a:rPr lang="cs-CZ" b="1" dirty="0" smtClean="0"/>
              <a:t>vs. UK - </a:t>
            </a:r>
            <a:r>
              <a:rPr lang="cs-CZ" b="1" dirty="0" err="1"/>
              <a:t>Complaint</a:t>
            </a:r>
            <a:r>
              <a:rPr lang="cs-CZ" b="1" dirty="0"/>
              <a:t> No. </a:t>
            </a:r>
            <a:r>
              <a:rPr lang="cs-CZ" b="1" dirty="0" smtClean="0"/>
              <a:t>44362/04)</a:t>
            </a:r>
            <a:endParaRPr lang="cs-CZ" b="1" dirty="0"/>
          </a:p>
        </p:txBody>
      </p:sp>
      <p:sp>
        <p:nvSpPr>
          <p:cNvPr id="4" name="Šipka doprava 3"/>
          <p:cNvSpPr/>
          <p:nvPr/>
        </p:nvSpPr>
        <p:spPr>
          <a:xfrm>
            <a:off x="812800" y="3495040"/>
            <a:ext cx="49784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rot="5400000">
            <a:off x="5389880" y="4094480"/>
            <a:ext cx="49784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rot="5400000">
            <a:off x="5389880" y="5273040"/>
            <a:ext cx="49784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2947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lgn="ctr">
              <a:buNone/>
            </a:pPr>
            <a:r>
              <a:rPr lang="cs-CZ" sz="2800" dirty="0" err="1"/>
              <a:t>Thank</a:t>
            </a:r>
            <a:r>
              <a:rPr lang="cs-CZ" sz="2800" dirty="0"/>
              <a:t> </a:t>
            </a:r>
            <a:r>
              <a:rPr lang="cs-CZ" sz="2800" dirty="0" err="1"/>
              <a:t>you</a:t>
            </a:r>
            <a:r>
              <a:rPr lang="cs-CZ" sz="2800" dirty="0"/>
              <a:t> </a:t>
            </a:r>
            <a:r>
              <a:rPr lang="cs-CZ" sz="2800" dirty="0" err="1"/>
              <a:t>for</a:t>
            </a:r>
            <a:r>
              <a:rPr lang="cs-CZ" sz="2800" dirty="0"/>
              <a:t> </a:t>
            </a:r>
            <a:r>
              <a:rPr lang="cs-CZ" sz="2800" dirty="0" err="1"/>
              <a:t>your</a:t>
            </a:r>
            <a:r>
              <a:rPr lang="cs-CZ" sz="2800" dirty="0"/>
              <a:t> </a:t>
            </a:r>
            <a:r>
              <a:rPr lang="cs-CZ" sz="2800" dirty="0" err="1"/>
              <a:t>attention</a:t>
            </a:r>
            <a:r>
              <a:rPr lang="cs-CZ" sz="2800" dirty="0"/>
              <a:t>.</a:t>
            </a:r>
          </a:p>
        </p:txBody>
      </p:sp>
    </p:spTree>
    <p:extLst>
      <p:ext uri="{BB962C8B-B14F-4D97-AF65-F5344CB8AC3E}">
        <p14:creationId xmlns:p14="http://schemas.microsoft.com/office/powerpoint/2010/main" val="222783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Structure</a:t>
            </a:r>
            <a:r>
              <a:rPr lang="cs-CZ" dirty="0"/>
              <a:t> </a:t>
            </a:r>
            <a:r>
              <a:rPr lang="cs-CZ" dirty="0" err="1"/>
              <a:t>of</a:t>
            </a:r>
            <a:r>
              <a:rPr lang="cs-CZ" dirty="0"/>
              <a:t> </a:t>
            </a:r>
            <a:r>
              <a:rPr lang="cs-CZ" dirty="0" err="1"/>
              <a:t>the</a:t>
            </a:r>
            <a:r>
              <a:rPr lang="cs-CZ" dirty="0"/>
              <a:t> </a:t>
            </a:r>
            <a:r>
              <a:rPr lang="cs-CZ" dirty="0" err="1"/>
              <a:t>presentation</a:t>
            </a:r>
            <a:endParaRPr lang="cs-CZ" dirty="0"/>
          </a:p>
        </p:txBody>
      </p:sp>
      <p:sp>
        <p:nvSpPr>
          <p:cNvPr id="3" name="Zástupný symbol pro obsah 2"/>
          <p:cNvSpPr>
            <a:spLocks noGrp="1"/>
          </p:cNvSpPr>
          <p:nvPr>
            <p:ph idx="1"/>
          </p:nvPr>
        </p:nvSpPr>
        <p:spPr>
          <a:xfrm>
            <a:off x="568036" y="2603499"/>
            <a:ext cx="11014364" cy="3880427"/>
          </a:xfrm>
        </p:spPr>
        <p:txBody>
          <a:bodyPr/>
          <a:lstStyle/>
          <a:p>
            <a:r>
              <a:rPr lang="en-US" b="1" dirty="0"/>
              <a:t>Philosophical basis of the right to life</a:t>
            </a:r>
            <a:endParaRPr lang="cs-CZ" b="1" dirty="0"/>
          </a:p>
          <a:p>
            <a:r>
              <a:rPr lang="en-US" b="1" dirty="0"/>
              <a:t>Institutional guarantees of the right to life at the international level</a:t>
            </a:r>
            <a:endParaRPr lang="cs-CZ" b="1" dirty="0"/>
          </a:p>
          <a:p>
            <a:r>
              <a:rPr lang="en-US" b="1" dirty="0"/>
              <a:t>Traditional </a:t>
            </a:r>
            <a:r>
              <a:rPr lang="cs-CZ" b="1" dirty="0" err="1"/>
              <a:t>topics</a:t>
            </a:r>
            <a:r>
              <a:rPr lang="en-US" b="1" dirty="0"/>
              <a:t> of the right to life</a:t>
            </a:r>
          </a:p>
          <a:p>
            <a:r>
              <a:rPr lang="en-US" b="1" dirty="0"/>
              <a:t>New challenges in the right to life</a:t>
            </a:r>
            <a:endParaRPr lang="cs-CZ" b="1" dirty="0"/>
          </a:p>
        </p:txBody>
      </p:sp>
    </p:spTree>
    <p:extLst>
      <p:ext uri="{BB962C8B-B14F-4D97-AF65-F5344CB8AC3E}">
        <p14:creationId xmlns:p14="http://schemas.microsoft.com/office/powerpoint/2010/main" val="2103835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5463" y="1112214"/>
            <a:ext cx="8761413" cy="706964"/>
          </a:xfrm>
        </p:spPr>
        <p:txBody>
          <a:bodyPr/>
          <a:lstStyle/>
          <a:p>
            <a:r>
              <a:rPr lang="en-US" dirty="0"/>
              <a:t>Philosophical basis of the right to life</a:t>
            </a:r>
            <a:br>
              <a:rPr lang="en-US" dirty="0"/>
            </a:br>
            <a:endParaRPr lang="cs-CZ" dirty="0"/>
          </a:p>
        </p:txBody>
      </p:sp>
      <p:sp>
        <p:nvSpPr>
          <p:cNvPr id="3" name="Zástupný symbol pro obsah 2"/>
          <p:cNvSpPr>
            <a:spLocks noGrp="1"/>
          </p:cNvSpPr>
          <p:nvPr>
            <p:ph idx="1"/>
          </p:nvPr>
        </p:nvSpPr>
        <p:spPr>
          <a:xfrm>
            <a:off x="374074" y="2219646"/>
            <a:ext cx="11665526" cy="4591247"/>
          </a:xfrm>
        </p:spPr>
        <p:txBody>
          <a:bodyPr>
            <a:normAutofit lnSpcReduction="10000"/>
          </a:bodyPr>
          <a:lstStyle/>
          <a:p>
            <a:r>
              <a:rPr lang="cs-CZ" b="1" u="sng" dirty="0"/>
              <a:t>N</a:t>
            </a:r>
            <a:r>
              <a:rPr lang="en-US" b="1" u="sng" dirty="0" err="1"/>
              <a:t>atural</a:t>
            </a:r>
            <a:r>
              <a:rPr lang="en-US" b="1" u="sng" dirty="0"/>
              <a:t> law theory of human rights by Thomas Aquinas</a:t>
            </a:r>
            <a:r>
              <a:rPr lang="cs-CZ" b="1" dirty="0"/>
              <a:t>:</a:t>
            </a:r>
          </a:p>
          <a:p>
            <a:pPr>
              <a:buFont typeface="Wingdings" panose="05000000000000000000" pitchFamily="2" charset="2"/>
              <a:buChar char="§"/>
            </a:pPr>
            <a:r>
              <a:rPr lang="en-US" dirty="0"/>
              <a:t>Human life as a gift from God</a:t>
            </a:r>
            <a:r>
              <a:rPr lang="cs-CZ" dirty="0"/>
              <a:t> (</a:t>
            </a:r>
            <a:r>
              <a:rPr lang="cs-CZ" dirty="0" err="1"/>
              <a:t>supernatural</a:t>
            </a:r>
            <a:r>
              <a:rPr lang="cs-CZ" dirty="0"/>
              <a:t> </a:t>
            </a:r>
            <a:r>
              <a:rPr lang="cs-CZ" dirty="0" err="1"/>
              <a:t>authority</a:t>
            </a:r>
            <a:r>
              <a:rPr lang="cs-CZ" dirty="0"/>
              <a:t>)</a:t>
            </a:r>
          </a:p>
          <a:p>
            <a:pPr>
              <a:spcAft>
                <a:spcPts val="1200"/>
              </a:spcAft>
              <a:buFont typeface="Wingdings" panose="05000000000000000000" pitchFamily="2" charset="2"/>
              <a:buChar char="§"/>
            </a:pPr>
            <a:r>
              <a:rPr lang="cs-CZ" dirty="0"/>
              <a:t>More </a:t>
            </a:r>
            <a:r>
              <a:rPr lang="cs-CZ" dirty="0" err="1"/>
              <a:t>types</a:t>
            </a:r>
            <a:r>
              <a:rPr lang="cs-CZ" dirty="0"/>
              <a:t> </a:t>
            </a:r>
            <a:r>
              <a:rPr lang="cs-CZ" dirty="0" err="1"/>
              <a:t>of</a:t>
            </a:r>
            <a:r>
              <a:rPr lang="cs-CZ" dirty="0"/>
              <a:t> </a:t>
            </a:r>
            <a:r>
              <a:rPr lang="cs-CZ" dirty="0" err="1"/>
              <a:t>laws</a:t>
            </a:r>
            <a:r>
              <a:rPr lang="cs-CZ" dirty="0"/>
              <a:t>			hierarchy</a:t>
            </a:r>
          </a:p>
          <a:p>
            <a:pPr marL="0" indent="0">
              <a:spcAft>
                <a:spcPts val="1200"/>
              </a:spcAft>
              <a:buNone/>
            </a:pPr>
            <a:r>
              <a:rPr lang="cs-CZ" b="1" dirty="0"/>
              <a:t>	</a:t>
            </a:r>
            <a:r>
              <a:rPr lang="cs-CZ" b="1" dirty="0" err="1"/>
              <a:t>Eternal</a:t>
            </a:r>
            <a:r>
              <a:rPr lang="cs-CZ" b="1" dirty="0"/>
              <a:t> </a:t>
            </a:r>
            <a:r>
              <a:rPr lang="cs-CZ" b="1" dirty="0" err="1"/>
              <a:t>law</a:t>
            </a:r>
            <a:r>
              <a:rPr lang="cs-CZ" b="1" dirty="0"/>
              <a:t> 			Divine </a:t>
            </a:r>
            <a:r>
              <a:rPr lang="cs-CZ" b="1" dirty="0" err="1"/>
              <a:t>law</a:t>
            </a:r>
            <a:r>
              <a:rPr lang="cs-CZ" b="1" dirty="0"/>
              <a:t>			 Natural </a:t>
            </a:r>
            <a:r>
              <a:rPr lang="cs-CZ" b="1" dirty="0" err="1"/>
              <a:t>law</a:t>
            </a:r>
            <a:r>
              <a:rPr lang="cs-CZ" b="1" dirty="0"/>
              <a:t>			    </a:t>
            </a:r>
            <a:r>
              <a:rPr lang="cs-CZ" b="1" dirty="0" err="1"/>
              <a:t>Human</a:t>
            </a:r>
            <a:r>
              <a:rPr lang="cs-CZ" b="1" dirty="0"/>
              <a:t> </a:t>
            </a:r>
            <a:r>
              <a:rPr lang="cs-CZ" b="1" dirty="0" err="1"/>
              <a:t>law</a:t>
            </a:r>
            <a:r>
              <a:rPr lang="cs-CZ" b="1" dirty="0"/>
              <a:t>	</a:t>
            </a:r>
            <a:r>
              <a:rPr lang="cs-CZ" dirty="0"/>
              <a:t> </a:t>
            </a:r>
            <a:endParaRPr lang="en-US" dirty="0"/>
          </a:p>
          <a:p>
            <a:r>
              <a:rPr lang="en-US" b="1" u="sng" dirty="0"/>
              <a:t>Rational concept of human rights</a:t>
            </a:r>
            <a:r>
              <a:rPr lang="cs-CZ" b="1" u="sng" dirty="0"/>
              <a:t>  (17th </a:t>
            </a:r>
            <a:r>
              <a:rPr lang="cs-CZ" b="1" u="sng" dirty="0" err="1"/>
              <a:t>century</a:t>
            </a:r>
            <a:r>
              <a:rPr lang="cs-CZ" b="1" u="sng" dirty="0"/>
              <a:t>)</a:t>
            </a:r>
            <a:endParaRPr lang="en-US" dirty="0"/>
          </a:p>
          <a:p>
            <a:pPr>
              <a:buFont typeface="Wingdings" panose="05000000000000000000" pitchFamily="2" charset="2"/>
              <a:buChar char="§"/>
            </a:pPr>
            <a:r>
              <a:rPr lang="cs-CZ" dirty="0"/>
              <a:t>T</a:t>
            </a:r>
            <a:r>
              <a:rPr lang="en-US" dirty="0"/>
              <a:t>he influence of the Enlightenment and humanism</a:t>
            </a:r>
            <a:endParaRPr lang="cs-CZ" dirty="0"/>
          </a:p>
          <a:p>
            <a:pPr>
              <a:buFont typeface="Wingdings" panose="05000000000000000000" pitchFamily="2" charset="2"/>
              <a:buChar char="§"/>
            </a:pPr>
            <a:r>
              <a:rPr lang="en-US" dirty="0"/>
              <a:t>Man as an intellectual and autonomous being</a:t>
            </a:r>
            <a:endParaRPr lang="cs-CZ" dirty="0"/>
          </a:p>
          <a:p>
            <a:pPr>
              <a:buFont typeface="Wingdings" panose="05000000000000000000" pitchFamily="2" charset="2"/>
              <a:buChar char="§"/>
            </a:pPr>
            <a:r>
              <a:rPr lang="en-US" dirty="0"/>
              <a:t>The right to life </a:t>
            </a:r>
            <a:r>
              <a:rPr lang="cs-CZ" dirty="0"/>
              <a:t>and </a:t>
            </a:r>
            <a:r>
              <a:rPr lang="cs-CZ" dirty="0" err="1"/>
              <a:t>its</a:t>
            </a:r>
            <a:r>
              <a:rPr lang="cs-CZ" dirty="0"/>
              <a:t> </a:t>
            </a:r>
            <a:r>
              <a:rPr lang="cs-CZ" dirty="0" err="1"/>
              <a:t>protection</a:t>
            </a:r>
            <a:r>
              <a:rPr lang="cs-CZ" dirty="0"/>
              <a:t> </a:t>
            </a:r>
            <a:r>
              <a:rPr lang="en-US" dirty="0"/>
              <a:t>as a legitimate precondition for the establishment of the state</a:t>
            </a:r>
            <a:endParaRPr lang="cs-CZ" b="1" u="sng" dirty="0"/>
          </a:p>
          <a:p>
            <a:pPr marL="0" indent="0">
              <a:buNone/>
            </a:pPr>
            <a:r>
              <a:rPr lang="cs-CZ" dirty="0"/>
              <a:t>		</a:t>
            </a:r>
            <a:r>
              <a:rPr lang="cs-CZ" b="1" dirty="0" err="1"/>
              <a:t>Social</a:t>
            </a:r>
            <a:r>
              <a:rPr lang="cs-CZ" b="1" dirty="0"/>
              <a:t> </a:t>
            </a:r>
            <a:r>
              <a:rPr lang="cs-CZ" b="1" dirty="0" err="1"/>
              <a:t>contract</a:t>
            </a:r>
            <a:r>
              <a:rPr lang="cs-CZ" b="1" dirty="0"/>
              <a:t>  (</a:t>
            </a:r>
            <a:r>
              <a:rPr lang="cs-CZ" b="1" dirty="0" err="1"/>
              <a:t>theory</a:t>
            </a:r>
            <a:r>
              <a:rPr lang="cs-CZ" b="1" dirty="0"/>
              <a:t>)			</a:t>
            </a:r>
            <a:r>
              <a:rPr lang="cs-CZ" b="1" dirty="0" err="1"/>
              <a:t>What</a:t>
            </a:r>
            <a:r>
              <a:rPr lang="cs-CZ" b="1" dirty="0"/>
              <a:t> </a:t>
            </a:r>
            <a:r>
              <a:rPr lang="cs-CZ" b="1" dirty="0" err="1"/>
              <a:t>does</a:t>
            </a:r>
            <a:r>
              <a:rPr lang="cs-CZ" b="1" dirty="0"/>
              <a:t> </a:t>
            </a:r>
            <a:r>
              <a:rPr lang="cs-CZ" b="1" dirty="0" err="1"/>
              <a:t>it</a:t>
            </a:r>
            <a:r>
              <a:rPr lang="cs-CZ" b="1" dirty="0"/>
              <a:t> </a:t>
            </a:r>
            <a:r>
              <a:rPr lang="cs-CZ" b="1" dirty="0" err="1"/>
              <a:t>mean</a:t>
            </a:r>
            <a:r>
              <a:rPr lang="cs-CZ" b="1" dirty="0"/>
              <a:t>?			T. Hobbes and Johne Locke  	</a:t>
            </a:r>
          </a:p>
          <a:p>
            <a:pPr marL="0" indent="0">
              <a:buNone/>
            </a:pPr>
            <a:r>
              <a:rPr lang="cs-CZ" dirty="0"/>
              <a:t>		</a:t>
            </a:r>
            <a:r>
              <a:rPr lang="cs-CZ" b="1" dirty="0" err="1"/>
              <a:t>Reflection</a:t>
            </a:r>
            <a:r>
              <a:rPr lang="cs-CZ" b="1" dirty="0"/>
              <a:t> </a:t>
            </a:r>
            <a:r>
              <a:rPr lang="cs-CZ" b="1" dirty="0" err="1"/>
              <a:t>of</a:t>
            </a:r>
            <a:r>
              <a:rPr lang="cs-CZ" b="1" dirty="0"/>
              <a:t> </a:t>
            </a:r>
            <a:r>
              <a:rPr lang="cs-CZ" b="1" dirty="0" err="1"/>
              <a:t>that</a:t>
            </a:r>
            <a:r>
              <a:rPr lang="cs-CZ" b="1" dirty="0"/>
              <a:t> </a:t>
            </a:r>
            <a:r>
              <a:rPr lang="cs-CZ" b="1" dirty="0" err="1"/>
              <a:t>ideas</a:t>
            </a:r>
            <a:r>
              <a:rPr lang="cs-CZ" b="1" dirty="0"/>
              <a:t> in </a:t>
            </a:r>
            <a:r>
              <a:rPr lang="cs-CZ" b="1" dirty="0" err="1"/>
              <a:t>the</a:t>
            </a:r>
            <a:r>
              <a:rPr lang="cs-CZ" b="1" dirty="0"/>
              <a:t> </a:t>
            </a:r>
            <a:r>
              <a:rPr lang="en-US" b="1" dirty="0"/>
              <a:t>Declaration of the Rights of Man and of the Citizen</a:t>
            </a:r>
            <a:r>
              <a:rPr lang="cs-CZ" b="1" dirty="0"/>
              <a:t> (1789)</a:t>
            </a:r>
            <a:r>
              <a:rPr lang="en-US" b="1" dirty="0"/>
              <a:t> </a:t>
            </a:r>
            <a:endParaRPr lang="cs-CZ" b="1" dirty="0" smtClean="0"/>
          </a:p>
          <a:p>
            <a:pPr marL="0" indent="0">
              <a:buNone/>
            </a:pPr>
            <a:r>
              <a:rPr lang="cs-CZ" b="1" dirty="0" smtClean="0"/>
              <a:t>  		I. Kant		     </a:t>
            </a:r>
            <a:r>
              <a:rPr lang="cs-CZ" b="1" dirty="0"/>
              <a:t>H</a:t>
            </a:r>
            <a:r>
              <a:rPr lang="en-US" b="1" dirty="0" err="1" smtClean="0"/>
              <a:t>uman</a:t>
            </a:r>
            <a:r>
              <a:rPr lang="en-US" b="1" dirty="0" smtClean="0"/>
              <a:t> dignity</a:t>
            </a:r>
            <a:r>
              <a:rPr lang="cs-CZ" b="1" dirty="0" smtClean="0"/>
              <a:t> 	  </a:t>
            </a:r>
            <a:r>
              <a:rPr lang="cs-CZ" b="1" dirty="0"/>
              <a:t>	</a:t>
            </a:r>
            <a:r>
              <a:rPr lang="cs-CZ" b="1" dirty="0" smtClean="0"/>
              <a:t> </a:t>
            </a:r>
            <a:r>
              <a:rPr lang="cs-CZ" b="1" dirty="0" err="1" smtClean="0"/>
              <a:t>inadmissibility</a:t>
            </a:r>
            <a:r>
              <a:rPr lang="cs-CZ" b="1" dirty="0" smtClean="0"/>
              <a:t> </a:t>
            </a:r>
            <a:r>
              <a:rPr lang="cs-CZ" b="1" dirty="0" err="1"/>
              <a:t>of</a:t>
            </a:r>
            <a:r>
              <a:rPr lang="cs-CZ" b="1" dirty="0"/>
              <a:t> </a:t>
            </a:r>
            <a:r>
              <a:rPr lang="cs-CZ" b="1" dirty="0" err="1"/>
              <a:t>instrumentalisation</a:t>
            </a:r>
            <a:endParaRPr lang="cs-CZ" b="1" dirty="0"/>
          </a:p>
        </p:txBody>
      </p:sp>
      <p:sp>
        <p:nvSpPr>
          <p:cNvPr id="9" name="Šipka doprava 8"/>
          <p:cNvSpPr/>
          <p:nvPr/>
        </p:nvSpPr>
        <p:spPr>
          <a:xfrm>
            <a:off x="3274698" y="2996812"/>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prava 9"/>
          <p:cNvSpPr/>
          <p:nvPr/>
        </p:nvSpPr>
        <p:spPr>
          <a:xfrm>
            <a:off x="2377328" y="3519345"/>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prava 10"/>
          <p:cNvSpPr/>
          <p:nvPr/>
        </p:nvSpPr>
        <p:spPr>
          <a:xfrm>
            <a:off x="4706288" y="3541366"/>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prava 11"/>
          <p:cNvSpPr/>
          <p:nvPr/>
        </p:nvSpPr>
        <p:spPr>
          <a:xfrm>
            <a:off x="7150618" y="3548124"/>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647362" y="5531025"/>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4234716" y="5544878"/>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5"/>
          <p:cNvSpPr/>
          <p:nvPr/>
        </p:nvSpPr>
        <p:spPr>
          <a:xfrm>
            <a:off x="7432124" y="5562085"/>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Šipka doprava 16"/>
          <p:cNvSpPr/>
          <p:nvPr/>
        </p:nvSpPr>
        <p:spPr>
          <a:xfrm>
            <a:off x="647362" y="5894061"/>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a:off x="647362" y="6255787"/>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Šipka doprava 17"/>
          <p:cNvSpPr/>
          <p:nvPr/>
        </p:nvSpPr>
        <p:spPr>
          <a:xfrm>
            <a:off x="2310516" y="6292733"/>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Šipka doprava 18"/>
          <p:cNvSpPr/>
          <p:nvPr/>
        </p:nvSpPr>
        <p:spPr>
          <a:xfrm>
            <a:off x="4856186" y="6296426"/>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13760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027" y="1139922"/>
            <a:ext cx="8761413" cy="706964"/>
          </a:xfrm>
        </p:spPr>
        <p:txBody>
          <a:bodyPr/>
          <a:lstStyle/>
          <a:p>
            <a:r>
              <a:rPr lang="en-US" dirty="0"/>
              <a:t>Institutional guarantees of the right to life at the international level</a:t>
            </a:r>
            <a:br>
              <a:rPr lang="en-US" dirty="0"/>
            </a:br>
            <a:endParaRPr lang="cs-CZ" dirty="0"/>
          </a:p>
        </p:txBody>
      </p:sp>
      <p:sp>
        <p:nvSpPr>
          <p:cNvPr id="3" name="Zástupný symbol pro obsah 2"/>
          <p:cNvSpPr>
            <a:spLocks noGrp="1"/>
          </p:cNvSpPr>
          <p:nvPr>
            <p:ph idx="1"/>
          </p:nvPr>
        </p:nvSpPr>
        <p:spPr>
          <a:xfrm>
            <a:off x="-200891" y="2492663"/>
            <a:ext cx="12669982" cy="4365337"/>
          </a:xfrm>
        </p:spPr>
        <p:txBody>
          <a:bodyPr>
            <a:normAutofit/>
          </a:bodyPr>
          <a:lstStyle/>
          <a:p>
            <a:pPr marL="0" indent="0" algn="ctr">
              <a:spcAft>
                <a:spcPts val="2400"/>
              </a:spcAft>
              <a:buNone/>
            </a:pPr>
            <a:r>
              <a:rPr lang="en-US" b="1" dirty="0"/>
              <a:t>World War II and Nazi ideology as an</a:t>
            </a:r>
            <a:r>
              <a:rPr lang="cs-CZ" b="1" dirty="0"/>
              <a:t> </a:t>
            </a:r>
            <a:r>
              <a:rPr lang="en-US" b="1" dirty="0"/>
              <a:t>impulse  for the creation of an international system of human rights protection</a:t>
            </a:r>
            <a:endParaRPr lang="cs-CZ" b="1" dirty="0"/>
          </a:p>
          <a:p>
            <a:pPr marL="0" indent="0" algn="ctr">
              <a:buNone/>
            </a:pPr>
            <a:endParaRPr lang="en-US" b="1" dirty="0"/>
          </a:p>
          <a:p>
            <a:pPr marL="0" indent="0" algn="ctr">
              <a:spcAft>
                <a:spcPts val="2400"/>
              </a:spcAft>
              <a:buNone/>
            </a:pPr>
            <a:r>
              <a:rPr lang="en-US" b="1" dirty="0"/>
              <a:t>Establishment of the United Nations, the Council of Europe (ECHR) and other international organizations</a:t>
            </a:r>
            <a:endParaRPr lang="cs-CZ" b="1" dirty="0"/>
          </a:p>
          <a:p>
            <a:pPr marL="0" indent="0" algn="ctr">
              <a:buNone/>
            </a:pPr>
            <a:endParaRPr lang="cs-CZ" b="1" dirty="0"/>
          </a:p>
          <a:p>
            <a:pPr marL="0" indent="0" algn="ctr">
              <a:buNone/>
            </a:pPr>
            <a:r>
              <a:rPr lang="en-US" b="1" dirty="0"/>
              <a:t>Adoption of a number of legal documents - embedding the natural and universal character of human rights</a:t>
            </a:r>
            <a:endParaRPr lang="cs-CZ" b="1" dirty="0"/>
          </a:p>
          <a:p>
            <a:pPr marL="0" indent="0" algn="ctr">
              <a:buNone/>
            </a:pPr>
            <a:endParaRPr lang="cs-CZ" b="1" dirty="0"/>
          </a:p>
          <a:p>
            <a:pPr marL="0" indent="0" algn="ctr">
              <a:buNone/>
            </a:pPr>
            <a:endParaRPr lang="cs-CZ" b="1" dirty="0"/>
          </a:p>
          <a:p>
            <a:pPr marL="0" indent="0">
              <a:buNone/>
            </a:pPr>
            <a:r>
              <a:rPr lang="cs-CZ" b="1" dirty="0"/>
              <a:t>		     E</a:t>
            </a:r>
            <a:r>
              <a:rPr lang="en-US" b="1" dirty="0" err="1"/>
              <a:t>nshrining</a:t>
            </a:r>
            <a:r>
              <a:rPr lang="en-US" b="1" dirty="0"/>
              <a:t> the right to life and other fundamental rights at the national (constitutional) level</a:t>
            </a:r>
            <a:endParaRPr lang="cs-CZ" b="1" dirty="0"/>
          </a:p>
          <a:p>
            <a:pPr marL="0" indent="0">
              <a:buNone/>
            </a:pPr>
            <a:endParaRPr lang="cs-CZ" b="1" dirty="0"/>
          </a:p>
        </p:txBody>
      </p:sp>
      <p:sp>
        <p:nvSpPr>
          <p:cNvPr id="4" name="Šipka dolů 3"/>
          <p:cNvSpPr/>
          <p:nvPr/>
        </p:nvSpPr>
        <p:spPr>
          <a:xfrm>
            <a:off x="5947064" y="3175293"/>
            <a:ext cx="346364"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953991" y="4335898"/>
            <a:ext cx="346364"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5960918" y="5489290"/>
            <a:ext cx="346364"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7564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4735" y="862832"/>
            <a:ext cx="9443774" cy="706964"/>
          </a:xfrm>
        </p:spPr>
        <p:txBody>
          <a:bodyPr/>
          <a:lstStyle/>
          <a:p>
            <a:r>
              <a:rPr lang="en-US" dirty="0"/>
              <a:t>Institutional guarantees of the right to life at the </a:t>
            </a:r>
            <a:r>
              <a:rPr lang="en-US" dirty="0" err="1"/>
              <a:t>internation</a:t>
            </a:r>
            <a:r>
              <a:rPr lang="cs-CZ" dirty="0"/>
              <a:t>al </a:t>
            </a:r>
            <a:r>
              <a:rPr lang="en-US" dirty="0"/>
              <a:t>level</a:t>
            </a:r>
            <a:endParaRPr lang="cs-CZ" dirty="0"/>
          </a:p>
        </p:txBody>
      </p:sp>
      <p:sp>
        <p:nvSpPr>
          <p:cNvPr id="3" name="Zástupný symbol pro obsah 2"/>
          <p:cNvSpPr>
            <a:spLocks noGrp="1"/>
          </p:cNvSpPr>
          <p:nvPr>
            <p:ph idx="1"/>
          </p:nvPr>
        </p:nvSpPr>
        <p:spPr>
          <a:xfrm>
            <a:off x="484910" y="2326410"/>
            <a:ext cx="11568545" cy="4254500"/>
          </a:xfrm>
        </p:spPr>
        <p:txBody>
          <a:bodyPr>
            <a:normAutofit/>
          </a:bodyPr>
          <a:lstStyle/>
          <a:p>
            <a:r>
              <a:rPr lang="cs-CZ" b="1" dirty="0" err="1"/>
              <a:t>Article</a:t>
            </a:r>
            <a:r>
              <a:rPr lang="cs-CZ" b="1" dirty="0"/>
              <a:t> 3 </a:t>
            </a:r>
            <a:r>
              <a:rPr lang="cs-CZ" b="1" dirty="0" err="1"/>
              <a:t>of</a:t>
            </a:r>
            <a:r>
              <a:rPr lang="cs-CZ" b="1" dirty="0"/>
              <a:t> </a:t>
            </a:r>
            <a:r>
              <a:rPr lang="cs-CZ" b="1" dirty="0" err="1"/>
              <a:t>the</a:t>
            </a:r>
            <a:r>
              <a:rPr lang="cs-CZ" b="1" dirty="0"/>
              <a:t> </a:t>
            </a:r>
            <a:r>
              <a:rPr lang="en-US" b="1" dirty="0"/>
              <a:t>Universal Declaration of Human Rights</a:t>
            </a:r>
            <a:endParaRPr lang="cs-CZ" b="1" dirty="0"/>
          </a:p>
          <a:p>
            <a:pPr marL="0" indent="0">
              <a:buNone/>
            </a:pPr>
            <a:r>
              <a:rPr lang="cs-CZ" i="1" dirty="0"/>
              <a:t>„</a:t>
            </a:r>
            <a:r>
              <a:rPr lang="en-US" i="1" dirty="0"/>
              <a:t>Everyone has the right to life, liberty and security of person.</a:t>
            </a:r>
            <a:r>
              <a:rPr lang="cs-CZ" i="1" dirty="0"/>
              <a:t>“</a:t>
            </a:r>
          </a:p>
          <a:p>
            <a:r>
              <a:rPr lang="en-US" b="1" i="1" dirty="0"/>
              <a:t>International Covenant on Civil and Political Rights</a:t>
            </a:r>
            <a:endParaRPr lang="cs-CZ" b="1" i="1" dirty="0"/>
          </a:p>
          <a:p>
            <a:pPr marL="0" indent="0">
              <a:buNone/>
            </a:pPr>
            <a:r>
              <a:rPr lang="cs-CZ" i="1" dirty="0"/>
              <a:t>„</a:t>
            </a:r>
            <a:r>
              <a:rPr lang="en-US" i="1" dirty="0"/>
              <a:t>Every human being has the inherent right to life. This right shall be protected by law. No one shall be arbitrarily deprived of his life.</a:t>
            </a:r>
            <a:r>
              <a:rPr lang="cs-CZ" i="1" dirty="0"/>
              <a:t>“</a:t>
            </a:r>
          </a:p>
          <a:p>
            <a:r>
              <a:rPr lang="en-US" b="1" i="1" dirty="0"/>
              <a:t>Article</a:t>
            </a:r>
            <a:r>
              <a:rPr lang="cs-CZ" b="1" i="1" dirty="0"/>
              <a:t> 2(1) </a:t>
            </a:r>
            <a:r>
              <a:rPr lang="en-US" b="1" i="1" dirty="0"/>
              <a:t>European</a:t>
            </a:r>
            <a:r>
              <a:rPr lang="cs-CZ" b="1" i="1" dirty="0"/>
              <a:t> </a:t>
            </a:r>
            <a:r>
              <a:rPr lang="en-US" b="1" i="1" dirty="0"/>
              <a:t>Convention</a:t>
            </a:r>
            <a:r>
              <a:rPr lang="cs-CZ" b="1" i="1" dirty="0"/>
              <a:t> </a:t>
            </a:r>
            <a:r>
              <a:rPr lang="en-US" b="1" i="1" dirty="0"/>
              <a:t>on Human</a:t>
            </a:r>
            <a:r>
              <a:rPr lang="cs-CZ" b="1" i="1" dirty="0"/>
              <a:t> </a:t>
            </a:r>
            <a:r>
              <a:rPr lang="en-US" b="1" i="1" dirty="0"/>
              <a:t>Rights</a:t>
            </a:r>
            <a:endParaRPr lang="cs-CZ" b="1" i="1" dirty="0"/>
          </a:p>
          <a:p>
            <a:pPr marL="0" indent="0">
              <a:spcAft>
                <a:spcPts val="2400"/>
              </a:spcAft>
              <a:buNone/>
            </a:pPr>
            <a:r>
              <a:rPr lang="cs-CZ" i="1" dirty="0"/>
              <a:t>„</a:t>
            </a:r>
            <a:r>
              <a:rPr lang="en-US" i="1" dirty="0"/>
              <a:t>Everyone’s right to life shall be protected by law.</a:t>
            </a:r>
            <a:r>
              <a:rPr lang="cs-CZ" i="1" dirty="0"/>
              <a:t> </a:t>
            </a:r>
            <a:r>
              <a:rPr lang="cs-CZ" dirty="0"/>
              <a:t>[…]</a:t>
            </a:r>
            <a:r>
              <a:rPr lang="cs-CZ" i="1" dirty="0"/>
              <a:t>“ </a:t>
            </a:r>
          </a:p>
          <a:p>
            <a:pPr marL="0" indent="0">
              <a:spcAft>
                <a:spcPts val="1200"/>
              </a:spcAft>
              <a:buNone/>
            </a:pPr>
            <a:r>
              <a:rPr lang="cs-CZ" i="1" dirty="0"/>
              <a:t>			 </a:t>
            </a:r>
            <a:r>
              <a:rPr lang="en-US" b="1" dirty="0"/>
              <a:t>Why the right to life is considered the most important human right</a:t>
            </a:r>
            <a:r>
              <a:rPr lang="cs-CZ" b="1" dirty="0"/>
              <a:t>?</a:t>
            </a:r>
          </a:p>
          <a:p>
            <a:pPr marL="0" indent="0">
              <a:spcAft>
                <a:spcPts val="1200"/>
              </a:spcAft>
              <a:buNone/>
            </a:pPr>
            <a:r>
              <a:rPr lang="cs-CZ" b="1" dirty="0"/>
              <a:t>			 </a:t>
            </a:r>
            <a:r>
              <a:rPr lang="en-US" b="1" dirty="0"/>
              <a:t>Is the right to life an absolute right</a:t>
            </a:r>
            <a:r>
              <a:rPr lang="cs-CZ" b="1" dirty="0"/>
              <a:t>? </a:t>
            </a:r>
            <a:r>
              <a:rPr lang="cs-CZ" b="1" dirty="0" err="1"/>
              <a:t>Why</a:t>
            </a:r>
            <a:r>
              <a:rPr lang="cs-CZ" b="1" dirty="0"/>
              <a:t>?</a:t>
            </a:r>
          </a:p>
        </p:txBody>
      </p:sp>
      <p:sp>
        <p:nvSpPr>
          <p:cNvPr id="4" name="Šipka doprava 3"/>
          <p:cNvSpPr/>
          <p:nvPr/>
        </p:nvSpPr>
        <p:spPr>
          <a:xfrm>
            <a:off x="697750" y="5555675"/>
            <a:ext cx="775855" cy="471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5491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08093" y="2908300"/>
            <a:ext cx="11928764" cy="3416300"/>
          </a:xfrm>
        </p:spPr>
        <p:txBody>
          <a:bodyPr/>
          <a:lstStyle/>
          <a:p>
            <a:pPr marL="0" indent="0">
              <a:buNone/>
            </a:pPr>
            <a:endParaRPr lang="cs-CZ" dirty="0"/>
          </a:p>
          <a:p>
            <a:pPr marL="0" indent="0">
              <a:buNone/>
            </a:pPr>
            <a:endParaRPr lang="cs-CZ" dirty="0"/>
          </a:p>
          <a:p>
            <a:pPr marL="0" indent="0">
              <a:buNone/>
            </a:pPr>
            <a:endParaRPr lang="cs-CZ" dirty="0"/>
          </a:p>
          <a:p>
            <a:pPr marL="0" indent="0">
              <a:buNone/>
            </a:pPr>
            <a:r>
              <a:rPr lang="en-US" sz="2400" dirty="0"/>
              <a:t>What can be considered traditional topic</a:t>
            </a:r>
            <a:r>
              <a:rPr lang="cs-CZ" sz="2400" dirty="0"/>
              <a:t>s</a:t>
            </a:r>
            <a:r>
              <a:rPr lang="en-US" sz="2400" dirty="0"/>
              <a:t> related to the right to life?</a:t>
            </a:r>
            <a:endParaRPr lang="cs-CZ" sz="2400" dirty="0"/>
          </a:p>
        </p:txBody>
      </p:sp>
    </p:spTree>
    <p:extLst>
      <p:ext uri="{BB962C8B-B14F-4D97-AF65-F5344CB8AC3E}">
        <p14:creationId xmlns:p14="http://schemas.microsoft.com/office/powerpoint/2010/main" val="357635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027" y="876686"/>
            <a:ext cx="8761413" cy="706964"/>
          </a:xfrm>
        </p:spPr>
        <p:txBody>
          <a:bodyPr/>
          <a:lstStyle/>
          <a:p>
            <a:r>
              <a:rPr lang="en-US" dirty="0"/>
              <a:t>Traditional t</a:t>
            </a:r>
            <a:r>
              <a:rPr lang="cs-CZ" dirty="0" err="1"/>
              <a:t>opics</a:t>
            </a:r>
            <a:r>
              <a:rPr lang="en-US" dirty="0"/>
              <a:t> of the right to life</a:t>
            </a:r>
            <a:endParaRPr lang="cs-CZ" dirty="0"/>
          </a:p>
        </p:txBody>
      </p:sp>
      <p:sp>
        <p:nvSpPr>
          <p:cNvPr id="3" name="Zástupný symbol pro obsah 2"/>
          <p:cNvSpPr>
            <a:spLocks noGrp="1"/>
          </p:cNvSpPr>
          <p:nvPr>
            <p:ph idx="1"/>
          </p:nvPr>
        </p:nvSpPr>
        <p:spPr>
          <a:xfrm>
            <a:off x="554182" y="2603499"/>
            <a:ext cx="11042073" cy="4129809"/>
          </a:xfrm>
        </p:spPr>
        <p:txBody>
          <a:bodyPr/>
          <a:lstStyle/>
          <a:p>
            <a:pPr marL="0" indent="0">
              <a:spcAft>
                <a:spcPts val="5400"/>
              </a:spcAft>
              <a:buNone/>
            </a:pPr>
            <a:r>
              <a:rPr lang="cs-CZ" dirty="0"/>
              <a:t>	 </a:t>
            </a:r>
            <a:r>
              <a:rPr lang="cs-CZ" b="1" dirty="0"/>
              <a:t>	</a:t>
            </a:r>
            <a:r>
              <a:rPr lang="cs-CZ" b="1" dirty="0" err="1"/>
              <a:t>War</a:t>
            </a:r>
            <a:r>
              <a:rPr lang="cs-CZ" b="1" dirty="0"/>
              <a:t> (</a:t>
            </a:r>
            <a:r>
              <a:rPr lang="cs-CZ" b="1" dirty="0" err="1"/>
              <a:t>genocide</a:t>
            </a:r>
            <a:r>
              <a:rPr lang="cs-CZ" b="1" dirty="0"/>
              <a:t>)</a:t>
            </a:r>
          </a:p>
          <a:p>
            <a:pPr marL="0" indent="0">
              <a:spcAft>
                <a:spcPts val="2400"/>
              </a:spcAft>
              <a:buNone/>
            </a:pPr>
            <a:r>
              <a:rPr lang="cs-CZ" b="1" dirty="0"/>
              <a:t>		</a:t>
            </a:r>
            <a:r>
              <a:rPr lang="cs-CZ" b="1" dirty="0" err="1"/>
              <a:t>Death</a:t>
            </a:r>
            <a:r>
              <a:rPr lang="cs-CZ" b="1" dirty="0"/>
              <a:t> penalty </a:t>
            </a:r>
          </a:p>
          <a:p>
            <a:pPr marL="0" indent="0">
              <a:buNone/>
            </a:pPr>
            <a:endParaRPr lang="cs-CZ" b="1" dirty="0"/>
          </a:p>
          <a:p>
            <a:pPr marL="0" indent="0">
              <a:buNone/>
            </a:pPr>
            <a:r>
              <a:rPr lang="cs-CZ" b="1" dirty="0"/>
              <a:t>		</a:t>
            </a:r>
            <a:r>
              <a:rPr lang="cs-CZ" b="1" dirty="0" err="1"/>
              <a:t>Abortion</a:t>
            </a:r>
            <a:r>
              <a:rPr lang="cs-CZ" b="1" dirty="0"/>
              <a:t> </a:t>
            </a:r>
          </a:p>
          <a:p>
            <a:pPr marL="0" indent="0">
              <a:buNone/>
            </a:pPr>
            <a:endParaRPr lang="cs-CZ" b="1" dirty="0"/>
          </a:p>
          <a:p>
            <a:pPr marL="0" indent="0">
              <a:buNone/>
            </a:pPr>
            <a:endParaRPr lang="cs-CZ" b="1" dirty="0"/>
          </a:p>
          <a:p>
            <a:pPr marL="0" indent="0">
              <a:spcBef>
                <a:spcPts val="600"/>
              </a:spcBef>
              <a:buNone/>
            </a:pPr>
            <a:r>
              <a:rPr lang="cs-CZ" b="1" dirty="0"/>
              <a:t>		</a:t>
            </a:r>
            <a:r>
              <a:rPr lang="cs-CZ" b="1" dirty="0" err="1"/>
              <a:t>Euthanasia</a:t>
            </a:r>
            <a:endParaRPr lang="cs-CZ" b="1" dirty="0"/>
          </a:p>
        </p:txBody>
      </p:sp>
      <p:sp>
        <p:nvSpPr>
          <p:cNvPr id="4" name="Šipka doprava 3"/>
          <p:cNvSpPr/>
          <p:nvPr/>
        </p:nvSpPr>
        <p:spPr>
          <a:xfrm>
            <a:off x="554182" y="2645065"/>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554182" y="3760748"/>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554182" y="4836013"/>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554182" y="6022896"/>
            <a:ext cx="563012" cy="277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28397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027" y="1444722"/>
            <a:ext cx="8761413" cy="706964"/>
          </a:xfrm>
        </p:spPr>
        <p:txBody>
          <a:bodyPr/>
          <a:lstStyle/>
          <a:p>
            <a:r>
              <a:rPr lang="cs-CZ" dirty="0"/>
              <a:t>D</a:t>
            </a:r>
            <a:r>
              <a:rPr lang="en-US" dirty="0" err="1"/>
              <a:t>eath</a:t>
            </a:r>
            <a:r>
              <a:rPr lang="en-US" dirty="0"/>
              <a:t> penalty </a:t>
            </a:r>
            <a:br>
              <a:rPr lang="en-US" dirty="0"/>
            </a:br>
            <a:r>
              <a:rPr lang="en-US" dirty="0"/>
              <a:t/>
            </a:r>
            <a:br>
              <a:rPr lang="en-US" dirty="0"/>
            </a:br>
            <a:endParaRPr lang="cs-CZ" dirty="0"/>
          </a:p>
        </p:txBody>
      </p:sp>
      <p:sp>
        <p:nvSpPr>
          <p:cNvPr id="3" name="Zástupný symbol pro obsah 2"/>
          <p:cNvSpPr>
            <a:spLocks noGrp="1"/>
          </p:cNvSpPr>
          <p:nvPr>
            <p:ph idx="1"/>
          </p:nvPr>
        </p:nvSpPr>
        <p:spPr>
          <a:xfrm>
            <a:off x="207818" y="2396835"/>
            <a:ext cx="12136582" cy="4364183"/>
          </a:xfrm>
        </p:spPr>
        <p:txBody>
          <a:bodyPr>
            <a:normAutofit fontScale="92500" lnSpcReduction="10000"/>
          </a:bodyPr>
          <a:lstStyle/>
          <a:p>
            <a:pPr>
              <a:spcAft>
                <a:spcPts val="600"/>
              </a:spcAft>
            </a:pPr>
            <a:r>
              <a:rPr lang="en-US" dirty="0"/>
              <a:t>Critique of the death penalty in the Enlightenment</a:t>
            </a:r>
            <a:endParaRPr lang="cs-CZ" dirty="0"/>
          </a:p>
          <a:p>
            <a:pPr>
              <a:spcAft>
                <a:spcPts val="600"/>
              </a:spcAft>
            </a:pPr>
            <a:r>
              <a:rPr lang="en-US" dirty="0"/>
              <a:t>Strong tendency to abolish the death penalty after World War II</a:t>
            </a:r>
            <a:endParaRPr lang="cs-CZ" dirty="0"/>
          </a:p>
          <a:p>
            <a:pPr>
              <a:spcAft>
                <a:spcPts val="1200"/>
              </a:spcAft>
            </a:pPr>
            <a:r>
              <a:rPr lang="en-US" dirty="0"/>
              <a:t>At the international level, the death penalty was still considered a </a:t>
            </a:r>
            <a:r>
              <a:rPr lang="cs-CZ" dirty="0" err="1"/>
              <a:t>possible</a:t>
            </a:r>
            <a:r>
              <a:rPr lang="cs-CZ" dirty="0"/>
              <a:t> </a:t>
            </a:r>
            <a:r>
              <a:rPr lang="en-US" dirty="0"/>
              <a:t>exception to the right to life</a:t>
            </a:r>
            <a:endParaRPr lang="cs-CZ" dirty="0"/>
          </a:p>
          <a:p>
            <a:pPr marL="0" indent="0">
              <a:spcAft>
                <a:spcPts val="600"/>
              </a:spcAft>
              <a:buNone/>
            </a:pPr>
            <a:r>
              <a:rPr lang="cs-CZ" dirty="0"/>
              <a:t>		</a:t>
            </a:r>
            <a:r>
              <a:rPr lang="cs-CZ" b="1" dirty="0"/>
              <a:t>   </a:t>
            </a:r>
            <a:r>
              <a:rPr lang="en-US" b="1" dirty="0"/>
              <a:t>Serious crimes only + emphasis on fair trial</a:t>
            </a:r>
            <a:r>
              <a:rPr lang="cs-CZ" b="1" dirty="0"/>
              <a:t> + </a:t>
            </a:r>
            <a:r>
              <a:rPr lang="en-US" b="1" dirty="0"/>
              <a:t>exclusion of certain groups of people</a:t>
            </a:r>
            <a:endParaRPr lang="cs-CZ" b="1" dirty="0"/>
          </a:p>
          <a:p>
            <a:pPr marL="0" indent="0">
              <a:spcAft>
                <a:spcPts val="600"/>
              </a:spcAft>
              <a:buNone/>
            </a:pPr>
            <a:r>
              <a:rPr lang="cs-CZ" b="1" dirty="0"/>
              <a:t>		   </a:t>
            </a:r>
            <a:r>
              <a:rPr lang="cs-CZ" b="1" dirty="0" err="1"/>
              <a:t>Different</a:t>
            </a:r>
            <a:r>
              <a:rPr lang="cs-CZ" b="1" dirty="0"/>
              <a:t> </a:t>
            </a:r>
            <a:r>
              <a:rPr lang="cs-CZ" b="1" dirty="0" err="1"/>
              <a:t>approaches</a:t>
            </a:r>
            <a:r>
              <a:rPr lang="cs-CZ" b="1" dirty="0"/>
              <a:t>			     USA X EUROPE			US </a:t>
            </a:r>
            <a:r>
              <a:rPr lang="cs-CZ" b="1" dirty="0" err="1"/>
              <a:t>Supreme</a:t>
            </a:r>
            <a:r>
              <a:rPr lang="cs-CZ" b="1" dirty="0"/>
              <a:t> </a:t>
            </a:r>
            <a:r>
              <a:rPr lang="cs-CZ" b="1" dirty="0" err="1" smtClean="0"/>
              <a:t>Court</a:t>
            </a:r>
            <a:r>
              <a:rPr lang="cs-CZ" b="1" dirty="0" smtClean="0"/>
              <a:t>/ECHR</a:t>
            </a:r>
            <a:r>
              <a:rPr lang="cs-CZ" b="1" i="1" dirty="0"/>
              <a:t> </a:t>
            </a:r>
            <a:r>
              <a:rPr lang="cs-CZ" dirty="0"/>
              <a:t>(</a:t>
            </a:r>
            <a:r>
              <a:rPr lang="cs-CZ" dirty="0" err="1" smtClean="0"/>
              <a:t>Article</a:t>
            </a:r>
            <a:r>
              <a:rPr lang="cs-CZ" dirty="0" smtClean="0"/>
              <a:t> </a:t>
            </a:r>
            <a:r>
              <a:rPr lang="cs-CZ" dirty="0"/>
              <a:t>3 </a:t>
            </a:r>
            <a:r>
              <a:rPr lang="cs-CZ" dirty="0" smtClean="0"/>
              <a:t>ECHR) </a:t>
            </a:r>
            <a:r>
              <a:rPr lang="cs-CZ" b="1" dirty="0"/>
              <a:t>		</a:t>
            </a:r>
          </a:p>
          <a:p>
            <a:r>
              <a:rPr lang="en-US" u="sng" dirty="0"/>
              <a:t>Article</a:t>
            </a:r>
            <a:r>
              <a:rPr lang="cs-CZ" u="sng" dirty="0"/>
              <a:t> 2(1) </a:t>
            </a:r>
            <a:r>
              <a:rPr lang="en-US" u="sng" dirty="0"/>
              <a:t>European</a:t>
            </a:r>
            <a:r>
              <a:rPr lang="cs-CZ" u="sng" dirty="0"/>
              <a:t> </a:t>
            </a:r>
            <a:r>
              <a:rPr lang="en-US" u="sng" dirty="0"/>
              <a:t>Convention</a:t>
            </a:r>
            <a:r>
              <a:rPr lang="cs-CZ" u="sng" dirty="0"/>
              <a:t> </a:t>
            </a:r>
            <a:r>
              <a:rPr lang="en-US" u="sng" dirty="0"/>
              <a:t>on Human</a:t>
            </a:r>
            <a:r>
              <a:rPr lang="cs-CZ" u="sng" dirty="0"/>
              <a:t> </a:t>
            </a:r>
            <a:r>
              <a:rPr lang="en-US" u="sng" dirty="0"/>
              <a:t>Rights</a:t>
            </a:r>
            <a:endParaRPr lang="cs-CZ" u="sng" dirty="0"/>
          </a:p>
          <a:p>
            <a:pPr marL="0" indent="0">
              <a:buNone/>
            </a:pPr>
            <a:r>
              <a:rPr lang="cs-CZ" i="1" dirty="0"/>
              <a:t>„</a:t>
            </a:r>
            <a:r>
              <a:rPr lang="en-US" i="1" dirty="0"/>
              <a:t>Everyone’s right to life shall be protected by law. No one</a:t>
            </a:r>
            <a:r>
              <a:rPr lang="cs-CZ" i="1" dirty="0"/>
              <a:t> </a:t>
            </a:r>
            <a:r>
              <a:rPr lang="en-US" i="1" dirty="0"/>
              <a:t>shall be deprived of his life intentionally save in the execution of</a:t>
            </a:r>
            <a:r>
              <a:rPr lang="cs-CZ" i="1" dirty="0"/>
              <a:t> </a:t>
            </a:r>
            <a:r>
              <a:rPr lang="en-US" i="1" dirty="0"/>
              <a:t>a sentence of a court following his conviction of a crime for which</a:t>
            </a:r>
            <a:r>
              <a:rPr lang="cs-CZ" i="1" dirty="0"/>
              <a:t> </a:t>
            </a:r>
            <a:r>
              <a:rPr lang="en-US" i="1" dirty="0"/>
              <a:t>this penalty is provided by law.</a:t>
            </a:r>
            <a:r>
              <a:rPr lang="cs-CZ" i="1" dirty="0"/>
              <a:t>“	</a:t>
            </a:r>
          </a:p>
          <a:p>
            <a:pPr marL="0" indent="0">
              <a:buNone/>
            </a:pPr>
            <a:r>
              <a:rPr lang="cs-CZ" b="1" dirty="0"/>
              <a:t>X</a:t>
            </a:r>
            <a:r>
              <a:rPr lang="cs-CZ" i="1" dirty="0"/>
              <a:t> 	</a:t>
            </a:r>
            <a:r>
              <a:rPr lang="cs-CZ" b="1" i="1" dirty="0" err="1"/>
              <a:t>Protocol</a:t>
            </a:r>
            <a:r>
              <a:rPr lang="cs-CZ" b="1" i="1" dirty="0"/>
              <a:t> No. 6, 1983</a:t>
            </a:r>
            <a:r>
              <a:rPr lang="cs-CZ" i="1" dirty="0"/>
              <a:t> (</a:t>
            </a:r>
            <a:r>
              <a:rPr lang="cs-CZ" i="1" dirty="0" err="1"/>
              <a:t>only</a:t>
            </a:r>
            <a:r>
              <a:rPr lang="cs-CZ" i="1" dirty="0"/>
              <a:t> d</a:t>
            </a:r>
            <a:r>
              <a:rPr lang="en-US" i="1" dirty="0" err="1"/>
              <a:t>eath</a:t>
            </a:r>
            <a:r>
              <a:rPr lang="en-US" i="1" dirty="0"/>
              <a:t> penalty in time of war</a:t>
            </a:r>
            <a:r>
              <a:rPr lang="cs-CZ" i="1" dirty="0"/>
              <a:t> </a:t>
            </a:r>
            <a:r>
              <a:rPr lang="cs-CZ" i="1" dirty="0" err="1"/>
              <a:t>remained</a:t>
            </a:r>
            <a:r>
              <a:rPr lang="cs-CZ" i="1" dirty="0"/>
              <a:t>) </a:t>
            </a:r>
            <a:r>
              <a:rPr lang="cs-CZ" i="1" dirty="0" smtClean="0"/>
              <a:t>				</a:t>
            </a:r>
            <a:endParaRPr lang="cs-CZ" b="1" i="1" dirty="0" smtClean="0"/>
          </a:p>
          <a:p>
            <a:pPr marL="0" indent="0">
              <a:buNone/>
            </a:pPr>
            <a:r>
              <a:rPr lang="cs-CZ" i="1" dirty="0" smtClean="0"/>
              <a:t>   	</a:t>
            </a:r>
            <a:r>
              <a:rPr lang="cs-CZ" b="1" i="1" dirty="0" err="1" smtClean="0"/>
              <a:t>Protocol</a:t>
            </a:r>
            <a:r>
              <a:rPr lang="cs-CZ" b="1" i="1" dirty="0" smtClean="0"/>
              <a:t> No. 13, 2002 </a:t>
            </a:r>
            <a:r>
              <a:rPr lang="cs-CZ" i="1" dirty="0" smtClean="0"/>
              <a:t>(</a:t>
            </a:r>
            <a:r>
              <a:rPr lang="en-US" i="1" dirty="0" smtClean="0"/>
              <a:t>abolition of the death</a:t>
            </a:r>
            <a:r>
              <a:rPr lang="cs-CZ" i="1" dirty="0" smtClean="0"/>
              <a:t> </a:t>
            </a:r>
            <a:r>
              <a:rPr lang="en-US" i="1" dirty="0" smtClean="0"/>
              <a:t>penalty in all circumstances</a:t>
            </a:r>
            <a:r>
              <a:rPr lang="cs-CZ" i="1" dirty="0" smtClean="0"/>
              <a:t>)</a:t>
            </a:r>
            <a:endParaRPr lang="cs-CZ" i="1" dirty="0"/>
          </a:p>
        </p:txBody>
      </p:sp>
      <p:sp>
        <p:nvSpPr>
          <p:cNvPr id="4" name="Šipka doprava 3"/>
          <p:cNvSpPr/>
          <p:nvPr/>
        </p:nvSpPr>
        <p:spPr>
          <a:xfrm>
            <a:off x="420663" y="3770017"/>
            <a:ext cx="692727" cy="263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420662" y="4278402"/>
            <a:ext cx="692727" cy="263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4011354" y="4255423"/>
            <a:ext cx="692727" cy="263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6794271" y="4254843"/>
            <a:ext cx="692727" cy="263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37038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77863" y="876686"/>
            <a:ext cx="8761413" cy="706964"/>
          </a:xfrm>
        </p:spPr>
        <p:txBody>
          <a:bodyPr/>
          <a:lstStyle/>
          <a:p>
            <a:r>
              <a:rPr lang="cs-CZ" dirty="0" err="1"/>
              <a:t>Abortion</a:t>
            </a:r>
            <a:endParaRPr lang="cs-CZ" dirty="0"/>
          </a:p>
        </p:txBody>
      </p:sp>
      <p:sp>
        <p:nvSpPr>
          <p:cNvPr id="3" name="Zástupný symbol pro obsah 2"/>
          <p:cNvSpPr>
            <a:spLocks noGrp="1"/>
          </p:cNvSpPr>
          <p:nvPr>
            <p:ph idx="1"/>
          </p:nvPr>
        </p:nvSpPr>
        <p:spPr>
          <a:xfrm>
            <a:off x="0" y="2374899"/>
            <a:ext cx="12184771" cy="5177693"/>
          </a:xfrm>
        </p:spPr>
        <p:txBody>
          <a:bodyPr>
            <a:normAutofit/>
          </a:bodyPr>
          <a:lstStyle/>
          <a:p>
            <a:r>
              <a:rPr lang="en-US" dirty="0"/>
              <a:t>Influenced by social development, including religion and the position of the church</a:t>
            </a:r>
            <a:endParaRPr lang="cs-CZ" dirty="0"/>
          </a:p>
          <a:p>
            <a:r>
              <a:rPr lang="cs-CZ" dirty="0"/>
              <a:t>L</a:t>
            </a:r>
            <a:r>
              <a:rPr lang="en-US" dirty="0" err="1"/>
              <a:t>ack</a:t>
            </a:r>
            <a:r>
              <a:rPr lang="en-US" dirty="0"/>
              <a:t> of uniform legislation at European and international </a:t>
            </a:r>
            <a:r>
              <a:rPr lang="en-US" dirty="0" smtClean="0"/>
              <a:t>level</a:t>
            </a:r>
            <a:r>
              <a:rPr lang="cs-CZ" dirty="0" smtClean="0"/>
              <a:t> </a:t>
            </a:r>
            <a:r>
              <a:rPr lang="cs-CZ" dirty="0"/>
              <a:t>	</a:t>
            </a:r>
            <a:endParaRPr lang="cs-CZ" dirty="0" smtClean="0"/>
          </a:p>
          <a:p>
            <a:pPr marL="0" indent="0">
              <a:spcAft>
                <a:spcPts val="600"/>
              </a:spcAft>
              <a:buNone/>
            </a:pPr>
            <a:r>
              <a:rPr lang="cs-CZ" b="1" dirty="0" smtClean="0"/>
              <a:t>X </a:t>
            </a:r>
            <a:r>
              <a:rPr lang="cs-CZ" b="1" dirty="0" err="1" smtClean="0"/>
              <a:t>Article</a:t>
            </a:r>
            <a:r>
              <a:rPr lang="cs-CZ" b="1" dirty="0" smtClean="0"/>
              <a:t> 16(1) e) </a:t>
            </a:r>
            <a:r>
              <a:rPr lang="en-US" b="1" dirty="0" smtClean="0"/>
              <a:t>Convention </a:t>
            </a:r>
            <a:r>
              <a:rPr lang="en-US" b="1" dirty="0"/>
              <a:t>on the Elimination of all Forms of Discrimination Against </a:t>
            </a:r>
            <a:r>
              <a:rPr lang="en-US" b="1" dirty="0" smtClean="0"/>
              <a:t>Women</a:t>
            </a:r>
            <a:r>
              <a:rPr lang="cs-CZ" b="1" dirty="0" smtClean="0"/>
              <a:t>:</a:t>
            </a:r>
          </a:p>
          <a:p>
            <a:pPr marL="0" indent="0" algn="just">
              <a:buNone/>
            </a:pPr>
            <a:r>
              <a:rPr lang="cs-CZ" i="1" dirty="0" smtClean="0"/>
              <a:t>„</a:t>
            </a:r>
            <a:r>
              <a:rPr lang="en-US" i="1" dirty="0" smtClean="0"/>
              <a:t>States </a:t>
            </a:r>
            <a:r>
              <a:rPr lang="en-US" i="1" dirty="0"/>
              <a:t>Parties shall take all appropriate measures to eliminate discrimination against women in all matters relating to marriage and family relations and in particular shall ensure, on a basis of equality of men and women</a:t>
            </a:r>
            <a:r>
              <a:rPr lang="en-US" i="1" dirty="0" smtClean="0"/>
              <a:t>:</a:t>
            </a:r>
            <a:r>
              <a:rPr lang="cs-CZ" i="1" dirty="0" smtClean="0"/>
              <a:t> </a:t>
            </a:r>
            <a:r>
              <a:rPr lang="en-US" i="1" dirty="0"/>
              <a:t> The same rights to decide freely and responsibly on the number and spacing of their children and to have access to the information, education and means to enable them to exercise these </a:t>
            </a:r>
            <a:r>
              <a:rPr lang="en-US" i="1" dirty="0" smtClean="0"/>
              <a:t>rights</a:t>
            </a:r>
            <a:r>
              <a:rPr lang="cs-CZ" i="1" dirty="0" smtClean="0"/>
              <a:t>.“</a:t>
            </a:r>
            <a:endParaRPr lang="cs-CZ" i="1" dirty="0"/>
          </a:p>
          <a:p>
            <a:pPr>
              <a:spcAft>
                <a:spcPts val="600"/>
              </a:spcAft>
            </a:pPr>
            <a:r>
              <a:rPr lang="cs-CZ" b="1" dirty="0"/>
              <a:t> </a:t>
            </a:r>
            <a:r>
              <a:rPr lang="cs-CZ" b="1" dirty="0" err="1" smtClean="0"/>
              <a:t>Does</a:t>
            </a:r>
            <a:r>
              <a:rPr lang="cs-CZ" b="1" dirty="0" smtClean="0"/>
              <a:t> </a:t>
            </a:r>
            <a:r>
              <a:rPr lang="cs-CZ" b="1" dirty="0" err="1" smtClean="0"/>
              <a:t>the</a:t>
            </a:r>
            <a:r>
              <a:rPr lang="cs-CZ" b="1" dirty="0" smtClean="0"/>
              <a:t> </a:t>
            </a:r>
            <a:r>
              <a:rPr lang="cs-CZ" b="1" dirty="0" err="1" smtClean="0"/>
              <a:t>right</a:t>
            </a:r>
            <a:r>
              <a:rPr lang="cs-CZ" b="1" dirty="0" smtClean="0"/>
              <a:t> to </a:t>
            </a:r>
            <a:r>
              <a:rPr lang="cs-CZ" b="1" dirty="0" err="1" smtClean="0"/>
              <a:t>abortion</a:t>
            </a:r>
            <a:r>
              <a:rPr lang="cs-CZ" b="1" dirty="0" smtClean="0"/>
              <a:t> </a:t>
            </a:r>
            <a:r>
              <a:rPr lang="cs-CZ" b="1" dirty="0" err="1" smtClean="0"/>
              <a:t>exist</a:t>
            </a:r>
            <a:r>
              <a:rPr lang="cs-CZ" b="1" dirty="0" smtClean="0"/>
              <a:t>?</a:t>
            </a:r>
            <a:r>
              <a:rPr lang="cs-CZ" dirty="0" smtClean="0"/>
              <a:t>		</a:t>
            </a:r>
            <a:r>
              <a:rPr lang="cs-CZ" dirty="0"/>
              <a:t>	</a:t>
            </a:r>
            <a:r>
              <a:rPr lang="cs-CZ" dirty="0" smtClean="0"/>
              <a:t> ECHR			</a:t>
            </a:r>
            <a:r>
              <a:rPr lang="cs-CZ" dirty="0"/>
              <a:t>  </a:t>
            </a:r>
            <a:r>
              <a:rPr lang="cs-CZ" dirty="0" err="1"/>
              <a:t>Protection</a:t>
            </a:r>
            <a:r>
              <a:rPr lang="cs-CZ" dirty="0"/>
              <a:t> </a:t>
            </a:r>
            <a:r>
              <a:rPr lang="cs-CZ" dirty="0" err="1"/>
              <a:t>through</a:t>
            </a:r>
            <a:r>
              <a:rPr lang="cs-CZ" dirty="0"/>
              <a:t> </a:t>
            </a:r>
            <a:r>
              <a:rPr lang="cs-CZ" dirty="0" err="1"/>
              <a:t>other</a:t>
            </a:r>
            <a:r>
              <a:rPr lang="cs-CZ" dirty="0"/>
              <a:t> </a:t>
            </a:r>
            <a:r>
              <a:rPr lang="cs-CZ" dirty="0" err="1" smtClean="0"/>
              <a:t>rights</a:t>
            </a:r>
            <a:r>
              <a:rPr lang="cs-CZ" dirty="0" smtClean="0"/>
              <a:t>…</a:t>
            </a:r>
            <a:r>
              <a:rPr lang="cs-CZ" b="1" dirty="0" err="1" smtClean="0"/>
              <a:t>Which</a:t>
            </a:r>
            <a:r>
              <a:rPr lang="cs-CZ" b="1" dirty="0" smtClean="0"/>
              <a:t> </a:t>
            </a:r>
            <a:r>
              <a:rPr lang="cs-CZ" b="1" dirty="0" err="1"/>
              <a:t>one</a:t>
            </a:r>
            <a:r>
              <a:rPr lang="cs-CZ" b="1" dirty="0"/>
              <a:t>?</a:t>
            </a:r>
            <a:endParaRPr lang="cs-CZ" b="1" dirty="0" smtClean="0"/>
          </a:p>
          <a:p>
            <a:pPr marL="0" indent="0">
              <a:spcAft>
                <a:spcPts val="600"/>
              </a:spcAft>
              <a:buNone/>
            </a:pPr>
            <a:r>
              <a:rPr lang="cs-CZ" dirty="0"/>
              <a:t>	</a:t>
            </a:r>
            <a:r>
              <a:rPr lang="cs-CZ" dirty="0" smtClean="0"/>
              <a:t>     „</a:t>
            </a:r>
            <a:r>
              <a:rPr lang="cs-CZ" dirty="0" err="1" smtClean="0"/>
              <a:t>Margin</a:t>
            </a:r>
            <a:r>
              <a:rPr lang="cs-CZ" dirty="0" smtClean="0"/>
              <a:t> </a:t>
            </a:r>
            <a:r>
              <a:rPr lang="cs-CZ" dirty="0" err="1"/>
              <a:t>of</a:t>
            </a:r>
            <a:r>
              <a:rPr lang="cs-CZ" dirty="0"/>
              <a:t> </a:t>
            </a:r>
            <a:r>
              <a:rPr lang="cs-CZ" dirty="0" err="1" smtClean="0"/>
              <a:t>appreciation</a:t>
            </a:r>
            <a:r>
              <a:rPr lang="cs-CZ" dirty="0" smtClean="0"/>
              <a:t>“ 		</a:t>
            </a:r>
            <a:r>
              <a:rPr lang="cs-CZ" dirty="0"/>
              <a:t> </a:t>
            </a:r>
            <a:r>
              <a:rPr lang="cs-CZ" dirty="0" smtClean="0"/>
              <a:t>   </a:t>
            </a:r>
            <a:r>
              <a:rPr lang="cs-CZ" dirty="0" err="1" smtClean="0"/>
              <a:t>different</a:t>
            </a:r>
            <a:r>
              <a:rPr lang="cs-CZ" dirty="0" smtClean="0"/>
              <a:t> </a:t>
            </a:r>
            <a:r>
              <a:rPr lang="cs-CZ" dirty="0" err="1" smtClean="0"/>
              <a:t>approaches</a:t>
            </a:r>
            <a:r>
              <a:rPr lang="cs-CZ" dirty="0" smtClean="0"/>
              <a:t>		    </a:t>
            </a:r>
            <a:r>
              <a:rPr lang="cs-CZ" dirty="0" err="1" smtClean="0"/>
              <a:t>liberal</a:t>
            </a:r>
            <a:r>
              <a:rPr lang="cs-CZ" dirty="0" smtClean="0"/>
              <a:t> </a:t>
            </a:r>
            <a:r>
              <a:rPr lang="cs-CZ" dirty="0" err="1"/>
              <a:t>or</a:t>
            </a:r>
            <a:r>
              <a:rPr lang="cs-CZ" dirty="0"/>
              <a:t> </a:t>
            </a:r>
            <a:r>
              <a:rPr lang="cs-CZ" dirty="0" err="1"/>
              <a:t>restrictive</a:t>
            </a:r>
            <a:r>
              <a:rPr lang="cs-CZ" b="1" dirty="0"/>
              <a:t>	 </a:t>
            </a:r>
            <a:r>
              <a:rPr lang="cs-CZ" b="1" dirty="0" smtClean="0"/>
              <a:t>     </a:t>
            </a:r>
            <a:r>
              <a:rPr lang="cs-CZ" b="1" dirty="0" err="1" smtClean="0"/>
              <a:t>Examples</a:t>
            </a:r>
            <a:r>
              <a:rPr lang="cs-CZ" b="1" dirty="0" smtClean="0"/>
              <a:t>?</a:t>
            </a:r>
            <a:r>
              <a:rPr lang="cs-CZ" b="1" dirty="0"/>
              <a:t>		</a:t>
            </a:r>
            <a:endParaRPr lang="cs-CZ" b="1" dirty="0" smtClean="0"/>
          </a:p>
          <a:p>
            <a:pPr marL="0" indent="0">
              <a:spcAft>
                <a:spcPts val="600"/>
              </a:spcAft>
              <a:buNone/>
            </a:pPr>
            <a:r>
              <a:rPr lang="cs-CZ" b="1" dirty="0"/>
              <a:t>	</a:t>
            </a:r>
            <a:r>
              <a:rPr lang="cs-CZ" b="1" dirty="0" smtClean="0"/>
              <a:t>	</a:t>
            </a:r>
            <a:r>
              <a:rPr lang="en-US" dirty="0" smtClean="0"/>
              <a:t>Conflict </a:t>
            </a:r>
            <a:r>
              <a:rPr lang="en-US" dirty="0"/>
              <a:t>of different interests and rights of different persons</a:t>
            </a:r>
            <a:r>
              <a:rPr lang="cs-CZ" dirty="0"/>
              <a:t>			</a:t>
            </a:r>
            <a:r>
              <a:rPr lang="cs-CZ" b="1" dirty="0" err="1"/>
              <a:t>Specifically</a:t>
            </a:r>
            <a:r>
              <a:rPr lang="cs-CZ" b="1" dirty="0"/>
              <a:t>?</a:t>
            </a:r>
            <a:r>
              <a:rPr lang="cs-CZ" dirty="0"/>
              <a:t>    </a:t>
            </a:r>
          </a:p>
          <a:p>
            <a:pPr marL="914400" lvl="2" indent="0">
              <a:buNone/>
            </a:pPr>
            <a:r>
              <a:rPr lang="cs-CZ" sz="1800" dirty="0"/>
              <a:t>					</a:t>
            </a:r>
            <a:endParaRPr lang="cs-CZ" sz="1800" b="1" dirty="0"/>
          </a:p>
          <a:p>
            <a:pPr marL="0" indent="0">
              <a:buNone/>
            </a:pPr>
            <a:r>
              <a:rPr lang="cs-CZ" sz="1600" b="1" dirty="0"/>
              <a:t>	</a:t>
            </a:r>
          </a:p>
        </p:txBody>
      </p:sp>
      <p:sp>
        <p:nvSpPr>
          <p:cNvPr id="4" name="Šipka doprava 3"/>
          <p:cNvSpPr/>
          <p:nvPr/>
        </p:nvSpPr>
        <p:spPr>
          <a:xfrm>
            <a:off x="4170219" y="4963745"/>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Šipka doprava 19"/>
          <p:cNvSpPr/>
          <p:nvPr/>
        </p:nvSpPr>
        <p:spPr>
          <a:xfrm>
            <a:off x="6106239" y="4963744"/>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148784" y="5462508"/>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Šipka doprava 21"/>
          <p:cNvSpPr/>
          <p:nvPr/>
        </p:nvSpPr>
        <p:spPr>
          <a:xfrm>
            <a:off x="3734400" y="5452468"/>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Šipka doprava 22"/>
          <p:cNvSpPr/>
          <p:nvPr/>
        </p:nvSpPr>
        <p:spPr>
          <a:xfrm>
            <a:off x="6945940" y="5448652"/>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Šipka doprava 23"/>
          <p:cNvSpPr/>
          <p:nvPr/>
        </p:nvSpPr>
        <p:spPr>
          <a:xfrm>
            <a:off x="9811114" y="5448652"/>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148784" y="6202156"/>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7824203" y="6202155"/>
            <a:ext cx="581891" cy="2216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15677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asedací místnost Ion">
  <a:themeElements>
    <a:clrScheme name="Zasedací místnost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Zasedací místnost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asedací místnost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53</TotalTime>
  <Words>475</Words>
  <Application>Microsoft Office PowerPoint</Application>
  <PresentationFormat>Vlastní</PresentationFormat>
  <Paragraphs>118</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Zasedací místnost Ion</vt:lpstr>
      <vt:lpstr>Traditional and New Challenges in the Right to Life</vt:lpstr>
      <vt:lpstr>Structure of the presentation</vt:lpstr>
      <vt:lpstr>Philosophical basis of the right to life </vt:lpstr>
      <vt:lpstr>Institutional guarantees of the right to life at the international level </vt:lpstr>
      <vt:lpstr>Institutional guarantees of the right to life at the international level</vt:lpstr>
      <vt:lpstr>Prezentace aplikace PowerPoint</vt:lpstr>
      <vt:lpstr>Traditional topics of the right to life</vt:lpstr>
      <vt:lpstr>Death penalty   </vt:lpstr>
      <vt:lpstr>Abortion</vt:lpstr>
      <vt:lpstr>Prezentace aplikace PowerPoint</vt:lpstr>
      <vt:lpstr>Euthanasia </vt:lpstr>
      <vt:lpstr>Prezentace aplikace PowerPoint</vt:lpstr>
      <vt:lpstr>New challenges in the right to life </vt:lpstr>
      <vt:lpstr>New challenges in the right to life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Traditional and New Challenges in the Right to Life</dc:title>
  <dc:creator>Admin</dc:creator>
  <cp:lastModifiedBy>sekretariat1</cp:lastModifiedBy>
  <cp:revision>83</cp:revision>
  <dcterms:created xsi:type="dcterms:W3CDTF">2022-03-13T07:59:27Z</dcterms:created>
  <dcterms:modified xsi:type="dcterms:W3CDTF">2022-12-07T07:15:50Z</dcterms:modified>
</cp:coreProperties>
</file>