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0" r:id="rId13"/>
    <p:sldId id="275" r:id="rId14"/>
    <p:sldId id="278" r:id="rId15"/>
    <p:sldId id="279" r:id="rId16"/>
    <p:sldId id="292" r:id="rId17"/>
    <p:sldId id="280" r:id="rId18"/>
    <p:sldId id="281" r:id="rId19"/>
    <p:sldId id="282" r:id="rId20"/>
    <p:sldId id="294" r:id="rId21"/>
    <p:sldId id="346" r:id="rId22"/>
    <p:sldId id="362" r:id="rId2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CC0000"/>
    <a:srgbClr val="4403FB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0" autoAdjust="0"/>
    <p:restoredTop sz="94660"/>
  </p:normalViewPr>
  <p:slideViewPr>
    <p:cSldViewPr>
      <p:cViewPr varScale="1">
        <p:scale>
          <a:sx n="60" d="100"/>
          <a:sy n="60" d="100"/>
        </p:scale>
        <p:origin x="1448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81A172BB-688E-A046-7ABB-69E844FC6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38382324-B76D-4407-6DFC-E15EB6933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B1EFC4E4-58ED-D670-0D78-0A0A5005A116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24B73FB-9352-8050-95D8-D50B4DABAE4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8553EE1-DC12-5E8C-099E-669A1C7089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617D795-5EB5-AB55-CCC8-2B159ACCA21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95F531C6-5AB1-32E9-D18F-677CCBB0F2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E9AB7E-A8D7-B74D-2326-D5CAAB4E51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1B4A3201-3ED1-B6A9-C02A-C2E128C4B5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B26D96B-BCE8-A7AC-FCB1-0FF1D1BE265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50602188-177A-2BC5-EF85-8BB3DC8163D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C4A4446-D9CC-CC2F-2D2F-75AD7A48396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141F54E9-F5AD-7C83-D2D6-41807AEF0A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2186AEE-E289-A75C-A676-F44D42FB2F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9D3553E3-AFA8-EFB3-EC01-0D360F829C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E5BF444-1108-A04A-C5DF-6E53F5853C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1DABC268-61C6-D3CB-B9C4-F975BDAF9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6C064E4-3827-B991-4A4B-256DC009647B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D0D1437E-CAD4-8800-D573-958290B11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31EEE8E-8E62-AED8-20CC-314E733408D7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146709E0-71D9-9B42-F6FC-6CA2E5ACD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68B2837-52DD-A8B9-84A9-77412FB77C9F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CAA6F8CA-C4CA-7D0B-7564-DD41EB2D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691A3EB-9E5A-4E7B-B4F7-E9D92B0D4BE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99D5B90-04D9-C134-D4FA-F981915E0C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EF958CD-2BBE-B0FB-E9EB-ACCAAC898F6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40271E29-105D-BCA5-4564-F3C1BC433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ADC572-886C-46DE-8A11-9D6B0D3ACB4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3B78571-5AEF-E90E-7434-BEC070B206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D168A5F-C0E6-997C-9979-EB5108F9D7F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D18576BC-CF69-F483-5187-44AA2F2AA2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85FF16-52B5-0DAE-8F76-EBE6133EB1C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FDF1755E-C2E7-9CAB-5F29-332477741C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E6C2999-C2C1-11C8-7C07-FA4FF1285C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13358DF9-7E42-D6F1-B01B-3647B9179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0F7AAF3-3CBA-43B8-BC5C-7DBDF56BFC8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EC59D9B-A7DA-CF40-124F-7DEB37F4DF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A0A0746-D675-09FB-FF5F-236B97B9FD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0BE02577-B330-8815-AF89-E5BC756E5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44DFCE9-6487-49E8-9305-8912687B3B3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BB40E34-E30F-681F-0956-11FAF6F9F2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9160FF4-9720-D716-3B45-D5B3D393646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7FE7545A-75CC-83A2-3E16-1BCB4B873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5C12B95-9474-4EF7-B992-E9014BB9A36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B8A9C9D-0562-03FE-A871-EC32BF6A7B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349B890-7196-C092-D6AA-6B239738C59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F1356086-9535-6873-5F3B-3D9DE128A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D131B9-6EFB-4407-B907-3AEF19D6F56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6E5F2B2-4A93-AE7D-C2C8-BAAF314CC3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D201AC7-AF14-DFD3-3B71-4023B2BCA08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42A01A20-2B45-7F91-3F8E-99B6B23C7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F1280BB-F955-406D-8F53-90D2D364B5A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A9F4C28-DCD6-2463-2874-867814E86C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9F19D07-BE80-4D40-8ADF-4926E36FE50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532E088B-5AF6-1AB8-414C-698BB129D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2886500-F622-4F63-AA1B-1F9B8C99283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8391374-2537-7A02-9962-EEA46A8619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868DDB2-F54A-4645-B55C-F4D969047D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82B438-190A-FB3E-41CD-C10CACAA66D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6F466-54CE-4C6A-A438-3107A1E09C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5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DFE4EC-B0A7-4D12-64DF-86978D797BA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14187-2C1F-4631-8A9F-D1D24CA91C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700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D78459-42F2-D7A9-3868-75285E74400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7229D-9B2C-48C3-99AC-8943E82F79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947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52364D-39F7-C6C6-E3B6-683861FABAC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EFC1-D806-4116-B753-F26B34AAD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311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13AB37-2717-EF63-5728-76FE0C30D84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82727-5077-4F00-A9F4-4F3DB272E6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435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FBB8C3-8D28-4775-A881-8718864F315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5C88C-C58D-4B4B-97DA-B5430E929F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406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F1F6C89-A82F-1876-5233-140048B25CF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B673-7A52-4805-8776-1C10FE3703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979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37846D-DE60-27C0-B0BE-659FC977EC9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AD8E-EDBD-4EC6-84C5-CC915756CC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786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556B71A-34FB-7173-E667-7CE455D0B9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EE7E-EDA0-4DCB-8979-ABC8333B8F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015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35C810-EC95-F9AB-0895-D151C31018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BF2DB-3139-433C-A459-1B97B84A4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865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632457-3408-3C3C-E2FF-E0C2856A905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D35A3-8966-4624-A0FB-F808DBCD35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99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BA58884-EFF8-11EC-E211-C5A48BEDE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A22F87A-6E1C-67F3-5303-CF7B67613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A5EF21B-6883-ED22-ECF9-E787969E4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F9975A14-1206-C6E1-366A-2F028813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5C4B66F-D582-0566-D6FE-1BD5C8C888E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8DE234-5007-4EDD-8B20-D14796A682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DFCA9FBF-C0A5-E5D2-903C-E361CA8F3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/>
              <a:t>Prof. JUDr. Vladimír Týč, CSc.</a:t>
            </a: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6446D407-29F3-88AF-36EA-F7254B023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04DEC86D-709B-2311-AD4F-A9909BADF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01B7D3B3-CE1D-19BF-A8ED-C23803714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B6C71C3-8FBB-1B33-6577-F15F1BBCE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endParaRPr lang="cs-CZ" altLang="cs-CZ" sz="280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stanovena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 a dalšími subjekty mezinárodních vztahů (mezinárodní organizace)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2883F851-331B-73EE-3B72-28395CC0D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B7E6BC31-3C62-3BE8-1686-8F83E0A39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Tx/>
              <a:buNone/>
            </a:pPr>
            <a:r>
              <a:rPr lang="cs-CZ" altLang="cs-CZ">
                <a:solidFill>
                  <a:srgbClr val="CC0000"/>
                </a:solidFill>
              </a:rPr>
              <a:t>zásada svrchované rovnosti</a:t>
            </a:r>
            <a:r>
              <a:rPr lang="cs-CZ" altLang="cs-CZ"/>
              <a:t> - suverenita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008000"/>
                </a:solidFill>
              </a:rPr>
              <a:t>NIKDO NENÍ NIKOMU PODŘÍZEN </a:t>
            </a:r>
            <a:r>
              <a:rPr lang="cs-CZ" altLang="cs-CZ" b="1">
                <a:solidFill>
                  <a:srgbClr val="CC0000"/>
                </a:solidFill>
              </a:rPr>
              <a:t>!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99EF0850-41CC-0785-FF4B-28680A23C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solidFill>
            <a:srgbClr val="FDBDA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Zvláštnosti mezinárodního práva - shrnutí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CF29C12-5AFA-B8F3-36CC-7D5463A5A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276475"/>
            <a:ext cx="8496300" cy="4176713"/>
          </a:xfrm>
          <a:prstGeom prst="rect">
            <a:avLst/>
          </a:prstGeom>
          <a:solidFill>
            <a:srgbClr val="FEF2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ClrTx/>
              <a:buFontTx/>
              <a:buNone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	</a:t>
            </a:r>
            <a:r>
              <a:rPr lang="cs-CZ" altLang="cs-CZ" sz="4000" b="1">
                <a:latin typeface="Times New Roman" panose="02020603050405020304" pitchFamily="18" charset="0"/>
                <a:cs typeface="DejaVu Sans" panose="020B0603030804020204" pitchFamily="34" charset="0"/>
              </a:rPr>
              <a:t>Z k r á t k a 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V mezinárodním společenství není nadřazená moc.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 b="1">
                <a:latin typeface="Times New Roman" panose="02020603050405020304" pitchFamily="18" charset="0"/>
                <a:cs typeface="DejaVu Sans" panose="020B0603030804020204" pitchFamily="34" charset="0"/>
              </a:rPr>
              <a:t>Státy jsou v MP tvůrci a adresáti norem.</a:t>
            </a: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Zcela decentralizovaný systém </a:t>
            </a:r>
            <a:r>
              <a:rPr lang="cs-CZ" altLang="cs-CZ" sz="3600" b="1" i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bez mocenského centra.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8082DE5A-DDBF-1820-F7BC-74FCB8706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692400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1C8B7F-970B-793D-220E-0A785FA20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292600"/>
            <a:ext cx="7273925" cy="17526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3389D827-D2CC-2BF6-5207-0DA15804B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0D010E3A-FE70-1AC7-030D-967525B05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1748" name="Oval 3">
            <a:extLst>
              <a:ext uri="{FF2B5EF4-FFF2-40B4-BE49-F238E27FC236}">
                <a16:creationId xmlns:a16="http://schemas.microsoft.com/office/drawing/2014/main" id="{817D4C4C-B99F-865D-AB71-AB2AFBFDE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1749" name="Oval 4">
            <a:extLst>
              <a:ext uri="{FF2B5EF4-FFF2-40B4-BE49-F238E27FC236}">
                <a16:creationId xmlns:a16="http://schemas.microsoft.com/office/drawing/2014/main" id="{461502F3-7281-7200-CA1F-8629F6D2A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1750" name="Oval 5">
            <a:extLst>
              <a:ext uri="{FF2B5EF4-FFF2-40B4-BE49-F238E27FC236}">
                <a16:creationId xmlns:a16="http://schemas.microsoft.com/office/drawing/2014/main" id="{409F2CE0-F1BA-63DD-93E1-318C97592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31751" name="Oval 6">
            <a:extLst>
              <a:ext uri="{FF2B5EF4-FFF2-40B4-BE49-F238E27FC236}">
                <a16:creationId xmlns:a16="http://schemas.microsoft.com/office/drawing/2014/main" id="{8E4400F9-3AB5-7163-D1F8-CC725EA5F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1752" name="Oval 7">
            <a:extLst>
              <a:ext uri="{FF2B5EF4-FFF2-40B4-BE49-F238E27FC236}">
                <a16:creationId xmlns:a16="http://schemas.microsoft.com/office/drawing/2014/main" id="{77DF691F-B6DA-EB38-E147-B1328AB14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1753" name="Oval 8">
            <a:extLst>
              <a:ext uri="{FF2B5EF4-FFF2-40B4-BE49-F238E27FC236}">
                <a16:creationId xmlns:a16="http://schemas.microsoft.com/office/drawing/2014/main" id="{7BB26019-E6CC-8EA5-890B-0C6E86915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1754" name="Oval 9">
            <a:extLst>
              <a:ext uri="{FF2B5EF4-FFF2-40B4-BE49-F238E27FC236}">
                <a16:creationId xmlns:a16="http://schemas.microsoft.com/office/drawing/2014/main" id="{A7FAB9BE-7075-89CB-45DA-1C118BA76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1755" name="Oval 10">
            <a:extLst>
              <a:ext uri="{FF2B5EF4-FFF2-40B4-BE49-F238E27FC236}">
                <a16:creationId xmlns:a16="http://schemas.microsoft.com/office/drawing/2014/main" id="{3CA115B8-CCF9-937C-CC67-61F797AE1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867F851D-2133-1992-34F1-7A4E25060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16AC38F-D9F0-6A91-AD04-D638E2329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3796" name="Oval 3">
            <a:extLst>
              <a:ext uri="{FF2B5EF4-FFF2-40B4-BE49-F238E27FC236}">
                <a16:creationId xmlns:a16="http://schemas.microsoft.com/office/drawing/2014/main" id="{E623321A-585E-794A-E28B-F5FB35A0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3797" name="Oval 4">
            <a:extLst>
              <a:ext uri="{FF2B5EF4-FFF2-40B4-BE49-F238E27FC236}">
                <a16:creationId xmlns:a16="http://schemas.microsoft.com/office/drawing/2014/main" id="{E6F2ADCB-C56B-2155-6F10-ADDC7D803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3798" name="Oval 5">
            <a:extLst>
              <a:ext uri="{FF2B5EF4-FFF2-40B4-BE49-F238E27FC236}">
                <a16:creationId xmlns:a16="http://schemas.microsoft.com/office/drawing/2014/main" id="{22932D5C-9CB4-8B25-39B7-41838BDC6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33799" name="Oval 6">
            <a:extLst>
              <a:ext uri="{FF2B5EF4-FFF2-40B4-BE49-F238E27FC236}">
                <a16:creationId xmlns:a16="http://schemas.microsoft.com/office/drawing/2014/main" id="{EB49C608-EEFC-164B-9A49-01E5FC8E1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3800" name="Oval 7">
            <a:extLst>
              <a:ext uri="{FF2B5EF4-FFF2-40B4-BE49-F238E27FC236}">
                <a16:creationId xmlns:a16="http://schemas.microsoft.com/office/drawing/2014/main" id="{3F12BF49-1B36-1FC1-C3CC-B08EB2CC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3801" name="Oval 8">
            <a:extLst>
              <a:ext uri="{FF2B5EF4-FFF2-40B4-BE49-F238E27FC236}">
                <a16:creationId xmlns:a16="http://schemas.microsoft.com/office/drawing/2014/main" id="{B6F56BCE-845D-53FC-A137-E9E89F0D0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3802" name="Oval 9">
            <a:extLst>
              <a:ext uri="{FF2B5EF4-FFF2-40B4-BE49-F238E27FC236}">
                <a16:creationId xmlns:a16="http://schemas.microsoft.com/office/drawing/2014/main" id="{06CCD7B6-6BFE-535E-AB0A-C4AC97E3C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3803" name="Oval 10">
            <a:extLst>
              <a:ext uri="{FF2B5EF4-FFF2-40B4-BE49-F238E27FC236}">
                <a16:creationId xmlns:a16="http://schemas.microsoft.com/office/drawing/2014/main" id="{76885231-BC57-3584-B28E-B25E8CA00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3804" name="Line 11">
            <a:extLst>
              <a:ext uri="{FF2B5EF4-FFF2-40B4-BE49-F238E27FC236}">
                <a16:creationId xmlns:a16="http://schemas.microsoft.com/office/drawing/2014/main" id="{FC26DF5A-D3E4-C086-4BD5-62C6F47B7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5" name="Line 12">
            <a:extLst>
              <a:ext uri="{FF2B5EF4-FFF2-40B4-BE49-F238E27FC236}">
                <a16:creationId xmlns:a16="http://schemas.microsoft.com/office/drawing/2014/main" id="{EFE1F9D9-DFF6-6B2A-3606-61B321549B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9EB1DDE9-A82C-3BFF-A22D-55E6EF566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B47361EE-50A0-3C45-F54F-3367CA373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8" name="Line 15">
            <a:extLst>
              <a:ext uri="{FF2B5EF4-FFF2-40B4-BE49-F238E27FC236}">
                <a16:creationId xmlns:a16="http://schemas.microsoft.com/office/drawing/2014/main" id="{0AC28E47-24D2-2C0B-8EEE-666E359CE3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E443D725-1432-A668-1EDB-AED2D56268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D0BD957D-BFAA-3D0D-F256-8FE794EB12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1F3BB0C5-82A0-F94F-06F8-CD80021C6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 (EU)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161EDCEC-89CC-B708-C024-351790953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5844" name="Oval 3">
            <a:extLst>
              <a:ext uri="{FF2B5EF4-FFF2-40B4-BE49-F238E27FC236}">
                <a16:creationId xmlns:a16="http://schemas.microsoft.com/office/drawing/2014/main" id="{A6085CF4-B16D-E916-9DF9-B2D8D9BC4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5845" name="Oval 4">
            <a:extLst>
              <a:ext uri="{FF2B5EF4-FFF2-40B4-BE49-F238E27FC236}">
                <a16:creationId xmlns:a16="http://schemas.microsoft.com/office/drawing/2014/main" id="{DA9231AD-F825-ED74-9843-B6D79EDB6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5846" name="Oval 5">
            <a:extLst>
              <a:ext uri="{FF2B5EF4-FFF2-40B4-BE49-F238E27FC236}">
                <a16:creationId xmlns:a16="http://schemas.microsoft.com/office/drawing/2014/main" id="{72ABC2EA-C6D2-C80D-7CF7-7F743DC5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35847" name="Oval 6">
            <a:extLst>
              <a:ext uri="{FF2B5EF4-FFF2-40B4-BE49-F238E27FC236}">
                <a16:creationId xmlns:a16="http://schemas.microsoft.com/office/drawing/2014/main" id="{366CA773-3116-8C7D-88E3-B9CED30A8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5848" name="Oval 7">
            <a:extLst>
              <a:ext uri="{FF2B5EF4-FFF2-40B4-BE49-F238E27FC236}">
                <a16:creationId xmlns:a16="http://schemas.microsoft.com/office/drawing/2014/main" id="{0AD3E7B1-E331-8F84-89D2-625294A8B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5849" name="Oval 8">
            <a:extLst>
              <a:ext uri="{FF2B5EF4-FFF2-40B4-BE49-F238E27FC236}">
                <a16:creationId xmlns:a16="http://schemas.microsoft.com/office/drawing/2014/main" id="{E837E884-3B78-CE6F-6029-574B02A67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5850" name="Oval 9">
            <a:extLst>
              <a:ext uri="{FF2B5EF4-FFF2-40B4-BE49-F238E27FC236}">
                <a16:creationId xmlns:a16="http://schemas.microsoft.com/office/drawing/2014/main" id="{FD61AEE0-2914-C686-EF09-14C9567BA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5851" name="Oval 10">
            <a:extLst>
              <a:ext uri="{FF2B5EF4-FFF2-40B4-BE49-F238E27FC236}">
                <a16:creationId xmlns:a16="http://schemas.microsoft.com/office/drawing/2014/main" id="{20C51460-970F-5911-8BA2-BDABABC3E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35852" name="Line 11">
            <a:extLst>
              <a:ext uri="{FF2B5EF4-FFF2-40B4-BE49-F238E27FC236}">
                <a16:creationId xmlns:a16="http://schemas.microsoft.com/office/drawing/2014/main" id="{9789C3DD-F6EE-2606-D9F0-F46094A3D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3" name="Line 12">
            <a:extLst>
              <a:ext uri="{FF2B5EF4-FFF2-40B4-BE49-F238E27FC236}">
                <a16:creationId xmlns:a16="http://schemas.microsoft.com/office/drawing/2014/main" id="{970A473B-8EF7-FAF0-38B7-3062902FF9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4" name="Line 13">
            <a:extLst>
              <a:ext uri="{FF2B5EF4-FFF2-40B4-BE49-F238E27FC236}">
                <a16:creationId xmlns:a16="http://schemas.microsoft.com/office/drawing/2014/main" id="{01E2A296-3EF0-1FD0-3F22-C7099D285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5" name="Line 14">
            <a:extLst>
              <a:ext uri="{FF2B5EF4-FFF2-40B4-BE49-F238E27FC236}">
                <a16:creationId xmlns:a16="http://schemas.microsoft.com/office/drawing/2014/main" id="{54E65448-EA6C-CECC-F196-4079E7D25C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6" name="Line 15">
            <a:extLst>
              <a:ext uri="{FF2B5EF4-FFF2-40B4-BE49-F238E27FC236}">
                <a16:creationId xmlns:a16="http://schemas.microsoft.com/office/drawing/2014/main" id="{634986B4-9907-BF88-9EF5-F1D3389011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1B706460-8D7F-74B4-7912-3D1008D02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E2F3C08-1FC9-0C26-FF9F-3C937BB15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37892" name="Group 3">
            <a:extLst>
              <a:ext uri="{FF2B5EF4-FFF2-40B4-BE49-F238E27FC236}">
                <a16:creationId xmlns:a16="http://schemas.microsoft.com/office/drawing/2014/main" id="{FED7D115-6255-29D3-31CE-937EEC5DC92F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37898" name="AutoShape 4">
              <a:extLst>
                <a:ext uri="{FF2B5EF4-FFF2-40B4-BE49-F238E27FC236}">
                  <a16:creationId xmlns:a16="http://schemas.microsoft.com/office/drawing/2014/main" id="{08009938-891A-2A35-DA03-4331379DA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37899" name="Rectangle 5">
              <a:extLst>
                <a:ext uri="{FF2B5EF4-FFF2-40B4-BE49-F238E27FC236}">
                  <a16:creationId xmlns:a16="http://schemas.microsoft.com/office/drawing/2014/main" id="{3D35950E-4047-2475-2B23-334559226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37900" name="Rectangle 6">
              <a:extLst>
                <a:ext uri="{FF2B5EF4-FFF2-40B4-BE49-F238E27FC236}">
                  <a16:creationId xmlns:a16="http://schemas.microsoft.com/office/drawing/2014/main" id="{85FA561F-38B4-7F7C-2E83-A974B996A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37901" name="Rectangle 7">
              <a:extLst>
                <a:ext uri="{FF2B5EF4-FFF2-40B4-BE49-F238E27FC236}">
                  <a16:creationId xmlns:a16="http://schemas.microsoft.com/office/drawing/2014/main" id="{6E3C328C-ABE5-92A4-F5EA-8D69D7E80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37902" name="Rectangle 8">
              <a:extLst>
                <a:ext uri="{FF2B5EF4-FFF2-40B4-BE49-F238E27FC236}">
                  <a16:creationId xmlns:a16="http://schemas.microsoft.com/office/drawing/2014/main" id="{4F386B32-3A95-D734-46C0-A39251AED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37903" name="Rectangle 9">
              <a:extLst>
                <a:ext uri="{FF2B5EF4-FFF2-40B4-BE49-F238E27FC236}">
                  <a16:creationId xmlns:a16="http://schemas.microsoft.com/office/drawing/2014/main" id="{F1F77C5B-2438-83EE-F79E-12352D61E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37904" name="Line 10">
              <a:extLst>
                <a:ext uri="{FF2B5EF4-FFF2-40B4-BE49-F238E27FC236}">
                  <a16:creationId xmlns:a16="http://schemas.microsoft.com/office/drawing/2014/main" id="{89628867-E010-FF9E-8745-1418194371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5" name="Line 11">
              <a:extLst>
                <a:ext uri="{FF2B5EF4-FFF2-40B4-BE49-F238E27FC236}">
                  <a16:creationId xmlns:a16="http://schemas.microsoft.com/office/drawing/2014/main" id="{52F0EE5E-159C-A60E-A1CA-42770C084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6" name="Line 12">
              <a:extLst>
                <a:ext uri="{FF2B5EF4-FFF2-40B4-BE49-F238E27FC236}">
                  <a16:creationId xmlns:a16="http://schemas.microsoft.com/office/drawing/2014/main" id="{E1824361-F341-C2B3-F073-3AF8B97C95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7" name="Line 13">
              <a:extLst>
                <a:ext uri="{FF2B5EF4-FFF2-40B4-BE49-F238E27FC236}">
                  <a16:creationId xmlns:a16="http://schemas.microsoft.com/office/drawing/2014/main" id="{CACE24EA-1B0A-994E-2AF8-957380BB30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8" name="Line 14">
              <a:extLst>
                <a:ext uri="{FF2B5EF4-FFF2-40B4-BE49-F238E27FC236}">
                  <a16:creationId xmlns:a16="http://schemas.microsoft.com/office/drawing/2014/main" id="{32456B9F-3564-CD93-9C61-6309A5CB82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9" name="Line 15">
              <a:extLst>
                <a:ext uri="{FF2B5EF4-FFF2-40B4-BE49-F238E27FC236}">
                  <a16:creationId xmlns:a16="http://schemas.microsoft.com/office/drawing/2014/main" id="{54E64272-1F63-FA4D-11C0-69B11181C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0" name="Line 16">
              <a:extLst>
                <a:ext uri="{FF2B5EF4-FFF2-40B4-BE49-F238E27FC236}">
                  <a16:creationId xmlns:a16="http://schemas.microsoft.com/office/drawing/2014/main" id="{EC57ED31-DF10-BB1B-D015-065CD21C5E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1" name="Line 17">
              <a:extLst>
                <a:ext uri="{FF2B5EF4-FFF2-40B4-BE49-F238E27FC236}">
                  <a16:creationId xmlns:a16="http://schemas.microsoft.com/office/drawing/2014/main" id="{C2A591DB-6DFA-1E51-DD9F-1A75934EF6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7893" name="Text Box 18">
            <a:extLst>
              <a:ext uri="{FF2B5EF4-FFF2-40B4-BE49-F238E27FC236}">
                <a16:creationId xmlns:a16="http://schemas.microsoft.com/office/drawing/2014/main" id="{C3A2036C-FDE1-91FC-C538-AA8D3A648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7894" name="Text Box 19">
            <a:extLst>
              <a:ext uri="{FF2B5EF4-FFF2-40B4-BE49-F238E27FC236}">
                <a16:creationId xmlns:a16="http://schemas.microsoft.com/office/drawing/2014/main" id="{5FF7A7B3-7967-080D-13A7-FF0A451D1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7895" name="Text Box 20">
            <a:extLst>
              <a:ext uri="{FF2B5EF4-FFF2-40B4-BE49-F238E27FC236}">
                <a16:creationId xmlns:a16="http://schemas.microsoft.com/office/drawing/2014/main" id="{7CD5C530-9EBB-3957-4A5B-811D8FDFC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37896" name="Text Box 21">
            <a:extLst>
              <a:ext uri="{FF2B5EF4-FFF2-40B4-BE49-F238E27FC236}">
                <a16:creationId xmlns:a16="http://schemas.microsoft.com/office/drawing/2014/main" id="{75BD4B73-F42A-4F83-38A4-7403A0C55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37897" name="Oval 22">
            <a:extLst>
              <a:ext uri="{FF2B5EF4-FFF2-40B4-BE49-F238E27FC236}">
                <a16:creationId xmlns:a16="http://schemas.microsoft.com/office/drawing/2014/main" id="{09DF089A-1CA3-13FA-B91D-7FF7DF951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169455E9-C7D1-0297-BE5D-66BE9A92F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CC0CC05-F144-F82F-BD37-44648A186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39940" name="Group 3">
            <a:extLst>
              <a:ext uri="{FF2B5EF4-FFF2-40B4-BE49-F238E27FC236}">
                <a16:creationId xmlns:a16="http://schemas.microsoft.com/office/drawing/2014/main" id="{693EF409-7280-1910-0860-F368CD8C0B9C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39949" name="AutoShape 4">
              <a:extLst>
                <a:ext uri="{FF2B5EF4-FFF2-40B4-BE49-F238E27FC236}">
                  <a16:creationId xmlns:a16="http://schemas.microsoft.com/office/drawing/2014/main" id="{813E5A6C-11C7-2C9A-15D4-B3B0125C8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39950" name="Rectangle 5">
              <a:extLst>
                <a:ext uri="{FF2B5EF4-FFF2-40B4-BE49-F238E27FC236}">
                  <a16:creationId xmlns:a16="http://schemas.microsoft.com/office/drawing/2014/main" id="{770DFBE4-2078-C7CD-F942-841C14A63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39951" name="Rectangle 6">
              <a:extLst>
                <a:ext uri="{FF2B5EF4-FFF2-40B4-BE49-F238E27FC236}">
                  <a16:creationId xmlns:a16="http://schemas.microsoft.com/office/drawing/2014/main" id="{938C637F-1483-D86C-9E3C-F7618CFFC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39952" name="Rectangle 7">
              <a:extLst>
                <a:ext uri="{FF2B5EF4-FFF2-40B4-BE49-F238E27FC236}">
                  <a16:creationId xmlns:a16="http://schemas.microsoft.com/office/drawing/2014/main" id="{BF307125-EDE1-4E71-CA5F-BEA49E7A8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92D05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39953" name="Rectangle 8">
              <a:extLst>
                <a:ext uri="{FF2B5EF4-FFF2-40B4-BE49-F238E27FC236}">
                  <a16:creationId xmlns:a16="http://schemas.microsoft.com/office/drawing/2014/main" id="{93B61790-9B8C-6643-6567-E0034255F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39954" name="Rectangle 9">
              <a:extLst>
                <a:ext uri="{FF2B5EF4-FFF2-40B4-BE49-F238E27FC236}">
                  <a16:creationId xmlns:a16="http://schemas.microsoft.com/office/drawing/2014/main" id="{4504F534-D426-6C03-B570-E52996DA3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39955" name="Line 10">
              <a:extLst>
                <a:ext uri="{FF2B5EF4-FFF2-40B4-BE49-F238E27FC236}">
                  <a16:creationId xmlns:a16="http://schemas.microsoft.com/office/drawing/2014/main" id="{8F631219-63A0-9EEB-0564-1136628168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56" name="Line 11">
              <a:extLst>
                <a:ext uri="{FF2B5EF4-FFF2-40B4-BE49-F238E27FC236}">
                  <a16:creationId xmlns:a16="http://schemas.microsoft.com/office/drawing/2014/main" id="{6C451605-7612-5263-B4BD-F47198867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57" name="Line 12">
              <a:extLst>
                <a:ext uri="{FF2B5EF4-FFF2-40B4-BE49-F238E27FC236}">
                  <a16:creationId xmlns:a16="http://schemas.microsoft.com/office/drawing/2014/main" id="{00E78D3E-A0A0-5856-5C24-13DB682CEE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58" name="Line 13">
              <a:extLst>
                <a:ext uri="{FF2B5EF4-FFF2-40B4-BE49-F238E27FC236}">
                  <a16:creationId xmlns:a16="http://schemas.microsoft.com/office/drawing/2014/main" id="{6C9E62CE-454F-03F1-6EFF-CC2B0F3047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055" name="Line 14">
              <a:extLst>
                <a:ext uri="{FF2B5EF4-FFF2-40B4-BE49-F238E27FC236}">
                  <a16:creationId xmlns:a16="http://schemas.microsoft.com/office/drawing/2014/main" id="{65AF0B42-7F1E-C673-F3FE-D6872CEBC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960" name="Line 15">
              <a:extLst>
                <a:ext uri="{FF2B5EF4-FFF2-40B4-BE49-F238E27FC236}">
                  <a16:creationId xmlns:a16="http://schemas.microsoft.com/office/drawing/2014/main" id="{E63B67B4-98BC-AC6C-5321-C2D09463E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61" name="Line 16">
              <a:extLst>
                <a:ext uri="{FF2B5EF4-FFF2-40B4-BE49-F238E27FC236}">
                  <a16:creationId xmlns:a16="http://schemas.microsoft.com/office/drawing/2014/main" id="{D04B2EB7-38F3-2F88-D980-D31FD52C7B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62" name="Line 17">
              <a:extLst>
                <a:ext uri="{FF2B5EF4-FFF2-40B4-BE49-F238E27FC236}">
                  <a16:creationId xmlns:a16="http://schemas.microsoft.com/office/drawing/2014/main" id="{96E44F8F-B63D-7749-C736-821F0797D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9941" name="Text Box 18">
            <a:extLst>
              <a:ext uri="{FF2B5EF4-FFF2-40B4-BE49-F238E27FC236}">
                <a16:creationId xmlns:a16="http://schemas.microsoft.com/office/drawing/2014/main" id="{D5A1CAF7-F4AC-89A6-CED0-494217C34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2" name="Text Box 19">
            <a:extLst>
              <a:ext uri="{FF2B5EF4-FFF2-40B4-BE49-F238E27FC236}">
                <a16:creationId xmlns:a16="http://schemas.microsoft.com/office/drawing/2014/main" id="{46547F27-B475-1C3C-6DB0-2D702A434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3" name="Text Box 20">
            <a:extLst>
              <a:ext uri="{FF2B5EF4-FFF2-40B4-BE49-F238E27FC236}">
                <a16:creationId xmlns:a16="http://schemas.microsoft.com/office/drawing/2014/main" id="{83E27B91-4381-4EA1-930C-9FF98DB2C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4" name="Text Box 21">
            <a:extLst>
              <a:ext uri="{FF2B5EF4-FFF2-40B4-BE49-F238E27FC236}">
                <a16:creationId xmlns:a16="http://schemas.microsoft.com/office/drawing/2014/main" id="{F5924A52-290C-8D82-6130-EF00D0581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5" name="Text Box 22">
            <a:extLst>
              <a:ext uri="{FF2B5EF4-FFF2-40B4-BE49-F238E27FC236}">
                <a16:creationId xmlns:a16="http://schemas.microsoft.com/office/drawing/2014/main" id="{5AD9C378-AC31-E158-A7AF-1C61BFB5D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39946" name="Text Box 23">
            <a:extLst>
              <a:ext uri="{FF2B5EF4-FFF2-40B4-BE49-F238E27FC236}">
                <a16:creationId xmlns:a16="http://schemas.microsoft.com/office/drawing/2014/main" id="{C89E9270-E768-B436-4409-1C72D50A3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44043" name="Text Box 24">
            <a:extLst>
              <a:ext uri="{FF2B5EF4-FFF2-40B4-BE49-F238E27FC236}">
                <a16:creationId xmlns:a16="http://schemas.microsoft.com/office/drawing/2014/main" id="{5A4FF3AB-A2B4-B287-21CF-49F22804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44044" name="Text Box 25">
            <a:extLst>
              <a:ext uri="{FF2B5EF4-FFF2-40B4-BE49-F238E27FC236}">
                <a16:creationId xmlns:a16="http://schemas.microsoft.com/office/drawing/2014/main" id="{D8DB7909-C82D-1047-300B-77ED6EE8A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1462353C-6D2C-9A63-0D08-A6D16225F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22337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CC"/>
                </a:solidFill>
              </a:rPr>
              <a:t>Právo jako společenský jev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1668ABD9-0006-217B-2EC3-203DB294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68413"/>
            <a:ext cx="8496300" cy="5256212"/>
          </a:xfrm>
          <a:prstGeom prst="rect">
            <a:avLst/>
          </a:prstGeom>
          <a:solidFill>
            <a:srgbClr val="E5FF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právo = regulativní normativní systém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zajišťuje fungování </a:t>
            </a:r>
            <a:r>
              <a:rPr lang="cs-CZ" altLang="cs-CZ" b="1">
                <a:solidFill>
                  <a:srgbClr val="0000FF"/>
                </a:solidFill>
                <a:cs typeface="DejaVu Sans" panose="020B0603030804020204" pitchFamily="34" charset="0"/>
              </a:rPr>
              <a:t>společnosti lidí</a:t>
            </a:r>
            <a:r>
              <a:rPr lang="cs-CZ" altLang="cs-CZ">
                <a:cs typeface="DejaVu Sans" panose="020B0603030804020204" pitchFamily="34" charset="0"/>
              </a:rPr>
              <a:t> (státu)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b="1" i="1">
                <a:solidFill>
                  <a:srgbClr val="000080"/>
                </a:solidFill>
              </a:rPr>
              <a:t>   základní funkce práva: vnitřní uspořádání systému (řád)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</a:t>
            </a:r>
            <a:r>
              <a:rPr lang="cs-CZ" altLang="cs-CZ" b="1"/>
              <a:t>Právo je systém </a:t>
            </a:r>
            <a:r>
              <a:rPr lang="cs-CZ" altLang="cs-CZ" b="1">
                <a:solidFill>
                  <a:srgbClr val="DC2300"/>
                </a:solidFill>
              </a:rPr>
              <a:t>pravidel chování, </a:t>
            </a:r>
            <a:r>
              <a:rPr lang="cs-CZ" altLang="cs-CZ" b="1"/>
              <a:t>která jsou </a:t>
            </a:r>
            <a:r>
              <a:rPr lang="cs-CZ" altLang="cs-CZ" b="1">
                <a:solidFill>
                  <a:srgbClr val="FF0000"/>
                </a:solidFill>
              </a:rPr>
              <a:t>stanovená a vynutitelná státem </a:t>
            </a:r>
            <a:r>
              <a:rPr lang="cs-CZ" altLang="cs-CZ" b="1"/>
              <a:t>(státní mocí).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jiné normativní systémy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8DE606DE-C4A8-BB66-8C27-9D5F21409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4838" cy="12255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Předběžně: co je EU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B0CD0-96FE-CF89-130F-D729C96F6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není to stát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sdružuje státy: pak je to „mezinárodní“ organizace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solidFill>
                  <a:srgbClr val="C00000"/>
                </a:solidFill>
              </a:rPr>
              <a:t>ale velmi zvláštní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členské státy se jí podřídily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proto EU stojí nad členskými státy, tedy je organizací </a:t>
            </a:r>
            <a:r>
              <a:rPr lang="cs-CZ" sz="2800" dirty="0">
                <a:highlight>
                  <a:srgbClr val="FFFF00"/>
                </a:highlight>
              </a:rPr>
              <a:t>„nadnárodní“ (nadstátní)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721F69A7-CCF8-08A1-68AC-0DE031524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br>
              <a:rPr lang="cs-CZ" altLang="cs-CZ"/>
            </a:br>
            <a:r>
              <a:rPr lang="cs-CZ" altLang="cs-CZ"/>
              <a:t>Představení EU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DF66B9A7-25F3-3B33-0D52-3C8809B3C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  <a:solidFill>
            <a:srgbClr val="FFFFFF"/>
          </a:solidFill>
        </p:spPr>
        <p:txBody>
          <a:bodyPr/>
          <a:lstStyle/>
          <a:p>
            <a:pPr>
              <a:defRPr/>
            </a:pPr>
            <a:r>
              <a:rPr lang="cs-CZ" altLang="cs-CZ" sz="2800" dirty="0"/>
              <a:t>po válce – úsilí o vytvoření jednotného trhu v Evropě a o celkovou ekonomickou integraci Evropy (bez její východní části) </a:t>
            </a:r>
          </a:p>
          <a:p>
            <a:pPr>
              <a:defRPr/>
            </a:pPr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pPr>
              <a:defRPr/>
            </a:pPr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pPr>
              <a:defRPr/>
            </a:pPr>
            <a:r>
              <a:rPr lang="cs-CZ" altLang="cs-CZ" sz="2800" dirty="0">
                <a:solidFill>
                  <a:srgbClr val="CC0000"/>
                </a:solidFill>
              </a:rPr>
              <a:t>2. </a:t>
            </a:r>
            <a:r>
              <a:rPr lang="cs-CZ" altLang="cs-CZ" sz="2800" b="1" i="1" dirty="0">
                <a:solidFill>
                  <a:srgbClr val="CC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C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C0000"/>
                </a:solidFill>
              </a:rPr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na základě </a:t>
            </a:r>
            <a:r>
              <a:rPr lang="cs-CZ" altLang="cs-CZ" sz="2800" dirty="0">
                <a:solidFill>
                  <a:srgbClr val="CC0000"/>
                </a:solidFill>
                <a:highlight>
                  <a:srgbClr val="FFFF00"/>
                </a:highlight>
              </a:rPr>
              <a:t>částečného přenosu suverénních pravomocí státu na tuto organizaci</a:t>
            </a:r>
            <a:r>
              <a:rPr lang="cs-CZ" altLang="cs-CZ" sz="2800" dirty="0">
                <a:solidFill>
                  <a:srgbClr val="CC0000"/>
                </a:solidFill>
              </a:rPr>
              <a:t> (zejména legislativní pravomoci = tvorba práva)</a:t>
            </a:r>
          </a:p>
          <a:p>
            <a:pPr>
              <a:defRPr/>
            </a:pPr>
            <a:r>
              <a:rPr lang="cs-CZ" altLang="cs-CZ" sz="2800" dirty="0"/>
              <a:t>druhá možnost přijata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BC2CB974-D9C3-B3EF-EE43-EAA1A4191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Výkon pravomocí</a:t>
            </a:r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3C9A41F8-F08A-4B54-ED8C-577858C8DA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EU je organizace vytvořená státy, které se  dobrovolně rozhodly </a:t>
            </a:r>
            <a:r>
              <a:rPr lang="cs-CZ" altLang="cs-CZ" b="1"/>
              <a:t>společně vykonávat některé svoje pravomoci </a:t>
            </a:r>
            <a:r>
              <a:rPr lang="cs-CZ" altLang="cs-CZ"/>
              <a:t>(legislativní) podle Smlouvy o EU a Smlouvy o fungování EU.</a:t>
            </a:r>
          </a:p>
          <a:p>
            <a:r>
              <a:rPr lang="cs-CZ" altLang="cs-CZ"/>
              <a:t>Společný výkon: prostřednictvím orgánů (institucí) Unie.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CB1EDEFC-AF23-8E39-5FEA-D4D659D4D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3384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60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4B00DD78-EA08-F6DF-208A-71642EBCE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13325"/>
            <a:ext cx="64008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8B3E2111-E5CE-FCED-A0C5-289B12794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ve státu 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67832A9D-CC93-6B3B-077E-46F069358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58913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cs-CZ" altLang="cs-CZ" sz="2800" b="1" u="sng" dirty="0">
                <a:solidFill>
                  <a:srgbClr val="000080"/>
                </a:solidFill>
              </a:rPr>
              <a:t>V N I T R O S T Á T N Í  (Č E S K É)  P R Á V O :</a:t>
            </a:r>
          </a:p>
          <a:p>
            <a:pPr marL="458788" indent="-457200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vytváří ho stát (státní orgány)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pravidla určena: státu samotnému a jednotlivcům (subjektům)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C00000"/>
                </a:solidFill>
              </a:rPr>
              <a:t>SUBORDINAČNÍ CHARAKTER </a:t>
            </a:r>
            <a:r>
              <a:rPr lang="cs-CZ" altLang="cs-CZ" sz="2800" b="1" dirty="0">
                <a:solidFill>
                  <a:schemeClr val="tx1"/>
                </a:solidFill>
              </a:rPr>
              <a:t>(stát je nadřazen jednotlivcům, ti jsou podřízeni)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cs-CZ" altLang="cs-CZ" sz="1800" b="1" dirty="0"/>
              <a:t>----------------------------------------------------</a:t>
            </a:r>
          </a:p>
          <a:p>
            <a:pPr eaLnBrk="1" hangingPunct="1">
              <a:lnSpc>
                <a:spcPct val="100000"/>
              </a:lnSpc>
              <a:buClr>
                <a:srgbClr val="0000FF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rgbClr val="0000FF"/>
                </a:solidFill>
                <a:cs typeface="DejaVu Sans" panose="020B0603030804020204" pitchFamily="34" charset="0"/>
              </a:rPr>
              <a:t> „</a:t>
            </a:r>
            <a:r>
              <a:rPr lang="cs-CZ" altLang="cs-CZ" sz="2400" b="1" i="1" dirty="0">
                <a:solidFill>
                  <a:srgbClr val="0000FF"/>
                </a:solidFill>
                <a:cs typeface="DejaVu Sans" panose="020B0603030804020204" pitchFamily="34" charset="0"/>
              </a:rPr>
              <a:t>společnost“ států:</a:t>
            </a:r>
            <a:r>
              <a:rPr lang="cs-CZ" altLang="cs-CZ" sz="2400" i="1" dirty="0">
                <a:cs typeface="DejaVu Sans" panose="020B0603030804020204" pitchFamily="34" charset="0"/>
              </a:rPr>
              <a:t> </a:t>
            </a:r>
            <a:r>
              <a:rPr lang="cs-CZ" altLang="cs-CZ" sz="2400" i="1" dirty="0">
                <a:solidFill>
                  <a:srgbClr val="096D2F"/>
                </a:solidFill>
                <a:cs typeface="DejaVu Sans" panose="020B0603030804020204" pitchFamily="34" charset="0"/>
              </a:rPr>
              <a:t>mezinárodní rozměr práva   </a:t>
            </a:r>
            <a:r>
              <a:rPr lang="cs-CZ" altLang="cs-CZ" sz="2400" b="1" i="1" dirty="0">
                <a:solidFill>
                  <a:srgbClr val="A50021"/>
                </a:solidFill>
                <a:cs typeface="DejaVu Sans" panose="020B0603030804020204" pitchFamily="34" charset="0"/>
              </a:rPr>
              <a:t>(mezinárodní společenství)</a:t>
            </a:r>
          </a:p>
          <a:p>
            <a:pPr eaLnBrk="1" hangingPunct="1">
              <a:lnSpc>
                <a:spcPct val="100000"/>
              </a:lnSpc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i="1" dirty="0">
                <a:solidFill>
                  <a:srgbClr val="FF0000"/>
                </a:solidFill>
                <a:cs typeface="DejaVu Sans" panose="020B0603030804020204" pitchFamily="34" charset="0"/>
              </a:rPr>
              <a:t> Evropská unie:</a:t>
            </a:r>
            <a:r>
              <a:rPr lang="cs-CZ" altLang="cs-CZ" sz="2400" i="1" dirty="0">
                <a:cs typeface="DejaVu Sans" panose="020B0603030804020204" pitchFamily="34" charset="0"/>
              </a:rPr>
              <a:t> </a:t>
            </a:r>
            <a:r>
              <a:rPr lang="cs-CZ" altLang="cs-CZ" sz="2400" i="1" dirty="0">
                <a:solidFill>
                  <a:srgbClr val="00664D"/>
                </a:solidFill>
                <a:cs typeface="DejaVu Sans" panose="020B0603030804020204" pitchFamily="34" charset="0"/>
              </a:rPr>
              <a:t>ani stát, ani mezinárodní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A01B91BF-7AF2-A2ED-9015-0DED5A8F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488" y="331788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30BCB7D-F445-92E5-7F13-531C572ED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1268" name="Group 3">
            <a:extLst>
              <a:ext uri="{FF2B5EF4-FFF2-40B4-BE49-F238E27FC236}">
                <a16:creationId xmlns:a16="http://schemas.microsoft.com/office/drawing/2014/main" id="{2532A18A-75B7-C17F-EEE9-F300A5E2F0EC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171450"/>
            <a:ext cx="7847012" cy="7675563"/>
            <a:chOff x="657" y="-108"/>
            <a:chExt cx="4943" cy="4835"/>
          </a:xfrm>
        </p:grpSpPr>
        <p:sp>
          <p:nvSpPr>
            <p:cNvPr id="11271" name="AutoShape 4">
              <a:extLst>
                <a:ext uri="{FF2B5EF4-FFF2-40B4-BE49-F238E27FC236}">
                  <a16:creationId xmlns:a16="http://schemas.microsoft.com/office/drawing/2014/main" id="{10511363-3494-313F-2CCF-08CE8D62D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1272" name="Rectangle 5">
              <a:extLst>
                <a:ext uri="{FF2B5EF4-FFF2-40B4-BE49-F238E27FC236}">
                  <a16:creationId xmlns:a16="http://schemas.microsoft.com/office/drawing/2014/main" id="{DBE89B81-0135-C3AA-6BB2-CE9B245D8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400"/>
              <a:ext cx="3402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		</a:t>
              </a:r>
              <a:r>
                <a:rPr lang="cs-CZ" altLang="cs-CZ" sz="2800">
                  <a:solidFill>
                    <a:srgbClr val="FFFFFF"/>
                  </a:solidFill>
                </a:rPr>
                <a:t> </a:t>
              </a:r>
              <a:r>
                <a:rPr lang="cs-CZ" altLang="cs-CZ" sz="2800">
                  <a:solidFill>
                    <a:schemeClr val="tx1"/>
                  </a:solidFill>
                </a:rPr>
                <a:t>Národní (vnitrostátní) právo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1273" name="Rectangle 6">
              <a:extLst>
                <a:ext uri="{FF2B5EF4-FFF2-40B4-BE49-F238E27FC236}">
                  <a16:creationId xmlns:a16="http://schemas.microsoft.com/office/drawing/2014/main" id="{E95E689C-24F8-D685-906E-AF6CCC627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1752"/>
              <a:ext cx="863" cy="603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11274" name="Rectangle 7">
              <a:extLst>
                <a:ext uri="{FF2B5EF4-FFF2-40B4-BE49-F238E27FC236}">
                  <a16:creationId xmlns:a16="http://schemas.microsoft.com/office/drawing/2014/main" id="{B0DA2D44-480A-90B4-8CA9-4B315A993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62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11275" name="Line 8">
              <a:extLst>
                <a:ext uri="{FF2B5EF4-FFF2-40B4-BE49-F238E27FC236}">
                  <a16:creationId xmlns:a16="http://schemas.microsoft.com/office/drawing/2014/main" id="{72DD805E-417B-ED15-FDBE-83D5F9C1C1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" y="982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6" name="Line 9">
              <a:extLst>
                <a:ext uri="{FF2B5EF4-FFF2-40B4-BE49-F238E27FC236}">
                  <a16:creationId xmlns:a16="http://schemas.microsoft.com/office/drawing/2014/main" id="{6DEF7549-4C28-8A0C-FF53-66F09CAC5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7" name="Line 10">
              <a:extLst>
                <a:ext uri="{FF2B5EF4-FFF2-40B4-BE49-F238E27FC236}">
                  <a16:creationId xmlns:a16="http://schemas.microsoft.com/office/drawing/2014/main" id="{A513FAE6-7D25-B247-D7CF-90D717036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63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8" name="Line 11">
              <a:extLst>
                <a:ext uri="{FF2B5EF4-FFF2-40B4-BE49-F238E27FC236}">
                  <a16:creationId xmlns:a16="http://schemas.microsoft.com/office/drawing/2014/main" id="{BBA48AF6-D63E-616C-B3B0-D6BDEAF51B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982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9" name="Line 12">
              <a:extLst>
                <a:ext uri="{FF2B5EF4-FFF2-40B4-BE49-F238E27FC236}">
                  <a16:creationId xmlns:a16="http://schemas.microsoft.com/office/drawing/2014/main" id="{488D1DDB-4509-1B5E-7ECB-2420EAC9E3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269" name="Text Box 13">
            <a:extLst>
              <a:ext uri="{FF2B5EF4-FFF2-40B4-BE49-F238E27FC236}">
                <a16:creationId xmlns:a16="http://schemas.microsoft.com/office/drawing/2014/main" id="{01A170B9-E761-CB84-B0CE-BD043A79A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1270" name="Text Box 14">
            <a:extLst>
              <a:ext uri="{FF2B5EF4-FFF2-40B4-BE49-F238E27FC236}">
                <a16:creationId xmlns:a16="http://schemas.microsoft.com/office/drawing/2014/main" id="{E185EBB4-FCFB-1419-11CB-61E6570B2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FAF22C91-C195-FB39-0140-8B314CC33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Systém českého práva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D804787C-D440-3663-DAE4-CF25192B3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cs-CZ" altLang="cs-CZ" b="1" dirty="0">
                <a:solidFill>
                  <a:srgbClr val="993300"/>
                </a:solidFill>
              </a:rPr>
              <a:t>	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1. 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  <a:latin typeface="Arial Unicode MS" pitchFamily="34" charset="-128"/>
              </a:rPr>
              <a:t>horizontální uspořádání: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veřejné – soukromé – procesní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odvětví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003399"/>
                </a:solidFill>
              </a:rPr>
              <a:t>2. </a:t>
            </a:r>
            <a:r>
              <a:rPr lang="cs-CZ" altLang="cs-CZ" b="1" dirty="0">
                <a:solidFill>
                  <a:srgbClr val="003399"/>
                </a:solidFill>
                <a:latin typeface="Arial Unicode MS" pitchFamily="34" charset="-128"/>
              </a:rPr>
              <a:t>vertikální uspořádání (shora dolů - právní síla):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ústavní pořádek (ústavní zákony, Listina)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zákony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nařízení vlády, vyhlášky ústředních orgánů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vyhlášky územních orgánů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14AB2A0A-62B6-518E-A38D-E765EDB0B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Prameny českého práva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F31F6CF5-C1DA-6C3A-8FC7-45DCD992E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3238"/>
            <a:ext cx="8140700" cy="39592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2800" b="1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právní normativní akt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ústavní zákon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zákon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nařízení vlády, vyhlášky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(mezinárodní smlouvy)</a:t>
            </a:r>
          </a:p>
          <a:p>
            <a:pPr lvl="1" eaLnBrk="1" hangingPunct="1">
              <a:buClrTx/>
              <a:buFontTx/>
              <a:buNone/>
              <a:defRPr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bg1">
                    <a:lumMod val="65000"/>
                  </a:schemeClr>
                </a:solidFill>
              </a:rPr>
              <a:t>normativní smlouva (kolektivní smlouva)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563748FA-B608-8C23-AB1D-C99FB5357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D9414C-B509-D726-DB86-DF346C082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7412" name="Group 3">
            <a:extLst>
              <a:ext uri="{FF2B5EF4-FFF2-40B4-BE49-F238E27FC236}">
                <a16:creationId xmlns:a16="http://schemas.microsoft.com/office/drawing/2014/main" id="{4C58172A-D4BE-EF6C-B135-4D4BB71B3E02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17420" name="AutoShape 4">
              <a:extLst>
                <a:ext uri="{FF2B5EF4-FFF2-40B4-BE49-F238E27FC236}">
                  <a16:creationId xmlns:a16="http://schemas.microsoft.com/office/drawing/2014/main" id="{98937CA7-A60B-B479-1FB7-A28645275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7421" name="Rectangle 5">
              <a:extLst>
                <a:ext uri="{FF2B5EF4-FFF2-40B4-BE49-F238E27FC236}">
                  <a16:creationId xmlns:a16="http://schemas.microsoft.com/office/drawing/2014/main" id="{68D931C7-5935-F40E-42A3-A9782AA53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7422" name="Rectangle 6">
              <a:extLst>
                <a:ext uri="{FF2B5EF4-FFF2-40B4-BE49-F238E27FC236}">
                  <a16:creationId xmlns:a16="http://schemas.microsoft.com/office/drawing/2014/main" id="{43B8FC79-29A1-D31D-652E-0852F8B65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17423" name="Rectangle 7">
              <a:extLst>
                <a:ext uri="{FF2B5EF4-FFF2-40B4-BE49-F238E27FC236}">
                  <a16:creationId xmlns:a16="http://schemas.microsoft.com/office/drawing/2014/main" id="{9EC11E9C-2E6C-865E-517F-D82BF1BD6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17424" name="Rectangle 8">
              <a:extLst>
                <a:ext uri="{FF2B5EF4-FFF2-40B4-BE49-F238E27FC236}">
                  <a16:creationId xmlns:a16="http://schemas.microsoft.com/office/drawing/2014/main" id="{26E4966E-E2A7-E322-3439-264352CFC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17425" name="Rectangle 9">
              <a:extLst>
                <a:ext uri="{FF2B5EF4-FFF2-40B4-BE49-F238E27FC236}">
                  <a16:creationId xmlns:a16="http://schemas.microsoft.com/office/drawing/2014/main" id="{DFEE166C-CEF2-E2DC-AC1A-6CA80D6A7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17426" name="Line 10">
              <a:extLst>
                <a:ext uri="{FF2B5EF4-FFF2-40B4-BE49-F238E27FC236}">
                  <a16:creationId xmlns:a16="http://schemas.microsoft.com/office/drawing/2014/main" id="{C61DB695-4443-87F5-CD6B-39C0C1A29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7" name="Line 11">
              <a:extLst>
                <a:ext uri="{FF2B5EF4-FFF2-40B4-BE49-F238E27FC236}">
                  <a16:creationId xmlns:a16="http://schemas.microsoft.com/office/drawing/2014/main" id="{34BCDF9A-ECEA-1831-556D-9A617EE068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8" name="Line 12">
              <a:extLst>
                <a:ext uri="{FF2B5EF4-FFF2-40B4-BE49-F238E27FC236}">
                  <a16:creationId xmlns:a16="http://schemas.microsoft.com/office/drawing/2014/main" id="{6838B572-286C-E251-4CE7-7E0E1E0C8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9" name="Line 13">
              <a:extLst>
                <a:ext uri="{FF2B5EF4-FFF2-40B4-BE49-F238E27FC236}">
                  <a16:creationId xmlns:a16="http://schemas.microsoft.com/office/drawing/2014/main" id="{48979CAC-591F-3FAB-6682-A9C05B2AC6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0" name="Line 14">
              <a:extLst>
                <a:ext uri="{FF2B5EF4-FFF2-40B4-BE49-F238E27FC236}">
                  <a16:creationId xmlns:a16="http://schemas.microsoft.com/office/drawing/2014/main" id="{E5B484BE-4173-FD71-B956-811B6159FD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1" name="Line 15">
              <a:extLst>
                <a:ext uri="{FF2B5EF4-FFF2-40B4-BE49-F238E27FC236}">
                  <a16:creationId xmlns:a16="http://schemas.microsoft.com/office/drawing/2014/main" id="{7A814687-416F-5DEC-071D-B4046F63AB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2" name="Line 16">
              <a:extLst>
                <a:ext uri="{FF2B5EF4-FFF2-40B4-BE49-F238E27FC236}">
                  <a16:creationId xmlns:a16="http://schemas.microsoft.com/office/drawing/2014/main" id="{DCFF1A12-FBF2-271E-01D6-FD824ED1A1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3" name="Line 17">
              <a:extLst>
                <a:ext uri="{FF2B5EF4-FFF2-40B4-BE49-F238E27FC236}">
                  <a16:creationId xmlns:a16="http://schemas.microsoft.com/office/drawing/2014/main" id="{1992375A-4A89-5D91-9EB9-52B66DBD2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7413" name="Text Box 18">
            <a:extLst>
              <a:ext uri="{FF2B5EF4-FFF2-40B4-BE49-F238E27FC236}">
                <a16:creationId xmlns:a16="http://schemas.microsoft.com/office/drawing/2014/main" id="{D5F8B803-1E0A-59EA-A844-A8A14B1D0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7414" name="Text Box 19">
            <a:extLst>
              <a:ext uri="{FF2B5EF4-FFF2-40B4-BE49-F238E27FC236}">
                <a16:creationId xmlns:a16="http://schemas.microsoft.com/office/drawing/2014/main" id="{5218A4FB-5065-C1F8-B5F5-5D33342BD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17415" name="Text Box 20">
            <a:extLst>
              <a:ext uri="{FF2B5EF4-FFF2-40B4-BE49-F238E27FC236}">
                <a16:creationId xmlns:a16="http://schemas.microsoft.com/office/drawing/2014/main" id="{0CE8C1B1-D8CC-D25F-DFC2-A39ACB705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19464" name="Text Box 21">
            <a:extLst>
              <a:ext uri="{FF2B5EF4-FFF2-40B4-BE49-F238E27FC236}">
                <a16:creationId xmlns:a16="http://schemas.microsoft.com/office/drawing/2014/main" id="{8BD8928A-B2D8-DA80-54D1-93A28E74C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17417" name="Text Box 22">
            <a:extLst>
              <a:ext uri="{FF2B5EF4-FFF2-40B4-BE49-F238E27FC236}">
                <a16:creationId xmlns:a16="http://schemas.microsoft.com/office/drawing/2014/main" id="{33FD2EF3-8DD2-200B-3EB9-3FCFBCACD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17418" name="Oval 23">
            <a:extLst>
              <a:ext uri="{FF2B5EF4-FFF2-40B4-BE49-F238E27FC236}">
                <a16:creationId xmlns:a16="http://schemas.microsoft.com/office/drawing/2014/main" id="{DA825F5E-73B3-B2A3-6363-7F955D2D7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28775"/>
            <a:ext cx="3024187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7419" name="Oval 24">
            <a:extLst>
              <a:ext uri="{FF2B5EF4-FFF2-40B4-BE49-F238E27FC236}">
                <a16:creationId xmlns:a16="http://schemas.microsoft.com/office/drawing/2014/main" id="{93ED6DE0-37AA-2792-058F-75842E6B0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57428700-EF5B-1D13-5CBB-F65F80A78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CD5F219-900F-4871-7FE9-5E64D79FA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9460" name="Group 3">
            <a:extLst>
              <a:ext uri="{FF2B5EF4-FFF2-40B4-BE49-F238E27FC236}">
                <a16:creationId xmlns:a16="http://schemas.microsoft.com/office/drawing/2014/main" id="{EB680F1D-5B14-E7AB-2364-9638889F7386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19467" name="AutoShape 4">
              <a:extLst>
                <a:ext uri="{FF2B5EF4-FFF2-40B4-BE49-F238E27FC236}">
                  <a16:creationId xmlns:a16="http://schemas.microsoft.com/office/drawing/2014/main" id="{39B24478-F8FC-B217-1EBA-C26B237FD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9468" name="Rectangle 5">
              <a:extLst>
                <a:ext uri="{FF2B5EF4-FFF2-40B4-BE49-F238E27FC236}">
                  <a16:creationId xmlns:a16="http://schemas.microsoft.com/office/drawing/2014/main" id="{61993B92-C650-3C98-8629-6D03B6311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9469" name="Rectangle 6">
              <a:extLst>
                <a:ext uri="{FF2B5EF4-FFF2-40B4-BE49-F238E27FC236}">
                  <a16:creationId xmlns:a16="http://schemas.microsoft.com/office/drawing/2014/main" id="{34E25E59-FEA8-79FF-2DD8-9A2D16F2B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19470" name="Rectangle 7">
              <a:extLst>
                <a:ext uri="{FF2B5EF4-FFF2-40B4-BE49-F238E27FC236}">
                  <a16:creationId xmlns:a16="http://schemas.microsoft.com/office/drawing/2014/main" id="{25F734E4-C7DB-C8E1-CE77-3A9002EA9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19471" name="Rectangle 8">
              <a:extLst>
                <a:ext uri="{FF2B5EF4-FFF2-40B4-BE49-F238E27FC236}">
                  <a16:creationId xmlns:a16="http://schemas.microsoft.com/office/drawing/2014/main" id="{850CE810-5A0A-7F59-C578-96609B329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19472" name="Rectangle 9">
              <a:extLst>
                <a:ext uri="{FF2B5EF4-FFF2-40B4-BE49-F238E27FC236}">
                  <a16:creationId xmlns:a16="http://schemas.microsoft.com/office/drawing/2014/main" id="{1C38A80A-9BB7-0B88-CF04-BCE278CFD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19473" name="Line 10">
              <a:extLst>
                <a:ext uri="{FF2B5EF4-FFF2-40B4-BE49-F238E27FC236}">
                  <a16:creationId xmlns:a16="http://schemas.microsoft.com/office/drawing/2014/main" id="{D0144A46-7501-9923-7273-67BEE0336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4" name="Line 11">
              <a:extLst>
                <a:ext uri="{FF2B5EF4-FFF2-40B4-BE49-F238E27FC236}">
                  <a16:creationId xmlns:a16="http://schemas.microsoft.com/office/drawing/2014/main" id="{2F10BDBB-6EE1-F8BE-7939-1593B5F16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5" name="Line 12">
              <a:extLst>
                <a:ext uri="{FF2B5EF4-FFF2-40B4-BE49-F238E27FC236}">
                  <a16:creationId xmlns:a16="http://schemas.microsoft.com/office/drawing/2014/main" id="{0BBCA9E0-F9FB-79D5-5588-2AC1EEF11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6" name="Line 13">
              <a:extLst>
                <a:ext uri="{FF2B5EF4-FFF2-40B4-BE49-F238E27FC236}">
                  <a16:creationId xmlns:a16="http://schemas.microsoft.com/office/drawing/2014/main" id="{28C09A20-002C-8B07-9391-50C9A480F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7" name="Line 14">
              <a:extLst>
                <a:ext uri="{FF2B5EF4-FFF2-40B4-BE49-F238E27FC236}">
                  <a16:creationId xmlns:a16="http://schemas.microsoft.com/office/drawing/2014/main" id="{FB0CA626-E7BB-8034-16E6-756D8D542D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8" name="Line 15">
              <a:extLst>
                <a:ext uri="{FF2B5EF4-FFF2-40B4-BE49-F238E27FC236}">
                  <a16:creationId xmlns:a16="http://schemas.microsoft.com/office/drawing/2014/main" id="{D86F65C4-DDD8-30D4-CB1A-88A084839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9" name="Line 16">
              <a:extLst>
                <a:ext uri="{FF2B5EF4-FFF2-40B4-BE49-F238E27FC236}">
                  <a16:creationId xmlns:a16="http://schemas.microsoft.com/office/drawing/2014/main" id="{DE2A9941-B27E-43C1-D0A9-A86A227CA7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0" name="Line 17">
              <a:extLst>
                <a:ext uri="{FF2B5EF4-FFF2-40B4-BE49-F238E27FC236}">
                  <a16:creationId xmlns:a16="http://schemas.microsoft.com/office/drawing/2014/main" id="{C69092CA-6D1C-1775-5305-396D2C2A4D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9461" name="Text Box 18">
            <a:extLst>
              <a:ext uri="{FF2B5EF4-FFF2-40B4-BE49-F238E27FC236}">
                <a16:creationId xmlns:a16="http://schemas.microsoft.com/office/drawing/2014/main" id="{38962097-1939-E0DF-E7DB-D05BE6CA7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9462" name="Text Box 19">
            <a:extLst>
              <a:ext uri="{FF2B5EF4-FFF2-40B4-BE49-F238E27FC236}">
                <a16:creationId xmlns:a16="http://schemas.microsoft.com/office/drawing/2014/main" id="{5357E51C-3310-1E51-04B6-1CB3DE706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19463" name="Text Box 20">
            <a:extLst>
              <a:ext uri="{FF2B5EF4-FFF2-40B4-BE49-F238E27FC236}">
                <a16:creationId xmlns:a16="http://schemas.microsoft.com/office/drawing/2014/main" id="{7B9FCEA3-956B-E820-F6B8-266F0E4FB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19464" name="Text Box 21">
            <a:extLst>
              <a:ext uri="{FF2B5EF4-FFF2-40B4-BE49-F238E27FC236}">
                <a16:creationId xmlns:a16="http://schemas.microsoft.com/office/drawing/2014/main" id="{2822E20B-6E87-9325-0493-4D626E83B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19465" name="Text Box 22">
            <a:extLst>
              <a:ext uri="{FF2B5EF4-FFF2-40B4-BE49-F238E27FC236}">
                <a16:creationId xmlns:a16="http://schemas.microsoft.com/office/drawing/2014/main" id="{42C66C7B-7D5A-A467-FFEC-3C2A1220D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19466" name="Oval 23">
            <a:extLst>
              <a:ext uri="{FF2B5EF4-FFF2-40B4-BE49-F238E27FC236}">
                <a16:creationId xmlns:a16="http://schemas.microsoft.com/office/drawing/2014/main" id="{622100BA-94B8-F801-F88B-5F06A1F64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730</Words>
  <Application>Microsoft Office PowerPoint</Application>
  <PresentationFormat>Předvádění na obrazovce (4:3)</PresentationFormat>
  <Paragraphs>198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Arial Unicode MS</vt:lpstr>
      <vt:lpstr>Times New Roman</vt:lpstr>
      <vt:lpstr>DejaVu Sans</vt:lpstr>
      <vt:lpstr>Wingdings</vt:lpstr>
      <vt:lpstr>WenQuanYi Micro Hei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Předběžně: co je EU ?</vt:lpstr>
      <vt:lpstr> Představení EU </vt:lpstr>
      <vt:lpstr>Výkon pravomocí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76</cp:revision>
  <cp:lastPrinted>1601-01-01T00:00:00Z</cp:lastPrinted>
  <dcterms:created xsi:type="dcterms:W3CDTF">1601-01-01T00:00:00Z</dcterms:created>
  <dcterms:modified xsi:type="dcterms:W3CDTF">2023-10-04T20:31:18Z</dcterms:modified>
</cp:coreProperties>
</file>