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3" r:id="rId2"/>
    <p:sldId id="363" r:id="rId3"/>
    <p:sldId id="352" r:id="rId4"/>
    <p:sldId id="373" r:id="rId5"/>
    <p:sldId id="356" r:id="rId6"/>
    <p:sldId id="359" r:id="rId7"/>
    <p:sldId id="360" r:id="rId8"/>
    <p:sldId id="361" r:id="rId9"/>
    <p:sldId id="374" r:id="rId10"/>
    <p:sldId id="375" r:id="rId11"/>
    <p:sldId id="376" r:id="rId12"/>
    <p:sldId id="377" r:id="rId13"/>
    <p:sldId id="265" r:id="rId14"/>
    <p:sldId id="260" r:id="rId15"/>
    <p:sldId id="268" r:id="rId16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95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66"/>
    <a:srgbClr val="A8F006"/>
    <a:srgbClr val="0D01AF"/>
    <a:srgbClr val="1B30F5"/>
    <a:srgbClr val="990000"/>
    <a:srgbClr val="FFFF99"/>
    <a:srgbClr val="000099"/>
    <a:srgbClr val="0000CC"/>
    <a:srgbClr val="CC00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9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9753451B-5A2E-48AB-9C69-70FE4B28BE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54953F9-4689-45B1-81B7-25F28AA73A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D8A09C61-7E19-4194-9B28-44F26C90E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06C87FE9-B6B6-4670-AF61-5531FB50800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62AB1F64-0595-4BE2-9453-B47F4F8BC8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9697ED65-2C63-4D7E-898D-DE6AF0EC748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4063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2706E0E-C6E0-4ABB-BB90-055AF1884C4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9D66611-C18A-4529-9F6D-972AD5C585E0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877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1F0609-EA5A-49BE-9E3D-AA8A323D62B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8E624E-C68F-44FF-9E75-202CA0BFE77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81BA85-4513-4BB7-8B25-6189BBC6F36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1CA4-B9BD-47B6-A415-C15D34E5D7D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8999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46F4C-2AC6-4643-AD0D-B4076B7F1E9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3FE9A3-9F4B-47C0-95A7-173B2CEC7F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96CF2A-06BF-4426-9C0A-CB3DF6AE960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2F7DE-6DBA-41B7-B3A9-809304B58A3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961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D41B57-42BE-401A-9EAC-07014265483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376A7E-ECC8-484C-BF2F-7AD097CF3FA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97258B-5578-4F3E-BCC9-90894B6A259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FD26E-8376-4904-8030-B4FC4B23B2C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93696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88D3D9D-1F6A-465C-A03A-BD0F409D6F1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32F65A-CBFE-4E2A-808A-99574099C4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DFF178-BCC9-48FD-AEC3-A9930954E84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FB236-DA98-4DF3-AF61-2132E063674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769372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DDB7D9C-94EA-4597-99FF-C9299F6BEB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B94D90-D7DB-4F03-81C9-828C3A5C889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DD0C410-CFFC-4D3D-92E8-F6F513657C7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06DE-5E48-4090-8F30-67DA8A971B0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4848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EA777E-8CDA-4A66-A236-9106D975FC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356A2A-FCC1-42E8-8F17-2D0CAB2BAFF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37A90B-B1F2-4CCE-B072-7329FC99D74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3868E-6F49-4777-89BD-F3D2CDF4134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9360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A58B8B-6FD3-48BD-AEC9-28080C611D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1ABDAC-941F-455F-96D6-5498E8E5FFA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EE2D54-F0E3-42C4-BE5D-EBD42D4EDF3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16CB-9456-4091-9FCF-1CC3F8371E8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9216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FE6C47B-D403-4C38-A5CE-3C6A3BB73D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6DE80E-0BAA-4EB0-B5BE-69363A33C98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2EACD02-CC28-4F68-90A6-2B9E140CD85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90085-0F97-4ACD-A692-6232DCB1689D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686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F99AF82-73DA-4FBA-9B75-9AA837B192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6E4B1DE-5D89-49B4-96A3-99770CFA581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3242A61-417E-44AC-9BBE-25B0563B1C0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6AFEB-8701-40BC-B68F-609936902DA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9997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ECC3E-4A6C-4B23-9EF7-D6D80FC50C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0CE68F-FFD8-4FA3-844C-B2489D8ED9C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13B50F-AF92-4E37-88B0-5C2C1DF37C1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F9608-3818-403E-9F5F-A5AEBF23A25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417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D2A45CE-550E-405E-BC61-A85CF7218C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F923CD-764D-42E9-B121-8319119CDB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AC989CC-F84E-4D46-B43B-04C1CAE71C4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3B890-646D-444C-AABE-5890640DF38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5705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4B0AC91-9E20-449A-A43F-67D0B8C8877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3D13F9A-81BE-4AB4-ABB5-7C7ED13D03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FBDD83-84DB-4F26-9DA1-97646807D97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48D2-FB43-4EDD-BE1E-9BF09DBD4D3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75408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034F5D-D9BB-4530-B2E7-E12F40F81E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5A08324-9AE3-439D-81F8-82285BD8BAE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7B78081-4DC4-49F9-B45E-B114BB86B12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9E5D5-6BF2-4578-A540-0C69923D36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423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A6A86516-A3A4-4268-B307-77B70BC89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D66845E-65DB-4DB3-B3B3-F6B0D67E9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784A4AD-AC44-44D4-86E4-1F4A15BB4D4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B8F631-87B5-4E39-81BB-338166CA9EC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9A19DE4-B67B-4767-A3EB-278678023E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A3CA17ED-94FF-41F2-A4FD-F1595115010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6244DDC-CE68-4B7A-8E20-FF4A6A91F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 sz="2800" dirty="0"/>
              <a:t>Prof. JUDr. Vladimír Týč, CSc.</a:t>
            </a: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sz="4000" b="1" dirty="0">
                <a:solidFill>
                  <a:srgbClr val="CC0000"/>
                </a:solidFill>
              </a:rPr>
              <a:t>CHARAKTERISTIKA</a:t>
            </a:r>
            <a:br>
              <a:rPr lang="cs-CZ" altLang="cs-CZ" sz="4000" b="1" dirty="0">
                <a:solidFill>
                  <a:srgbClr val="CC0000"/>
                </a:solidFill>
              </a:rPr>
            </a:br>
            <a:r>
              <a:rPr lang="cs-CZ" altLang="cs-CZ" sz="4000" b="1" dirty="0">
                <a:solidFill>
                  <a:srgbClr val="CC0000"/>
                </a:solidFill>
              </a:rPr>
              <a:t> EVROPSKÉ UNIE</a:t>
            </a:r>
            <a:br>
              <a:rPr lang="cs-CZ" altLang="cs-CZ" sz="4000" b="1" dirty="0">
                <a:solidFill>
                  <a:srgbClr val="CC0000"/>
                </a:solidFill>
              </a:rPr>
            </a:br>
            <a:br>
              <a:rPr lang="cs-CZ" altLang="cs-CZ" sz="4000" b="1" dirty="0">
                <a:solidFill>
                  <a:srgbClr val="CC0000"/>
                </a:solidFill>
              </a:rPr>
            </a:br>
            <a:r>
              <a:rPr lang="cs-CZ" altLang="cs-CZ" sz="4000" b="1" dirty="0">
                <a:solidFill>
                  <a:srgbClr val="CC0000"/>
                </a:solidFill>
              </a:rPr>
              <a:t>Fenomén nadstátnosti, členství v EU</a:t>
            </a:r>
            <a:br>
              <a:rPr lang="cs-CZ" altLang="cs-CZ" b="1" dirty="0">
                <a:solidFill>
                  <a:srgbClr val="CC0000"/>
                </a:solidFill>
              </a:rPr>
            </a:br>
            <a:br>
              <a:rPr lang="cs-CZ" altLang="cs-CZ" sz="3000" b="1" dirty="0"/>
            </a:br>
            <a:r>
              <a:rPr lang="cs-CZ" altLang="cs-CZ" sz="3000" b="1" dirty="0"/>
              <a:t>předmět 301 -- </a:t>
            </a:r>
            <a:r>
              <a:rPr lang="cs-CZ" altLang="cs-CZ" sz="3200" b="1" dirty="0">
                <a:solidFill>
                  <a:srgbClr val="006600"/>
                </a:solidFill>
              </a:rPr>
              <a:t>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CBE3A-00A7-6EFB-C78A-D714C4AACE3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</p:spPr>
        <p:txBody>
          <a:bodyPr/>
          <a:lstStyle/>
          <a:p>
            <a:r>
              <a:rPr lang="cs-CZ" sz="4000" dirty="0"/>
              <a:t>Členství v EU – postup při přijímání nového člena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3E265A-19C8-59EE-DE2E-23866D5BA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853136"/>
          </a:xfrm>
        </p:spPr>
        <p:txBody>
          <a:bodyPr/>
          <a:lstStyle/>
          <a:p>
            <a:r>
              <a:rPr lang="cs-CZ" sz="2000" b="1" dirty="0">
                <a:solidFill>
                  <a:schemeClr val="tx1"/>
                </a:solidFill>
                <a:effectLst/>
              </a:rPr>
              <a:t>Podání žádosti </a:t>
            </a:r>
            <a:r>
              <a:rPr lang="cs-CZ" sz="2000" dirty="0">
                <a:solidFill>
                  <a:schemeClr val="tx1"/>
                </a:solidFill>
                <a:effectLst/>
              </a:rPr>
              <a:t>o členství Evropské radě.</a:t>
            </a:r>
            <a:r>
              <a:rPr lang="cs-CZ" sz="2000" dirty="0"/>
              <a:t> Poté udělen </a:t>
            </a:r>
            <a:r>
              <a:rPr lang="cs-CZ" sz="2000" b="1" dirty="0"/>
              <a:t>status kandidátského státu.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  <a:effectLst/>
              </a:rPr>
              <a:t>Komise zhodnotí připravenost této země ke splnění kodaňských kritérií. Na základě stanoviska Komise pak Rada rozhodne o mandátu k </a:t>
            </a:r>
            <a:r>
              <a:rPr lang="cs-CZ" sz="2000" b="1" dirty="0">
                <a:solidFill>
                  <a:schemeClr val="tx1"/>
                </a:solidFill>
                <a:effectLst/>
              </a:rPr>
              <a:t>přístupovému jednání.</a:t>
            </a:r>
            <a:r>
              <a:rPr lang="cs-CZ" sz="2000" dirty="0">
                <a:solidFill>
                  <a:schemeClr val="tx1"/>
                </a:solidFill>
                <a:effectLst/>
              </a:rPr>
              <a:t> Poté je formálně zahájeno toto jednání (detailní projednávání jednotlivých oblastí).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  <a:effectLst/>
              </a:rPr>
              <a:t>Uzavřít jednání trvá poměrně dlouho </a:t>
            </a:r>
            <a:r>
              <a:rPr lang="cs-CZ" sz="2000" b="1" dirty="0">
                <a:solidFill>
                  <a:schemeClr val="tx1"/>
                </a:solidFill>
                <a:effectLst/>
              </a:rPr>
              <a:t>(několik let), </a:t>
            </a:r>
            <a:r>
              <a:rPr lang="cs-CZ" sz="2000" dirty="0">
                <a:solidFill>
                  <a:schemeClr val="tx1"/>
                </a:solidFill>
                <a:effectLst/>
              </a:rPr>
              <a:t>protože kandidát musí splnit předepsaná (kodaňská) kritéria a do svého národního právního řádu zavést ohromné množství pravidel a předpisů EU. </a:t>
            </a:r>
          </a:p>
          <a:p>
            <a:r>
              <a:rPr lang="cs-CZ" sz="2000" dirty="0"/>
              <a:t>Poté </a:t>
            </a:r>
            <a:r>
              <a:rPr lang="cs-CZ" sz="2000" b="1" dirty="0"/>
              <a:t>o přijetí rozhoduje Rada </a:t>
            </a:r>
            <a:r>
              <a:rPr lang="cs-CZ" sz="2000" dirty="0"/>
              <a:t>(stávající členové) která rozhoduje </a:t>
            </a:r>
            <a:r>
              <a:rPr lang="cs-CZ" sz="2000" b="1" dirty="0"/>
              <a:t>jednomyslně</a:t>
            </a:r>
            <a:r>
              <a:rPr lang="cs-CZ" sz="2000" dirty="0"/>
              <a:t> po konzultaci s Komisí a po obdržení souhlasu Evropského parlamentu</a:t>
            </a:r>
          </a:p>
          <a:p>
            <a:r>
              <a:rPr lang="cs-CZ" sz="2000" dirty="0"/>
              <a:t>Konečný souhlas s přijetím a jeho podmínky obsahuje </a:t>
            </a:r>
            <a:r>
              <a:rPr lang="cs-CZ" sz="2000" b="1" dirty="0"/>
              <a:t>přístupová smlouva. </a:t>
            </a:r>
            <a:r>
              <a:rPr lang="cs-CZ" sz="2000" dirty="0"/>
              <a:t>Ta vyžaduje ratifikaci všemi členskými státy.</a:t>
            </a:r>
          </a:p>
          <a:p>
            <a:r>
              <a:rPr lang="cs-CZ" sz="2000" dirty="0"/>
              <a:t>V případě ČR trval tento proces cca 10 let.</a:t>
            </a:r>
          </a:p>
        </p:txBody>
      </p:sp>
    </p:spTree>
    <p:extLst>
      <p:ext uri="{BB962C8B-B14F-4D97-AF65-F5344CB8AC3E}">
        <p14:creationId xmlns:p14="http://schemas.microsoft.com/office/powerpoint/2010/main" val="2971332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93802-865C-C28E-4032-CE127F83E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Přidružení státu k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9FD1F-0E32-836E-F057-AE13388E7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na základě dohody s EU o přidružení</a:t>
            </a:r>
          </a:p>
          <a:p>
            <a:r>
              <a:rPr lang="cs-CZ" dirty="0"/>
              <a:t>často je přípravou na budoucí členství</a:t>
            </a:r>
          </a:p>
          <a:p>
            <a:r>
              <a:rPr lang="cs-CZ" dirty="0"/>
              <a:t>předběžně získává přidružený stát částečně některá členská práva (zejména uvolnění vzájemného obchodu)</a:t>
            </a:r>
          </a:p>
          <a:p>
            <a:r>
              <a:rPr lang="cs-CZ" dirty="0"/>
              <a:t>souběžně může probíhat přístupové jednání s Komisí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05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F2D9F-849C-F60D-4F1D-E9D7EDBF4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Ukrajina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7934B8-2B25-0F50-1A4E-A2147CDCF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709120"/>
          </a:xfrm>
        </p:spPr>
        <p:txBody>
          <a:bodyPr/>
          <a:lstStyle/>
          <a:p>
            <a:r>
              <a:rPr lang="cs-CZ" dirty="0"/>
              <a:t>členství v EU možné jen ve velmi dlouhé perspektivě (náročnost splnění podmínek)</a:t>
            </a:r>
          </a:p>
          <a:p>
            <a:r>
              <a:rPr lang="cs-CZ" dirty="0"/>
              <a:t>přístupové jednání zatím nezahájeno</a:t>
            </a:r>
          </a:p>
          <a:p>
            <a:r>
              <a:rPr lang="cs-CZ" dirty="0"/>
              <a:t>předběžná hodnocení Komise uvádějí</a:t>
            </a:r>
          </a:p>
          <a:p>
            <a:pPr marL="457200" lvl="1" indent="0">
              <a:buNone/>
            </a:pPr>
            <a:r>
              <a:rPr lang="cs-CZ" dirty="0"/>
              <a:t>tyto nejvážnější problémy:</a:t>
            </a:r>
          </a:p>
          <a:p>
            <a:pPr marL="457200" lvl="1" indent="0">
              <a:buNone/>
            </a:pPr>
            <a:r>
              <a:rPr lang="cs-CZ" dirty="0"/>
              <a:t>	korupce</a:t>
            </a:r>
          </a:p>
          <a:p>
            <a:pPr marL="457200" lvl="1" indent="0">
              <a:buNone/>
            </a:pPr>
            <a:r>
              <a:rPr lang="cs-CZ" dirty="0"/>
              <a:t>	praní špinavých peněz</a:t>
            </a:r>
          </a:p>
          <a:p>
            <a:pPr marL="457200" lvl="1" indent="0">
              <a:buNone/>
            </a:pPr>
            <a:r>
              <a:rPr lang="cs-CZ" dirty="0"/>
              <a:t>	oligarchové</a:t>
            </a:r>
          </a:p>
          <a:p>
            <a:pPr marL="457200" lvl="1" indent="0">
              <a:buNone/>
            </a:pPr>
            <a:r>
              <a:rPr lang="cs-CZ" dirty="0"/>
              <a:t>	postavení národnostních menšin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466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ChangeArrowheads="1"/>
          </p:cNvSpPr>
          <p:nvPr>
            <p:ph type="title"/>
          </p:nvPr>
        </p:nvSpPr>
        <p:spPr>
          <a:xfrm>
            <a:off x="1056222" y="486465"/>
            <a:ext cx="7056784" cy="857250"/>
          </a:xfrm>
          <a:solidFill>
            <a:srgbClr val="FFFF00"/>
          </a:solidFill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Vystoupení z EU  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484784"/>
            <a:ext cx="7992888" cy="4896543"/>
          </a:xfrm>
        </p:spPr>
        <p:txBody>
          <a:bodyPr>
            <a:normAutofit fontScale="92500" lnSpcReduction="10000"/>
          </a:bodyPr>
          <a:lstStyle/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endParaRPr lang="cs-CZ" altLang="cs-CZ" sz="1800" dirty="0"/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*  </a:t>
            </a:r>
            <a:r>
              <a:rPr lang="cs-CZ" altLang="cs-CZ" sz="2400" b="1" dirty="0">
                <a:solidFill>
                  <a:srgbClr val="CC0000"/>
                </a:solidFill>
              </a:rPr>
              <a:t>nově článek 50 Smlouvy o EU -  jednostranný projev vůle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*  přetrvávající suverenita členského státu 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*  forma realizace: </a:t>
            </a:r>
            <a:r>
              <a:rPr lang="cs-CZ" altLang="cs-CZ" sz="2400" b="1" dirty="0">
                <a:solidFill>
                  <a:srgbClr val="CC0000"/>
                </a:solidFill>
              </a:rPr>
              <a:t>mezinárodní smlouva = dohoda o vypořádání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*  dvojí význam nové úpravy: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		a) politický - deklaruje právo na vystoupení - členství není</a:t>
            </a:r>
            <a:r>
              <a:rPr lang="cs-CZ" altLang="cs-CZ" sz="2400" i="1" dirty="0"/>
              <a:t> věčný a neměnný závazek 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		b) právní - stanoví </a:t>
            </a:r>
            <a:r>
              <a:rPr lang="cs-CZ" altLang="cs-CZ" sz="2400" i="1" dirty="0"/>
              <a:t>právní modality vystoupení </a:t>
            </a:r>
            <a:r>
              <a:rPr lang="cs-CZ" altLang="cs-CZ" sz="2400" dirty="0"/>
              <a:t>z EU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*  </a:t>
            </a:r>
            <a:r>
              <a:rPr lang="cs-CZ" altLang="cs-CZ" sz="2400" dirty="0">
                <a:solidFill>
                  <a:srgbClr val="00B0F0"/>
                </a:solidFill>
              </a:rPr>
              <a:t>eliminace nepříznivých následků: vstup do Evropského sdružení volného obchodu - Evropský hospodářský prostor  (??)</a:t>
            </a:r>
          </a:p>
          <a:p>
            <a:pPr marL="258365">
              <a:lnSpc>
                <a:spcPct val="80000"/>
              </a:lnSpc>
              <a:spcBef>
                <a:spcPts val="450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Grónsko (1985)</a:t>
            </a:r>
          </a:p>
          <a:p>
            <a:pPr marL="258365">
              <a:lnSpc>
                <a:spcPct val="80000"/>
              </a:lnSpc>
              <a:spcBef>
                <a:spcPts val="450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Velká Británie (2019) </a:t>
            </a:r>
            <a:r>
              <a:rPr lang="cs-CZ" altLang="cs-CZ" sz="2400" b="1" dirty="0">
                <a:solidFill>
                  <a:srgbClr val="CC0000"/>
                </a:solidFill>
              </a:rPr>
              <a:t>neexistuje</a:t>
            </a:r>
            <a:r>
              <a:rPr lang="cs-CZ" altLang="cs-CZ" sz="2400" b="1" i="1" dirty="0">
                <a:solidFill>
                  <a:srgbClr val="CC0000"/>
                </a:solidFill>
              </a:rPr>
              <a:t> institut vyloučení z EU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5684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3768" y="404665"/>
            <a:ext cx="7841582" cy="1152128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Článek 50 Smlouvy o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67904"/>
            <a:ext cx="8352928" cy="458543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1. Každý členský stát se v souladu se svými ústavními předpisy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může 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rozhodnout z Unie vystoupit.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2. Členský stát, který se rozhodne vystoupit, 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oznámí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svůj záměr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Evropské radě. S ohledem na pokyny Evropské rady Unie sjedná a uzavře s tímto státem 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dohodu o podmínkách jeho vystoupení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….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3. Smlouvy (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SEU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SFEU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přestávají být pro dotyčný stát použitelné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dnem vstupu dohody o vystoupení v platnost,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nebo, nedojde-li k tomu,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dva roky po oznámení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podle odstavce 2, nerozhodne-li Evropská rada jednomyslně po dohodě s dotyčným členským státem o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prodloužení této lhůty.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15891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869156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Možná řešení po vystoupení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126582"/>
            <a:ext cx="7886700" cy="3519237"/>
          </a:xfrm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r>
              <a:rPr lang="cs-CZ" dirty="0"/>
              <a:t>členství v </a:t>
            </a:r>
            <a:r>
              <a:rPr lang="cs-CZ" dirty="0" err="1"/>
              <a:t>EHP</a:t>
            </a:r>
            <a:r>
              <a:rPr lang="cs-CZ" dirty="0"/>
              <a:t> („norská varianta“)</a:t>
            </a:r>
          </a:p>
          <a:p>
            <a:r>
              <a:rPr lang="cs-CZ" dirty="0"/>
              <a:t>dvoustranné dohody („švýcarská varianta“)</a:t>
            </a:r>
          </a:p>
          <a:p>
            <a:r>
              <a:rPr lang="cs-CZ" dirty="0"/>
              <a:t>úplně zvláštní režim</a:t>
            </a:r>
          </a:p>
          <a:p>
            <a:r>
              <a:rPr lang="cs-CZ" dirty="0"/>
              <a:t>„tvrdý“ </a:t>
            </a:r>
            <a:r>
              <a:rPr lang="cs-CZ" dirty="0" err="1"/>
              <a:t>Brexit</a:t>
            </a:r>
            <a:r>
              <a:rPr lang="cs-CZ" dirty="0"/>
              <a:t> (žádné vztahy)</a:t>
            </a:r>
          </a:p>
          <a:p>
            <a:endParaRPr lang="cs-CZ" dirty="0"/>
          </a:p>
          <a:p>
            <a:r>
              <a:rPr lang="cs-CZ" dirty="0" err="1">
                <a:solidFill>
                  <a:srgbClr val="0000FF"/>
                </a:solidFill>
              </a:rPr>
              <a:t>Brexit</a:t>
            </a:r>
            <a:r>
              <a:rPr lang="cs-CZ" dirty="0">
                <a:solidFill>
                  <a:srgbClr val="0000FF"/>
                </a:solidFill>
              </a:rPr>
              <a:t>: chybí jasné informace, tiskové zprávy jsou zmatené a nesrozumitelné</a:t>
            </a:r>
          </a:p>
          <a:p>
            <a:endParaRPr lang="cs-CZ" dirty="0"/>
          </a:p>
          <a:p>
            <a:r>
              <a:rPr lang="cs-CZ" dirty="0"/>
              <a:t>SPECIFICKÝ A PRAKTICKY NEŘEŠITELNÝ PROBLÉM: HRANICE MEZI SEVERNÍM IRSKEM (mimo EU) A IRSKOU REPUBLIKOU (členem EU)</a:t>
            </a:r>
          </a:p>
        </p:txBody>
      </p:sp>
    </p:spTree>
    <p:extLst>
      <p:ext uri="{BB962C8B-B14F-4D97-AF65-F5344CB8AC3E}">
        <p14:creationId xmlns:p14="http://schemas.microsoft.com/office/powerpoint/2010/main" val="3178693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CD7832D2-DF66-42C0-99B1-CD29C04E6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Předpoklady nadstátnosti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CA73A2-D010-4706-AD42-2E4754DF9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824536"/>
          </a:xfrm>
          <a:solidFill>
            <a:srgbClr val="FFFF99"/>
          </a:solidFill>
        </p:spPr>
        <p:txBody>
          <a:bodyPr/>
          <a:lstStyle/>
          <a:p>
            <a:pPr>
              <a:defRPr/>
            </a:pPr>
            <a:endParaRPr lang="cs-CZ" sz="2800" b="1">
              <a:solidFill>
                <a:srgbClr val="990000"/>
              </a:solidFill>
            </a:endParaRPr>
          </a:p>
          <a:p>
            <a:pPr>
              <a:defRPr/>
            </a:pPr>
            <a:r>
              <a:rPr lang="cs-CZ" sz="2800" b="1">
                <a:solidFill>
                  <a:srgbClr val="990000"/>
                </a:solidFill>
              </a:rPr>
              <a:t>Členské </a:t>
            </a:r>
            <a:r>
              <a:rPr lang="cs-CZ" sz="2800" b="1" dirty="0">
                <a:solidFill>
                  <a:srgbClr val="990000"/>
                </a:solidFill>
              </a:rPr>
              <a:t>státy </a:t>
            </a:r>
            <a:r>
              <a:rPr lang="cs-CZ" sz="2800" b="1" i="1" dirty="0">
                <a:solidFill>
                  <a:srgbClr val="990000"/>
                </a:solidFill>
              </a:rPr>
              <a:t>se vzdávají ve prospěch této organizace (Společenství, dnes Unie) části svých </a:t>
            </a:r>
            <a:r>
              <a:rPr lang="cs-CZ" sz="2800" b="1" i="1">
                <a:solidFill>
                  <a:srgbClr val="990000"/>
                </a:solidFill>
              </a:rPr>
              <a:t>svrchovaných práv (pravomocí).</a:t>
            </a:r>
            <a:endParaRPr lang="cs-CZ" sz="2800" b="1" i="1" dirty="0">
              <a:solidFill>
                <a:srgbClr val="990000"/>
              </a:solidFill>
            </a:endParaRPr>
          </a:p>
          <a:p>
            <a:pPr>
              <a:defRPr/>
            </a:pPr>
            <a:r>
              <a:rPr lang="cs-CZ" sz="2800" b="1">
                <a:solidFill>
                  <a:schemeClr val="tx1"/>
                </a:solidFill>
              </a:rPr>
              <a:t>= přenos výkonu pravomocí členských států </a:t>
            </a:r>
            <a:r>
              <a:rPr lang="cs-CZ" sz="2800" b="1" u="sng">
                <a:solidFill>
                  <a:schemeClr val="tx1"/>
                </a:solidFill>
              </a:rPr>
              <a:t>v určitých oblastech</a:t>
            </a:r>
            <a:r>
              <a:rPr lang="cs-CZ" sz="2800" b="1">
                <a:solidFill>
                  <a:schemeClr val="tx1"/>
                </a:solidFill>
              </a:rPr>
              <a:t> na Unii</a:t>
            </a:r>
          </a:p>
          <a:p>
            <a:pPr>
              <a:defRPr/>
            </a:pPr>
            <a:endParaRPr lang="cs-CZ" sz="2800" b="1">
              <a:solidFill>
                <a:schemeClr val="tx1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800" b="1">
                <a:solidFill>
                  <a:schemeClr val="accent6"/>
                </a:solidFill>
              </a:rPr>
              <a:t>Dokumenty EU: „přenos pravomocí”, nikoli výkonu</a:t>
            </a:r>
            <a:endParaRPr lang="pl-PL" sz="2800" b="1" dirty="0">
              <a:solidFill>
                <a:schemeClr val="accent6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br>
              <a:rPr lang="cs-CZ" b="1" dirty="0"/>
            </a:br>
            <a:br>
              <a:rPr lang="cs-CZ" dirty="0"/>
            </a:b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3EDCBB45-3986-4F3B-A437-A4B2BC6B1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1212179"/>
          </a:xfrm>
          <a:solidFill>
            <a:srgbClr val="FFFF00"/>
          </a:solidFill>
        </p:spPr>
        <p:txBody>
          <a:bodyPr/>
          <a:lstStyle/>
          <a:p>
            <a:r>
              <a:rPr lang="cs-CZ" altLang="cs-CZ" sz="3200" dirty="0"/>
              <a:t>Charakteristika nadstátnosti (podřízení členského státu Unii)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A513C4C1-4CBD-4768-8529-6E9D16E7A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84784"/>
            <a:ext cx="8352928" cy="5040560"/>
          </a:xfrm>
          <a:solidFill>
            <a:srgbClr val="FFFF99"/>
          </a:solidFill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Založením Společenství (dnes Unie), kdy Společenství (Unie) získala </a:t>
            </a:r>
            <a:r>
              <a:rPr lang="cs-CZ" sz="2400" b="1" u="sng" dirty="0"/>
              <a:t>skutečné pravomoci </a:t>
            </a:r>
            <a:r>
              <a:rPr lang="cs-CZ" sz="2400" b="1" dirty="0"/>
              <a:t>vyplývající z </a:t>
            </a:r>
            <a:r>
              <a:rPr lang="cs-CZ" sz="2400" b="1" u="sng" dirty="0"/>
              <a:t>omezení svrchovaných pravomocí </a:t>
            </a:r>
            <a:r>
              <a:rPr lang="cs-CZ" sz="2400" b="1" dirty="0"/>
              <a:t>nebo jejich přenosu ze států na Společenství (Unii), </a:t>
            </a:r>
          </a:p>
          <a:p>
            <a:r>
              <a:rPr lang="cs-CZ" sz="2400" dirty="0"/>
              <a:t>tyto státy </a:t>
            </a:r>
            <a:r>
              <a:rPr lang="cs-CZ" sz="2400" b="1" dirty="0">
                <a:solidFill>
                  <a:srgbClr val="C00000"/>
                </a:solidFill>
              </a:rPr>
              <a:t>omezily, byť jen v omezených oblastech, svá suverénní práva </a:t>
            </a:r>
            <a:r>
              <a:rPr lang="cs-CZ" sz="2400" b="1" dirty="0">
                <a:solidFill>
                  <a:schemeClr val="tx1"/>
                </a:solidFill>
              </a:rPr>
              <a:t>(tím se podřídily), </a:t>
            </a:r>
            <a:r>
              <a:rPr lang="cs-CZ" sz="2400" dirty="0"/>
              <a:t>a </a:t>
            </a:r>
          </a:p>
          <a:p>
            <a:r>
              <a:rPr lang="cs-CZ" sz="2400" dirty="0"/>
              <a:t>vytvořily tak </a:t>
            </a:r>
            <a:r>
              <a:rPr lang="cs-CZ" sz="2400" i="1" dirty="0"/>
              <a:t>mimo svůj vlastní právní řád </a:t>
            </a:r>
            <a:r>
              <a:rPr lang="cs-CZ" sz="2400" b="1" dirty="0">
                <a:solidFill>
                  <a:srgbClr val="C00000"/>
                </a:solidFill>
              </a:rPr>
              <a:t>nový (další)    (= právo EU).</a:t>
            </a:r>
          </a:p>
          <a:p>
            <a:r>
              <a:rPr lang="cs-CZ" sz="2400" b="1" i="1" dirty="0">
                <a:solidFill>
                  <a:schemeClr val="tx1"/>
                </a:solidFill>
              </a:rPr>
              <a:t>Tedy: přenesli jsme právotvorné pravomoci státu na Unii, a proto musíme právo EU respektovat a strpět jeho přednost před naším právem.</a:t>
            </a:r>
          </a:p>
          <a:p>
            <a:endParaRPr lang="cs-CZ" altLang="cs-CZ" sz="2400" dirty="0">
              <a:solidFill>
                <a:schemeClr val="tx1"/>
              </a:solidFill>
            </a:endParaRPr>
          </a:p>
          <a:p>
            <a:endParaRPr lang="cs-CZ" sz="2400" b="1" dirty="0">
              <a:solidFill>
                <a:srgbClr val="C00000"/>
              </a:solidFill>
            </a:endParaRP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E70B72-3556-4417-B07E-7DF97F02E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28204"/>
          </a:xfrm>
          <a:solidFill>
            <a:srgbClr val="FFFF00"/>
          </a:solidFill>
        </p:spPr>
        <p:txBody>
          <a:bodyPr/>
          <a:lstStyle/>
          <a:p>
            <a:r>
              <a:rPr lang="cs-CZ" sz="4000" dirty="0">
                <a:highlight>
                  <a:srgbClr val="FFFF00"/>
                </a:highlight>
              </a:rPr>
              <a:t>Jak se pravomoci přenášejí na Unii? </a:t>
            </a:r>
            <a:r>
              <a:rPr lang="cs-CZ" sz="4000" dirty="0"/>
              <a:t>(tzv. svěřené pravomoci)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CF5104-8584-4926-8794-142D79ECA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8013" cy="4680520"/>
          </a:xfrm>
        </p:spPr>
        <p:txBody>
          <a:bodyPr/>
          <a:lstStyle/>
          <a:p>
            <a:r>
              <a:rPr lang="cs-CZ" dirty="0"/>
              <a:t>cestou </a:t>
            </a:r>
            <a:r>
              <a:rPr lang="cs-CZ" dirty="0">
                <a:solidFill>
                  <a:srgbClr val="C00000"/>
                </a:solidFill>
              </a:rPr>
              <a:t>mezinárodních smluv, </a:t>
            </a:r>
            <a:r>
              <a:rPr lang="cs-CZ" dirty="0"/>
              <a:t>jimiž se členské státy na tomto přenosu na Unii jednomyslně dohodly („zřizovací smlouvy“)</a:t>
            </a:r>
          </a:p>
          <a:p>
            <a:r>
              <a:rPr lang="cs-CZ" dirty="0"/>
              <a:t>jsou to zejména: </a:t>
            </a:r>
            <a:r>
              <a:rPr lang="cs-CZ" dirty="0">
                <a:solidFill>
                  <a:srgbClr val="C00000"/>
                </a:solidFill>
              </a:rPr>
              <a:t>Smlouva o EU, Smlouva o fungování EU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Příklad: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Článek 83 SFEU</a:t>
            </a:r>
          </a:p>
          <a:p>
            <a:pPr marL="0" indent="0">
              <a:buNone/>
            </a:pPr>
            <a:r>
              <a:rPr lang="cs-CZ" sz="2000" dirty="0"/>
              <a:t>1. Evropský parlament a Rada mohou řádným legislativním postupem stanovit </a:t>
            </a:r>
            <a:r>
              <a:rPr lang="cs-CZ" sz="2000" b="1" dirty="0"/>
              <a:t>formou směrnic </a:t>
            </a:r>
            <a:r>
              <a:rPr lang="cs-CZ" sz="2000" dirty="0"/>
              <a:t>minimální pravidla týkající se </a:t>
            </a:r>
            <a:r>
              <a:rPr lang="cs-CZ" sz="2000" b="1" dirty="0"/>
              <a:t>vymezení trestných činů a sankcí </a:t>
            </a:r>
            <a:r>
              <a:rPr lang="cs-CZ" sz="2000" dirty="0"/>
              <a:t>v oblastech mimořádně závažné trestné činnosti s přeshraničním rozměrem z důvodu povahy nebo dopadu těchto trestných činů nebo kvůli zvláštní potřebě potírat ji na společném základě.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78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D139E3A-52B6-4731-B793-C118CE761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079500"/>
          </a:xfrm>
          <a:solidFill>
            <a:srgbClr val="FFFF00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3200" b="1" dirty="0"/>
              <a:t>Delegování (přenášení) výkonu svrchovaných pravomocí na EU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72C2482-22DC-4969-9F13-BF0C417B4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24412"/>
          </a:xfrm>
          <a:solidFill>
            <a:srgbClr val="E3FDA9"/>
          </a:solidFill>
        </p:spPr>
        <p:txBody>
          <a:bodyPr/>
          <a:lstStyle/>
          <a:p>
            <a:endParaRPr lang="cs-CZ" altLang="cs-CZ" sz="2800" b="1" dirty="0">
              <a:solidFill>
                <a:srgbClr val="FF0000"/>
              </a:solidFill>
            </a:endParaRPr>
          </a:p>
          <a:p>
            <a:r>
              <a:rPr lang="cs-CZ" altLang="cs-CZ" sz="2800" b="1" dirty="0">
                <a:solidFill>
                  <a:srgbClr val="FF0000"/>
                </a:solidFill>
              </a:rPr>
              <a:t>prvotní je členský stát</a:t>
            </a:r>
          </a:p>
          <a:p>
            <a:r>
              <a:rPr lang="cs-CZ" altLang="cs-CZ" sz="2800" dirty="0"/>
              <a:t>pravomoci členských států jsou prvotní</a:t>
            </a:r>
          </a:p>
          <a:p>
            <a:r>
              <a:rPr lang="cs-CZ" altLang="cs-CZ" sz="2800" dirty="0"/>
              <a:t>členský stát rozhoduje o tom, výkon kterých pravomocí bude delegovat (předávat)</a:t>
            </a:r>
          </a:p>
          <a:p>
            <a:r>
              <a:rPr lang="cs-CZ" altLang="cs-CZ" sz="2800" dirty="0"/>
              <a:t>nejednoznačnosti nebo nejasnosti: kdo rozhoduje o rozsahu předaného výkonu pravomocí?  (Soudní dvůr EU...?!)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CBFFA5B5-8ED1-4267-8CE4-A49F9C53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38137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>
                <a:solidFill>
                  <a:srgbClr val="0D01AF"/>
                </a:solidFill>
              </a:rPr>
              <a:t>Členské státy – „vládci Smluv“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C357CBB2-AA49-4ACC-9F61-4B38594E9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  <a:solidFill>
            <a:srgbClr val="E3FDA9"/>
          </a:solidFill>
        </p:spPr>
        <p:txBody>
          <a:bodyPr/>
          <a:lstStyle/>
          <a:p>
            <a:r>
              <a:rPr lang="cs-CZ" altLang="cs-CZ" sz="2800" dirty="0"/>
              <a:t>Transfer (výkonu) pravomocí: jen na základě (prostřednictvím) zřizovacích smluv.           EU </a:t>
            </a:r>
            <a:r>
              <a:rPr lang="cs-CZ" altLang="cs-CZ" sz="2800" b="1" dirty="0"/>
              <a:t>nemá</a:t>
            </a:r>
            <a:r>
              <a:rPr lang="cs-CZ" altLang="cs-CZ" sz="2800" dirty="0"/>
              <a:t> žádné vlastní (původní) pravomoci.</a:t>
            </a:r>
          </a:p>
          <a:p>
            <a:r>
              <a:rPr lang="cs-CZ" altLang="cs-CZ" sz="2800" b="1" dirty="0"/>
              <a:t>Jedině členské státy tak určují rozsah přenosu výkonu svých pravomocí na Unii </a:t>
            </a:r>
            <a:r>
              <a:rPr lang="cs-CZ" altLang="cs-CZ" sz="2800" dirty="0"/>
              <a:t>cestou zřizovacích smluv, které jen ony samy schvalují. Proto jsou „vládci Smluv“ (</a:t>
            </a:r>
            <a:r>
              <a:rPr lang="cs-CZ" altLang="cs-CZ" sz="2800" dirty="0" err="1"/>
              <a:t>Herren</a:t>
            </a:r>
            <a:r>
              <a:rPr lang="cs-CZ" altLang="cs-CZ" sz="2800" dirty="0"/>
              <a:t> des </a:t>
            </a:r>
            <a:r>
              <a:rPr lang="cs-CZ" altLang="cs-CZ" sz="2800" dirty="0" err="1"/>
              <a:t>Verträge</a:t>
            </a:r>
            <a:r>
              <a:rPr lang="cs-CZ" altLang="cs-CZ" sz="2800" dirty="0"/>
              <a:t>).</a:t>
            </a:r>
          </a:p>
          <a:p>
            <a:r>
              <a:rPr lang="cs-CZ" altLang="cs-CZ" sz="2800" dirty="0"/>
              <a:t>Žádná změna Smluv, tedy ani přenos další pravomoci na EU, není možný bez souhlasu všech členských států.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40CD2AD-A16D-4F07-91E6-A3F048479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860252"/>
          </a:xfrm>
          <a:solidFill>
            <a:srgbClr val="FFFF00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/>
              <a:t>Příklad: Ústava Francie      (velmi decentní formulace !)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00C1655-32D1-4146-BFC2-CA6DD1045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4210050"/>
          </a:xfrm>
          <a:solidFill>
            <a:srgbClr val="E3FDA9"/>
          </a:solidFill>
        </p:spPr>
        <p:txBody>
          <a:bodyPr/>
          <a:lstStyle/>
          <a:p>
            <a:r>
              <a:rPr lang="cs-CZ" altLang="cs-CZ" b="1" dirty="0"/>
              <a:t>Čl. 88-1</a:t>
            </a:r>
            <a:endParaRPr lang="cs-CZ" altLang="cs-CZ" dirty="0"/>
          </a:p>
          <a:p>
            <a:r>
              <a:rPr lang="cs-CZ" dirty="0"/>
              <a:t>„Francouzská republika je členem Evropské unie, kterou tvoří státy, jež se </a:t>
            </a:r>
            <a:r>
              <a:rPr lang="cs-CZ" b="1" dirty="0">
                <a:solidFill>
                  <a:srgbClr val="C00000"/>
                </a:solidFill>
              </a:rPr>
              <a:t>svobodně rozhodly společně vykonávat určité pravomoci, </a:t>
            </a:r>
            <a:r>
              <a:rPr lang="cs-CZ" dirty="0"/>
              <a:t>za podmínek stanovených ve Smlouvě o Evropské unii a Smlouvě o fungování Evropské unie, ...“</a:t>
            </a:r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912C44B-4C3E-4519-B3F7-45F875C80A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128588"/>
            <a:ext cx="8424936" cy="1433512"/>
          </a:xfrm>
          <a:solidFill>
            <a:srgbClr val="FFFF00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>
                <a:solidFill>
                  <a:schemeClr val="tx1"/>
                </a:solidFill>
              </a:rPr>
              <a:t>Charakter EU: chybí státní moc</a:t>
            </a:r>
            <a:br>
              <a:rPr lang="cs-CZ" altLang="cs-CZ" dirty="0">
                <a:solidFill>
                  <a:srgbClr val="0D01AF"/>
                </a:solidFill>
              </a:rPr>
            </a:br>
            <a:endParaRPr lang="cs-CZ" altLang="cs-CZ" dirty="0">
              <a:solidFill>
                <a:srgbClr val="0D01AF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F42CD69-CA2C-4396-85E3-A56CC5941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E3FDA9"/>
          </a:solidFill>
        </p:spPr>
        <p:txBody>
          <a:bodyPr/>
          <a:lstStyle/>
          <a:p>
            <a:pPr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státní moc si zachovávají členské státy</a:t>
            </a:r>
          </a:p>
          <a:p>
            <a:pPr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státní moc nepřechází na EU, </a:t>
            </a:r>
            <a:r>
              <a:rPr lang="cs-CZ" altLang="cs-CZ" dirty="0"/>
              <a:t>přechází pouze výkon některých pravomocí, a to pod kontrolou členských států</a:t>
            </a:r>
          </a:p>
          <a:p>
            <a:pPr>
              <a:defRPr/>
            </a:pPr>
            <a:r>
              <a:rPr lang="cs-CZ" altLang="cs-CZ" b="1" u="sng" dirty="0"/>
              <a:t>EU nemá žádnou státní moc</a:t>
            </a:r>
            <a:r>
              <a:rPr lang="cs-CZ" altLang="cs-CZ" b="1" dirty="0"/>
              <a:t>, není státem. Nemá proto ani vlastní svrchovanost.</a:t>
            </a:r>
            <a:r>
              <a:rPr lang="cs-CZ" altLang="cs-CZ" dirty="0"/>
              <a:t> Omezení svrchovanosti členských států (jejich podřízení EU) neznamená, že se jejich svrchovanost „přelévá“ na Unii</a:t>
            </a:r>
            <a:r>
              <a:rPr lang="cs-CZ" altLang="cs-CZ"/>
              <a:t>. </a:t>
            </a:r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CBE3A-00A7-6EFB-C78A-D714C4AACE3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</p:spPr>
        <p:txBody>
          <a:bodyPr/>
          <a:lstStyle/>
          <a:p>
            <a:r>
              <a:rPr lang="cs-CZ" sz="4000" dirty="0"/>
              <a:t>Členství v EU – podmínky přijetí nového člena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3E265A-19C8-59EE-DE2E-23866D5BA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454" y="1700808"/>
            <a:ext cx="8228013" cy="4853136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Článek 49 SEU: Požádat o členství v Unii může</a:t>
            </a:r>
          </a:p>
          <a:p>
            <a:r>
              <a:rPr lang="cs-CZ" sz="2400" dirty="0"/>
              <a:t>evropský stát 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sz="2400" dirty="0"/>
              <a:t>POLITICKÁ KRITÉRIA: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stabilní instituce zaručující </a:t>
            </a:r>
            <a:r>
              <a:rPr lang="cs-CZ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demokracii, právní stát, dodržování lidských práv, úctu k menšinám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jejich ochranu </a:t>
            </a:r>
            <a:r>
              <a:rPr lang="cs-CZ" sz="2400" dirty="0"/>
              <a:t>+ </a:t>
            </a:r>
            <a:r>
              <a:rPr lang="cs-CZ" sz="2400" b="1" dirty="0"/>
              <a:t>nízký stupeň korupce</a:t>
            </a:r>
          </a:p>
          <a:p>
            <a:r>
              <a:rPr lang="cs-CZ" sz="2400" dirty="0"/>
              <a:t>EKONOMICKÁ KRITÉRIA: 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existence fungujícího </a:t>
            </a:r>
            <a:r>
              <a:rPr lang="cs-CZ" sz="2400" b="1" i="0" dirty="0">
                <a:solidFill>
                  <a:srgbClr val="000000"/>
                </a:solidFill>
                <a:effectLst/>
              </a:rPr>
              <a:t>tržního hospodářství,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 schopnost vyrovnat se s </a:t>
            </a:r>
            <a:r>
              <a:rPr lang="cs-CZ" sz="2400" b="1" i="0" dirty="0">
                <a:solidFill>
                  <a:srgbClr val="000000"/>
                </a:solidFill>
                <a:effectLst/>
              </a:rPr>
              <a:t>konkurenčními tlaky a tržními procesy 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v rámci Unie </a:t>
            </a:r>
          </a:p>
          <a:p>
            <a:r>
              <a:rPr lang="cs-CZ" sz="2400" dirty="0"/>
              <a:t>s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chopnost převzít závazky vyplývající z </a:t>
            </a:r>
            <a:r>
              <a:rPr lang="cs-CZ" sz="2400" b="1" i="0" dirty="0">
                <a:solidFill>
                  <a:srgbClr val="000000"/>
                </a:solidFill>
                <a:effectLst/>
              </a:rPr>
              <a:t>již existujícího unijního práva,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 efektivně je provádět</a:t>
            </a:r>
            <a:endParaRPr lang="cs-CZ" sz="2400" b="0" i="1" dirty="0">
              <a:solidFill>
                <a:srgbClr val="000000"/>
              </a:solidFill>
              <a:effectLst/>
            </a:endParaRPr>
          </a:p>
          <a:p>
            <a:r>
              <a:rPr lang="cs-CZ" sz="2400" b="1" dirty="0">
                <a:solidFill>
                  <a:srgbClr val="C00000"/>
                </a:solidFill>
              </a:rPr>
              <a:t>(= tzv. kodaňská kritéria)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683377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4295</TotalTime>
  <Words>1092</Words>
  <Application>Microsoft Office PowerPoint</Application>
  <PresentationFormat>Předvádění na obrazovce (4:3)</PresentationFormat>
  <Paragraphs>94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Times New Roman</vt:lpstr>
      <vt:lpstr>Výchozí návrh</vt:lpstr>
      <vt:lpstr>Prof. JUDr. Vladimír Týč, CSc.   CHARAKTERISTIKA  EVROPSKÉ UNIE  Fenomén nadstátnosti, členství v EU  předmět 301 -- 2023</vt:lpstr>
      <vt:lpstr>Předpoklady nadstátnosti EU</vt:lpstr>
      <vt:lpstr>Charakteristika nadstátnosti (podřízení členského státu Unii)</vt:lpstr>
      <vt:lpstr>Jak se pravomoci přenášejí na Unii? (tzv. svěřené pravomoci) </vt:lpstr>
      <vt:lpstr> Delegování (přenášení) výkonu svrchovaných pravomocí na EU </vt:lpstr>
      <vt:lpstr>Členské státy – „vládci Smluv“</vt:lpstr>
      <vt:lpstr> Příklad: Ústava Francie      (velmi decentní formulace !) </vt:lpstr>
      <vt:lpstr> Charakter EU: chybí státní moc </vt:lpstr>
      <vt:lpstr>Členství v EU – podmínky přijetí nového člena</vt:lpstr>
      <vt:lpstr>Členství v EU – postup při přijímání nového člena</vt:lpstr>
      <vt:lpstr>Přidružení státu k EU</vt:lpstr>
      <vt:lpstr>Ukrajina</vt:lpstr>
      <vt:lpstr>Vystoupení z EU  </vt:lpstr>
      <vt:lpstr>Článek 50 Smlouvy o EU</vt:lpstr>
      <vt:lpstr>Možná řešení po vystoupení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1224</dc:creator>
  <cp:lastModifiedBy>Vladimír Týč</cp:lastModifiedBy>
  <cp:revision>184</cp:revision>
  <cp:lastPrinted>2016-10-17T14:07:27Z</cp:lastPrinted>
  <dcterms:modified xsi:type="dcterms:W3CDTF">2023-10-08T21:04:49Z</dcterms:modified>
</cp:coreProperties>
</file>