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9"/>
  </p:notesMasterIdLst>
  <p:handoutMasterIdLst>
    <p:handoutMasterId r:id="rId20"/>
  </p:handoutMasterIdLst>
  <p:sldIdLst>
    <p:sldId id="272" r:id="rId3"/>
    <p:sldId id="294" r:id="rId4"/>
    <p:sldId id="256" r:id="rId5"/>
    <p:sldId id="315" r:id="rId6"/>
    <p:sldId id="306" r:id="rId7"/>
    <p:sldId id="304" r:id="rId8"/>
    <p:sldId id="285" r:id="rId9"/>
    <p:sldId id="295" r:id="rId10"/>
    <p:sldId id="286" r:id="rId11"/>
    <p:sldId id="311" r:id="rId12"/>
    <p:sldId id="287" r:id="rId13"/>
    <p:sldId id="277" r:id="rId14"/>
    <p:sldId id="288" r:id="rId15"/>
    <p:sldId id="289" r:id="rId16"/>
    <p:sldId id="290" r:id="rId17"/>
    <p:sldId id="291" r:id="rId18"/>
  </p:sldIdLst>
  <p:sldSz cx="10080625" cy="7559675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28625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644525" indent="-214313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860425" indent="-2127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076325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>
          <p15:clr>
            <a:srgbClr val="A4A3A4"/>
          </p15:clr>
        </p15:guide>
        <p15:guide id="2" pos="19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5050"/>
    <a:srgbClr val="FFFF66"/>
    <a:srgbClr val="FF6600"/>
    <a:srgbClr val="540000"/>
    <a:srgbClr val="FFFFCC"/>
    <a:srgbClr val="CDE6FF"/>
    <a:srgbClr val="66CCFF"/>
    <a:srgbClr val="00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7C581A1-6406-49E8-85DC-A7F6AAA43E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5992611-3AD0-4700-B005-249B495ADFA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67D3EA1E-96F1-4FD6-8BE0-02D94AF073B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6081122D-ADB1-4A34-9944-7FF533291A9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63CE718-AD62-4203-AF39-0E414D4EE3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1">
            <a:extLst>
              <a:ext uri="{FF2B5EF4-FFF2-40B4-BE49-F238E27FC236}">
                <a16:creationId xmlns:a16="http://schemas.microsoft.com/office/drawing/2014/main" id="{39C90F20-C441-473F-96CA-6941A9AE2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sp>
        <p:nvSpPr>
          <p:cNvPr id="24579" name="AutoShape 2">
            <a:extLst>
              <a:ext uri="{FF2B5EF4-FFF2-40B4-BE49-F238E27FC236}">
                <a16:creationId xmlns:a16="http://schemas.microsoft.com/office/drawing/2014/main" id="{0EC9137E-D556-400A-9FDD-BCDFAFA15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BD04BACA-164E-4A07-A882-DFFAFB35C77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56175" cy="37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B082542-D2C3-460E-A1EE-987EDD4640F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4013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AF67DCC1-502A-4515-8E64-3BF2E1D059D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884876C-BF7A-43EC-AA22-0CA7529AE07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48100" y="0"/>
            <a:ext cx="29448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8367294-17EA-499A-B188-E13C3BD20DC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A8D4274D-2E2C-454F-8FB8-CCED5D37C1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8100" y="9429750"/>
            <a:ext cx="294481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03225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7B896A1-FB73-4AC9-AA61-3777DE2F71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>
            <a:extLst>
              <a:ext uri="{FF2B5EF4-FFF2-40B4-BE49-F238E27FC236}">
                <a16:creationId xmlns:a16="http://schemas.microsoft.com/office/drawing/2014/main" id="{CA7B9C77-985A-4646-B622-1E31C464B44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0FCAB15-956B-40C2-8142-3B5968DD012A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cs-CZ" altLang="cs-CZ" sz="13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45C0B1E-B0E7-469B-9896-23A62DB76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C28E758-1F56-495F-85C6-D41933B1C1E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5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42" tIns="41071" rIns="82142" bIns="41071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8CE5A85C-E7B7-4D1A-9D4C-C2009789DC4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99AF891-FE51-4057-B45C-469B19B48415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cs-CZ" altLang="cs-CZ" sz="1300"/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EEAE0066-994F-44AF-883B-C5EEA16DB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F3B63E62-77BD-447D-ADA8-10B1CB7F984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168" tIns="41084" rIns="82168" bIns="41084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>
            <a:extLst>
              <a:ext uri="{FF2B5EF4-FFF2-40B4-BE49-F238E27FC236}">
                <a16:creationId xmlns:a16="http://schemas.microsoft.com/office/drawing/2014/main" id="{FA729558-EDEA-400F-B93B-911E72A153D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 defTabSz="4032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032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1638" algn="l"/>
                <a:tab pos="806450" algn="l"/>
                <a:tab pos="1209675" algn="l"/>
                <a:tab pos="1612900" algn="l"/>
                <a:tab pos="2017713" algn="l"/>
                <a:tab pos="2420938" algn="l"/>
                <a:tab pos="2824163" algn="l"/>
                <a:tab pos="3228975" algn="l"/>
                <a:tab pos="3632200" algn="l"/>
                <a:tab pos="4035425" algn="l"/>
                <a:tab pos="4438650" algn="l"/>
                <a:tab pos="4843463" algn="l"/>
                <a:tab pos="5246688" algn="l"/>
                <a:tab pos="5649913" algn="l"/>
                <a:tab pos="6054725" algn="l"/>
                <a:tab pos="6457950" algn="l"/>
                <a:tab pos="6861175" algn="l"/>
                <a:tab pos="7265988" algn="l"/>
                <a:tab pos="7669213" algn="l"/>
                <a:tab pos="80724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FAA6D99-3DCA-4C81-A432-C4ACC0AC111D}" type="slidenum">
              <a:rPr lang="cs-CZ" altLang="cs-CZ" sz="13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8</a:t>
            </a:fld>
            <a:endParaRPr lang="cs-CZ" altLang="cs-CZ" sz="1300"/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66C2AC01-D38E-4DA1-8C52-01523F1FD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775" y="754063"/>
            <a:ext cx="4808538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C64265F-9EB7-45BA-B5CE-62910B7004A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79450" y="4714875"/>
            <a:ext cx="5435600" cy="4465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142" tIns="41071" rIns="82142" bIns="41071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3DC410-666A-446F-B5EE-14652FBC63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7C45ED-5A7C-45FF-958E-A10DB0CB75B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2476C3-C15A-4224-A723-C9E16DAB6EF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023EE-686F-4ED3-A9E7-520610B169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127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67B500-7308-42C1-AC43-D9CA57AFD9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97E819-1F24-4AE2-A114-082C8CE40F0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256070-3EA7-4FC4-A13F-7CF3FFAAC46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3B4B1-AAEF-4BD4-994B-2FAD6BA5B3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402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04088" y="233363"/>
            <a:ext cx="2265362" cy="651986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233363"/>
            <a:ext cx="6648450" cy="65198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5DCB9D-D7FD-4381-8F93-F392D6A3144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686827-FFAB-4AF2-896D-E381BC8C4B2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8FBDFA-F018-4ACB-8B30-104E46E3AAF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80BBD-DFA1-4A17-A4DA-38753578CA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3958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13922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7F7143F-6823-4A31-BDDC-05DC0DC567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8868BB-002C-426E-A12E-0697DF4D3A5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736FB3-4F3B-4DD8-86CF-09FFE5951B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25657-0846-44B0-8554-1165D75CAD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378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957EE8-843B-4AC8-8CC6-735255DAA6C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626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60AC37E-2DEE-44B9-B5C3-1C5D4D19BA3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874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93C8DFB-7352-430D-9E03-060C425F98E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33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29E6DB3-5207-4ADE-8806-4A3383790BC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788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441A788-E005-4965-9B78-77055828C5C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95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05F7AB8-6890-4378-A7BA-B1F930E4F5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247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D42F28C9-31A5-434D-A23E-02294E4E57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95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9DED32-1B78-49C8-BE67-5F189CB9CF6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2FA6A5-F62C-4481-BA01-282188A23E1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71D17D-12E9-4EE9-A536-B76651FECBB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12E66-D929-419F-9960-1D303F1B26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4506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6BC14A-2194-4EC7-88C4-947454412B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844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7998AD2-B2B0-443C-ADDC-18AE50C40C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019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6AA5DB-7A96-4461-A8CD-9EF58FD909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312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10438" y="1763713"/>
            <a:ext cx="2266950" cy="53498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6653213" cy="5349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C61FCA-F15C-4E14-83F9-F9E11A59749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26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E260E7-9572-4035-8DB8-1F85DBF728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50D033-7E81-4362-8B1D-3F2C219150F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339655-7746-430C-A851-3F41F3AAE13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BC185-3DE4-418D-A330-DF35ED681B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770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6112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1750" y="1768475"/>
            <a:ext cx="4457700" cy="4984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2D2827-C7AF-4312-BD2F-010C10FF46C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5FB86CA-8589-4798-B7C1-4DFCBC5D6B4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5ABA4AB-7955-46B3-87A4-A0EC88AEB61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805BA-E1EA-40AA-A00E-E2169B5C84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699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6508D70-31DD-4B08-802F-087908B35EF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7E28E86-EE92-4FD6-BCFB-CA81AD8509C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6B69BB96-D10D-4EF9-A50E-38E97A9CBB2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C81F-A1A5-40B7-8EAF-1869B902D6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246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7BDD23C-025F-4754-B585-29185C45EBD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0F4E32-D396-4D0E-8F02-E57DB5ABA16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1B66E6-FBC8-4F6E-B935-4988ED915D3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61DF1-DC8D-4A16-9CB6-AA8859E61B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6255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AB04B0D-2513-489A-9176-DB68F2F355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9BFA17B-B9B5-4FDC-84B3-A8C2B0CF65B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B418635-9F7B-4CE4-A58E-E934C79D989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B980-07FA-46AF-B94A-2FDD92761E1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336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85155EC-49A1-428A-9723-89E850AAD60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B0F9231-0033-4E94-BB7C-5FA3B217ED2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15C6188-DA33-4EAF-8D02-F7AFB09EC9A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28200-D42C-46EE-869F-BB2F784506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703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22AEEBC-20D9-4C59-A00B-FB93F2FBF44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2E71FE6-4C79-4B66-BFFF-9D4EEC47FE6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41B97C8-FA72-4249-9360-2EB5F791DCE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9C60F-7F6F-4A60-992E-4F2143F82B4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286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A31A7AE-54C8-47AD-9D2C-7DBB226D2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33363"/>
            <a:ext cx="9066212" cy="139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768172EF-8BE4-4256-B2D9-44F7870D7B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6212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F1A3FAB-DAD5-4A3D-BE56-5F4DF749EB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A91C1E8-9002-4C0A-AE5B-E5047D6998E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087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2F14D43-D037-4D2C-8DCA-37D02AA60E8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31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2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86B21B5-25A7-488C-A48F-0B7E294A7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2pPr>
      <a:lvl3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3pPr>
      <a:lvl4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4pPr>
      <a:lvl5pPr algn="ctr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charset="0"/>
        </a:defRPr>
      </a:lvl5pPr>
      <a:lvl6pPr marL="4572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6pPr>
      <a:lvl7pPr marL="9144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7pPr>
      <a:lvl8pPr marL="13716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8pPr>
      <a:lvl9pPr marL="1828800" algn="ctr" defTabSz="449263" rtl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Arial" charset="0"/>
        </a:defRPr>
      </a:lvl9pPr>
    </p:titleStyle>
    <p:bodyStyle>
      <a:lvl1pPr marL="428625" indent="-32385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0425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800">
          <a:solidFill>
            <a:srgbClr val="000000"/>
          </a:solidFill>
          <a:latin typeface="+mn-lt"/>
        </a:defRPr>
      </a:lvl2pPr>
      <a:lvl3pPr marL="1292225" indent="-214313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00">
          <a:solidFill>
            <a:srgbClr val="000000"/>
          </a:solidFill>
          <a:latin typeface="+mn-lt"/>
        </a:defRPr>
      </a:lvl3pPr>
      <a:lvl4pPr marL="1724025" indent="-212725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000">
          <a:solidFill>
            <a:srgbClr val="000000"/>
          </a:solidFill>
          <a:latin typeface="+mn-lt"/>
        </a:defRPr>
      </a:lvl4pPr>
      <a:lvl5pPr marL="2155825" indent="-214313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000">
          <a:solidFill>
            <a:srgbClr val="000000"/>
          </a:solidFill>
          <a:latin typeface="+mn-lt"/>
        </a:defRPr>
      </a:lvl5pPr>
      <a:lvl6pPr marL="26130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6pPr>
      <a:lvl7pPr marL="30702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7pPr>
      <a:lvl8pPr marL="35274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8pPr>
      <a:lvl9pPr marL="3984625" indent="-214313" algn="l" defTabSz="449263" rtl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28410D8-4B43-43FE-94CD-F4716E193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10080625" cy="2795588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>
            <a:lvl1pPr defTabSz="1008063"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defTabSz="1008063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defTabSz="1008063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10080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>
              <a:solidFill>
                <a:schemeClr val="tx1"/>
              </a:solidFill>
            </a:endParaRP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D9614FC-F961-47CD-AE48-B587723EB58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2913" y="7100888"/>
            <a:ext cx="5468937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1008063" eaLnBrk="1" hangingPunct="1">
              <a:lnSpc>
                <a:spcPct val="100000"/>
              </a:lnSpc>
              <a:buClrTx/>
              <a:buSzTx/>
              <a:buFontTx/>
              <a:buNone/>
              <a:defRPr sz="13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47D37ED-4889-4422-A7A3-C396E3C2C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82913" y="3462338"/>
            <a:ext cx="6580187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19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C6115E0-5CB5-489F-91A8-7C10538D3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5325" y="2708275"/>
            <a:ext cx="3035300" cy="1285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>
              <a:defRPr>
                <a:solidFill>
                  <a:schemeClr val="bg1"/>
                </a:solidFill>
                <a:latin typeface="Arial" charset="0"/>
              </a:defRPr>
            </a:lvl1pPr>
            <a:lvl2pPr marL="742950" indent="-285750" eaLnBrk="0">
              <a:defRPr>
                <a:solidFill>
                  <a:schemeClr val="bg1"/>
                </a:solidFill>
                <a:latin typeface="Arial" charset="0"/>
              </a:defRPr>
            </a:lvl2pPr>
            <a:lvl3pPr marL="1143000" indent="-228600" eaLnBrk="0">
              <a:defRPr>
                <a:solidFill>
                  <a:schemeClr val="bg1"/>
                </a:solidFill>
                <a:latin typeface="Arial" charset="0"/>
              </a:defRPr>
            </a:lvl3pPr>
            <a:lvl4pPr marL="1600200" indent="-228600" eaLnBrk="0">
              <a:defRPr>
                <a:solidFill>
                  <a:schemeClr val="bg1"/>
                </a:solidFill>
                <a:latin typeface="Arial" charset="0"/>
              </a:defRPr>
            </a:lvl4pPr>
            <a:lvl5pPr marL="2057400" indent="-228600" eaLnBrk="0"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endParaRPr lang="cs-CZ" altLang="cs-CZ"/>
          </a:p>
        </p:txBody>
      </p:sp>
      <p:pic>
        <p:nvPicPr>
          <p:cNvPr id="2054" name="Picture 6" descr="pruh+znak_PF_13_gray5+fialovy_RGB">
            <a:extLst>
              <a:ext uri="{FF2B5EF4-FFF2-40B4-BE49-F238E27FC236}">
                <a16:creationId xmlns:a16="http://schemas.microsoft.com/office/drawing/2014/main" id="{3937CA5C-CF67-46E3-A9D8-01BCE2145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58788" y="-69850"/>
            <a:ext cx="2579687" cy="761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PF_PPT_en">
            <a:extLst>
              <a:ext uri="{FF2B5EF4-FFF2-40B4-BE49-F238E27FC236}">
                <a16:creationId xmlns:a16="http://schemas.microsoft.com/office/drawing/2014/main" id="{CF6D2F76-B619-4C74-A3E8-92AEE730F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476250"/>
            <a:ext cx="5938837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2pPr>
      <a:lvl3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3pPr>
      <a:lvl4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4pPr>
      <a:lvl5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5pPr>
      <a:lvl6pPr marL="4572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6pPr>
      <a:lvl7pPr marL="9144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7pPr>
      <a:lvl8pPr marL="13716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8pPr>
      <a:lvl9pPr marL="18288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4000" b="1">
          <a:solidFill>
            <a:srgbClr val="7D1E1E"/>
          </a:solidFill>
          <a:latin typeface="+mn-lt"/>
          <a:ea typeface="+mn-ea"/>
          <a:cs typeface="+mn-cs"/>
        </a:defRPr>
      </a:lvl1pPr>
      <a:lvl2pPr marL="911225" indent="-314325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900">
          <a:solidFill>
            <a:schemeClr val="tx1"/>
          </a:solidFill>
          <a:latin typeface="Arial" charset="0"/>
        </a:defRPr>
      </a:lvl2pPr>
      <a:lvl3pPr marL="1362075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500">
          <a:solidFill>
            <a:schemeClr val="tx1"/>
          </a:solidFill>
          <a:latin typeface="Arial" charset="0"/>
        </a:defRPr>
      </a:lvl3pPr>
      <a:lvl4pPr marL="18113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569C538-0847-4404-88F6-C91977DD5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8063" y="827088"/>
            <a:ext cx="8715375" cy="6048375"/>
          </a:xfrm>
          <a:solidFill>
            <a:srgbClr val="FFFF00"/>
          </a:solidFill>
        </p:spPr>
        <p:txBody>
          <a:bodyPr/>
          <a:lstStyle/>
          <a:p>
            <a:pPr eaLnBrk="1">
              <a:lnSpc>
                <a:spcPct val="130000"/>
              </a:lnSpc>
            </a:pPr>
            <a:r>
              <a:rPr lang="cs-CZ" altLang="cs-CZ" b="1" i="1" dirty="0">
                <a:solidFill>
                  <a:srgbClr val="C00000"/>
                </a:solidFill>
              </a:rPr>
              <a:t>Volný pohyb osob v EU</a:t>
            </a:r>
            <a:br>
              <a:rPr lang="cs-CZ" altLang="cs-CZ" b="1" dirty="0">
                <a:solidFill>
                  <a:srgbClr val="C00000"/>
                </a:solidFill>
              </a:rPr>
            </a:br>
            <a:r>
              <a:rPr lang="cs-CZ" altLang="cs-CZ" b="1" dirty="0">
                <a:solidFill>
                  <a:srgbClr val="C00000"/>
                </a:solidFill>
              </a:rPr>
              <a:t>OD PRACOVNÍKŮ K OBČANŮM</a:t>
            </a:r>
            <a:br>
              <a:rPr lang="cs-CZ" altLang="cs-CZ" sz="4200" dirty="0"/>
            </a:br>
            <a:r>
              <a:rPr lang="cs-CZ" altLang="cs-CZ" sz="4200" b="1" dirty="0">
                <a:solidFill>
                  <a:schemeClr val="tx1"/>
                </a:solidFill>
              </a:rPr>
              <a:t>Pravidla pro pohyb a pobyt</a:t>
            </a:r>
            <a:br>
              <a:rPr lang="cs-CZ" altLang="cs-CZ" sz="4200" b="1" dirty="0">
                <a:solidFill>
                  <a:srgbClr val="CC3300"/>
                </a:solidFill>
              </a:rPr>
            </a:br>
            <a:br>
              <a:rPr lang="cs-CZ" altLang="cs-CZ" sz="4200" b="1" dirty="0">
                <a:solidFill>
                  <a:srgbClr val="CC3300"/>
                </a:solidFill>
              </a:rPr>
            </a:br>
            <a:r>
              <a:rPr lang="cs-CZ" altLang="cs-CZ" sz="3200" b="1" dirty="0">
                <a:solidFill>
                  <a:srgbClr val="0070C0"/>
                </a:solidFill>
              </a:rPr>
              <a:t>301</a:t>
            </a:r>
            <a:r>
              <a:rPr lang="cs-CZ" altLang="cs-CZ" sz="4200" b="1" dirty="0">
                <a:solidFill>
                  <a:srgbClr val="CC3300"/>
                </a:solidFill>
              </a:rPr>
              <a:t>   </a:t>
            </a:r>
            <a:r>
              <a:rPr lang="cs-CZ" altLang="cs-CZ" sz="3200" b="1" dirty="0">
                <a:solidFill>
                  <a:srgbClr val="0000FF"/>
                </a:solidFill>
              </a:rPr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350E2-41F8-448A-9D3F-2A6C9706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4"/>
            <a:ext cx="9066212" cy="1242218"/>
          </a:xfrm>
          <a:solidFill>
            <a:srgbClr val="FFC000"/>
          </a:solidFill>
        </p:spPr>
        <p:txBody>
          <a:bodyPr/>
          <a:lstStyle/>
          <a:p>
            <a:r>
              <a:rPr lang="pl-PL" sz="3200" dirty="0" err="1"/>
              <a:t>Restriktivní</a:t>
            </a:r>
            <a:r>
              <a:rPr lang="pl-PL" sz="3200" dirty="0"/>
              <a:t> </a:t>
            </a:r>
            <a:r>
              <a:rPr lang="pl-PL" sz="3200" dirty="0" err="1"/>
              <a:t>výklad</a:t>
            </a:r>
            <a:r>
              <a:rPr lang="pl-PL" sz="3200" dirty="0"/>
              <a:t> – </a:t>
            </a:r>
            <a:r>
              <a:rPr lang="pl-PL" sz="3200" dirty="0" err="1"/>
              <a:t>příklady</a:t>
            </a:r>
            <a:r>
              <a:rPr lang="pl-PL" sz="3200" dirty="0"/>
              <a:t> (</a:t>
            </a:r>
            <a:r>
              <a:rPr lang="pl-PL" sz="3200" dirty="0" err="1"/>
              <a:t>četná</a:t>
            </a:r>
            <a:r>
              <a:rPr lang="pl-PL" sz="3200" dirty="0"/>
              <a:t> </a:t>
            </a:r>
            <a:r>
              <a:rPr lang="pl-PL" sz="3200" dirty="0" err="1"/>
              <a:t>judikatura</a:t>
            </a:r>
            <a:r>
              <a:rPr lang="pl-PL" sz="3200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7918DC-22E7-48EC-9831-0193964CD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err="1"/>
              <a:t>Považuje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za </a:t>
            </a:r>
            <a:r>
              <a:rPr lang="pl-PL" sz="2400" dirty="0" err="1"/>
              <a:t>výkon</a:t>
            </a:r>
            <a:r>
              <a:rPr lang="pl-PL" sz="2400" dirty="0"/>
              <a:t> </a:t>
            </a:r>
            <a:r>
              <a:rPr lang="pl-PL" sz="2400" dirty="0" err="1"/>
              <a:t>veřejné</a:t>
            </a:r>
            <a:r>
              <a:rPr lang="pl-PL" sz="2400" dirty="0"/>
              <a:t> </a:t>
            </a:r>
            <a:r>
              <a:rPr lang="pl-PL" sz="2400" dirty="0" err="1"/>
              <a:t>správy</a:t>
            </a:r>
            <a:r>
              <a:rPr lang="pl-PL" sz="2400" dirty="0"/>
              <a:t>:</a:t>
            </a:r>
          </a:p>
          <a:p>
            <a:pPr lvl="1"/>
            <a:r>
              <a:rPr lang="pl-PL" sz="2000" dirty="0" err="1"/>
              <a:t>soudci</a:t>
            </a:r>
            <a:r>
              <a:rPr lang="pl-PL" sz="2000" dirty="0"/>
              <a:t>,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zástupci</a:t>
            </a:r>
            <a:r>
              <a:rPr lang="pl-PL" sz="2000" dirty="0"/>
              <a:t>, </a:t>
            </a:r>
          </a:p>
          <a:p>
            <a:pPr lvl="1"/>
            <a:r>
              <a:rPr lang="pl-PL" sz="2000" dirty="0" err="1"/>
              <a:t>nejvyšší</a:t>
            </a:r>
            <a:r>
              <a:rPr lang="pl-PL" sz="2000" dirty="0"/>
              <a:t>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úředníci</a:t>
            </a:r>
            <a:r>
              <a:rPr lang="pl-PL" sz="2000" dirty="0"/>
              <a:t> (</a:t>
            </a:r>
            <a:r>
              <a:rPr lang="pl-PL" sz="2000" dirty="0" err="1"/>
              <a:t>ministři</a:t>
            </a:r>
            <a:r>
              <a:rPr lang="pl-PL" sz="2000" dirty="0"/>
              <a:t>, </a:t>
            </a:r>
            <a:r>
              <a:rPr lang="pl-PL" sz="2000" dirty="0" err="1"/>
              <a:t>náměstci</a:t>
            </a:r>
            <a:r>
              <a:rPr lang="pl-PL" sz="2000" dirty="0"/>
              <a:t>, </a:t>
            </a:r>
            <a:r>
              <a:rPr lang="pl-PL" sz="2000" dirty="0" err="1"/>
              <a:t>vedoucí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orgánů</a:t>
            </a:r>
            <a:r>
              <a:rPr lang="pl-PL" sz="2000" dirty="0"/>
              <a:t>)</a:t>
            </a:r>
          </a:p>
          <a:p>
            <a:pPr lvl="1"/>
            <a:r>
              <a:rPr lang="pl-PL" sz="2000" dirty="0" err="1"/>
              <a:t>příslušníci</a:t>
            </a:r>
            <a:r>
              <a:rPr lang="pl-PL" sz="2000" dirty="0"/>
              <a:t> </a:t>
            </a:r>
            <a:r>
              <a:rPr lang="pl-PL" sz="2000" dirty="0" err="1"/>
              <a:t>ozbrojených</a:t>
            </a:r>
            <a:r>
              <a:rPr lang="pl-PL" sz="2000" dirty="0"/>
              <a:t> </a:t>
            </a:r>
            <a:r>
              <a:rPr lang="pl-PL" sz="2000" dirty="0" err="1"/>
              <a:t>sborů</a:t>
            </a:r>
            <a:r>
              <a:rPr lang="pl-PL" sz="2000" dirty="0"/>
              <a:t> (</a:t>
            </a:r>
            <a:r>
              <a:rPr lang="pl-PL" sz="2000" dirty="0" err="1"/>
              <a:t>policie</a:t>
            </a:r>
            <a:r>
              <a:rPr lang="pl-PL" sz="2000" dirty="0"/>
              <a:t>, </a:t>
            </a:r>
            <a:r>
              <a:rPr lang="pl-PL" sz="2000" dirty="0" err="1"/>
              <a:t>armáda</a:t>
            </a:r>
            <a:r>
              <a:rPr lang="pl-PL" sz="2000" dirty="0"/>
              <a:t>)</a:t>
            </a:r>
          </a:p>
          <a:p>
            <a:pPr lvl="1"/>
            <a:r>
              <a:rPr lang="pl-PL" sz="2000" dirty="0" err="1"/>
              <a:t>zpravodajské</a:t>
            </a:r>
            <a:r>
              <a:rPr lang="pl-PL" sz="2000" dirty="0"/>
              <a:t> </a:t>
            </a:r>
            <a:r>
              <a:rPr lang="pl-PL" sz="2000" dirty="0" err="1"/>
              <a:t>služby</a:t>
            </a:r>
            <a:endParaRPr lang="pl-PL" sz="2000" dirty="0"/>
          </a:p>
          <a:p>
            <a:pPr lvl="1"/>
            <a:r>
              <a:rPr lang="pl-PL" sz="2000" dirty="0" err="1"/>
              <a:t>diplomaté</a:t>
            </a:r>
            <a:r>
              <a:rPr lang="pl-PL" sz="2000" dirty="0"/>
              <a:t> </a:t>
            </a:r>
          </a:p>
          <a:p>
            <a:pPr lvl="1"/>
            <a:r>
              <a:rPr lang="pl-PL" sz="2000" dirty="0" err="1"/>
              <a:t>jiní</a:t>
            </a:r>
            <a:r>
              <a:rPr lang="pl-PL" sz="2000" dirty="0"/>
              <a:t> </a:t>
            </a:r>
            <a:r>
              <a:rPr lang="pl-PL" sz="2000" dirty="0" err="1"/>
              <a:t>státní</a:t>
            </a:r>
            <a:r>
              <a:rPr lang="pl-PL" sz="2000" dirty="0"/>
              <a:t> </a:t>
            </a:r>
            <a:r>
              <a:rPr lang="pl-PL" sz="2000" dirty="0" err="1"/>
              <a:t>úředníci</a:t>
            </a:r>
            <a:r>
              <a:rPr lang="pl-PL" sz="2000" dirty="0"/>
              <a:t> </a:t>
            </a:r>
            <a:r>
              <a:rPr lang="pl-PL" sz="2000" dirty="0" err="1"/>
              <a:t>pověření</a:t>
            </a:r>
            <a:r>
              <a:rPr lang="pl-PL" sz="2000" dirty="0"/>
              <a:t> </a:t>
            </a:r>
            <a:r>
              <a:rPr lang="pl-PL" sz="2000" dirty="0" err="1"/>
              <a:t>výkonem</a:t>
            </a:r>
            <a:r>
              <a:rPr lang="pl-PL" sz="2000" dirty="0"/>
              <a:t> </a:t>
            </a:r>
            <a:r>
              <a:rPr lang="pl-PL" sz="2000" dirty="0" err="1"/>
              <a:t>nebo</a:t>
            </a:r>
            <a:r>
              <a:rPr lang="pl-PL" sz="2000" dirty="0"/>
              <a:t> </a:t>
            </a:r>
            <a:r>
              <a:rPr lang="pl-PL" sz="2000" dirty="0" err="1"/>
              <a:t>kontrolou</a:t>
            </a:r>
            <a:r>
              <a:rPr lang="pl-PL" sz="2000" dirty="0"/>
              <a:t> </a:t>
            </a:r>
            <a:r>
              <a:rPr lang="pl-PL" sz="2000" dirty="0" err="1"/>
              <a:t>dodržování</a:t>
            </a:r>
            <a:r>
              <a:rPr lang="pl-PL" sz="2000" dirty="0"/>
              <a:t> </a:t>
            </a:r>
            <a:r>
              <a:rPr lang="pl-PL" sz="2000" dirty="0" err="1"/>
              <a:t>práva</a:t>
            </a:r>
            <a:endParaRPr lang="pl-PL" sz="2000" dirty="0"/>
          </a:p>
          <a:p>
            <a:r>
              <a:rPr lang="pl-PL" sz="2400" dirty="0" err="1"/>
              <a:t>Nepovažuje</a:t>
            </a:r>
            <a:r>
              <a:rPr lang="pl-PL" sz="2400" dirty="0"/>
              <a:t> </a:t>
            </a:r>
            <a:r>
              <a:rPr lang="pl-PL" sz="2400" dirty="0" err="1"/>
              <a:t>se</a:t>
            </a:r>
            <a:r>
              <a:rPr lang="pl-PL" sz="2400" dirty="0"/>
              <a:t> za </a:t>
            </a:r>
            <a:r>
              <a:rPr lang="pl-PL" sz="2400" dirty="0" err="1"/>
              <a:t>výkon</a:t>
            </a:r>
            <a:r>
              <a:rPr lang="pl-PL" sz="2400" dirty="0"/>
              <a:t> </a:t>
            </a:r>
            <a:r>
              <a:rPr lang="pl-PL" sz="2400" dirty="0" err="1"/>
              <a:t>veřejné</a:t>
            </a:r>
            <a:r>
              <a:rPr lang="pl-PL" sz="2400" dirty="0"/>
              <a:t> </a:t>
            </a:r>
            <a:r>
              <a:rPr lang="pl-PL" sz="2400" dirty="0" err="1"/>
              <a:t>správy</a:t>
            </a:r>
            <a:r>
              <a:rPr lang="pl-PL" sz="2400" dirty="0"/>
              <a:t>:</a:t>
            </a:r>
          </a:p>
          <a:p>
            <a:pPr lvl="1"/>
            <a:r>
              <a:rPr lang="pl-PL" sz="2000" dirty="0" err="1"/>
              <a:t>personál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škol</a:t>
            </a:r>
            <a:r>
              <a:rPr lang="pl-PL" sz="2000" dirty="0"/>
              <a:t>, </a:t>
            </a:r>
            <a:r>
              <a:rPr lang="pl-PL" sz="2000" dirty="0" err="1"/>
              <a:t>nemocnic</a:t>
            </a:r>
            <a:r>
              <a:rPr lang="pl-PL" sz="2000" dirty="0"/>
              <a:t> </a:t>
            </a:r>
            <a:r>
              <a:rPr lang="pl-PL" sz="2000" dirty="0" err="1"/>
              <a:t>apod</a:t>
            </a:r>
            <a:r>
              <a:rPr lang="pl-PL" sz="2000" dirty="0"/>
              <a:t>.</a:t>
            </a:r>
          </a:p>
          <a:p>
            <a:pPr lvl="1"/>
            <a:r>
              <a:rPr lang="pl-PL" sz="2000" dirty="0" err="1"/>
              <a:t>personál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drah</a:t>
            </a:r>
            <a:r>
              <a:rPr lang="pl-PL" sz="2000" dirty="0"/>
              <a:t> a </a:t>
            </a:r>
            <a:r>
              <a:rPr lang="pl-PL" sz="2000" dirty="0" err="1"/>
              <a:t>jiných</a:t>
            </a:r>
            <a:r>
              <a:rPr lang="pl-PL" sz="2000" dirty="0"/>
              <a:t> </a:t>
            </a:r>
            <a:r>
              <a:rPr lang="pl-PL" sz="2000" dirty="0" err="1"/>
              <a:t>státních</a:t>
            </a:r>
            <a:r>
              <a:rPr lang="pl-PL" sz="2000" dirty="0"/>
              <a:t> </a:t>
            </a:r>
            <a:r>
              <a:rPr lang="pl-PL" sz="2000" dirty="0" err="1"/>
              <a:t>dopravních</a:t>
            </a:r>
            <a:r>
              <a:rPr lang="pl-PL" sz="2000" dirty="0"/>
              <a:t> </a:t>
            </a:r>
            <a:r>
              <a:rPr lang="pl-PL" sz="2000" dirty="0" err="1"/>
              <a:t>společností</a:t>
            </a:r>
            <a:r>
              <a:rPr lang="pl-PL" sz="2000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2193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D62047E-2801-430B-8ABA-0EBE6E70E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325C1B"/>
              </a:gs>
              <a:gs pos="50000">
                <a:srgbClr val="6CC63A"/>
              </a:gs>
              <a:gs pos="100000">
                <a:srgbClr val="325C1B"/>
              </a:gs>
            </a:gsLst>
            <a:lin ang="5400000" scaled="1"/>
          </a:gradFill>
        </p:spPr>
        <p:txBody>
          <a:bodyPr/>
          <a:lstStyle/>
          <a:p>
            <a:pPr eaLnBrk="1"/>
            <a:r>
              <a:rPr lang="cs-CZ" altLang="cs-CZ" b="1"/>
              <a:t>Občanství  EU (od 1993)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6B08124-1799-4876-BD01-BD7E8BF289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66212" cy="5324475"/>
          </a:xfrm>
          <a:solidFill>
            <a:srgbClr val="CCFF99"/>
          </a:solidFill>
        </p:spPr>
        <p:txBody>
          <a:bodyPr/>
          <a:lstStyle/>
          <a:p>
            <a:pPr eaLnBrk="1">
              <a:lnSpc>
                <a:spcPct val="94000"/>
              </a:lnSpc>
            </a:pPr>
            <a:r>
              <a:rPr lang="cs-CZ" altLang="cs-CZ"/>
              <a:t>Maastrichtská smlouva o EU 1992/1993</a:t>
            </a:r>
          </a:p>
          <a:p>
            <a:pPr eaLnBrk="1">
              <a:lnSpc>
                <a:spcPct val="94000"/>
              </a:lnSpc>
            </a:pPr>
            <a:r>
              <a:rPr lang="cs-CZ" altLang="cs-CZ" b="1"/>
              <a:t>doplňuje (nenahrazuje) státní občanství</a:t>
            </a:r>
          </a:p>
          <a:p>
            <a:pPr eaLnBrk="1">
              <a:lnSpc>
                <a:spcPct val="94000"/>
              </a:lnSpc>
            </a:pPr>
            <a:r>
              <a:rPr lang="cs-CZ" altLang="cs-CZ"/>
              <a:t>žádné povinnosti</a:t>
            </a:r>
          </a:p>
          <a:p>
            <a:pPr eaLnBrk="1">
              <a:lnSpc>
                <a:spcPct val="94000"/>
              </a:lnSpc>
            </a:pPr>
            <a:r>
              <a:rPr lang="cs-CZ" altLang="cs-CZ" b="1"/>
              <a:t>práva: 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volný pohyb a pobyt, 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volební právo (EP, místní zastupitelstva)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petice, stížnosti ombudsmanovi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/>
              <a:t>	- diplomatická a konzulární ochrana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699910B-7BBA-4FEC-A855-50B6EA2A4B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- 1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B54D040A-EEF0-4535-808C-D25D55E30E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/>
            <a:r>
              <a:rPr lang="cs-CZ" altLang="cs-CZ"/>
              <a:t>směrnice 2004/38</a:t>
            </a:r>
          </a:p>
          <a:p>
            <a:pPr eaLnBrk="1"/>
            <a:r>
              <a:rPr lang="cs-CZ" altLang="cs-CZ"/>
              <a:t>sjednocená úprava pro všechny občany EU a rodinné příslušníky</a:t>
            </a:r>
          </a:p>
          <a:p>
            <a:pPr eaLnBrk="1"/>
            <a:r>
              <a:rPr lang="cs-CZ" altLang="cs-CZ" b="1"/>
              <a:t>vstup na území členského státu</a:t>
            </a:r>
          </a:p>
          <a:p>
            <a:pPr eaLnBrk="1"/>
            <a:r>
              <a:rPr lang="cs-CZ" altLang="cs-CZ" b="1"/>
              <a:t>pobyt do 3 měsíců</a:t>
            </a:r>
          </a:p>
          <a:p>
            <a:pPr eaLnBrk="1"/>
            <a:r>
              <a:rPr lang="cs-CZ" altLang="cs-CZ" b="1"/>
              <a:t>pobyt nad 3 měsíce</a:t>
            </a:r>
          </a:p>
          <a:p>
            <a:pPr eaLnBrk="1"/>
            <a:r>
              <a:rPr lang="cs-CZ" altLang="cs-CZ" b="1"/>
              <a:t>trvalý pobyt (nad 5 let)</a:t>
            </a:r>
          </a:p>
          <a:p>
            <a:pPr eaLnBrk="1"/>
            <a:endParaRPr lang="cs-CZ" altLang="cs-CZ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359AD239-C0DE-498B-A368-E5E9A925E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- 2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A32A106-F1B0-4E8B-B195-C480441D2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r>
              <a:rPr lang="cs-CZ" altLang="cs-CZ" sz="4000" b="1">
                <a:solidFill>
                  <a:srgbClr val="FF0000"/>
                </a:solidFill>
              </a:rPr>
              <a:t>Vstup na území členského státu</a:t>
            </a:r>
          </a:p>
          <a:p>
            <a:pPr eaLnBrk="1"/>
            <a:r>
              <a:rPr lang="cs-CZ" altLang="cs-CZ" sz="2400" b="1"/>
              <a:t>výjimky (zůstaly stejné):</a:t>
            </a:r>
          </a:p>
          <a:p>
            <a:pPr lvl="1" eaLnBrk="1"/>
            <a:r>
              <a:rPr lang="cs-CZ" altLang="cs-CZ" sz="2400"/>
              <a:t>ohrožení </a:t>
            </a:r>
            <a:r>
              <a:rPr lang="cs-CZ" altLang="cs-CZ" sz="2400" b="1">
                <a:solidFill>
                  <a:srgbClr val="CC0000"/>
                </a:solidFill>
              </a:rPr>
              <a:t>veřejného pořádku, veřejné bezpečnosti</a:t>
            </a:r>
          </a:p>
          <a:p>
            <a:pPr lvl="1" eaLnBrk="1"/>
            <a:r>
              <a:rPr lang="cs-CZ" altLang="cs-CZ" sz="2400"/>
              <a:t>ohrožení </a:t>
            </a:r>
            <a:r>
              <a:rPr lang="cs-CZ" altLang="cs-CZ" sz="2400" b="1">
                <a:solidFill>
                  <a:srgbClr val="CC0000"/>
                </a:solidFill>
              </a:rPr>
              <a:t>zdraví</a:t>
            </a:r>
            <a:r>
              <a:rPr lang="cs-CZ" altLang="cs-CZ" sz="2400"/>
              <a:t> vlastního obyvatelstva</a:t>
            </a:r>
            <a:endParaRPr lang="cs-CZ" altLang="cs-CZ" sz="2400" b="1"/>
          </a:p>
          <a:p>
            <a:pPr eaLnBrk="1"/>
            <a:r>
              <a:rPr lang="cs-CZ" altLang="cs-CZ" sz="2400" b="1"/>
              <a:t>doklady:</a:t>
            </a:r>
          </a:p>
          <a:p>
            <a:pPr lvl="1" eaLnBrk="1"/>
            <a:r>
              <a:rPr lang="cs-CZ" altLang="cs-CZ" sz="2400" b="1"/>
              <a:t>občané EU: průkaz totožnosti</a:t>
            </a:r>
          </a:p>
          <a:p>
            <a:pPr lvl="1" eaLnBrk="1"/>
            <a:r>
              <a:rPr lang="cs-CZ" altLang="cs-CZ" sz="2400" b="1"/>
              <a:t>rodinní příslušníci ze třetích zemí: pas (+ vízum)</a:t>
            </a:r>
          </a:p>
          <a:p>
            <a:pPr lvl="2" eaLnBrk="1"/>
            <a:r>
              <a:rPr lang="cs-CZ" altLang="cs-CZ" b="1"/>
              <a:t>nárok na získání víza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C86C6AC0-6124-4720-B029-AE670FD57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- 3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6699203-6BA9-4810-9DA4-92C9D4AA5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1908175"/>
            <a:ext cx="9066212" cy="5040313"/>
          </a:xfrm>
          <a:solidFill>
            <a:srgbClr val="CCFF99"/>
          </a:solidFill>
        </p:spPr>
        <p:txBody>
          <a:bodyPr/>
          <a:lstStyle/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0000"/>
                </a:solidFill>
              </a:rPr>
              <a:t>Pobyt do 3 měsíců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/>
              <a:t>bez formalit, bez podmínek</a:t>
            </a:r>
          </a:p>
          <a:p>
            <a:pPr eaLnBrk="1">
              <a:lnSpc>
                <a:spcPct val="94000"/>
              </a:lnSpc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rgbClr val="CC0000"/>
                </a:solidFill>
              </a:rPr>
              <a:t>Pobyt nad 3 měsíce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/>
              <a:t>podmínky: 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/>
              <a:t>zaměstnání, podnikání, dostatek prostředků, zdravotní pojištění – rodinní příslušníci (i cizinci ze 3. zemí)</a:t>
            </a:r>
          </a:p>
          <a:p>
            <a:pPr eaLnBrk="1">
              <a:lnSpc>
                <a:spcPct val="94000"/>
              </a:lnSpc>
            </a:pPr>
            <a:r>
              <a:rPr lang="cs-CZ" altLang="cs-CZ" sz="2400" b="1"/>
              <a:t>formality (na dobu určitou):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/>
              <a:t>občan EU: osvědčení o registraci („povolení k pobytu“)</a:t>
            </a:r>
          </a:p>
          <a:p>
            <a:pPr lvl="1" eaLnBrk="1">
              <a:lnSpc>
                <a:spcPct val="94000"/>
              </a:lnSpc>
            </a:pPr>
            <a:r>
              <a:rPr lang="cs-CZ" altLang="cs-CZ" sz="2400"/>
              <a:t>rodinný příslušník (i cizinec ze 3. země): pobytová karta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AB2B6D6B-5482-4411-A17C-44FD6D82A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/>
              <a:t>Režim pohybu a pobytu - 4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2B405FC-E777-43DA-8747-588D951AF0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endParaRPr lang="cs-CZ" altLang="cs-CZ" sz="3600" b="1">
              <a:solidFill>
                <a:srgbClr val="CC0000"/>
              </a:solidFill>
            </a:endParaRPr>
          </a:p>
          <a:p>
            <a:pPr eaLnBrk="1">
              <a:buFont typeface="Wingdings" panose="05000000000000000000" pitchFamily="2" charset="2"/>
              <a:buNone/>
            </a:pPr>
            <a:r>
              <a:rPr lang="cs-CZ" altLang="cs-CZ" sz="3600" b="1">
                <a:solidFill>
                  <a:srgbClr val="CC0000"/>
                </a:solidFill>
              </a:rPr>
              <a:t>Právo trvalého pobytu</a:t>
            </a:r>
          </a:p>
          <a:p>
            <a:pPr eaLnBrk="1"/>
            <a:r>
              <a:rPr lang="cs-CZ" altLang="cs-CZ"/>
              <a:t>vznik: legální pobyt 5 let bez většího přerušení</a:t>
            </a:r>
          </a:p>
          <a:p>
            <a:pPr eaLnBrk="1"/>
            <a:r>
              <a:rPr lang="cs-CZ" altLang="cs-CZ"/>
              <a:t>dokumenty (na dobu neurčitou):</a:t>
            </a:r>
          </a:p>
          <a:p>
            <a:pPr lvl="1" eaLnBrk="1"/>
            <a:r>
              <a:rPr lang="cs-CZ" altLang="cs-CZ"/>
              <a:t>občan EU – doklad o trvalém pobytu</a:t>
            </a:r>
          </a:p>
          <a:p>
            <a:pPr lvl="1" eaLnBrk="1"/>
            <a:r>
              <a:rPr lang="cs-CZ" altLang="cs-CZ"/>
              <a:t>rodinný příslušník: karta trvalého pobytu</a:t>
            </a:r>
          </a:p>
          <a:p>
            <a:pPr eaLnBrk="1"/>
            <a:endParaRPr lang="cs-CZ" altLang="cs-CZ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C8D6A981-5B31-44B7-93B1-F50D70356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2609850"/>
          </a:xfrm>
          <a:gradFill rotWithShape="1">
            <a:gsLst>
              <a:gs pos="0">
                <a:srgbClr val="6CC63A"/>
              </a:gs>
              <a:gs pos="50000">
                <a:schemeClr val="accent1"/>
              </a:gs>
              <a:gs pos="100000">
                <a:srgbClr val="6CC63A"/>
              </a:gs>
            </a:gsLst>
            <a:lin ang="5400000" scaled="1"/>
          </a:gradFill>
        </p:spPr>
        <p:txBody>
          <a:bodyPr/>
          <a:lstStyle/>
          <a:p>
            <a:pPr eaLnBrk="1">
              <a:defRPr/>
            </a:pPr>
            <a:r>
              <a:rPr lang="cs-CZ" b="1" dirty="0"/>
              <a:t>Režim pohybu a pobytu – </a:t>
            </a:r>
            <a:r>
              <a:rPr lang="cs-CZ" b="1" dirty="0">
                <a:solidFill>
                  <a:srgbClr val="C00000"/>
                </a:solidFill>
              </a:rPr>
              <a:t>zákaz diskriminace podle státní příslušnosti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3E88179-C945-4969-B5D0-2AC8EC8C6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3132138"/>
            <a:ext cx="9066212" cy="3621087"/>
          </a:xfrm>
          <a:solidFill>
            <a:srgbClr val="CCFF99"/>
          </a:solidFill>
        </p:spPr>
        <p:txBody>
          <a:bodyPr/>
          <a:lstStyle/>
          <a:p>
            <a:pPr eaLnBrk="1">
              <a:buFont typeface="Wingdings" panose="05000000000000000000" pitchFamily="2" charset="2"/>
              <a:buNone/>
            </a:pPr>
            <a:r>
              <a:rPr lang="cs-CZ" altLang="cs-CZ" sz="4000" b="1" dirty="0">
                <a:solidFill>
                  <a:srgbClr val="CC0000"/>
                </a:solidFill>
              </a:rPr>
              <a:t>  Ve všech oblastech </a:t>
            </a:r>
            <a:r>
              <a:rPr lang="cs-CZ" altLang="cs-CZ" sz="4000" b="1" u="sng" dirty="0">
                <a:solidFill>
                  <a:srgbClr val="CC0000"/>
                </a:solidFill>
              </a:rPr>
              <a:t>působnosti Smlouvy o fungování EU</a:t>
            </a:r>
            <a:r>
              <a:rPr lang="cs-CZ" altLang="cs-CZ" sz="4000" b="1" dirty="0">
                <a:solidFill>
                  <a:srgbClr val="CC0000"/>
                </a:solidFill>
              </a:rPr>
              <a:t>:</a:t>
            </a:r>
            <a:r>
              <a:rPr lang="cs-CZ" altLang="cs-CZ" dirty="0"/>
              <a:t> </a:t>
            </a:r>
          </a:p>
          <a:p>
            <a:pPr eaLnBrk="1">
              <a:buFont typeface="Wingdings" panose="05000000000000000000" pitchFamily="2" charset="2"/>
              <a:buNone/>
            </a:pPr>
            <a:r>
              <a:rPr lang="cs-CZ" altLang="cs-CZ" dirty="0"/>
              <a:t>   </a:t>
            </a:r>
            <a:r>
              <a:rPr lang="cs-CZ" altLang="cs-CZ" sz="4000" dirty="0"/>
              <a:t>zaručeno stejné zacházení jako vůči státním příslušníkům hostitelského státu</a:t>
            </a:r>
          </a:p>
          <a:p>
            <a:pPr eaLnBrk="1"/>
            <a:endParaRPr lang="cs-CZ" alt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E609077-0AB0-4BE5-A24C-7A29CB277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539750"/>
            <a:ext cx="9069388" cy="2016125"/>
          </a:xfrm>
          <a:solidFill>
            <a:srgbClr val="FFCC66"/>
          </a:solidFill>
        </p:spPr>
        <p:txBody>
          <a:bodyPr/>
          <a:lstStyle/>
          <a:p>
            <a:pPr eaLnBrk="1">
              <a:lnSpc>
                <a:spcPct val="93000"/>
              </a:lnSpc>
              <a:buSzPct val="100000"/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cs-CZ" altLang="cs-CZ" sz="3400" b="1" dirty="0">
                <a:ea typeface="Arial Unicode MS" pitchFamily="34" charset="-128"/>
              </a:rPr>
              <a:t>Volný pohyb osob (pracovníků) v EHS</a:t>
            </a:r>
            <a:br>
              <a:rPr lang="cs-CZ" altLang="cs-CZ" sz="3400" b="1" dirty="0">
                <a:ea typeface="Arial Unicode MS" pitchFamily="34" charset="-128"/>
              </a:rPr>
            </a:br>
            <a:r>
              <a:rPr lang="cs-CZ" altLang="cs-CZ" sz="3400" b="1" u="sng" dirty="0">
                <a:ea typeface="Arial Unicode MS" pitchFamily="34" charset="-128"/>
              </a:rPr>
              <a:t>(ekonomická svoboda </a:t>
            </a:r>
            <a:r>
              <a:rPr lang="cs-CZ" altLang="cs-CZ" sz="3400" b="1" dirty="0">
                <a:ea typeface="Arial Unicode MS" pitchFamily="34" charset="-128"/>
              </a:rPr>
              <a:t>jako součást společného trhu)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370DDF1-9988-48A9-B39B-D2D1EEE31B9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60375" y="2555875"/>
            <a:ext cx="9180513" cy="4608513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>
                <a:solidFill>
                  <a:schemeClr val="accent2"/>
                </a:solidFill>
              </a:rPr>
              <a:t>  </a:t>
            </a:r>
            <a:r>
              <a:rPr lang="cs-CZ" altLang="cs-CZ" sz="3200" b="1" dirty="0">
                <a:solidFill>
                  <a:schemeClr val="accent2"/>
                </a:solidFill>
              </a:rPr>
              <a:t>Původně (tj. do počátku 90. let):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u="sng" dirty="0"/>
              <a:t>ekonomická svoboda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dirty="0"/>
              <a:t>- pravidla pro volný </a:t>
            </a:r>
          </a:p>
          <a:p>
            <a:pPr marL="457200" lvl="1" indent="-457200" eaLnBrk="1"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chemeClr val="bg1">
                    <a:lumMod val="65000"/>
                  </a:schemeClr>
                </a:solidFill>
              </a:rPr>
              <a:t>pohyb</a:t>
            </a:r>
            <a:r>
              <a:rPr lang="cs-CZ" altLang="cs-CZ" sz="3200" dirty="0">
                <a:solidFill>
                  <a:schemeClr val="bg1">
                    <a:lumMod val="65000"/>
                  </a:schemeClr>
                </a:solidFill>
              </a:rPr>
              <a:t> (krátkodobý – turistika bez víz) a</a:t>
            </a:r>
          </a:p>
          <a:p>
            <a:pPr marL="457200" lvl="1" indent="-457200" eaLnBrk="1"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dirty="0">
                <a:solidFill>
                  <a:srgbClr val="C00000"/>
                </a:solidFill>
              </a:rPr>
              <a:t>pohyb/</a:t>
            </a:r>
            <a:r>
              <a:rPr lang="cs-CZ" altLang="cs-CZ" sz="3200" b="1" dirty="0">
                <a:solidFill>
                  <a:srgbClr val="CC3300"/>
                </a:solidFill>
              </a:rPr>
              <a:t>pobyt </a:t>
            </a:r>
            <a:r>
              <a:rPr lang="cs-CZ" altLang="cs-CZ" sz="3200" dirty="0"/>
              <a:t>(krátkodobý pobyt nebo přestěhování pouze za účelem ekonomické aktivity v jiném členském státě)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1CAE73F8-FF8B-487F-867C-2E41BE5D0E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1151855"/>
          </a:xfrm>
          <a:solidFill>
            <a:srgbClr val="FFCC66"/>
          </a:solidFill>
        </p:spPr>
        <p:txBody>
          <a:bodyPr/>
          <a:lstStyle/>
          <a:p>
            <a:pPr eaLnBrk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/>
              <a:t>Volný pohyb pracovníků 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FEF3615-426D-488A-B40F-ACB6ACEC0F30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1979637"/>
            <a:ext cx="9180513" cy="5113313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>
                <a:solidFill>
                  <a:schemeClr val="accent2"/>
                </a:solidFill>
              </a:rPr>
              <a:t>Zahrnuje tato práva (demonstrativní výčet):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opuštění svého státu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vstup a pobyt na území jiného členského státu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 dirty="0"/>
              <a:t>- právo ucházet se o zaměstnání, být zaměstnán, pobírat důchod atd. – vše za stejných podmínek jako domácí občané </a:t>
            </a:r>
            <a:r>
              <a:rPr lang="cs-CZ" altLang="cs-CZ" sz="3600" b="1" dirty="0">
                <a:solidFill>
                  <a:srgbClr val="CC0000"/>
                </a:solidFill>
              </a:rPr>
              <a:t>(zákaz diskriminace podle státní příslušnosti)</a:t>
            </a:r>
            <a:r>
              <a:rPr lang="cs-CZ" altLang="cs-CZ" sz="3600" b="1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3F931B-8311-4385-AA61-33DDC8C59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1818282"/>
          </a:xfrm>
          <a:solidFill>
            <a:srgbClr val="FF0000"/>
          </a:solidFill>
        </p:spPr>
        <p:txBody>
          <a:bodyPr/>
          <a:lstStyle/>
          <a:p>
            <a:r>
              <a:rPr lang="pl-PL" sz="3600" dirty="0">
                <a:solidFill>
                  <a:srgbClr val="FFFF99"/>
                </a:solidFill>
              </a:rPr>
              <a:t>Příklad: Rakousko – dětské přídavky</a:t>
            </a:r>
            <a:br>
              <a:rPr lang="pl-PL" sz="3600" dirty="0">
                <a:solidFill>
                  <a:srgbClr val="FFFF99"/>
                </a:solidFill>
              </a:rPr>
            </a:br>
            <a:r>
              <a:rPr lang="pl-PL" sz="3600" dirty="0">
                <a:solidFill>
                  <a:srgbClr val="FFFF99"/>
                </a:solidFill>
              </a:rPr>
              <a:t>Diskriminace zahraničních pracovníků?</a:t>
            </a:r>
            <a:br>
              <a:rPr lang="pl-PL" sz="3600" dirty="0">
                <a:solidFill>
                  <a:srgbClr val="FFFF99"/>
                </a:solidFill>
              </a:rPr>
            </a:br>
            <a:r>
              <a:rPr lang="pl-PL" sz="3200" i="1" dirty="0">
                <a:solidFill>
                  <a:schemeClr val="tx1"/>
                </a:solidFill>
              </a:rPr>
              <a:t>(jen pro zajímavost)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B999B7-93CE-460E-ACE5-19A4683A4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2411685"/>
            <a:ext cx="9066212" cy="4341540"/>
          </a:xfrm>
        </p:spPr>
        <p:txBody>
          <a:bodyPr/>
          <a:lstStyle/>
          <a:p>
            <a:r>
              <a:rPr lang="cs-CZ" sz="1800" b="1" dirty="0">
                <a:solidFill>
                  <a:schemeClr val="tx1"/>
                </a:solidFill>
              </a:rPr>
              <a:t>Evropská komise zažalovala Rakousko u Soudního dvora EU kvůli takzvané indexaci přídavků na děti pracujících cizinců. Podle ní je opatření diskriminační a v rozporu s unijním právem.</a:t>
            </a:r>
          </a:p>
          <a:p>
            <a:r>
              <a:rPr lang="cs-CZ" sz="1800" dirty="0">
                <a:solidFill>
                  <a:schemeClr val="tx1"/>
                </a:solidFill>
              </a:rPr>
              <a:t>Rakousko od 1. ledna 2019 snížilo přídavky na děti lidí z jiných zemí Evropské unie, kteří sice v Rakousku pracují, ale jejich potomci žijí ve vlasti. Na základě indexace přídavky odpovídají životním nákladům v zemích jejich původu. Výsledkem je především to, že pracovníci z chudších členských zemí včetně Česka či Slovenska dostávají na své děti žijící doma méně peněz, zatímco zaměstnanci z bohatších zemí naopak více.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1800" dirty="0">
                <a:solidFill>
                  <a:schemeClr val="tx1"/>
                </a:solidFill>
              </a:rPr>
              <a:t>Unijní soud se případem zabývá od konce letošního dubna, kdy se na něj obrátil s dotazem ohledně slučitelnosti s unijním právem finanční soud v Rakousku. Ten tak učinil na základě stížnosti české </a:t>
            </a:r>
            <a:r>
              <a:rPr lang="cs-CZ" sz="1800" dirty="0" err="1">
                <a:solidFill>
                  <a:schemeClr val="tx1"/>
                </a:solidFill>
              </a:rPr>
              <a:t>pendlerky</a:t>
            </a:r>
            <a:r>
              <a:rPr lang="cs-CZ" sz="1800" dirty="0">
                <a:solidFill>
                  <a:schemeClr val="tx1"/>
                </a:solidFill>
              </a:rPr>
              <a:t>, které krácení krácení přídavků postihlo (řízení o předběžné otázce – čl. 267 SFEU)</a:t>
            </a:r>
            <a:endParaRPr lang="pl-PL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26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432C8C5-2A8F-4DC5-959C-A18FF98E0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233363"/>
            <a:ext cx="9066212" cy="954087"/>
          </a:xfrm>
          <a:solidFill>
            <a:srgbClr val="FFFF00"/>
          </a:solidFill>
        </p:spPr>
        <p:txBody>
          <a:bodyPr/>
          <a:lstStyle/>
          <a:p>
            <a:r>
              <a:rPr lang="cs-CZ" altLang="cs-CZ" sz="4000"/>
              <a:t>Volný pohyb pracovníků – čl. 45 SFEU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D56AF662-1F2A-4563-93F8-3772D73FA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331913"/>
            <a:ext cx="9066212" cy="5976937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2000" dirty="0"/>
              <a:t>1. Je zajištěn volný pohyb pracovníků v Unii. </a:t>
            </a:r>
          </a:p>
          <a:p>
            <a:r>
              <a:rPr lang="cs-CZ" altLang="cs-CZ" sz="2000" dirty="0"/>
              <a:t>2. Volný pohyb pracovníků zahrnuje </a:t>
            </a:r>
            <a:r>
              <a:rPr lang="cs-CZ" altLang="cs-CZ" sz="2000" b="1" dirty="0">
                <a:solidFill>
                  <a:srgbClr val="FF0000"/>
                </a:solidFill>
              </a:rPr>
              <a:t>odstranění jakékoli diskriminace mezi pracovníky členských států na základě státní příslušnosti, </a:t>
            </a:r>
            <a:r>
              <a:rPr lang="cs-CZ" altLang="cs-CZ" sz="2000" dirty="0"/>
              <a:t>pokud jde o zaměstnávání, odměnu za práci a jiné pracovní podmínky. </a:t>
            </a:r>
          </a:p>
          <a:p>
            <a:r>
              <a:rPr lang="cs-CZ" altLang="cs-CZ" sz="2000" dirty="0"/>
              <a:t>3. S výhradou omezení odůvodněných </a:t>
            </a:r>
            <a:r>
              <a:rPr lang="cs-CZ" altLang="cs-CZ" sz="2000" b="1" dirty="0"/>
              <a:t>veřejným pořádkem, veřejnou bezpečností a ochranou zdraví</a:t>
            </a:r>
            <a:r>
              <a:rPr lang="cs-CZ" altLang="cs-CZ" sz="2000" dirty="0"/>
              <a:t> zahrnuje právo: </a:t>
            </a:r>
          </a:p>
          <a:p>
            <a:pPr lvl="1"/>
            <a:r>
              <a:rPr lang="cs-CZ" altLang="cs-CZ" sz="2000" dirty="0"/>
              <a:t>a) ucházet se o skutečně nabízená pracovní místa; </a:t>
            </a:r>
          </a:p>
          <a:p>
            <a:pPr lvl="1"/>
            <a:r>
              <a:rPr lang="cs-CZ" altLang="cs-CZ" sz="2000" dirty="0"/>
              <a:t>b) pohybovat se za tím účelem volně na území členských států; </a:t>
            </a:r>
          </a:p>
          <a:p>
            <a:pPr lvl="1"/>
            <a:r>
              <a:rPr lang="cs-CZ" altLang="cs-CZ" sz="2000" dirty="0"/>
              <a:t>c) pobývat v některém z členských států za účelem výkonu zaměstnání v souladu s právními a správními předpisy, jež upravují zaměstnávání vlastních státních příslušníků; </a:t>
            </a:r>
          </a:p>
          <a:p>
            <a:pPr lvl="1"/>
            <a:r>
              <a:rPr lang="cs-CZ" altLang="cs-CZ" sz="2000" dirty="0"/>
              <a:t>d) zůstat na území členského státu po skončení zaměstnání za podmínek, které budou předmětem nařízení vydaných Komisí. </a:t>
            </a:r>
          </a:p>
          <a:p>
            <a:r>
              <a:rPr lang="cs-CZ" altLang="cs-CZ" sz="2000" b="1" dirty="0">
                <a:solidFill>
                  <a:srgbClr val="FF0000"/>
                </a:solidFill>
              </a:rPr>
              <a:t>4. Tento článek se nepoužije pro zaměstnání ve veřejné správě. </a:t>
            </a:r>
          </a:p>
          <a:p>
            <a:endParaRPr lang="cs-CZ" alt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6FAD08CE-81DA-4948-9131-A73C0E4C1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Nárok na sociální dávky v EU</a:t>
            </a:r>
            <a:endParaRPr lang="cs-CZ" altLang="cs-CZ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865AE111-8F0C-4AE0-9DA1-B7E1E4AA3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>
                <a:solidFill>
                  <a:srgbClr val="C00000"/>
                </a:solidFill>
              </a:rPr>
              <a:t>Základní pravidlo: sociální zabezpečení občanů se odvíjí od země, ve které občan </a:t>
            </a:r>
            <a:r>
              <a:rPr lang="cs-CZ" altLang="cs-CZ" sz="2400" b="1" dirty="0">
                <a:solidFill>
                  <a:srgbClr val="C00000"/>
                </a:solidFill>
              </a:rPr>
              <a:t>pracuje</a:t>
            </a:r>
            <a:r>
              <a:rPr lang="cs-CZ" altLang="cs-CZ" sz="2400" dirty="0">
                <a:solidFill>
                  <a:srgbClr val="C00000"/>
                </a:solidFill>
              </a:rPr>
              <a:t> a </a:t>
            </a:r>
            <a:r>
              <a:rPr lang="cs-CZ" altLang="cs-CZ" sz="2400" b="1" dirty="0">
                <a:solidFill>
                  <a:srgbClr val="C00000"/>
                </a:solidFill>
              </a:rPr>
              <a:t>odvádí sociální pojištění. </a:t>
            </a:r>
          </a:p>
          <a:p>
            <a:r>
              <a:rPr lang="cs-CZ" altLang="cs-CZ" sz="2400" b="1" dirty="0"/>
              <a:t>občanství nehraje roli</a:t>
            </a:r>
          </a:p>
          <a:p>
            <a:pPr>
              <a:spcAft>
                <a:spcPct val="0"/>
              </a:spcAft>
            </a:pPr>
            <a:r>
              <a:rPr lang="cs-CZ" altLang="cs-CZ" sz="2400" dirty="0"/>
              <a:t>týká se to především dávek: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nemoci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mateřství a rovnocenné otcovské dávky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 invaliditě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ve stáří</a:t>
            </a:r>
          </a:p>
          <a:p>
            <a:pPr lvl="1">
              <a:spcAft>
                <a:spcPct val="0"/>
              </a:spcAft>
            </a:pPr>
            <a:r>
              <a:rPr lang="cs-CZ" altLang="cs-CZ" sz="2400" dirty="0"/>
              <a:t>při pracovních úrazech a nemocech z povolání</a:t>
            </a:r>
          </a:p>
          <a:p>
            <a:pPr lvl="1">
              <a:spcAft>
                <a:spcPts val="600"/>
              </a:spcAft>
            </a:pPr>
            <a:r>
              <a:rPr lang="cs-CZ" altLang="cs-CZ" sz="2400" dirty="0"/>
              <a:t>v nezaměstnanosti (nikoli hned po příjezdu)</a:t>
            </a:r>
          </a:p>
          <a:p>
            <a:pPr>
              <a:spcAft>
                <a:spcPts val="600"/>
              </a:spcAft>
            </a:pPr>
            <a:r>
              <a:rPr lang="cs-CZ" altLang="cs-CZ" sz="2400" dirty="0"/>
              <a:t>V zemi, kde se odvádí pojištění: asimilační režim (EU, EHP a Švýcarsko)</a:t>
            </a:r>
          </a:p>
          <a:p>
            <a:endParaRPr lang="cs-CZ" altLang="cs-CZ" b="1" dirty="0"/>
          </a:p>
          <a:p>
            <a:endParaRPr lang="cs-CZ" alt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306CD1C-49FA-4C77-8798-328B916FF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CC00"/>
          </a:solidFill>
        </p:spPr>
        <p:txBody>
          <a:bodyPr/>
          <a:lstStyle/>
          <a:p>
            <a:pPr eaLnBrk="1"/>
            <a:r>
              <a:rPr lang="cs-CZ" altLang="cs-CZ" sz="4000" b="1"/>
              <a:t>Volný pohyb dalších osob ekonomicky činných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4C37A35-14A5-4D99-AD39-692F91D0E3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3238" y="2124075"/>
            <a:ext cx="9066212" cy="4895850"/>
          </a:xfrm>
        </p:spPr>
        <p:txBody>
          <a:bodyPr/>
          <a:lstStyle/>
          <a:p>
            <a:pPr eaLnBrk="1"/>
            <a:r>
              <a:rPr lang="cs-CZ" altLang="cs-CZ" dirty="0"/>
              <a:t>podnikatelé, živnostníci, advokáti, umělci apod.</a:t>
            </a:r>
          </a:p>
          <a:p>
            <a:pPr eaLnBrk="1"/>
            <a:r>
              <a:rPr lang="cs-CZ" altLang="cs-CZ" dirty="0"/>
              <a:t>platí </a:t>
            </a:r>
            <a:r>
              <a:rPr lang="cs-CZ" altLang="cs-CZ" b="1" dirty="0"/>
              <a:t>stejný režim, </a:t>
            </a:r>
            <a:r>
              <a:rPr lang="cs-CZ" altLang="cs-CZ" dirty="0"/>
              <a:t>tj. </a:t>
            </a:r>
            <a:r>
              <a:rPr lang="cs-CZ" altLang="cs-CZ" b="1" dirty="0"/>
              <a:t>zákaz diskriminace podle státní příslušnosti</a:t>
            </a:r>
          </a:p>
          <a:p>
            <a:pPr eaLnBrk="1"/>
            <a:r>
              <a:rPr lang="cs-CZ" altLang="cs-CZ" dirty="0"/>
              <a:t>sociální dávky: jako u pracovníků</a:t>
            </a:r>
          </a:p>
          <a:p>
            <a:pPr eaLnBrk="1"/>
            <a:r>
              <a:rPr lang="cs-CZ" altLang="cs-CZ" dirty="0"/>
              <a:t>národní režim:</a:t>
            </a:r>
          </a:p>
          <a:p>
            <a:pPr lvl="1" eaLnBrk="1"/>
            <a:r>
              <a:rPr lang="cs-CZ" altLang="cs-CZ" b="1" dirty="0"/>
              <a:t>uznávání kvalifikace,</a:t>
            </a:r>
            <a:r>
              <a:rPr lang="cs-CZ" altLang="cs-CZ" dirty="0"/>
              <a:t> vázané živnosti</a:t>
            </a:r>
          </a:p>
          <a:p>
            <a:pPr lvl="1" eaLnBrk="1"/>
            <a:r>
              <a:rPr lang="cs-CZ" altLang="cs-CZ" dirty="0"/>
              <a:t>harmonizační směrnice: uznávání vzdělání, osvědčení o vzdělání, 2 metody úpravy (lékaři)</a:t>
            </a:r>
          </a:p>
          <a:p>
            <a:pPr eaLnBrk="1"/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D4EBA25-C73C-42CD-AC7F-5B3850081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825" y="323850"/>
            <a:ext cx="9069388" cy="1295747"/>
          </a:xfrm>
          <a:solidFill>
            <a:srgbClr val="FFCC66"/>
          </a:solidFill>
        </p:spPr>
        <p:txBody>
          <a:bodyPr/>
          <a:lstStyle/>
          <a:p>
            <a:pPr eaLnBrk="1">
              <a:lnSpc>
                <a:spcPct val="93000"/>
              </a:lnSpc>
              <a:buSzPct val="100000"/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cs-CZ" altLang="cs-CZ" sz="3400" b="1" dirty="0">
                <a:ea typeface="Arial Unicode MS" pitchFamily="34" charset="-128"/>
              </a:rPr>
              <a:t>Volný pohyb osob v EHS (EU) obecně - </a:t>
            </a:r>
            <a:r>
              <a:rPr lang="cs-CZ" altLang="cs-CZ" sz="3400" b="1" u="sng" dirty="0">
                <a:ea typeface="Arial Unicode MS" pitchFamily="34" charset="-128"/>
              </a:rPr>
              <a:t>výjimky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A105082-55F6-469B-B692-C07BC5339D1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360363" y="1763613"/>
            <a:ext cx="9359900" cy="5472212"/>
          </a:xfrm>
        </p:spPr>
        <p:txBody>
          <a:bodyPr anchor="ctr"/>
          <a:lstStyle/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663300"/>
                </a:solidFill>
              </a:rPr>
              <a:t>1. Odmítnutí vstupu na své území, vyhoštění: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ohrožení veřejného pořádku, veřejné bezpečnosti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ohrožení zdraví vlastního obyvatelstva (</a:t>
            </a:r>
            <a:r>
              <a:rPr lang="cs-CZ" altLang="cs-CZ" dirty="0" err="1"/>
              <a:t>covid</a:t>
            </a:r>
            <a:r>
              <a:rPr lang="cs-CZ" altLang="cs-CZ" dirty="0"/>
              <a:t>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663300"/>
                </a:solidFill>
              </a:rPr>
              <a:t>2.</a:t>
            </a:r>
            <a:r>
              <a:rPr lang="cs-CZ" altLang="cs-CZ" sz="3200" i="1" dirty="0">
                <a:solidFill>
                  <a:srgbClr val="663300"/>
                </a:solidFill>
              </a:rPr>
              <a:t> </a:t>
            </a:r>
            <a:r>
              <a:rPr lang="cs-CZ" altLang="cs-CZ" sz="3200" b="1" i="1" dirty="0">
                <a:solidFill>
                  <a:srgbClr val="663300"/>
                </a:solidFill>
              </a:rPr>
              <a:t>Odmítnutí vykonávat zaměstnání: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</a:t>
            </a:r>
            <a:r>
              <a:rPr lang="cs-CZ" altLang="cs-CZ" b="1" dirty="0">
                <a:solidFill>
                  <a:srgbClr val="FF0000"/>
                </a:solidFill>
              </a:rPr>
              <a:t>zaměstnání ve státní správě s podílem na výkonu      	státní moci (viz dále)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 i="1" dirty="0">
                <a:solidFill>
                  <a:srgbClr val="540000"/>
                </a:solidFill>
              </a:rPr>
              <a:t>3. Odmítnutí dlouhodobého pobytu u jiných osob než pracovníků: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- </a:t>
            </a:r>
            <a:r>
              <a:rPr lang="cs-CZ" altLang="cs-CZ" dirty="0">
                <a:solidFill>
                  <a:srgbClr val="006600"/>
                </a:solidFill>
              </a:rPr>
              <a:t>nedostatek finančních zdrojů (živobytí)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>
                <a:solidFill>
                  <a:srgbClr val="006600"/>
                </a:solidFill>
              </a:rPr>
              <a:t>	- nedostatek nemocenského pojištění</a:t>
            </a:r>
          </a:p>
          <a:p>
            <a:pPr marL="0" lvl="1" indent="0" eaLnBrk="1">
              <a:spcAft>
                <a:spcPct val="0"/>
              </a:spcAft>
              <a:buFont typeface="Symbol" panose="05050102010706020507" pitchFamily="18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dirty="0"/>
              <a:t>	</a:t>
            </a:r>
            <a:r>
              <a:rPr lang="cs-CZ" altLang="cs-CZ" b="1" dirty="0">
                <a:solidFill>
                  <a:srgbClr val="FF0000"/>
                </a:solidFill>
              </a:rPr>
              <a:t>-</a:t>
            </a:r>
            <a:r>
              <a:rPr lang="cs-CZ" altLang="cs-CZ" dirty="0"/>
              <a:t>- důvody v bodu 1 (např. obchod s drogami)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4CE291D-F1F2-494E-A4E7-9B7965B301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233363"/>
            <a:ext cx="9066212" cy="1890290"/>
          </a:xfrm>
          <a:solidFill>
            <a:srgbClr val="FFCC00"/>
          </a:solidFill>
        </p:spPr>
        <p:txBody>
          <a:bodyPr/>
          <a:lstStyle/>
          <a:p>
            <a:pPr eaLnBrk="1"/>
            <a:r>
              <a:rPr lang="cs-CZ" altLang="cs-CZ" sz="3200" b="1" dirty="0">
                <a:solidFill>
                  <a:srgbClr val="C00000"/>
                </a:solidFill>
              </a:rPr>
              <a:t>Speciální výjimka </a:t>
            </a:r>
            <a:r>
              <a:rPr lang="cs-CZ" altLang="cs-CZ" sz="3200" b="1" dirty="0"/>
              <a:t>pro všechny kategorie ekonomicky činných osob – odmítnutí zaměstnání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5FF67F7-D8E5-4C06-B5F9-8686455EEC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4527" y="2267669"/>
            <a:ext cx="9066212" cy="4680248"/>
          </a:xfrm>
        </p:spPr>
        <p:txBody>
          <a:bodyPr/>
          <a:lstStyle/>
          <a:p>
            <a:pPr eaLnBrk="1"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Čl. 45 odst. 4 SFEU: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</a:rPr>
              <a:t>4. Tento článek se nepoužije pro zaměstnání ve veřejné správě. </a:t>
            </a:r>
          </a:p>
          <a:p>
            <a:pPr marL="104775" indent="0">
              <a:buFont typeface="Wingdings" panose="05000000000000000000" pitchFamily="2" charset="2"/>
              <a:buNone/>
              <a:defRPr/>
            </a:pPr>
            <a:r>
              <a:rPr lang="cs-CZ" sz="2400" dirty="0"/>
              <a:t>Čl. 51: Ustanovení této kapitoly (služby) se nevztahují na činnosti, které jsou v příslušném členském státě spjaty, i když jen příležitostně, s výkonem veřejné moci. </a:t>
            </a:r>
          </a:p>
          <a:p>
            <a:pPr eaLnBrk="1">
              <a:defRPr/>
            </a:pPr>
            <a:r>
              <a:rPr lang="cs-CZ" altLang="cs-CZ" sz="2400" dirty="0"/>
              <a:t>pojem veřejná správa – v čl. 45 chybí definice, je v rozsudku </a:t>
            </a:r>
            <a:r>
              <a:rPr lang="cs-CZ" altLang="cs-CZ" sz="2400" dirty="0" err="1"/>
              <a:t>Lawrie</a:t>
            </a:r>
            <a:r>
              <a:rPr lang="cs-CZ" altLang="cs-CZ" sz="2400" dirty="0"/>
              <a:t>-Blum </a:t>
            </a:r>
          </a:p>
          <a:p>
            <a:pPr eaLnBrk="1">
              <a:defRPr/>
            </a:pPr>
            <a:r>
              <a:rPr lang="cs-CZ" altLang="cs-CZ" sz="2400" b="1" dirty="0"/>
              <a:t>podíl na výkonu veřejné moci</a:t>
            </a:r>
          </a:p>
          <a:p>
            <a:pPr eaLnBrk="1">
              <a:defRPr/>
            </a:pPr>
            <a:r>
              <a:rPr lang="cs-CZ" altLang="cs-CZ" sz="2400" dirty="0"/>
              <a:t>lze takto vyloučit cizince a není to diskriminace</a:t>
            </a:r>
          </a:p>
          <a:p>
            <a:pPr eaLnBrk="1">
              <a:defRPr/>
            </a:pPr>
            <a:r>
              <a:rPr lang="cs-CZ" altLang="cs-CZ" sz="2400" dirty="0"/>
              <a:t>restriktivní výklad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1128</Words>
  <Application>Microsoft Office PowerPoint</Application>
  <PresentationFormat>Vlastní</PresentationFormat>
  <Paragraphs>118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Symbol</vt:lpstr>
      <vt:lpstr>Times New Roman</vt:lpstr>
      <vt:lpstr>Trebuchet MS</vt:lpstr>
      <vt:lpstr>Wingdings</vt:lpstr>
      <vt:lpstr>Výchozí návrh</vt:lpstr>
      <vt:lpstr>BÉŽOVÁ TITL</vt:lpstr>
      <vt:lpstr>Volný pohyb osob v EU OD PRACOVNÍKŮ K OBČANŮM Pravidla pro pohyb a pobyt  301   2023</vt:lpstr>
      <vt:lpstr>Volný pohyb osob (pracovníků) v EHS (ekonomická svoboda jako součást společného trhu)</vt:lpstr>
      <vt:lpstr>Volný pohyb pracovníků </vt:lpstr>
      <vt:lpstr>Příklad: Rakousko – dětské přídavky Diskriminace zahraničních pracovníků? (jen pro zajímavost)</vt:lpstr>
      <vt:lpstr>Volný pohyb pracovníků – čl. 45 SFEU</vt:lpstr>
      <vt:lpstr>Nárok na sociální dávky v EU</vt:lpstr>
      <vt:lpstr>Volný pohyb dalších osob ekonomicky činných</vt:lpstr>
      <vt:lpstr>Volný pohyb osob v EHS (EU) obecně - výjimky</vt:lpstr>
      <vt:lpstr>Speciální výjimka pro všechny kategorie ekonomicky činných osob – odmítnutí zaměstnání</vt:lpstr>
      <vt:lpstr>Restriktivní výklad – příklady (četná judikatura)</vt:lpstr>
      <vt:lpstr>Občanství  EU (od 1993)</vt:lpstr>
      <vt:lpstr>Režim pohybu a pobytu - 1</vt:lpstr>
      <vt:lpstr>Režim pohybu a pobytu - 2</vt:lpstr>
      <vt:lpstr>Režim pohybu a pobytu - 3</vt:lpstr>
      <vt:lpstr>Režim pohybu a pobytu - 4</vt:lpstr>
      <vt:lpstr>Režim pohybu a pobytu – zákaz diskriminace podle státní příslušnosti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Latest developments: EU Constitutional Treaty (2004) Lisbon Treaty (2007)‏</dc:title>
  <dc:creator>Vladimír Týč</dc:creator>
  <cp:lastModifiedBy>Vladimír Týč</cp:lastModifiedBy>
  <cp:revision>101</cp:revision>
  <cp:lastPrinted>2015-11-16T09:08:58Z</cp:lastPrinted>
  <dcterms:modified xsi:type="dcterms:W3CDTF">2023-12-06T20:29:22Z</dcterms:modified>
</cp:coreProperties>
</file>