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358" r:id="rId9"/>
    <p:sldId id="256" r:id="rId10"/>
    <p:sldId id="257" r:id="rId11"/>
    <p:sldId id="260" r:id="rId12"/>
    <p:sldId id="258" r:id="rId1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FF99"/>
    <a:srgbClr val="FFFFB9"/>
    <a:srgbClr val="FFFF00"/>
    <a:srgbClr val="0000FF"/>
    <a:srgbClr val="0000CC"/>
    <a:srgbClr val="CCECFF"/>
    <a:srgbClr val="FF99FF"/>
    <a:srgbClr val="FF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6BC6F2C-1AA6-4A12-A88A-561397F0F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B13874B-3AEA-440A-A988-D5B7788A8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CA8402F9-F33E-43B1-8B36-170B7B915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53275E5-9DE0-46D5-9B1B-60790CC86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FFF99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Vývoj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b="1" dirty="0">
                <a:solidFill>
                  <a:srgbClr val="CC0000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00"/>
                </a:solidFill>
              </a:rPr>
            </a:br>
            <a:r>
              <a:rPr lang="cs-CZ" altLang="cs-CZ" i="1" dirty="0">
                <a:solidFill>
                  <a:srgbClr val="CC0000"/>
                </a:solidFill>
              </a:rPr>
              <a:t>+ primární právo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563" y="1377156"/>
            <a:ext cx="7129462" cy="4959697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074" y="816477"/>
            <a:ext cx="60976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dirty="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0038" y="1280320"/>
            <a:ext cx="609760" cy="602454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7725419" cy="833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dirty="0"/>
              <a:t> </a:t>
            </a:r>
            <a:r>
              <a:rPr lang="en-GB" altLang="cs-CZ" sz="24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2400" b="1" dirty="0">
                <a:solidFill>
                  <a:srgbClr val="C00000"/>
                </a:solidFill>
              </a:rPr>
              <a:t> </a:t>
            </a:r>
            <a:r>
              <a:rPr lang="en-GB" altLang="cs-CZ" sz="2400" b="1" dirty="0" err="1">
                <a:solidFill>
                  <a:srgbClr val="C00000"/>
                </a:solidFill>
              </a:rPr>
              <a:t>unie</a:t>
            </a:r>
            <a:r>
              <a:rPr lang="en-GB" altLang="cs-CZ" sz="2400" b="1" dirty="0">
                <a:solidFill>
                  <a:srgbClr val="C00000"/>
                </a:solidFill>
              </a:rPr>
              <a:t> </a:t>
            </a:r>
            <a:r>
              <a:rPr lang="en-GB" altLang="cs-CZ" sz="2400" dirty="0" err="1"/>
              <a:t>podle</a:t>
            </a:r>
            <a:r>
              <a:rPr lang="en-GB" altLang="cs-CZ" sz="2400" dirty="0"/>
              <a:t> </a:t>
            </a:r>
            <a:r>
              <a:rPr lang="en-GB" altLang="cs-CZ" sz="2400" dirty="0" err="1"/>
              <a:t>Lisabonské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smlouvy</a:t>
            </a: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2400" dirty="0"/>
              <a:t>(po 2009)</a:t>
            </a:r>
            <a:endParaRPr lang="en-GB" altLang="cs-CZ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2FF20C4-5735-4E08-917F-E7F10B058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AA6D8FE-D0A2-4773-A2B8-75308E550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5A3BDDF-D8D6-4669-976D-B3940842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A10244-8382-4F0E-BE76-B17E827A6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6B12E5F4-93C7-4633-BD7F-9EEDC8ADD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5" name="Line 6">
            <a:extLst>
              <a:ext uri="{FF2B5EF4-FFF2-40B4-BE49-F238E27FC236}">
                <a16:creationId xmlns:a16="http://schemas.microsoft.com/office/drawing/2014/main" id="{15FD2CAF-4694-455C-82FE-84FD970B41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CBB11A1F-9CE2-41F3-B778-3F7ADC61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742951"/>
            <a:ext cx="544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BDE15658-9B80-46FB-8EC7-4B0E80F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08E8EEB5-98D0-4814-A4AB-108F908E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4A6FAC3C-07F0-4702-8562-8E509144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EF133204-3695-450E-8E3C-084ABE916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A40F15D1-21D3-43B7-A648-38A38E9A5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B0CEEE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669A105-F44A-419B-A5BC-B36965F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5F7952A-AC4F-4CC5-84E8-63229E095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parlament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D638933-2681-47BA-8E7E-53DD9115B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B0CEEE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EU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40FBA85-B376-4890-A93E-9E6DAF6C8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8C52E7F3-0925-40C2-A9B3-F0F948DC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2966584A-2017-4E84-8EAF-DC38527B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00CC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Arial Unicode MS" pitchFamily="34" charset="-128"/>
              </a:rPr>
              <a:t>Evropská rada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1EDE9788-796C-4854-B296-90F10A72A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4AA1BA2-3F00-4119-877F-3587270C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58F8CAB7-6646-4584-8C04-2DA5874E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E8C9C573-15AB-4D70-812E-683B311B0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86A6389F-C8DB-4CFE-96F5-D3AD711F0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68C1DD79-FA50-456E-8A71-374F76EFB9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D2FA3087-F60F-4DE7-9238-D413ECB0A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93D5EF24-A872-4037-ACA7-8AF0B32C5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3" name="Line 16">
            <a:extLst>
              <a:ext uri="{FF2B5EF4-FFF2-40B4-BE49-F238E27FC236}">
                <a16:creationId xmlns:a16="http://schemas.microsoft.com/office/drawing/2014/main" id="{77AE133E-D8F3-4483-99A8-8AE999C4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4" name="Line 17">
            <a:extLst>
              <a:ext uri="{FF2B5EF4-FFF2-40B4-BE49-F238E27FC236}">
                <a16:creationId xmlns:a16="http://schemas.microsoft.com/office/drawing/2014/main" id="{68AA41F0-76B2-46A1-935A-4DE5E9374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B59FCB4C-1E55-44AE-BA6B-5CE3F00D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49275"/>
            <a:ext cx="472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340769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4000" i="1" u="sng" dirty="0"/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smlouva o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4000" i="1" u="sng" dirty="0"/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vystoupilo z Evropské unie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D085B7-B7CA-41B3-AAE3-77F77E820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BCC4F5-8AC7-4B06-A8E4-F2AD78A50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4375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highlight>
                  <a:srgbClr val="FFFF00"/>
                </a:highlight>
              </a:rPr>
              <a:t>Smlouvy základní, trvale platné:</a:t>
            </a:r>
          </a:p>
          <a:p>
            <a:r>
              <a:rPr lang="cs-CZ" sz="2400" b="1" i="1" dirty="0">
                <a:solidFill>
                  <a:srgbClr val="C00000"/>
                </a:solidFill>
              </a:rPr>
              <a:t>1. Smlouva o fungování EU (</a:t>
            </a:r>
            <a:r>
              <a:rPr lang="cs-CZ" sz="2400" b="1" i="1" dirty="0" err="1">
                <a:solidFill>
                  <a:srgbClr val="C00000"/>
                </a:solidFill>
              </a:rPr>
              <a:t>býv</a:t>
            </a:r>
            <a:r>
              <a:rPr lang="cs-CZ" sz="2400" b="1" i="1" dirty="0">
                <a:solidFill>
                  <a:srgbClr val="C00000"/>
                </a:solidFill>
              </a:rPr>
              <a:t>. Smlouva o založení EHS/ES)</a:t>
            </a:r>
          </a:p>
          <a:p>
            <a:r>
              <a:rPr lang="cs-CZ" sz="2400" b="1" i="1" dirty="0">
                <a:solidFill>
                  <a:srgbClr val="C00000"/>
                </a:solidFill>
              </a:rPr>
              <a:t>2. Smlouva o EU (Maastrichtská)</a:t>
            </a:r>
          </a:p>
          <a:p>
            <a:r>
              <a:rPr lang="cs-CZ" sz="2400" dirty="0"/>
              <a:t>(3. Smlouva o </a:t>
            </a:r>
            <a:r>
              <a:rPr lang="cs-CZ" sz="2400" dirty="0" err="1"/>
              <a:t>EURATOMu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dirty="0">
                <a:highlight>
                  <a:srgbClr val="FFFF00"/>
                </a:highlight>
              </a:rPr>
              <a:t>Smlouvy revizní, jejichž funkce skončila zapracováním jejich obsahu do smluv základních:</a:t>
            </a:r>
          </a:p>
          <a:p>
            <a:r>
              <a:rPr lang="cs-CZ" sz="2400" dirty="0"/>
              <a:t>= všechny ostatní </a:t>
            </a:r>
            <a:r>
              <a:rPr lang="cs-CZ" sz="2400" i="1" dirty="0"/>
              <a:t>(Slučovací smlouva, Jednotný evropský akt, Amsterodamská, Niceská, Lisabonská)</a:t>
            </a:r>
          </a:p>
          <a:p>
            <a:pPr marL="0" indent="0">
              <a:buNone/>
            </a:pPr>
            <a:r>
              <a:rPr lang="cs-CZ" sz="2400" dirty="0">
                <a:highlight>
                  <a:srgbClr val="FFFF00"/>
                </a:highlight>
              </a:rPr>
              <a:t>Všechny přístupové smlouvy</a:t>
            </a:r>
          </a:p>
        </p:txBody>
      </p:sp>
    </p:spTree>
    <p:extLst>
      <p:ext uri="{BB962C8B-B14F-4D97-AF65-F5344CB8AC3E}">
        <p14:creationId xmlns:p14="http://schemas.microsoft.com/office/powerpoint/2010/main" val="1166578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558925"/>
            <a:ext cx="7129463" cy="482240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3694" y="2531758"/>
            <a:ext cx="1701694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2531758"/>
            <a:ext cx="1679340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Společná</a:t>
            </a:r>
            <a:endParaRPr lang="en-GB" altLang="cs-CZ" sz="1800" b="1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zahraniční</a:t>
            </a:r>
            <a:endParaRPr lang="en-GB" altLang="cs-CZ" sz="1800" b="1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bezpečnostní</a:t>
            </a:r>
            <a:endParaRPr lang="en-GB" altLang="cs-CZ" sz="1800" b="1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politika</a:t>
            </a:r>
            <a:endParaRPr lang="en-GB" altLang="cs-CZ" sz="1800" b="1" dirty="0">
              <a:latin typeface="Times New Roman" panose="02020603050405020304" pitchFamily="18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9279" y="2546350"/>
            <a:ext cx="1394721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vnitřní</a:t>
            </a:r>
            <a:endParaRPr lang="en-GB" altLang="cs-CZ" sz="1800" b="1" dirty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 dirty="0" err="1">
                <a:latin typeface="Times New Roman" panose="02020603050405020304" pitchFamily="18" charset="0"/>
              </a:rPr>
              <a:t>věci</a:t>
            </a:r>
            <a:endParaRPr lang="en-GB" altLang="cs-CZ" sz="1800" b="1" dirty="0">
              <a:latin typeface="Times New Roman" panose="02020603050405020304" pitchFamily="18" charset="0"/>
            </a:endParaRP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284" y="1937391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 dirty="0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577" y="1877242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 dirty="0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9279" y="1900678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 dirty="0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1852" y="3476145"/>
            <a:ext cx="167934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dirty="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1852" y="4117415"/>
            <a:ext cx="144210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000" dirty="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3261" y="1737290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2690" y="1381598"/>
            <a:ext cx="609760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2400" b="1" dirty="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74749" y="1807250"/>
            <a:ext cx="665603" cy="455818"/>
          </a:xfrm>
          <a:prstGeom prst="line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5501712"/>
            <a:ext cx="489721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dirty="0"/>
              <a:t>    </a:t>
            </a:r>
            <a:r>
              <a:rPr lang="en-GB" altLang="cs-CZ" sz="1400" b="1" dirty="0" err="1"/>
              <a:t>pilíř</a:t>
            </a:r>
            <a:r>
              <a:rPr lang="en-GB" altLang="cs-CZ" sz="1400" b="1" dirty="0"/>
              <a:t> </a:t>
            </a:r>
            <a:r>
              <a:rPr lang="en-GB" altLang="cs-CZ" sz="1400" b="1" dirty="0" err="1"/>
              <a:t>komunitární</a:t>
            </a:r>
            <a:r>
              <a:rPr lang="en-GB" altLang="cs-CZ" sz="1400" b="1" dirty="0"/>
              <a:t>                  </a:t>
            </a:r>
            <a:r>
              <a:rPr lang="cs-CZ" altLang="cs-CZ" sz="1400" b="1" dirty="0"/>
              <a:t>        </a:t>
            </a:r>
            <a:r>
              <a:rPr lang="en-GB" altLang="cs-CZ" sz="1400" b="1" dirty="0" err="1"/>
              <a:t>pilíře</a:t>
            </a:r>
            <a:r>
              <a:rPr lang="en-GB" altLang="cs-CZ" sz="1400" b="1" dirty="0"/>
              <a:t> </a:t>
            </a:r>
            <a:r>
              <a:rPr lang="en-GB" altLang="cs-CZ" sz="1400" b="1" dirty="0" err="1"/>
              <a:t>mezivládní</a:t>
            </a:r>
            <a:endParaRPr lang="en-GB" altLang="cs-CZ" sz="1400" b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 dirty="0"/>
              <a:t>        (</a:t>
            </a:r>
            <a:r>
              <a:rPr lang="en-GB" altLang="cs-CZ" sz="1400" b="1" dirty="0" err="1"/>
              <a:t>nadstátní</a:t>
            </a:r>
            <a:r>
              <a:rPr lang="en-GB" altLang="cs-CZ" sz="1400" b="1" dirty="0"/>
              <a:t>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61" y="419411"/>
            <a:ext cx="7719078" cy="1079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dirty="0" err="1"/>
              <a:t>Tři</a:t>
            </a:r>
            <a:r>
              <a:rPr lang="en-GB" altLang="cs-CZ" dirty="0"/>
              <a:t> </a:t>
            </a:r>
            <a:r>
              <a:rPr lang="en-GB" altLang="cs-CZ" dirty="0" err="1"/>
              <a:t>pilíře</a:t>
            </a:r>
            <a:r>
              <a:rPr lang="en-GB" altLang="cs-CZ" dirty="0"/>
              <a:t> </a:t>
            </a:r>
            <a:r>
              <a:rPr lang="en-GB" altLang="cs-CZ" dirty="0" err="1"/>
              <a:t>Evropské</a:t>
            </a:r>
            <a:r>
              <a:rPr lang="en-GB" altLang="cs-CZ" dirty="0"/>
              <a:t> </a:t>
            </a:r>
            <a:r>
              <a:rPr lang="en-GB" altLang="cs-CZ" dirty="0" err="1"/>
              <a:t>unie</a:t>
            </a:r>
            <a:r>
              <a:rPr lang="en-GB" altLang="cs-CZ" dirty="0"/>
              <a:t> </a:t>
            </a:r>
            <a:r>
              <a:rPr lang="en-GB" altLang="cs-CZ" dirty="0" err="1"/>
              <a:t>podle</a:t>
            </a:r>
            <a:r>
              <a:rPr lang="en-GB" altLang="cs-CZ" dirty="0"/>
              <a:t> </a:t>
            </a:r>
            <a:r>
              <a:rPr lang="en-GB" altLang="cs-CZ" dirty="0" err="1"/>
              <a:t>Maastrichtu</a:t>
            </a:r>
            <a:endParaRPr lang="cs-CZ" altLang="cs-CZ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dirty="0"/>
              <a:t>(do r. 2009)</a:t>
            </a:r>
            <a:endParaRPr lang="en-GB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607</Words>
  <Application>Microsoft Office PowerPoint</Application>
  <PresentationFormat>Předvádění na obrazovce (4:3)</PresentationFormat>
  <Paragraphs>97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Arial Black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Současný stav smluv primárního práva</vt:lpstr>
      <vt:lpstr>Prezentace aplikace PowerPoint</vt:lpstr>
      <vt:lpstr>Prezentace aplikace PowerPoint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42</cp:revision>
  <dcterms:modified xsi:type="dcterms:W3CDTF">2023-10-04T20:19:31Z</dcterms:modified>
</cp:coreProperties>
</file>